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xlsx" ContentType="application/vnd.openxmlformats-officedocument.spreadsheetml.sheet"/>
  <Default Extension="jpg" ContentType="image/jpeg"/>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2" r:id="rId1"/>
  </p:sldMasterIdLst>
  <p:notesMasterIdLst>
    <p:notesMasterId r:id="rId153"/>
  </p:notesMasterIdLst>
  <p:handoutMasterIdLst>
    <p:handoutMasterId r:id="rId154"/>
  </p:handoutMasterIdLst>
  <p:sldIdLst>
    <p:sldId id="401" r:id="rId2"/>
    <p:sldId id="340" r:id="rId3"/>
    <p:sldId id="581" r:id="rId4"/>
    <p:sldId id="582" r:id="rId5"/>
    <p:sldId id="583" r:id="rId6"/>
    <p:sldId id="584" r:id="rId7"/>
    <p:sldId id="585" r:id="rId8"/>
    <p:sldId id="586" r:id="rId9"/>
    <p:sldId id="587" r:id="rId10"/>
    <p:sldId id="590" r:id="rId11"/>
    <p:sldId id="592" r:id="rId12"/>
    <p:sldId id="593" r:id="rId13"/>
    <p:sldId id="594" r:id="rId14"/>
    <p:sldId id="637" r:id="rId15"/>
    <p:sldId id="638" r:id="rId16"/>
    <p:sldId id="643" r:id="rId17"/>
    <p:sldId id="644" r:id="rId18"/>
    <p:sldId id="627" r:id="rId19"/>
    <p:sldId id="628" r:id="rId20"/>
    <p:sldId id="629" r:id="rId21"/>
    <p:sldId id="634" r:id="rId22"/>
    <p:sldId id="632" r:id="rId23"/>
    <p:sldId id="635" r:id="rId24"/>
    <p:sldId id="636" r:id="rId25"/>
    <p:sldId id="639" r:id="rId26"/>
    <p:sldId id="640" r:id="rId27"/>
    <p:sldId id="642" r:id="rId28"/>
    <p:sldId id="641" r:id="rId29"/>
    <p:sldId id="630" r:id="rId30"/>
    <p:sldId id="645" r:id="rId31"/>
    <p:sldId id="595" r:id="rId32"/>
    <p:sldId id="596" r:id="rId33"/>
    <p:sldId id="597" r:id="rId34"/>
    <p:sldId id="598" r:id="rId35"/>
    <p:sldId id="599" r:id="rId36"/>
    <p:sldId id="600" r:id="rId37"/>
    <p:sldId id="601" r:id="rId38"/>
    <p:sldId id="602" r:id="rId39"/>
    <p:sldId id="603" r:id="rId40"/>
    <p:sldId id="604" r:id="rId41"/>
    <p:sldId id="605" r:id="rId42"/>
    <p:sldId id="606" r:id="rId43"/>
    <p:sldId id="607" r:id="rId44"/>
    <p:sldId id="608" r:id="rId45"/>
    <p:sldId id="609" r:id="rId46"/>
    <p:sldId id="610" r:id="rId47"/>
    <p:sldId id="611" r:id="rId48"/>
    <p:sldId id="612" r:id="rId49"/>
    <p:sldId id="613" r:id="rId50"/>
    <p:sldId id="614" r:id="rId51"/>
    <p:sldId id="619" r:id="rId52"/>
    <p:sldId id="620" r:id="rId53"/>
    <p:sldId id="621" r:id="rId54"/>
    <p:sldId id="622" r:id="rId55"/>
    <p:sldId id="666" r:id="rId56"/>
    <p:sldId id="623" r:id="rId57"/>
    <p:sldId id="646" r:id="rId58"/>
    <p:sldId id="624" r:id="rId59"/>
    <p:sldId id="625" r:id="rId60"/>
    <p:sldId id="626" r:id="rId61"/>
    <p:sldId id="422" r:id="rId62"/>
    <p:sldId id="452" r:id="rId63"/>
    <p:sldId id="663" r:id="rId64"/>
    <p:sldId id="667" r:id="rId65"/>
    <p:sldId id="664" r:id="rId66"/>
    <p:sldId id="665" r:id="rId67"/>
    <p:sldId id="650" r:id="rId68"/>
    <p:sldId id="651" r:id="rId69"/>
    <p:sldId id="652" r:id="rId70"/>
    <p:sldId id="653" r:id="rId71"/>
    <p:sldId id="654" r:id="rId72"/>
    <p:sldId id="655" r:id="rId73"/>
    <p:sldId id="656" r:id="rId74"/>
    <p:sldId id="657" r:id="rId75"/>
    <p:sldId id="658" r:id="rId76"/>
    <p:sldId id="659" r:id="rId77"/>
    <p:sldId id="660" r:id="rId78"/>
    <p:sldId id="661" r:id="rId79"/>
    <p:sldId id="662" r:id="rId80"/>
    <p:sldId id="453" r:id="rId81"/>
    <p:sldId id="454" r:id="rId82"/>
    <p:sldId id="455" r:id="rId83"/>
    <p:sldId id="456" r:id="rId84"/>
    <p:sldId id="457" r:id="rId85"/>
    <p:sldId id="458" r:id="rId86"/>
    <p:sldId id="459" r:id="rId87"/>
    <p:sldId id="460" r:id="rId88"/>
    <p:sldId id="461" r:id="rId89"/>
    <p:sldId id="462" r:id="rId90"/>
    <p:sldId id="648" r:id="rId91"/>
    <p:sldId id="668" r:id="rId92"/>
    <p:sldId id="647" r:id="rId93"/>
    <p:sldId id="649" r:id="rId94"/>
    <p:sldId id="539" r:id="rId95"/>
    <p:sldId id="541" r:id="rId96"/>
    <p:sldId id="542" r:id="rId97"/>
    <p:sldId id="543" r:id="rId98"/>
    <p:sldId id="544" r:id="rId99"/>
    <p:sldId id="545" r:id="rId100"/>
    <p:sldId id="546" r:id="rId101"/>
    <p:sldId id="547" r:id="rId102"/>
    <p:sldId id="548" r:id="rId103"/>
    <p:sldId id="549" r:id="rId104"/>
    <p:sldId id="550" r:id="rId105"/>
    <p:sldId id="551" r:id="rId106"/>
    <p:sldId id="552" r:id="rId107"/>
    <p:sldId id="553" r:id="rId108"/>
    <p:sldId id="554" r:id="rId109"/>
    <p:sldId id="555" r:id="rId110"/>
    <p:sldId id="556" r:id="rId111"/>
    <p:sldId id="557" r:id="rId112"/>
    <p:sldId id="558" r:id="rId113"/>
    <p:sldId id="559" r:id="rId114"/>
    <p:sldId id="560" r:id="rId115"/>
    <p:sldId id="561" r:id="rId116"/>
    <p:sldId id="562" r:id="rId117"/>
    <p:sldId id="563" r:id="rId118"/>
    <p:sldId id="564" r:id="rId119"/>
    <p:sldId id="565" r:id="rId120"/>
    <p:sldId id="566" r:id="rId121"/>
    <p:sldId id="567" r:id="rId122"/>
    <p:sldId id="568" r:id="rId123"/>
    <p:sldId id="569" r:id="rId124"/>
    <p:sldId id="570" r:id="rId125"/>
    <p:sldId id="571" r:id="rId126"/>
    <p:sldId id="572" r:id="rId127"/>
    <p:sldId id="573" r:id="rId128"/>
    <p:sldId id="574" r:id="rId129"/>
    <p:sldId id="575" r:id="rId130"/>
    <p:sldId id="481" r:id="rId131"/>
    <p:sldId id="341" r:id="rId132"/>
    <p:sldId id="408" r:id="rId133"/>
    <p:sldId id="366" r:id="rId134"/>
    <p:sldId id="367" r:id="rId135"/>
    <p:sldId id="327" r:id="rId136"/>
    <p:sldId id="394" r:id="rId137"/>
    <p:sldId id="398" r:id="rId138"/>
    <p:sldId id="397" r:id="rId139"/>
    <p:sldId id="399" r:id="rId140"/>
    <p:sldId id="360" r:id="rId141"/>
    <p:sldId id="290" r:id="rId142"/>
    <p:sldId id="385" r:id="rId143"/>
    <p:sldId id="363" r:id="rId144"/>
    <p:sldId id="386" r:id="rId145"/>
    <p:sldId id="376" r:id="rId146"/>
    <p:sldId id="375" r:id="rId147"/>
    <p:sldId id="377" r:id="rId148"/>
    <p:sldId id="378" r:id="rId149"/>
    <p:sldId id="379" r:id="rId150"/>
    <p:sldId id="380" r:id="rId151"/>
    <p:sldId id="384" r:id="rId152"/>
  </p:sldIdLst>
  <p:sldSz cx="9144000" cy="5143500" type="screen16x9"/>
  <p:notesSz cx="6858000" cy="9144000"/>
  <p:defaultTextStyle>
    <a:defPPr>
      <a:defRPr lang="en-US"/>
    </a:defPPr>
    <a:lvl1pPr marL="0" algn="l" defTabSz="475465" rtl="0" eaLnBrk="1" latinLnBrk="0" hangingPunct="1">
      <a:defRPr sz="1900" kern="1200">
        <a:solidFill>
          <a:schemeClr val="tx1"/>
        </a:solidFill>
        <a:latin typeface="+mn-lt"/>
        <a:ea typeface="+mn-ea"/>
        <a:cs typeface="+mn-cs"/>
      </a:defRPr>
    </a:lvl1pPr>
    <a:lvl2pPr marL="475465" algn="l" defTabSz="475465" rtl="0" eaLnBrk="1" latinLnBrk="0" hangingPunct="1">
      <a:defRPr sz="1900" kern="1200">
        <a:solidFill>
          <a:schemeClr val="tx1"/>
        </a:solidFill>
        <a:latin typeface="+mn-lt"/>
        <a:ea typeface="+mn-ea"/>
        <a:cs typeface="+mn-cs"/>
      </a:defRPr>
    </a:lvl2pPr>
    <a:lvl3pPr marL="950932" algn="l" defTabSz="475465" rtl="0" eaLnBrk="1" latinLnBrk="0" hangingPunct="1">
      <a:defRPr sz="1900" kern="1200">
        <a:solidFill>
          <a:schemeClr val="tx1"/>
        </a:solidFill>
        <a:latin typeface="+mn-lt"/>
        <a:ea typeface="+mn-ea"/>
        <a:cs typeface="+mn-cs"/>
      </a:defRPr>
    </a:lvl3pPr>
    <a:lvl4pPr marL="1426397" algn="l" defTabSz="475465" rtl="0" eaLnBrk="1" latinLnBrk="0" hangingPunct="1">
      <a:defRPr sz="1900" kern="1200">
        <a:solidFill>
          <a:schemeClr val="tx1"/>
        </a:solidFill>
        <a:latin typeface="+mn-lt"/>
        <a:ea typeface="+mn-ea"/>
        <a:cs typeface="+mn-cs"/>
      </a:defRPr>
    </a:lvl4pPr>
    <a:lvl5pPr marL="1901863" algn="l" defTabSz="475465" rtl="0" eaLnBrk="1" latinLnBrk="0" hangingPunct="1">
      <a:defRPr sz="1900" kern="1200">
        <a:solidFill>
          <a:schemeClr val="tx1"/>
        </a:solidFill>
        <a:latin typeface="+mn-lt"/>
        <a:ea typeface="+mn-ea"/>
        <a:cs typeface="+mn-cs"/>
      </a:defRPr>
    </a:lvl5pPr>
    <a:lvl6pPr marL="2377329" algn="l" defTabSz="475465" rtl="0" eaLnBrk="1" latinLnBrk="0" hangingPunct="1">
      <a:defRPr sz="1900" kern="1200">
        <a:solidFill>
          <a:schemeClr val="tx1"/>
        </a:solidFill>
        <a:latin typeface="+mn-lt"/>
        <a:ea typeface="+mn-ea"/>
        <a:cs typeface="+mn-cs"/>
      </a:defRPr>
    </a:lvl6pPr>
    <a:lvl7pPr marL="2852794" algn="l" defTabSz="475465" rtl="0" eaLnBrk="1" latinLnBrk="0" hangingPunct="1">
      <a:defRPr sz="1900" kern="1200">
        <a:solidFill>
          <a:schemeClr val="tx1"/>
        </a:solidFill>
        <a:latin typeface="+mn-lt"/>
        <a:ea typeface="+mn-ea"/>
        <a:cs typeface="+mn-cs"/>
      </a:defRPr>
    </a:lvl7pPr>
    <a:lvl8pPr marL="3328260" algn="l" defTabSz="475465" rtl="0" eaLnBrk="1" latinLnBrk="0" hangingPunct="1">
      <a:defRPr sz="1900" kern="1200">
        <a:solidFill>
          <a:schemeClr val="tx1"/>
        </a:solidFill>
        <a:latin typeface="+mn-lt"/>
        <a:ea typeface="+mn-ea"/>
        <a:cs typeface="+mn-cs"/>
      </a:defRPr>
    </a:lvl8pPr>
    <a:lvl9pPr marL="3803726" algn="l" defTabSz="475465"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683EB7B-6A2A-FD4A-9270-254626D48F17}">
          <p14:sldIdLst>
            <p14:sldId id="401"/>
            <p14:sldId id="340"/>
            <p14:sldId id="581"/>
            <p14:sldId id="582"/>
            <p14:sldId id="583"/>
            <p14:sldId id="584"/>
            <p14:sldId id="585"/>
            <p14:sldId id="586"/>
            <p14:sldId id="587"/>
            <p14:sldId id="590"/>
            <p14:sldId id="592"/>
            <p14:sldId id="593"/>
            <p14:sldId id="594"/>
            <p14:sldId id="637"/>
            <p14:sldId id="638"/>
            <p14:sldId id="643"/>
            <p14:sldId id="644"/>
            <p14:sldId id="627"/>
            <p14:sldId id="628"/>
            <p14:sldId id="629"/>
            <p14:sldId id="634"/>
            <p14:sldId id="632"/>
            <p14:sldId id="635"/>
            <p14:sldId id="636"/>
            <p14:sldId id="639"/>
            <p14:sldId id="640"/>
            <p14:sldId id="642"/>
            <p14:sldId id="641"/>
            <p14:sldId id="630"/>
            <p14:sldId id="645"/>
            <p14:sldId id="595"/>
            <p14:sldId id="596"/>
            <p14:sldId id="597"/>
            <p14:sldId id="598"/>
            <p14:sldId id="599"/>
            <p14:sldId id="600"/>
            <p14:sldId id="601"/>
            <p14:sldId id="602"/>
            <p14:sldId id="603"/>
            <p14:sldId id="604"/>
            <p14:sldId id="605"/>
            <p14:sldId id="606"/>
            <p14:sldId id="607"/>
            <p14:sldId id="608"/>
            <p14:sldId id="609"/>
            <p14:sldId id="610"/>
            <p14:sldId id="611"/>
            <p14:sldId id="612"/>
            <p14:sldId id="613"/>
            <p14:sldId id="614"/>
            <p14:sldId id="619"/>
            <p14:sldId id="620"/>
            <p14:sldId id="621"/>
            <p14:sldId id="622"/>
            <p14:sldId id="666"/>
            <p14:sldId id="623"/>
            <p14:sldId id="646"/>
            <p14:sldId id="624"/>
            <p14:sldId id="625"/>
            <p14:sldId id="626"/>
            <p14:sldId id="422"/>
            <p14:sldId id="452"/>
            <p14:sldId id="663"/>
            <p14:sldId id="667"/>
            <p14:sldId id="664"/>
            <p14:sldId id="665"/>
            <p14:sldId id="650"/>
            <p14:sldId id="651"/>
            <p14:sldId id="652"/>
            <p14:sldId id="653"/>
            <p14:sldId id="654"/>
            <p14:sldId id="655"/>
            <p14:sldId id="656"/>
            <p14:sldId id="657"/>
            <p14:sldId id="658"/>
            <p14:sldId id="659"/>
            <p14:sldId id="660"/>
            <p14:sldId id="661"/>
            <p14:sldId id="662"/>
            <p14:sldId id="453"/>
            <p14:sldId id="454"/>
            <p14:sldId id="455"/>
            <p14:sldId id="456"/>
            <p14:sldId id="457"/>
            <p14:sldId id="458"/>
            <p14:sldId id="459"/>
            <p14:sldId id="460"/>
            <p14:sldId id="461"/>
            <p14:sldId id="462"/>
            <p14:sldId id="648"/>
            <p14:sldId id="668"/>
            <p14:sldId id="647"/>
            <p14:sldId id="649"/>
            <p14:sldId id="539"/>
            <p14:sldId id="541"/>
            <p14:sldId id="542"/>
            <p14:sldId id="543"/>
            <p14:sldId id="544"/>
            <p14:sldId id="545"/>
            <p14:sldId id="546"/>
            <p14:sldId id="547"/>
            <p14:sldId id="548"/>
            <p14:sldId id="549"/>
            <p14:sldId id="550"/>
            <p14:sldId id="551"/>
            <p14:sldId id="552"/>
            <p14:sldId id="553"/>
            <p14:sldId id="554"/>
            <p14:sldId id="555"/>
            <p14:sldId id="556"/>
            <p14:sldId id="557"/>
            <p14:sldId id="558"/>
            <p14:sldId id="559"/>
            <p14:sldId id="560"/>
            <p14:sldId id="561"/>
            <p14:sldId id="562"/>
            <p14:sldId id="563"/>
            <p14:sldId id="564"/>
            <p14:sldId id="565"/>
            <p14:sldId id="566"/>
            <p14:sldId id="567"/>
            <p14:sldId id="568"/>
            <p14:sldId id="569"/>
            <p14:sldId id="570"/>
            <p14:sldId id="571"/>
            <p14:sldId id="572"/>
            <p14:sldId id="573"/>
            <p14:sldId id="574"/>
            <p14:sldId id="575"/>
            <p14:sldId id="481"/>
            <p14:sldId id="341"/>
            <p14:sldId id="408"/>
            <p14:sldId id="366"/>
            <p14:sldId id="367"/>
            <p14:sldId id="327"/>
            <p14:sldId id="394"/>
            <p14:sldId id="398"/>
            <p14:sldId id="397"/>
            <p14:sldId id="399"/>
            <p14:sldId id="360"/>
            <p14:sldId id="290"/>
            <p14:sldId id="385"/>
            <p14:sldId id="363"/>
            <p14:sldId id="386"/>
            <p14:sldId id="376"/>
            <p14:sldId id="375"/>
            <p14:sldId id="377"/>
            <p14:sldId id="378"/>
            <p14:sldId id="379"/>
            <p14:sldId id="380"/>
            <p14:sldId id="384"/>
          </p14:sldIdLst>
        </p14:section>
      </p14:sectionLst>
    </p:ext>
    <p:ext uri="{EFAFB233-063F-42B5-8137-9DF3F51BA10A}">
      <p15:sldGuideLst xmlns:p15="http://schemas.microsoft.com/office/powerpoint/2012/main">
        <p15:guide id="1" orient="horz" pos="796">
          <p15:clr>
            <a:srgbClr val="A4A3A4"/>
          </p15:clr>
        </p15:guide>
        <p15:guide id="2" pos="1720">
          <p15:clr>
            <a:srgbClr val="A4A3A4"/>
          </p15:clr>
        </p15:guide>
        <p15:guide id="3" pos="3601">
          <p15:clr>
            <a:srgbClr val="A4A3A4"/>
          </p15:clr>
        </p15:guide>
        <p15:guide id="4" orient="horz" pos="1182">
          <p15:clr>
            <a:srgbClr val="A4A3A4"/>
          </p15:clr>
        </p15:guide>
        <p15:guide id="5" orient="horz" pos="3674">
          <p15:clr>
            <a:srgbClr val="A4A3A4"/>
          </p15:clr>
        </p15:guide>
        <p15:guide id="6" orient="horz" pos="430">
          <p15:clr>
            <a:srgbClr val="A4A3A4"/>
          </p15:clr>
        </p15:guide>
        <p15:guide id="7" pos="460">
          <p15:clr>
            <a:srgbClr val="A4A3A4"/>
          </p15:clr>
        </p15:guide>
        <p15:guide id="8" pos="5541">
          <p15:clr>
            <a:srgbClr val="A4A3A4"/>
          </p15:clr>
        </p15:guide>
        <p15:guide id="9" orient="horz" pos="1307">
          <p15:clr>
            <a:srgbClr val="A4A3A4"/>
          </p15:clr>
        </p15:guide>
        <p15:guide id="10" orient="horz" pos="4094">
          <p15:clr>
            <a:srgbClr val="A4A3A4"/>
          </p15:clr>
        </p15:guide>
        <p15:guide id="11" pos="461">
          <p15:clr>
            <a:srgbClr val="A4A3A4"/>
          </p15:clr>
        </p15:guide>
        <p15:guide id="12" orient="horz" pos="820">
          <p15:clr>
            <a:srgbClr val="A4A3A4"/>
          </p15:clr>
        </p15:guide>
        <p15:guide id="13" orient="horz" pos="2756">
          <p15:clr>
            <a:srgbClr val="A4A3A4"/>
          </p15:clr>
        </p15:guide>
        <p15:guide id="14" orient="horz" pos="425">
          <p15:clr>
            <a:srgbClr val="A4A3A4"/>
          </p15:clr>
        </p15:guide>
        <p15:guide id="15" pos="5405">
          <p15:clr>
            <a:srgbClr val="A4A3A4"/>
          </p15:clr>
        </p15:guide>
        <p15:guide id="16" pos="356">
          <p15:clr>
            <a:srgbClr val="A4A3A4"/>
          </p15:clr>
        </p15:guide>
        <p15:guide id="17" pos="288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crosoft Office User" initials="Office [7]"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E1949E"/>
    <a:srgbClr val="5F625F"/>
    <a:srgbClr val="C8102E"/>
    <a:srgbClr val="BA0C28"/>
    <a:srgbClr val="EFEFEF"/>
    <a:srgbClr val="53565A"/>
    <a:srgbClr val="EEC5CA"/>
    <a:srgbClr val="D56574"/>
    <a:srgbClr val="EFEFF0"/>
    <a:srgbClr val="00001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6390" autoAdjust="0"/>
    <p:restoredTop sz="86016" autoAdjust="0"/>
  </p:normalViewPr>
  <p:slideViewPr>
    <p:cSldViewPr snapToGrid="0" snapToObjects="1">
      <p:cViewPr varScale="1">
        <p:scale>
          <a:sx n="115" d="100"/>
          <a:sy n="115" d="100"/>
        </p:scale>
        <p:origin x="200" y="1208"/>
      </p:cViewPr>
      <p:guideLst>
        <p:guide orient="horz" pos="796"/>
        <p:guide pos="1720"/>
        <p:guide pos="3601"/>
        <p:guide orient="horz" pos="1182"/>
        <p:guide orient="horz" pos="3674"/>
        <p:guide orient="horz" pos="430"/>
        <p:guide pos="460"/>
        <p:guide pos="5541"/>
        <p:guide orient="horz" pos="1307"/>
        <p:guide orient="horz" pos="4094"/>
        <p:guide pos="461"/>
        <p:guide orient="horz" pos="820"/>
        <p:guide orient="horz" pos="2756"/>
        <p:guide orient="horz" pos="425"/>
        <p:guide pos="5405"/>
        <p:guide pos="356"/>
        <p:guide pos="2887"/>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napToObjects="1">
      <p:cViewPr varScale="1">
        <p:scale>
          <a:sx n="105" d="100"/>
          <a:sy n="105" d="100"/>
        </p:scale>
        <p:origin x="-4232"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notesMaster" Target="notesMasters/notesMaster1.xml"/><Relationship Id="rId154" Type="http://schemas.openxmlformats.org/officeDocument/2006/relationships/handoutMaster" Target="handoutMasters/handoutMaster1.xml"/><Relationship Id="rId155" Type="http://schemas.openxmlformats.org/officeDocument/2006/relationships/commentAuthors" Target="commentAuthors.xml"/><Relationship Id="rId156" Type="http://schemas.openxmlformats.org/officeDocument/2006/relationships/presProps" Target="presProps.xml"/><Relationship Id="rId157" Type="http://schemas.openxmlformats.org/officeDocument/2006/relationships/viewProps" Target="viewProps.xml"/><Relationship Id="rId158" Type="http://schemas.openxmlformats.org/officeDocument/2006/relationships/theme" Target="theme/theme1.xml"/><Relationship Id="rId159"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Macintosh%20HD:Users:aalvarez:Library:Containers:com.apple.mail:Data:Library:Mail%20Downloads:6AADC5E1-86B8-4685-B5E7-B878E42ED74E:aj%20tutoring%20bill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6083213773314"/>
          <c:y val="0.0"/>
          <c:w val="0.823135263909475"/>
          <c:h val="0.705159322841432"/>
        </c:manualLayout>
      </c:layout>
      <c:barChart>
        <c:barDir val="col"/>
        <c:grouping val="clustered"/>
        <c:varyColors val="0"/>
        <c:ser>
          <c:idx val="0"/>
          <c:order val="0"/>
          <c:tx>
            <c:strRef>
              <c:f>Sheet1!$B$1</c:f>
              <c:strCache>
                <c:ptCount val="1"/>
                <c:pt idx="0">
                  <c:v>Have invested (n=218)</c:v>
                </c:pt>
              </c:strCache>
            </c:strRef>
          </c:tx>
          <c:spPr>
            <a:gradFill>
              <a:gsLst>
                <a:gs pos="0">
                  <a:srgbClr val="3B6E8E">
                    <a:alpha val="83000"/>
                  </a:srgbClr>
                </a:gs>
                <a:gs pos="61000">
                  <a:srgbClr val="7CABC9">
                    <a:alpha val="79000"/>
                  </a:srgbClr>
                </a:gs>
                <a:gs pos="100000">
                  <a:srgbClr val="7CABC9">
                    <a:alpha val="92000"/>
                  </a:srgbClr>
                </a:gs>
              </a:gsLst>
              <a:lin ang="5400000" scaled="0"/>
            </a:gradFill>
            <a:ln>
              <a:gradFill>
                <a:gsLst>
                  <a:gs pos="0">
                    <a:schemeClr val="accent2"/>
                  </a:gs>
                  <a:gs pos="50000">
                    <a:schemeClr val="bg1">
                      <a:lumMod val="65000"/>
                    </a:schemeClr>
                  </a:gs>
                  <a:gs pos="100000">
                    <a:schemeClr val="accent1">
                      <a:tint val="23500"/>
                      <a:satMod val="160000"/>
                    </a:schemeClr>
                  </a:gs>
                </a:gsLst>
                <a:lin ang="5400000" scaled="0"/>
              </a:gradFill>
            </a:ln>
            <a:effectLst/>
          </c:spPr>
          <c:invertIfNegative val="0"/>
          <c:dPt>
            <c:idx val="2"/>
            <c:invertIfNegative val="0"/>
            <c:bubble3D val="0"/>
            <c:spPr>
              <a:gradFill>
                <a:gsLst>
                  <a:gs pos="0">
                    <a:srgbClr val="3B6E8E">
                      <a:alpha val="83000"/>
                    </a:srgbClr>
                  </a:gs>
                  <a:gs pos="61000">
                    <a:srgbClr val="7CABC9">
                      <a:alpha val="79000"/>
                    </a:srgbClr>
                  </a:gs>
                  <a:gs pos="100000">
                    <a:srgbClr val="7CABC9">
                      <a:alpha val="92000"/>
                    </a:srgbClr>
                  </a:gs>
                </a:gsLst>
              </a:gradFill>
              <a:ln>
                <a:gradFill>
                  <a:gsLst>
                    <a:gs pos="0">
                      <a:schemeClr val="accent2"/>
                    </a:gs>
                    <a:gs pos="50000">
                      <a:schemeClr val="bg1">
                        <a:lumMod val="65000"/>
                      </a:schemeClr>
                    </a:gs>
                    <a:gs pos="100000">
                      <a:schemeClr val="accent1">
                        <a:tint val="23500"/>
                        <a:satMod val="160000"/>
                      </a:schemeClr>
                    </a:gs>
                  </a:gsLst>
                  <a:lin ang="5400000" scaled="0"/>
                </a:gradFill>
              </a:ln>
              <a:effectLst/>
            </c:spPr>
          </c:dPt>
          <c:dLbls>
            <c:dLbl>
              <c:idx val="0"/>
              <c:layout/>
              <c:tx>
                <c:rich>
                  <a:bodyPr/>
                  <a:lstStyle/>
                  <a:p>
                    <a:r>
                      <a:rPr lang="en-US" dirty="0">
                        <a:solidFill>
                          <a:schemeClr val="accent2"/>
                        </a:solidFill>
                      </a:rPr>
                      <a:t>$9,000</a:t>
                    </a:r>
                  </a:p>
                </c:rich>
              </c:tx>
              <c:dLblPos val="outEnd"/>
              <c:showLegendKey val="0"/>
              <c:showVal val="1"/>
              <c:showCatName val="0"/>
              <c:showSerName val="0"/>
              <c:showPercent val="0"/>
              <c:showBubbleSize val="0"/>
              <c:separator>, </c:separator>
              <c:extLst>
                <c:ext xmlns:c15="http://schemas.microsoft.com/office/drawing/2012/chart" uri="{CE6537A1-D6FC-4f65-9D91-7224C49458BB}">
                  <c15:layout/>
                </c:ext>
              </c:extLst>
            </c:dLbl>
            <c:dLbl>
              <c:idx val="1"/>
              <c:layout>
                <c:manualLayout>
                  <c:x val="-0.0120009629213844"/>
                  <c:y val="0.00494350200017205"/>
                </c:manualLayout>
              </c:layout>
              <c:tx>
                <c:rich>
                  <a:bodyPr/>
                  <a:lstStyle/>
                  <a:p>
                    <a:r>
                      <a:rPr lang="en-US" dirty="0">
                        <a:solidFill>
                          <a:srgbClr val="3B6E8E"/>
                        </a:solidFill>
                      </a:rPr>
                      <a:t>$40,000</a:t>
                    </a:r>
                  </a:p>
                </c:rich>
              </c:tx>
              <c:dLblPos val="outEnd"/>
              <c:showLegendKey val="0"/>
              <c:showVal val="1"/>
              <c:showCatName val="0"/>
              <c:showSerName val="0"/>
              <c:showPercent val="0"/>
              <c:showBubbleSize val="0"/>
              <c:separator>, </c:separator>
              <c:extLst>
                <c:ext xmlns:c15="http://schemas.microsoft.com/office/drawing/2012/chart" uri="{CE6537A1-D6FC-4f65-9D91-7224C49458BB}">
                  <c15:layout>
                    <c:manualLayout>
                      <c:w val="0.228170553315984"/>
                      <c:h val="0.219491488807639"/>
                    </c:manualLayout>
                  </c15:layout>
                </c:ext>
              </c:extLst>
            </c:dLbl>
            <c:dLbl>
              <c:idx val="2"/>
              <c:layout/>
              <c:tx>
                <c:rich>
                  <a:bodyPr rot="0" vert="horz" anchor="ctr" anchorCtr="0"/>
                  <a:lstStyle/>
                  <a:p>
                    <a:pPr algn="ctr">
                      <a:defRPr sz="1800" b="0" i="0">
                        <a:solidFill>
                          <a:srgbClr val="C00000"/>
                        </a:solidFill>
                        <a:latin typeface="Arial" pitchFamily="34" charset="0"/>
                        <a:cs typeface="Arial" pitchFamily="34" charset="0"/>
                      </a:defRPr>
                    </a:pPr>
                    <a:r>
                      <a:rPr lang="en-US" dirty="0" smtClean="0">
                        <a:solidFill>
                          <a:srgbClr val="C00000"/>
                        </a:solidFill>
                      </a:rPr>
                      <a:t>&lt;$</a:t>
                    </a:r>
                    <a:r>
                      <a:rPr lang="en-US" dirty="0">
                        <a:solidFill>
                          <a:srgbClr val="C00000"/>
                        </a:solidFill>
                      </a:rPr>
                      <a:t>1,000</a:t>
                    </a:r>
                  </a:p>
                </c:rich>
              </c:tx>
              <c:spPr>
                <a:noFill/>
                <a:ln>
                  <a:noFill/>
                </a:ln>
                <a:effectLst/>
              </c:spPr>
              <c:dLblPos val="outEnd"/>
              <c:showLegendKey val="0"/>
              <c:showVal val="1"/>
              <c:showCatName val="0"/>
              <c:showSerName val="0"/>
              <c:showPercent val="0"/>
              <c:showBubbleSize val="0"/>
              <c:separator>, </c:separator>
              <c:extLst>
                <c:ext xmlns:c15="http://schemas.microsoft.com/office/drawing/2012/chart" uri="{CE6537A1-D6FC-4f65-9D91-7224C49458BB}">
                  <c15:layout>
                    <c:manualLayout>
                      <c:w val="0.229670688446266"/>
                      <c:h val="0.219491488807639"/>
                    </c:manualLayout>
                  </c15:layout>
                </c:ext>
              </c:extLst>
            </c:dLbl>
            <c:spPr>
              <a:noFill/>
              <a:ln>
                <a:noFill/>
              </a:ln>
              <a:effectLst/>
            </c:spPr>
            <c:txPr>
              <a:bodyPr rot="0" vert="horz" anchor="ctr" anchorCtr="0"/>
              <a:lstStyle/>
              <a:p>
                <a:pPr algn="ctr">
                  <a:defRPr sz="1800" b="0" i="0">
                    <a:solidFill>
                      <a:schemeClr val="accent1">
                        <a:lumMod val="75000"/>
                      </a:schemeClr>
                    </a:solidFill>
                    <a:latin typeface="Arial" pitchFamily="34" charset="0"/>
                    <a:cs typeface="Arial" pitchFamily="34" charset="0"/>
                  </a:defRPr>
                </a:pPr>
                <a:endParaRPr lang="en-US"/>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Sheet1!$A$2:$A$4</c:f>
              <c:strCache>
                <c:ptCount val="3"/>
                <c:pt idx="0">
                  <c:v>ENTERPRISE STORAGE</c:v>
                </c:pt>
                <c:pt idx="1">
                  <c:v>DATA WAREHOUSE</c:v>
                </c:pt>
                <c:pt idx="2">
                  <c:v>HADOOP</c:v>
                </c:pt>
              </c:strCache>
            </c:strRef>
          </c:cat>
          <c:val>
            <c:numRef>
              <c:f>Sheet1!$B$2:$B$4</c:f>
              <c:numCache>
                <c:formatCode>"$"#,##0</c:formatCode>
                <c:ptCount val="3"/>
                <c:pt idx="0">
                  <c:v>9000.0</c:v>
                </c:pt>
                <c:pt idx="1">
                  <c:v>40000.0</c:v>
                </c:pt>
                <c:pt idx="2">
                  <c:v>1000.0</c:v>
                </c:pt>
              </c:numCache>
            </c:numRef>
          </c:val>
        </c:ser>
        <c:dLbls>
          <c:showLegendKey val="0"/>
          <c:showVal val="1"/>
          <c:showCatName val="0"/>
          <c:showSerName val="0"/>
          <c:showPercent val="0"/>
          <c:showBubbleSize val="0"/>
        </c:dLbls>
        <c:gapWidth val="132"/>
        <c:axId val="1841326672"/>
        <c:axId val="1841328992"/>
      </c:barChart>
      <c:catAx>
        <c:axId val="1841326672"/>
        <c:scaling>
          <c:orientation val="minMax"/>
        </c:scaling>
        <c:delete val="0"/>
        <c:axPos val="b"/>
        <c:numFmt formatCode="General" sourceLinked="1"/>
        <c:majorTickMark val="none"/>
        <c:minorTickMark val="none"/>
        <c:tickLblPos val="none"/>
        <c:spPr>
          <a:ln w="9525">
            <a:gradFill>
              <a:gsLst>
                <a:gs pos="0">
                  <a:schemeClr val="bg1">
                    <a:lumMod val="85000"/>
                  </a:schemeClr>
                </a:gs>
                <a:gs pos="50000">
                  <a:schemeClr val="bg1">
                    <a:lumMod val="65000"/>
                  </a:schemeClr>
                </a:gs>
                <a:gs pos="100000">
                  <a:schemeClr val="bg1">
                    <a:lumMod val="85000"/>
                  </a:schemeClr>
                </a:gs>
              </a:gsLst>
              <a:lin ang="5400000" scaled="0"/>
            </a:gradFill>
          </a:ln>
        </c:spPr>
        <c:txPr>
          <a:bodyPr rot="0" vert="horz" anchor="b" anchorCtr="0"/>
          <a:lstStyle/>
          <a:p>
            <a:pPr algn="ctr">
              <a:defRPr sz="1600" b="0" i="0">
                <a:solidFill>
                  <a:schemeClr val="bg2"/>
                </a:solidFill>
                <a:latin typeface="Arial" pitchFamily="34" charset="0"/>
                <a:cs typeface="Arial" pitchFamily="34" charset="0"/>
              </a:defRPr>
            </a:pPr>
            <a:endParaRPr lang="en-US"/>
          </a:p>
        </c:txPr>
        <c:crossAx val="1841328992"/>
        <c:crosses val="autoZero"/>
        <c:auto val="0"/>
        <c:lblAlgn val="ctr"/>
        <c:lblOffset val="100"/>
        <c:tickMarkSkip val="1"/>
        <c:noMultiLvlLbl val="0"/>
      </c:catAx>
      <c:valAx>
        <c:axId val="1841328992"/>
        <c:scaling>
          <c:orientation val="minMax"/>
        </c:scaling>
        <c:delete val="1"/>
        <c:axPos val="l"/>
        <c:majorGridlines>
          <c:spPr>
            <a:ln w="6350">
              <a:gradFill flip="none" rotWithShape="1">
                <a:gsLst>
                  <a:gs pos="0">
                    <a:schemeClr val="accent2">
                      <a:alpha val="4000"/>
                    </a:schemeClr>
                  </a:gs>
                  <a:gs pos="50000">
                    <a:schemeClr val="accent2">
                      <a:alpha val="12000"/>
                    </a:schemeClr>
                  </a:gs>
                  <a:gs pos="100000">
                    <a:schemeClr val="accent2">
                      <a:lumMod val="40000"/>
                      <a:lumOff val="60000"/>
                      <a:alpha val="0"/>
                    </a:schemeClr>
                  </a:gs>
                </a:gsLst>
                <a:lin ang="0" scaled="1"/>
                <a:tileRect/>
              </a:gradFill>
            </a:ln>
          </c:spPr>
        </c:majorGridlines>
        <c:numFmt formatCode="&quot;$&quot;#,##0" sourceLinked="1"/>
        <c:majorTickMark val="out"/>
        <c:minorTickMark val="none"/>
        <c:tickLblPos val="none"/>
        <c:crossAx val="1841326672"/>
        <c:crosses val="autoZero"/>
        <c:crossBetween val="between"/>
      </c:valAx>
      <c:spPr>
        <a:noFill/>
        <a:ln w="25400">
          <a:noFill/>
        </a:ln>
      </c:spPr>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1"/>
          <c:order val="0"/>
          <c:tx>
            <c:strRef>
              <c:f>Sheet1!$B$17</c:f>
              <c:strCache>
                <c:ptCount val="1"/>
                <c:pt idx="0">
                  <c:v>$</c:v>
                </c:pt>
              </c:strCache>
            </c:strRef>
          </c:tx>
          <c:spPr>
            <a:gradFill flip="none" rotWithShape="1">
              <a:gsLst>
                <a:gs pos="21000">
                  <a:srgbClr val="3B6E8E"/>
                </a:gs>
                <a:gs pos="66000">
                  <a:srgbClr val="3B6E8E">
                    <a:lumMod val="60000"/>
                    <a:lumOff val="40000"/>
                    <a:alpha val="58000"/>
                  </a:srgbClr>
                </a:gs>
                <a:gs pos="88000">
                  <a:srgbClr val="3B6E8E"/>
                </a:gs>
              </a:gsLst>
              <a:lin ang="4680000" scaled="0"/>
              <a:tileRect/>
            </a:gradFill>
          </c:spPr>
          <c:invertIfNegative val="0"/>
          <c:dLbls>
            <c:dLbl>
              <c:idx val="0"/>
              <c:layout/>
              <c:tx>
                <c:rich>
                  <a:bodyPr/>
                  <a:lstStyle/>
                  <a:p>
                    <a:pPr>
                      <a:defRPr sz="1600">
                        <a:solidFill>
                          <a:srgbClr val="3B6E8E"/>
                        </a:solidFill>
                      </a:defRPr>
                    </a:pPr>
                    <a:r>
                      <a:rPr lang="de-DE" dirty="0" smtClean="0"/>
                      <a:t>2.8 ZB</a:t>
                    </a:r>
                    <a:endParaRPr lang="de-DE" dirty="0"/>
                  </a:p>
                </c:rich>
              </c:tx>
              <c:spPr/>
              <c:showLegendKey val="0"/>
              <c:showVal val="1"/>
              <c:showCatName val="0"/>
              <c:showSerName val="0"/>
              <c:showPercent val="0"/>
              <c:showBubbleSize val="0"/>
              <c:extLst>
                <c:ext xmlns:c15="http://schemas.microsoft.com/office/drawing/2012/chart" uri="{CE6537A1-D6FC-4f65-9D91-7224C49458BB}">
                  <c15:layout/>
                </c:ext>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layout/>
              <c:tx>
                <c:rich>
                  <a:bodyPr/>
                  <a:lstStyle/>
                  <a:p>
                    <a:pPr>
                      <a:defRPr sz="1600">
                        <a:solidFill>
                          <a:srgbClr val="3B6E8E"/>
                        </a:solidFill>
                      </a:defRPr>
                    </a:pPr>
                    <a:r>
                      <a:rPr lang="de-DE" dirty="0" smtClean="0"/>
                      <a:t>40 </a:t>
                    </a:r>
                    <a:r>
                      <a:rPr lang="de-DE" baseline="0" dirty="0" smtClean="0"/>
                      <a:t>ZB</a:t>
                    </a:r>
                    <a:endParaRPr lang="de-DE" dirty="0"/>
                  </a:p>
                </c:rich>
              </c:tx>
              <c:spP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Sheet1!$A$18:$A$26</c:f>
              <c:numCache>
                <c:formatCode>General</c:formatCode>
                <c:ptCount val="9"/>
                <c:pt idx="0">
                  <c:v>2012.0</c:v>
                </c:pt>
                <c:pt idx="1">
                  <c:v>2013.0</c:v>
                </c:pt>
                <c:pt idx="2">
                  <c:v>2014.0</c:v>
                </c:pt>
                <c:pt idx="3">
                  <c:v>2015.0</c:v>
                </c:pt>
                <c:pt idx="4">
                  <c:v>2016.0</c:v>
                </c:pt>
                <c:pt idx="5">
                  <c:v>2017.0</c:v>
                </c:pt>
                <c:pt idx="6">
                  <c:v>2018.0</c:v>
                </c:pt>
                <c:pt idx="7">
                  <c:v>2019.0</c:v>
                </c:pt>
                <c:pt idx="8">
                  <c:v>2020.0</c:v>
                </c:pt>
              </c:numCache>
            </c:numRef>
          </c:cat>
          <c:val>
            <c:numRef>
              <c:f>Sheet1!$B$18:$B$26</c:f>
              <c:numCache>
                <c:formatCode>0.0</c:formatCode>
                <c:ptCount val="9"/>
                <c:pt idx="0">
                  <c:v>2.8</c:v>
                </c:pt>
                <c:pt idx="1">
                  <c:v>3.904039999999999</c:v>
                </c:pt>
                <c:pt idx="2">
                  <c:v>5.443402971999999</c:v>
                </c:pt>
                <c:pt idx="3">
                  <c:v>7.589736763859597</c:v>
                </c:pt>
                <c:pt idx="4">
                  <c:v>10.58236996984945</c:v>
                </c:pt>
                <c:pt idx="5">
                  <c:v>14.75499844896107</c:v>
                </c:pt>
                <c:pt idx="6">
                  <c:v>20.57289433738643</c:v>
                </c:pt>
                <c:pt idx="7">
                  <c:v>28.68478657461782</c:v>
                </c:pt>
                <c:pt idx="8">
                  <c:v>39.99519792099</c:v>
                </c:pt>
              </c:numCache>
            </c:numRef>
          </c:val>
        </c:ser>
        <c:dLbls>
          <c:showLegendKey val="0"/>
          <c:showVal val="0"/>
          <c:showCatName val="0"/>
          <c:showSerName val="0"/>
          <c:showPercent val="0"/>
          <c:showBubbleSize val="0"/>
        </c:dLbls>
        <c:gapWidth val="150"/>
        <c:axId val="1840359392"/>
        <c:axId val="1840867152"/>
      </c:barChart>
      <c:catAx>
        <c:axId val="1840359392"/>
        <c:scaling>
          <c:orientation val="minMax"/>
        </c:scaling>
        <c:delete val="0"/>
        <c:axPos val="b"/>
        <c:numFmt formatCode="General" sourceLinked="1"/>
        <c:majorTickMark val="out"/>
        <c:minorTickMark val="none"/>
        <c:tickLblPos val="nextTo"/>
        <c:txPr>
          <a:bodyPr/>
          <a:lstStyle/>
          <a:p>
            <a:pPr>
              <a:defRPr sz="1100"/>
            </a:pPr>
            <a:endParaRPr lang="en-US"/>
          </a:p>
        </c:txPr>
        <c:crossAx val="1840867152"/>
        <c:crosses val="autoZero"/>
        <c:auto val="1"/>
        <c:lblAlgn val="ctr"/>
        <c:lblOffset val="100"/>
        <c:noMultiLvlLbl val="0"/>
      </c:catAx>
      <c:valAx>
        <c:axId val="1840867152"/>
        <c:scaling>
          <c:orientation val="minMax"/>
        </c:scaling>
        <c:delete val="1"/>
        <c:axPos val="l"/>
        <c:majorGridlines>
          <c:spPr>
            <a:ln>
              <a:solidFill>
                <a:sysClr val="window" lastClr="FFFFFF">
                  <a:lumMod val="95000"/>
                </a:sysClr>
              </a:solidFill>
            </a:ln>
          </c:spPr>
        </c:majorGridlines>
        <c:numFmt formatCode="0.0" sourceLinked="1"/>
        <c:majorTickMark val="out"/>
        <c:minorTickMark val="none"/>
        <c:tickLblPos val="none"/>
        <c:crossAx val="1840359392"/>
        <c:crosses val="autoZero"/>
        <c:crossBetween val="between"/>
      </c:valAx>
    </c:plotArea>
    <c:plotVisOnly val="1"/>
    <c:dispBlanksAs val="gap"/>
    <c:showDLblsOverMax val="0"/>
  </c:chart>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416866-6EFE-A142-A515-8DB255C7C95E}" type="doc">
      <dgm:prSet loTypeId="urn:microsoft.com/office/officeart/2008/layout/RadialCluster" loCatId="" qsTypeId="urn:microsoft.com/office/officeart/2005/8/quickstyle/3D6" qsCatId="3D" csTypeId="urn:microsoft.com/office/officeart/2005/8/colors/accent0_3" csCatId="mainScheme" phldr="1"/>
      <dgm:spPr/>
      <dgm:t>
        <a:bodyPr/>
        <a:lstStyle/>
        <a:p>
          <a:endParaRPr lang="en-US"/>
        </a:p>
      </dgm:t>
    </dgm:pt>
    <dgm:pt modelId="{E3CB7F92-62CC-A942-A582-826251F17546}">
      <dgm:prSet phldrT="[Text]" custT="1"/>
      <dgm:spPr/>
      <dgm:t>
        <a:bodyPr/>
        <a:lstStyle/>
        <a:p>
          <a:r>
            <a:rPr lang="en-US" sz="850" dirty="0"/>
            <a:t>IOT</a:t>
          </a:r>
        </a:p>
      </dgm:t>
    </dgm:pt>
    <dgm:pt modelId="{56F9CCD3-AD7A-E54F-8E35-44A82AE2DFFA}" type="parTrans" cxnId="{48A695D3-D844-2647-920E-FB6E761FD861}">
      <dgm:prSet/>
      <dgm:spPr/>
      <dgm:t>
        <a:bodyPr/>
        <a:lstStyle/>
        <a:p>
          <a:endParaRPr lang="en-US" sz="850"/>
        </a:p>
      </dgm:t>
    </dgm:pt>
    <dgm:pt modelId="{A1FCE4C3-75E2-9640-96CB-C97E13454D81}" type="sibTrans" cxnId="{48A695D3-D844-2647-920E-FB6E761FD861}">
      <dgm:prSet/>
      <dgm:spPr/>
      <dgm:t>
        <a:bodyPr/>
        <a:lstStyle/>
        <a:p>
          <a:endParaRPr lang="en-US" sz="850"/>
        </a:p>
      </dgm:t>
    </dgm:pt>
    <dgm:pt modelId="{3E92C930-E022-4444-A6FB-78A7935C8085}">
      <dgm:prSet phldrT="[Text]" custT="1"/>
      <dgm:spPr/>
      <dgm:t>
        <a:bodyPr/>
        <a:lstStyle/>
        <a:p>
          <a:r>
            <a:rPr lang="en-US" sz="850" dirty="0"/>
            <a:t>System</a:t>
          </a:r>
        </a:p>
      </dgm:t>
    </dgm:pt>
    <dgm:pt modelId="{6F9C3173-BC88-A049-AAB2-6DACF339D46D}" type="parTrans" cxnId="{88B39C77-D17D-E340-9BA1-7BCAEC8CAFC6}">
      <dgm:prSet/>
      <dgm:spPr/>
      <dgm:t>
        <a:bodyPr/>
        <a:lstStyle/>
        <a:p>
          <a:endParaRPr lang="en-US" sz="850"/>
        </a:p>
      </dgm:t>
    </dgm:pt>
    <dgm:pt modelId="{8ACE61E7-0CBA-2E47-ACEC-5B602CA74C13}" type="sibTrans" cxnId="{88B39C77-D17D-E340-9BA1-7BCAEC8CAFC6}">
      <dgm:prSet/>
      <dgm:spPr/>
      <dgm:t>
        <a:bodyPr/>
        <a:lstStyle/>
        <a:p>
          <a:endParaRPr lang="en-US" sz="850"/>
        </a:p>
      </dgm:t>
    </dgm:pt>
    <dgm:pt modelId="{F97DEF97-B3BD-574C-BBBA-6A3789CB428E}">
      <dgm:prSet phldrT="[Text]" custT="1"/>
      <dgm:spPr/>
      <dgm:t>
        <a:bodyPr/>
        <a:lstStyle/>
        <a:p>
          <a:r>
            <a:rPr lang="en-US" sz="850" dirty="0"/>
            <a:t>Locality</a:t>
          </a:r>
        </a:p>
      </dgm:t>
    </dgm:pt>
    <dgm:pt modelId="{32F1A5E5-8EEF-7847-B2AD-75A327CEA922}" type="parTrans" cxnId="{C30A2B33-6997-AD4C-8973-13D50234470E}">
      <dgm:prSet/>
      <dgm:spPr/>
      <dgm:t>
        <a:bodyPr/>
        <a:lstStyle/>
        <a:p>
          <a:endParaRPr lang="en-US" sz="850"/>
        </a:p>
      </dgm:t>
    </dgm:pt>
    <dgm:pt modelId="{B3916712-C189-7E46-A7CF-A380A53F5A90}" type="sibTrans" cxnId="{C30A2B33-6997-AD4C-8973-13D50234470E}">
      <dgm:prSet/>
      <dgm:spPr/>
      <dgm:t>
        <a:bodyPr/>
        <a:lstStyle/>
        <a:p>
          <a:endParaRPr lang="en-US" sz="850"/>
        </a:p>
      </dgm:t>
    </dgm:pt>
    <dgm:pt modelId="{B9862413-6345-0F4D-AE71-9339C439A29B}">
      <dgm:prSet phldrT="[Text]" custT="1"/>
      <dgm:spPr/>
      <dgm:t>
        <a:bodyPr/>
        <a:lstStyle/>
        <a:p>
          <a:r>
            <a:rPr lang="en-US" sz="850" dirty="0"/>
            <a:t>Analytics</a:t>
          </a:r>
        </a:p>
      </dgm:t>
    </dgm:pt>
    <dgm:pt modelId="{EE73BC0C-5834-6F4A-86ED-1A83B1E2925E}" type="parTrans" cxnId="{D5FD563A-2138-EF42-B531-0FBEED6DC6A2}">
      <dgm:prSet/>
      <dgm:spPr/>
      <dgm:t>
        <a:bodyPr/>
        <a:lstStyle/>
        <a:p>
          <a:endParaRPr lang="en-US" sz="850"/>
        </a:p>
      </dgm:t>
    </dgm:pt>
    <dgm:pt modelId="{9D0DEC1E-4446-5546-AC40-52E092B4BA02}" type="sibTrans" cxnId="{D5FD563A-2138-EF42-B531-0FBEED6DC6A2}">
      <dgm:prSet/>
      <dgm:spPr/>
      <dgm:t>
        <a:bodyPr/>
        <a:lstStyle/>
        <a:p>
          <a:endParaRPr lang="en-US" sz="850"/>
        </a:p>
      </dgm:t>
    </dgm:pt>
    <dgm:pt modelId="{F62C8EA0-1699-CE4C-B48C-C726C94D26EE}">
      <dgm:prSet phldrT="[Text]" custT="1"/>
      <dgm:spPr/>
      <dgm:t>
        <a:bodyPr/>
        <a:lstStyle/>
        <a:p>
          <a:r>
            <a:rPr lang="en-US" sz="800" dirty="0"/>
            <a:t>Conditioned</a:t>
          </a:r>
        </a:p>
      </dgm:t>
    </dgm:pt>
    <dgm:pt modelId="{EACD1FDA-1C8E-9045-9BD6-70526D9C25C7}" type="parTrans" cxnId="{2F49D4F0-2DA8-0640-A554-60D1C24A8838}">
      <dgm:prSet/>
      <dgm:spPr/>
      <dgm:t>
        <a:bodyPr/>
        <a:lstStyle/>
        <a:p>
          <a:endParaRPr lang="en-US" sz="850"/>
        </a:p>
      </dgm:t>
    </dgm:pt>
    <dgm:pt modelId="{78ACA2C1-7B7E-984A-B4BD-D754211FD6D4}" type="sibTrans" cxnId="{2F49D4F0-2DA8-0640-A554-60D1C24A8838}">
      <dgm:prSet/>
      <dgm:spPr/>
      <dgm:t>
        <a:bodyPr/>
        <a:lstStyle/>
        <a:p>
          <a:endParaRPr lang="en-US" sz="850"/>
        </a:p>
      </dgm:t>
    </dgm:pt>
    <dgm:pt modelId="{12A2D7E1-E8C9-F347-83F8-B6465CE0CC12}">
      <dgm:prSet phldrT="[Text]" custT="1"/>
      <dgm:spPr>
        <a:solidFill>
          <a:schemeClr val="accent1">
            <a:lumMod val="40000"/>
            <a:lumOff val="60000"/>
          </a:schemeClr>
        </a:solidFill>
      </dgm:spPr>
      <dgm:t>
        <a:bodyPr/>
        <a:lstStyle/>
        <a:p>
          <a:r>
            <a:rPr lang="en-US" sz="850" dirty="0"/>
            <a:t>Cognizant</a:t>
          </a:r>
        </a:p>
      </dgm:t>
    </dgm:pt>
    <dgm:pt modelId="{285A9DBD-73EB-D04F-83DB-662822E1A7B8}" type="parTrans" cxnId="{D973AE1F-A65A-4C48-8775-DFC8D0482577}">
      <dgm:prSet/>
      <dgm:spPr/>
      <dgm:t>
        <a:bodyPr/>
        <a:lstStyle/>
        <a:p>
          <a:endParaRPr lang="en-US" sz="850"/>
        </a:p>
      </dgm:t>
    </dgm:pt>
    <dgm:pt modelId="{2DCA64CD-1F11-A54C-88C6-A74DA635E0FF}" type="sibTrans" cxnId="{D973AE1F-A65A-4C48-8775-DFC8D0482577}">
      <dgm:prSet/>
      <dgm:spPr/>
      <dgm:t>
        <a:bodyPr/>
        <a:lstStyle/>
        <a:p>
          <a:endParaRPr lang="en-US" sz="850"/>
        </a:p>
      </dgm:t>
    </dgm:pt>
    <dgm:pt modelId="{A40FBDFF-36D0-2040-B926-892AC20F2EDD}">
      <dgm:prSet phldrT="[Text]" custT="1"/>
      <dgm:spPr/>
      <dgm:t>
        <a:bodyPr lIns="18000" tIns="21600" rIns="18000" bIns="21600"/>
        <a:lstStyle/>
        <a:p>
          <a:r>
            <a:rPr lang="en-US" sz="850" dirty="0"/>
            <a:t>Deep</a:t>
          </a:r>
        </a:p>
      </dgm:t>
    </dgm:pt>
    <dgm:pt modelId="{7F357454-421A-AC45-A186-C5DA44A87F31}" type="parTrans" cxnId="{BB9D094F-2A0A-294A-A2E1-FF323365DEB7}">
      <dgm:prSet/>
      <dgm:spPr/>
      <dgm:t>
        <a:bodyPr/>
        <a:lstStyle/>
        <a:p>
          <a:endParaRPr lang="en-US" sz="850"/>
        </a:p>
      </dgm:t>
    </dgm:pt>
    <dgm:pt modelId="{A4D9D023-D4AC-E544-8695-75E59F2AF7B7}" type="sibTrans" cxnId="{BB9D094F-2A0A-294A-A2E1-FF323365DEB7}">
      <dgm:prSet/>
      <dgm:spPr/>
      <dgm:t>
        <a:bodyPr/>
        <a:lstStyle/>
        <a:p>
          <a:endParaRPr lang="en-US" sz="850"/>
        </a:p>
      </dgm:t>
    </dgm:pt>
    <dgm:pt modelId="{4871A1BA-D911-2A4C-BBB2-57041EFBFA43}">
      <dgm:prSet phldrT="[Text]" custT="1"/>
      <dgm:spPr/>
      <dgm:t>
        <a:bodyPr/>
        <a:lstStyle/>
        <a:p>
          <a:r>
            <a:rPr lang="en-US" sz="850" dirty="0"/>
            <a:t>Local</a:t>
          </a:r>
        </a:p>
      </dgm:t>
    </dgm:pt>
    <dgm:pt modelId="{40CF8391-09C3-774F-9AC4-73BC3CC0402A}" type="parTrans" cxnId="{AADCE749-B4F8-C445-9A16-E948D69974D9}">
      <dgm:prSet/>
      <dgm:spPr/>
      <dgm:t>
        <a:bodyPr/>
        <a:lstStyle/>
        <a:p>
          <a:endParaRPr lang="en-US" sz="850"/>
        </a:p>
      </dgm:t>
    </dgm:pt>
    <dgm:pt modelId="{51E1D951-3D9D-1C45-AE3B-4F27B434A767}" type="sibTrans" cxnId="{AADCE749-B4F8-C445-9A16-E948D69974D9}">
      <dgm:prSet/>
      <dgm:spPr/>
      <dgm:t>
        <a:bodyPr/>
        <a:lstStyle/>
        <a:p>
          <a:endParaRPr lang="en-US" sz="850"/>
        </a:p>
      </dgm:t>
    </dgm:pt>
    <dgm:pt modelId="{B22E3B58-F8C8-FB4E-A075-E57B6B71CAA6}">
      <dgm:prSet phldrT="[Text]" custT="1"/>
      <dgm:spPr>
        <a:solidFill>
          <a:schemeClr val="accent1"/>
        </a:solidFill>
      </dgm:spPr>
      <dgm:t>
        <a:bodyPr/>
        <a:lstStyle/>
        <a:p>
          <a:r>
            <a:rPr lang="en-US" sz="850" dirty="0"/>
            <a:t>Edge</a:t>
          </a:r>
        </a:p>
      </dgm:t>
    </dgm:pt>
    <dgm:pt modelId="{E2B0C866-2C77-7849-AC7C-01E39CCF0060}" type="parTrans" cxnId="{9F3E0DA0-E101-B244-BA75-7105088C7D76}">
      <dgm:prSet/>
      <dgm:spPr/>
      <dgm:t>
        <a:bodyPr/>
        <a:lstStyle/>
        <a:p>
          <a:endParaRPr lang="en-US" sz="850"/>
        </a:p>
      </dgm:t>
    </dgm:pt>
    <dgm:pt modelId="{EB3F4212-E3A1-6946-B86A-E62C2C851C43}" type="sibTrans" cxnId="{9F3E0DA0-E101-B244-BA75-7105088C7D76}">
      <dgm:prSet/>
      <dgm:spPr/>
      <dgm:t>
        <a:bodyPr/>
        <a:lstStyle/>
        <a:p>
          <a:endParaRPr lang="en-US" sz="850"/>
        </a:p>
      </dgm:t>
    </dgm:pt>
    <dgm:pt modelId="{C966B894-5215-BD44-8114-4424ADBC43E4}">
      <dgm:prSet phldrT="[Text]" custT="1"/>
      <dgm:spPr/>
      <dgm:t>
        <a:bodyPr/>
        <a:lstStyle/>
        <a:p>
          <a:r>
            <a:rPr lang="en-US" sz="850" dirty="0"/>
            <a:t>Cloud</a:t>
          </a:r>
        </a:p>
      </dgm:t>
    </dgm:pt>
    <dgm:pt modelId="{D552E9BF-BB2C-6C48-B64A-6241672C5B0E}" type="parTrans" cxnId="{942FCFC8-D4D5-B64A-920C-60EED3433EFD}">
      <dgm:prSet/>
      <dgm:spPr/>
      <dgm:t>
        <a:bodyPr/>
        <a:lstStyle/>
        <a:p>
          <a:endParaRPr lang="en-US" sz="850"/>
        </a:p>
      </dgm:t>
    </dgm:pt>
    <dgm:pt modelId="{ADF1CB69-5DD8-BF4F-B961-6FB0741802D0}" type="sibTrans" cxnId="{942FCFC8-D4D5-B64A-920C-60EED3433EFD}">
      <dgm:prSet/>
      <dgm:spPr/>
      <dgm:t>
        <a:bodyPr/>
        <a:lstStyle/>
        <a:p>
          <a:endParaRPr lang="en-US" sz="850"/>
        </a:p>
      </dgm:t>
    </dgm:pt>
    <dgm:pt modelId="{15695C4D-0A74-B04F-A6ED-3D8237061DAE}">
      <dgm:prSet phldrT="[Text]" custT="1"/>
      <dgm:spPr/>
      <dgm:t>
        <a:bodyPr/>
        <a:lstStyle/>
        <a:p>
          <a:r>
            <a:rPr lang="en-US" sz="850" dirty="0"/>
            <a:t>Enterprise</a:t>
          </a:r>
        </a:p>
      </dgm:t>
    </dgm:pt>
    <dgm:pt modelId="{53768567-C41D-DB40-A0A5-CCE0A17FEC9D}" type="parTrans" cxnId="{24BAA895-4F2C-724D-9D1E-EE79CB787A37}">
      <dgm:prSet/>
      <dgm:spPr/>
      <dgm:t>
        <a:bodyPr/>
        <a:lstStyle/>
        <a:p>
          <a:endParaRPr lang="en-US" sz="850"/>
        </a:p>
      </dgm:t>
    </dgm:pt>
    <dgm:pt modelId="{77A9E9CC-0329-2C4C-9395-1088C7414A08}" type="sibTrans" cxnId="{24BAA895-4F2C-724D-9D1E-EE79CB787A37}">
      <dgm:prSet/>
      <dgm:spPr/>
      <dgm:t>
        <a:bodyPr/>
        <a:lstStyle/>
        <a:p>
          <a:endParaRPr lang="en-US" sz="850"/>
        </a:p>
      </dgm:t>
    </dgm:pt>
    <dgm:pt modelId="{8E87EAE8-96A1-E04D-B4E2-D62862A91C27}">
      <dgm:prSet phldrT="[Text]" custT="1"/>
      <dgm:spPr/>
      <dgm:t>
        <a:bodyPr/>
        <a:lstStyle/>
        <a:p>
          <a:r>
            <a:rPr lang="en-US" sz="850" dirty="0"/>
            <a:t>Sensors</a:t>
          </a:r>
        </a:p>
      </dgm:t>
    </dgm:pt>
    <dgm:pt modelId="{49B4DAD3-FC65-1846-9C13-1BC1A05DE1CE}" type="parTrans" cxnId="{1336CFC1-F8D2-D642-9F27-C1C4AB2FD76D}">
      <dgm:prSet/>
      <dgm:spPr/>
      <dgm:t>
        <a:bodyPr/>
        <a:lstStyle/>
        <a:p>
          <a:endParaRPr lang="en-US" sz="850"/>
        </a:p>
      </dgm:t>
    </dgm:pt>
    <dgm:pt modelId="{00CB5739-E5B9-B740-8681-D5B89118C626}" type="sibTrans" cxnId="{1336CFC1-F8D2-D642-9F27-C1C4AB2FD76D}">
      <dgm:prSet/>
      <dgm:spPr/>
      <dgm:t>
        <a:bodyPr/>
        <a:lstStyle/>
        <a:p>
          <a:endParaRPr lang="en-US" sz="850"/>
        </a:p>
      </dgm:t>
    </dgm:pt>
    <dgm:pt modelId="{8E29A032-97AF-2648-BE37-A2F0BC07EBCF}">
      <dgm:prSet phldrT="[Text]" custT="1"/>
      <dgm:spPr/>
      <dgm:t>
        <a:bodyPr/>
        <a:lstStyle/>
        <a:p>
          <a:r>
            <a:rPr lang="en-US" sz="850" dirty="0"/>
            <a:t>Sensors &amp; Systems</a:t>
          </a:r>
        </a:p>
      </dgm:t>
    </dgm:pt>
    <dgm:pt modelId="{D86BCACF-56CE-C04D-BD86-005F8D074163}" type="parTrans" cxnId="{24842C7A-8649-1745-A7DC-46327D948DFC}">
      <dgm:prSet/>
      <dgm:spPr/>
      <dgm:t>
        <a:bodyPr/>
        <a:lstStyle/>
        <a:p>
          <a:endParaRPr lang="en-US" sz="850"/>
        </a:p>
      </dgm:t>
    </dgm:pt>
    <dgm:pt modelId="{D5980C38-AA60-404C-9DB9-09B8301E42C4}" type="sibTrans" cxnId="{24842C7A-8649-1745-A7DC-46327D948DFC}">
      <dgm:prSet/>
      <dgm:spPr/>
      <dgm:t>
        <a:bodyPr/>
        <a:lstStyle/>
        <a:p>
          <a:endParaRPr lang="en-US" sz="850"/>
        </a:p>
      </dgm:t>
    </dgm:pt>
    <dgm:pt modelId="{21C32292-DF0A-1946-9B43-F3FEAAD9E541}">
      <dgm:prSet phldrT="[Text]" custT="1"/>
      <dgm:spPr/>
      <dgm:t>
        <a:bodyPr/>
        <a:lstStyle/>
        <a:p>
          <a:r>
            <a:rPr lang="en-US" sz="850" dirty="0"/>
            <a:t>System of Systems</a:t>
          </a:r>
        </a:p>
      </dgm:t>
    </dgm:pt>
    <dgm:pt modelId="{1D5B8003-AD75-3543-B0AC-3B32F4665F4D}" type="parTrans" cxnId="{C1CACB82-AC7C-1442-B58A-85F83E4AA107}">
      <dgm:prSet/>
      <dgm:spPr/>
      <dgm:t>
        <a:bodyPr/>
        <a:lstStyle/>
        <a:p>
          <a:endParaRPr lang="en-US" sz="850"/>
        </a:p>
      </dgm:t>
    </dgm:pt>
    <dgm:pt modelId="{AD3E94D3-4548-E746-98E7-90D515D84B10}" type="sibTrans" cxnId="{C1CACB82-AC7C-1442-B58A-85F83E4AA107}">
      <dgm:prSet/>
      <dgm:spPr/>
      <dgm:t>
        <a:bodyPr/>
        <a:lstStyle/>
        <a:p>
          <a:endParaRPr lang="en-US" sz="850"/>
        </a:p>
      </dgm:t>
    </dgm:pt>
    <dgm:pt modelId="{F3B09734-C136-414E-8BAC-307788AA7AA1}" type="pres">
      <dgm:prSet presAssocID="{5E416866-6EFE-A142-A515-8DB255C7C95E}" presName="Name0" presStyleCnt="0">
        <dgm:presLayoutVars>
          <dgm:chMax val="1"/>
          <dgm:chPref val="1"/>
          <dgm:dir/>
          <dgm:animOne val="branch"/>
          <dgm:animLvl val="lvl"/>
        </dgm:presLayoutVars>
      </dgm:prSet>
      <dgm:spPr/>
      <dgm:t>
        <a:bodyPr/>
        <a:lstStyle/>
        <a:p>
          <a:endParaRPr lang="en-US"/>
        </a:p>
      </dgm:t>
    </dgm:pt>
    <dgm:pt modelId="{28EA3CE8-C989-1443-A265-544736BACF03}" type="pres">
      <dgm:prSet presAssocID="{E3CB7F92-62CC-A942-A582-826251F17546}" presName="textCenter" presStyleLbl="node1" presStyleIdx="0" presStyleCnt="14"/>
      <dgm:spPr/>
      <dgm:t>
        <a:bodyPr/>
        <a:lstStyle/>
        <a:p>
          <a:endParaRPr lang="en-US"/>
        </a:p>
      </dgm:t>
    </dgm:pt>
    <dgm:pt modelId="{6F112A17-A1C2-8442-B51D-D80177BBFA2C}" type="pres">
      <dgm:prSet presAssocID="{E3CB7F92-62CC-A942-A582-826251F17546}" presName="cycle_1" presStyleCnt="0"/>
      <dgm:spPr/>
    </dgm:pt>
    <dgm:pt modelId="{05CFC6C1-D69E-044A-8DD3-8A9A66DE1FE3}" type="pres">
      <dgm:prSet presAssocID="{3E92C930-E022-4444-A6FB-78A7935C8085}" presName="childCenter1" presStyleLbl="node1" presStyleIdx="1" presStyleCnt="14"/>
      <dgm:spPr/>
      <dgm:t>
        <a:bodyPr/>
        <a:lstStyle/>
        <a:p>
          <a:endParaRPr lang="en-US"/>
        </a:p>
      </dgm:t>
    </dgm:pt>
    <dgm:pt modelId="{611A2EFF-EE63-BE44-BD62-05BD9001ED7E}" type="pres">
      <dgm:prSet presAssocID="{49B4DAD3-FC65-1846-9C13-1BC1A05DE1CE}" presName="Name141" presStyleLbl="parChTrans1D3" presStyleIdx="0" presStyleCnt="10"/>
      <dgm:spPr/>
      <dgm:t>
        <a:bodyPr/>
        <a:lstStyle/>
        <a:p>
          <a:endParaRPr lang="en-US"/>
        </a:p>
      </dgm:t>
    </dgm:pt>
    <dgm:pt modelId="{0CEEF966-8681-F942-8A57-652F77AC260C}" type="pres">
      <dgm:prSet presAssocID="{8E87EAE8-96A1-E04D-B4E2-D62862A91C27}" presName="text1" presStyleLbl="node1" presStyleIdx="2" presStyleCnt="14">
        <dgm:presLayoutVars>
          <dgm:bulletEnabled val="1"/>
        </dgm:presLayoutVars>
      </dgm:prSet>
      <dgm:spPr/>
      <dgm:t>
        <a:bodyPr/>
        <a:lstStyle/>
        <a:p>
          <a:endParaRPr lang="en-US"/>
        </a:p>
      </dgm:t>
    </dgm:pt>
    <dgm:pt modelId="{0ABD64BB-6BC6-D042-A16A-2C053171B3FA}" type="pres">
      <dgm:prSet presAssocID="{D86BCACF-56CE-C04D-BD86-005F8D074163}" presName="Name141" presStyleLbl="parChTrans1D3" presStyleIdx="1" presStyleCnt="10"/>
      <dgm:spPr/>
      <dgm:t>
        <a:bodyPr/>
        <a:lstStyle/>
        <a:p>
          <a:endParaRPr lang="en-US"/>
        </a:p>
      </dgm:t>
    </dgm:pt>
    <dgm:pt modelId="{A82CF4F1-AF9A-CD40-8312-A9509B7C98F1}" type="pres">
      <dgm:prSet presAssocID="{8E29A032-97AF-2648-BE37-A2F0BC07EBCF}" presName="text1" presStyleLbl="node1" presStyleIdx="3" presStyleCnt="14">
        <dgm:presLayoutVars>
          <dgm:bulletEnabled val="1"/>
        </dgm:presLayoutVars>
      </dgm:prSet>
      <dgm:spPr/>
      <dgm:t>
        <a:bodyPr/>
        <a:lstStyle/>
        <a:p>
          <a:endParaRPr lang="en-US"/>
        </a:p>
      </dgm:t>
    </dgm:pt>
    <dgm:pt modelId="{97AF1FF5-ADBC-AF4A-A245-08BAD5C87499}" type="pres">
      <dgm:prSet presAssocID="{1D5B8003-AD75-3543-B0AC-3B32F4665F4D}" presName="Name141" presStyleLbl="parChTrans1D3" presStyleIdx="2" presStyleCnt="10"/>
      <dgm:spPr/>
      <dgm:t>
        <a:bodyPr/>
        <a:lstStyle/>
        <a:p>
          <a:endParaRPr lang="en-US"/>
        </a:p>
      </dgm:t>
    </dgm:pt>
    <dgm:pt modelId="{71A8A828-F300-7645-8C46-E64DEB2995C8}" type="pres">
      <dgm:prSet presAssocID="{21C32292-DF0A-1946-9B43-F3FEAAD9E541}" presName="text1" presStyleLbl="node1" presStyleIdx="4" presStyleCnt="14">
        <dgm:presLayoutVars>
          <dgm:bulletEnabled val="1"/>
        </dgm:presLayoutVars>
      </dgm:prSet>
      <dgm:spPr/>
      <dgm:t>
        <a:bodyPr/>
        <a:lstStyle/>
        <a:p>
          <a:endParaRPr lang="en-US"/>
        </a:p>
      </dgm:t>
    </dgm:pt>
    <dgm:pt modelId="{14778B07-D0CB-3747-AE57-9F4AB51603E4}" type="pres">
      <dgm:prSet presAssocID="{6F9C3173-BC88-A049-AAB2-6DACF339D46D}" presName="Name144" presStyleLbl="parChTrans1D2" presStyleIdx="0" presStyleCnt="3"/>
      <dgm:spPr/>
      <dgm:t>
        <a:bodyPr/>
        <a:lstStyle/>
        <a:p>
          <a:endParaRPr lang="en-US"/>
        </a:p>
      </dgm:t>
    </dgm:pt>
    <dgm:pt modelId="{9361F5D6-ABFB-9E4C-84F8-2B0E3059942F}" type="pres">
      <dgm:prSet presAssocID="{E3CB7F92-62CC-A942-A582-826251F17546}" presName="cycle_2" presStyleCnt="0"/>
      <dgm:spPr/>
    </dgm:pt>
    <dgm:pt modelId="{151281E5-637E-8941-890C-A4007607E956}" type="pres">
      <dgm:prSet presAssocID="{F97DEF97-B3BD-574C-BBBA-6A3789CB428E}" presName="childCenter2" presStyleLbl="node1" presStyleIdx="5" presStyleCnt="14"/>
      <dgm:spPr/>
      <dgm:t>
        <a:bodyPr/>
        <a:lstStyle/>
        <a:p>
          <a:endParaRPr lang="en-US"/>
        </a:p>
      </dgm:t>
    </dgm:pt>
    <dgm:pt modelId="{E3236944-9BD5-084C-9933-C2595786BC2C}" type="pres">
      <dgm:prSet presAssocID="{40CF8391-09C3-774F-9AC4-73BC3CC0402A}" presName="Name218" presStyleLbl="parChTrans1D3" presStyleIdx="3" presStyleCnt="10"/>
      <dgm:spPr/>
      <dgm:t>
        <a:bodyPr/>
        <a:lstStyle/>
        <a:p>
          <a:endParaRPr lang="en-US"/>
        </a:p>
      </dgm:t>
    </dgm:pt>
    <dgm:pt modelId="{DD296AC3-0355-ED44-BBE6-782DEEF3A441}" type="pres">
      <dgm:prSet presAssocID="{4871A1BA-D911-2A4C-BBB2-57041EFBFA43}" presName="text2" presStyleLbl="node1" presStyleIdx="6" presStyleCnt="14">
        <dgm:presLayoutVars>
          <dgm:bulletEnabled val="1"/>
        </dgm:presLayoutVars>
      </dgm:prSet>
      <dgm:spPr/>
      <dgm:t>
        <a:bodyPr/>
        <a:lstStyle/>
        <a:p>
          <a:endParaRPr lang="en-US"/>
        </a:p>
      </dgm:t>
    </dgm:pt>
    <dgm:pt modelId="{D5FACA28-17D9-5F4C-953D-73AD63F94486}" type="pres">
      <dgm:prSet presAssocID="{E2B0C866-2C77-7849-AC7C-01E39CCF0060}" presName="Name218" presStyleLbl="parChTrans1D3" presStyleIdx="4" presStyleCnt="10"/>
      <dgm:spPr/>
      <dgm:t>
        <a:bodyPr/>
        <a:lstStyle/>
        <a:p>
          <a:endParaRPr lang="en-US"/>
        </a:p>
      </dgm:t>
    </dgm:pt>
    <dgm:pt modelId="{ABA9DA25-5DC1-6645-B802-AF878DEF4433}" type="pres">
      <dgm:prSet presAssocID="{B22E3B58-F8C8-FB4E-A075-E57B6B71CAA6}" presName="text2" presStyleLbl="node1" presStyleIdx="7" presStyleCnt="14">
        <dgm:presLayoutVars>
          <dgm:bulletEnabled val="1"/>
        </dgm:presLayoutVars>
      </dgm:prSet>
      <dgm:spPr/>
      <dgm:t>
        <a:bodyPr/>
        <a:lstStyle/>
        <a:p>
          <a:endParaRPr lang="en-US"/>
        </a:p>
      </dgm:t>
    </dgm:pt>
    <dgm:pt modelId="{AB97D763-A9A2-C74B-B05F-CA89E57C4B72}" type="pres">
      <dgm:prSet presAssocID="{D552E9BF-BB2C-6C48-B64A-6241672C5B0E}" presName="Name218" presStyleLbl="parChTrans1D3" presStyleIdx="5" presStyleCnt="10"/>
      <dgm:spPr/>
      <dgm:t>
        <a:bodyPr/>
        <a:lstStyle/>
        <a:p>
          <a:endParaRPr lang="en-US"/>
        </a:p>
      </dgm:t>
    </dgm:pt>
    <dgm:pt modelId="{8F099C3E-2688-B74E-8C71-E41A290D0A8F}" type="pres">
      <dgm:prSet presAssocID="{C966B894-5215-BD44-8114-4424ADBC43E4}" presName="text2" presStyleLbl="node1" presStyleIdx="8" presStyleCnt="14">
        <dgm:presLayoutVars>
          <dgm:bulletEnabled val="1"/>
        </dgm:presLayoutVars>
      </dgm:prSet>
      <dgm:spPr/>
      <dgm:t>
        <a:bodyPr/>
        <a:lstStyle/>
        <a:p>
          <a:endParaRPr lang="en-US"/>
        </a:p>
      </dgm:t>
    </dgm:pt>
    <dgm:pt modelId="{8100FD2C-F160-D146-AF68-B2ED3293894B}" type="pres">
      <dgm:prSet presAssocID="{53768567-C41D-DB40-A0A5-CCE0A17FEC9D}" presName="Name218" presStyleLbl="parChTrans1D3" presStyleIdx="6" presStyleCnt="10"/>
      <dgm:spPr/>
      <dgm:t>
        <a:bodyPr/>
        <a:lstStyle/>
        <a:p>
          <a:endParaRPr lang="en-US"/>
        </a:p>
      </dgm:t>
    </dgm:pt>
    <dgm:pt modelId="{F866057F-7F65-214A-B829-D4B0A69ED5C2}" type="pres">
      <dgm:prSet presAssocID="{15695C4D-0A74-B04F-A6ED-3D8237061DAE}" presName="text2" presStyleLbl="node1" presStyleIdx="9" presStyleCnt="14">
        <dgm:presLayoutVars>
          <dgm:bulletEnabled val="1"/>
        </dgm:presLayoutVars>
      </dgm:prSet>
      <dgm:spPr/>
      <dgm:t>
        <a:bodyPr/>
        <a:lstStyle/>
        <a:p>
          <a:endParaRPr lang="en-US"/>
        </a:p>
      </dgm:t>
    </dgm:pt>
    <dgm:pt modelId="{606E1D52-3328-D545-924F-3F07EB9D351B}" type="pres">
      <dgm:prSet presAssocID="{32F1A5E5-8EEF-7847-B2AD-75A327CEA922}" presName="Name221" presStyleLbl="parChTrans1D2" presStyleIdx="1" presStyleCnt="3"/>
      <dgm:spPr/>
      <dgm:t>
        <a:bodyPr/>
        <a:lstStyle/>
        <a:p>
          <a:endParaRPr lang="en-US"/>
        </a:p>
      </dgm:t>
    </dgm:pt>
    <dgm:pt modelId="{76396737-858D-FD41-9EDB-9D17BAB3A9EA}" type="pres">
      <dgm:prSet presAssocID="{E3CB7F92-62CC-A942-A582-826251F17546}" presName="cycle_3" presStyleCnt="0"/>
      <dgm:spPr/>
    </dgm:pt>
    <dgm:pt modelId="{EBC0F329-216A-0246-9FC0-24BFBA0DCABF}" type="pres">
      <dgm:prSet presAssocID="{B9862413-6345-0F4D-AE71-9339C439A29B}" presName="childCenter3" presStyleLbl="node1" presStyleIdx="10" presStyleCnt="14"/>
      <dgm:spPr/>
      <dgm:t>
        <a:bodyPr/>
        <a:lstStyle/>
        <a:p>
          <a:endParaRPr lang="en-US"/>
        </a:p>
      </dgm:t>
    </dgm:pt>
    <dgm:pt modelId="{93299E5F-BC58-CE41-AFE8-226A1B4C4F5C}" type="pres">
      <dgm:prSet presAssocID="{EACD1FDA-1C8E-9045-9BD6-70526D9C25C7}" presName="Name285" presStyleLbl="parChTrans1D3" presStyleIdx="7" presStyleCnt="10"/>
      <dgm:spPr/>
      <dgm:t>
        <a:bodyPr/>
        <a:lstStyle/>
        <a:p>
          <a:endParaRPr lang="en-US"/>
        </a:p>
      </dgm:t>
    </dgm:pt>
    <dgm:pt modelId="{9E17AFC0-95FD-4A46-B718-DA273512D55F}" type="pres">
      <dgm:prSet presAssocID="{F62C8EA0-1699-CE4C-B48C-C726C94D26EE}" presName="text3" presStyleLbl="node1" presStyleIdx="11" presStyleCnt="14" custScaleX="102230">
        <dgm:presLayoutVars>
          <dgm:bulletEnabled val="1"/>
        </dgm:presLayoutVars>
      </dgm:prSet>
      <dgm:spPr/>
      <dgm:t>
        <a:bodyPr/>
        <a:lstStyle/>
        <a:p>
          <a:endParaRPr lang="en-US"/>
        </a:p>
      </dgm:t>
    </dgm:pt>
    <dgm:pt modelId="{0BFCB90A-A7B7-3248-BBC0-2C5AD3DC2C59}" type="pres">
      <dgm:prSet presAssocID="{285A9DBD-73EB-D04F-83DB-662822E1A7B8}" presName="Name285" presStyleLbl="parChTrans1D3" presStyleIdx="8" presStyleCnt="10"/>
      <dgm:spPr/>
      <dgm:t>
        <a:bodyPr/>
        <a:lstStyle/>
        <a:p>
          <a:endParaRPr lang="en-US"/>
        </a:p>
      </dgm:t>
    </dgm:pt>
    <dgm:pt modelId="{8E2614C6-9E9E-264A-B99B-0C20A685F3AE}" type="pres">
      <dgm:prSet presAssocID="{12A2D7E1-E8C9-F347-83F8-B6465CE0CC12}" presName="text3" presStyleLbl="node1" presStyleIdx="12" presStyleCnt="14" custRadScaleRad="100192" custRadScaleInc="-2502">
        <dgm:presLayoutVars>
          <dgm:bulletEnabled val="1"/>
        </dgm:presLayoutVars>
      </dgm:prSet>
      <dgm:spPr/>
      <dgm:t>
        <a:bodyPr/>
        <a:lstStyle/>
        <a:p>
          <a:endParaRPr lang="en-US"/>
        </a:p>
      </dgm:t>
    </dgm:pt>
    <dgm:pt modelId="{19EF2A83-BFAA-5B45-90B3-E1346133D9F9}" type="pres">
      <dgm:prSet presAssocID="{7F357454-421A-AC45-A186-C5DA44A87F31}" presName="Name285" presStyleLbl="parChTrans1D3" presStyleIdx="9" presStyleCnt="10"/>
      <dgm:spPr/>
      <dgm:t>
        <a:bodyPr/>
        <a:lstStyle/>
        <a:p>
          <a:endParaRPr lang="en-US"/>
        </a:p>
      </dgm:t>
    </dgm:pt>
    <dgm:pt modelId="{AB9935E0-4266-CA4C-8746-FFF43496E08C}" type="pres">
      <dgm:prSet presAssocID="{A40FBDFF-36D0-2040-B926-892AC20F2EDD}" presName="text3" presStyleLbl="node1" presStyleIdx="13" presStyleCnt="14" custScaleX="101382">
        <dgm:presLayoutVars>
          <dgm:bulletEnabled val="1"/>
        </dgm:presLayoutVars>
      </dgm:prSet>
      <dgm:spPr/>
      <dgm:t>
        <a:bodyPr/>
        <a:lstStyle/>
        <a:p>
          <a:endParaRPr lang="en-US"/>
        </a:p>
      </dgm:t>
    </dgm:pt>
    <dgm:pt modelId="{FAEB1D8C-C2BA-1845-97EF-9E7896640F67}" type="pres">
      <dgm:prSet presAssocID="{EE73BC0C-5834-6F4A-86ED-1A83B1E2925E}" presName="Name288" presStyleLbl="parChTrans1D2" presStyleIdx="2" presStyleCnt="3"/>
      <dgm:spPr/>
      <dgm:t>
        <a:bodyPr/>
        <a:lstStyle/>
        <a:p>
          <a:endParaRPr lang="en-US"/>
        </a:p>
      </dgm:t>
    </dgm:pt>
  </dgm:ptLst>
  <dgm:cxnLst>
    <dgm:cxn modelId="{8AD5ACF1-C427-0943-80AA-C57C9449CD30}" type="presOf" srcId="{49B4DAD3-FC65-1846-9C13-1BC1A05DE1CE}" destId="{611A2EFF-EE63-BE44-BD62-05BD9001ED7E}" srcOrd="0" destOrd="0" presId="urn:microsoft.com/office/officeart/2008/layout/RadialCluster"/>
    <dgm:cxn modelId="{5C5E6F66-A251-CA47-9F89-E298062157BB}" type="presOf" srcId="{6F9C3173-BC88-A049-AAB2-6DACF339D46D}" destId="{14778B07-D0CB-3747-AE57-9F4AB51603E4}" srcOrd="0" destOrd="0" presId="urn:microsoft.com/office/officeart/2008/layout/RadialCluster"/>
    <dgm:cxn modelId="{B4E05B9B-5B7C-B94B-A3F1-694745C013F4}" type="presOf" srcId="{D86BCACF-56CE-C04D-BD86-005F8D074163}" destId="{0ABD64BB-6BC6-D042-A16A-2C053171B3FA}" srcOrd="0" destOrd="0" presId="urn:microsoft.com/office/officeart/2008/layout/RadialCluster"/>
    <dgm:cxn modelId="{FB3CFD93-B87A-954B-B469-9BACD72F97E1}" type="presOf" srcId="{12A2D7E1-E8C9-F347-83F8-B6465CE0CC12}" destId="{8E2614C6-9E9E-264A-B99B-0C20A685F3AE}" srcOrd="0" destOrd="0" presId="urn:microsoft.com/office/officeart/2008/layout/RadialCluster"/>
    <dgm:cxn modelId="{83646FD8-47D3-B74B-8B69-358D7D512371}" type="presOf" srcId="{4871A1BA-D911-2A4C-BBB2-57041EFBFA43}" destId="{DD296AC3-0355-ED44-BBE6-782DEEF3A441}" srcOrd="0" destOrd="0" presId="urn:microsoft.com/office/officeart/2008/layout/RadialCluster"/>
    <dgm:cxn modelId="{87A9676F-2AEA-1B45-AED3-BF83967E7D00}" type="presOf" srcId="{B22E3B58-F8C8-FB4E-A075-E57B6B71CAA6}" destId="{ABA9DA25-5DC1-6645-B802-AF878DEF4433}" srcOrd="0" destOrd="0" presId="urn:microsoft.com/office/officeart/2008/layout/RadialCluster"/>
    <dgm:cxn modelId="{1336CFC1-F8D2-D642-9F27-C1C4AB2FD76D}" srcId="{3E92C930-E022-4444-A6FB-78A7935C8085}" destId="{8E87EAE8-96A1-E04D-B4E2-D62862A91C27}" srcOrd="0" destOrd="0" parTransId="{49B4DAD3-FC65-1846-9C13-1BC1A05DE1CE}" sibTransId="{00CB5739-E5B9-B740-8681-D5B89118C626}"/>
    <dgm:cxn modelId="{9F3E0DA0-E101-B244-BA75-7105088C7D76}" srcId="{F97DEF97-B3BD-574C-BBBA-6A3789CB428E}" destId="{B22E3B58-F8C8-FB4E-A075-E57B6B71CAA6}" srcOrd="1" destOrd="0" parTransId="{E2B0C866-2C77-7849-AC7C-01E39CCF0060}" sibTransId="{EB3F4212-E3A1-6946-B86A-E62C2C851C43}"/>
    <dgm:cxn modelId="{4D72637F-57AD-0949-9FC9-BD6C1640C993}" type="presOf" srcId="{53768567-C41D-DB40-A0A5-CCE0A17FEC9D}" destId="{8100FD2C-F160-D146-AF68-B2ED3293894B}" srcOrd="0" destOrd="0" presId="urn:microsoft.com/office/officeart/2008/layout/RadialCluster"/>
    <dgm:cxn modelId="{C147A821-0515-2142-8E05-C40F3FBCF534}" type="presOf" srcId="{285A9DBD-73EB-D04F-83DB-662822E1A7B8}" destId="{0BFCB90A-A7B7-3248-BBC0-2C5AD3DC2C59}" srcOrd="0" destOrd="0" presId="urn:microsoft.com/office/officeart/2008/layout/RadialCluster"/>
    <dgm:cxn modelId="{AADCE749-B4F8-C445-9A16-E948D69974D9}" srcId="{F97DEF97-B3BD-574C-BBBA-6A3789CB428E}" destId="{4871A1BA-D911-2A4C-BBB2-57041EFBFA43}" srcOrd="0" destOrd="0" parTransId="{40CF8391-09C3-774F-9AC4-73BC3CC0402A}" sibTransId="{51E1D951-3D9D-1C45-AE3B-4F27B434A767}"/>
    <dgm:cxn modelId="{8C09F6B3-8BE0-8447-81B4-8536504D266A}" type="presOf" srcId="{1D5B8003-AD75-3543-B0AC-3B32F4665F4D}" destId="{97AF1FF5-ADBC-AF4A-A245-08BAD5C87499}" srcOrd="0" destOrd="0" presId="urn:microsoft.com/office/officeart/2008/layout/RadialCluster"/>
    <dgm:cxn modelId="{8295592A-E06C-6E41-B305-E7FC2C44A32C}" type="presOf" srcId="{D552E9BF-BB2C-6C48-B64A-6241672C5B0E}" destId="{AB97D763-A9A2-C74B-B05F-CA89E57C4B72}" srcOrd="0" destOrd="0" presId="urn:microsoft.com/office/officeart/2008/layout/RadialCluster"/>
    <dgm:cxn modelId="{2F49D4F0-2DA8-0640-A554-60D1C24A8838}" srcId="{B9862413-6345-0F4D-AE71-9339C439A29B}" destId="{F62C8EA0-1699-CE4C-B48C-C726C94D26EE}" srcOrd="0" destOrd="0" parTransId="{EACD1FDA-1C8E-9045-9BD6-70526D9C25C7}" sibTransId="{78ACA2C1-7B7E-984A-B4BD-D754211FD6D4}"/>
    <dgm:cxn modelId="{88B39C77-D17D-E340-9BA1-7BCAEC8CAFC6}" srcId="{E3CB7F92-62CC-A942-A582-826251F17546}" destId="{3E92C930-E022-4444-A6FB-78A7935C8085}" srcOrd="0" destOrd="0" parTransId="{6F9C3173-BC88-A049-AAB2-6DACF339D46D}" sibTransId="{8ACE61E7-0CBA-2E47-ACEC-5B602CA74C13}"/>
    <dgm:cxn modelId="{73C49733-63C7-F945-9505-30AC883A5259}" type="presOf" srcId="{C966B894-5215-BD44-8114-4424ADBC43E4}" destId="{8F099C3E-2688-B74E-8C71-E41A290D0A8F}" srcOrd="0" destOrd="0" presId="urn:microsoft.com/office/officeart/2008/layout/RadialCluster"/>
    <dgm:cxn modelId="{FA8E7CC3-628B-9B49-87FC-8200322EEBB6}" type="presOf" srcId="{15695C4D-0A74-B04F-A6ED-3D8237061DAE}" destId="{F866057F-7F65-214A-B829-D4B0A69ED5C2}" srcOrd="0" destOrd="0" presId="urn:microsoft.com/office/officeart/2008/layout/RadialCluster"/>
    <dgm:cxn modelId="{B4D340B1-2C4F-F741-AFD0-9F49E544CBD8}" type="presOf" srcId="{E2B0C866-2C77-7849-AC7C-01E39CCF0060}" destId="{D5FACA28-17D9-5F4C-953D-73AD63F94486}" srcOrd="0" destOrd="0" presId="urn:microsoft.com/office/officeart/2008/layout/RadialCluster"/>
    <dgm:cxn modelId="{F1B936E6-7732-3A42-A5E5-9AAF98B66655}" type="presOf" srcId="{5E416866-6EFE-A142-A515-8DB255C7C95E}" destId="{F3B09734-C136-414E-8BAC-307788AA7AA1}" srcOrd="0" destOrd="0" presId="urn:microsoft.com/office/officeart/2008/layout/RadialCluster"/>
    <dgm:cxn modelId="{BE2A5607-7B47-4146-A2A0-619F4E0633A2}" type="presOf" srcId="{B9862413-6345-0F4D-AE71-9339C439A29B}" destId="{EBC0F329-216A-0246-9FC0-24BFBA0DCABF}" srcOrd="0" destOrd="0" presId="urn:microsoft.com/office/officeart/2008/layout/RadialCluster"/>
    <dgm:cxn modelId="{24842C7A-8649-1745-A7DC-46327D948DFC}" srcId="{3E92C930-E022-4444-A6FB-78A7935C8085}" destId="{8E29A032-97AF-2648-BE37-A2F0BC07EBCF}" srcOrd="1" destOrd="0" parTransId="{D86BCACF-56CE-C04D-BD86-005F8D074163}" sibTransId="{D5980C38-AA60-404C-9DB9-09B8301E42C4}"/>
    <dgm:cxn modelId="{FB15ABC6-255F-C743-9F7C-9C1F83285F06}" type="presOf" srcId="{7F357454-421A-AC45-A186-C5DA44A87F31}" destId="{19EF2A83-BFAA-5B45-90B3-E1346133D9F9}" srcOrd="0" destOrd="0" presId="urn:microsoft.com/office/officeart/2008/layout/RadialCluster"/>
    <dgm:cxn modelId="{C30A2B33-6997-AD4C-8973-13D50234470E}" srcId="{E3CB7F92-62CC-A942-A582-826251F17546}" destId="{F97DEF97-B3BD-574C-BBBA-6A3789CB428E}" srcOrd="1" destOrd="0" parTransId="{32F1A5E5-8EEF-7847-B2AD-75A327CEA922}" sibTransId="{B3916712-C189-7E46-A7CF-A380A53F5A90}"/>
    <dgm:cxn modelId="{C1CACB82-AC7C-1442-B58A-85F83E4AA107}" srcId="{3E92C930-E022-4444-A6FB-78A7935C8085}" destId="{21C32292-DF0A-1946-9B43-F3FEAAD9E541}" srcOrd="2" destOrd="0" parTransId="{1D5B8003-AD75-3543-B0AC-3B32F4665F4D}" sibTransId="{AD3E94D3-4548-E746-98E7-90D515D84B10}"/>
    <dgm:cxn modelId="{8A47C204-C503-DE4F-AC7F-C67544AA5475}" type="presOf" srcId="{3E92C930-E022-4444-A6FB-78A7935C8085}" destId="{05CFC6C1-D69E-044A-8DD3-8A9A66DE1FE3}" srcOrd="0" destOrd="0" presId="urn:microsoft.com/office/officeart/2008/layout/RadialCluster"/>
    <dgm:cxn modelId="{E844575B-1F14-514B-8382-82C20D00CC90}" type="presOf" srcId="{EACD1FDA-1C8E-9045-9BD6-70526D9C25C7}" destId="{93299E5F-BC58-CE41-AFE8-226A1B4C4F5C}" srcOrd="0" destOrd="0" presId="urn:microsoft.com/office/officeart/2008/layout/RadialCluster"/>
    <dgm:cxn modelId="{ED02608F-6243-B648-A1FB-EFF599FF857B}" type="presOf" srcId="{40CF8391-09C3-774F-9AC4-73BC3CC0402A}" destId="{E3236944-9BD5-084C-9933-C2595786BC2C}" srcOrd="0" destOrd="0" presId="urn:microsoft.com/office/officeart/2008/layout/RadialCluster"/>
    <dgm:cxn modelId="{BB9D094F-2A0A-294A-A2E1-FF323365DEB7}" srcId="{B9862413-6345-0F4D-AE71-9339C439A29B}" destId="{A40FBDFF-36D0-2040-B926-892AC20F2EDD}" srcOrd="2" destOrd="0" parTransId="{7F357454-421A-AC45-A186-C5DA44A87F31}" sibTransId="{A4D9D023-D4AC-E544-8695-75E59F2AF7B7}"/>
    <dgm:cxn modelId="{24BAA895-4F2C-724D-9D1E-EE79CB787A37}" srcId="{F97DEF97-B3BD-574C-BBBA-6A3789CB428E}" destId="{15695C4D-0A74-B04F-A6ED-3D8237061DAE}" srcOrd="3" destOrd="0" parTransId="{53768567-C41D-DB40-A0A5-CCE0A17FEC9D}" sibTransId="{77A9E9CC-0329-2C4C-9395-1088C7414A08}"/>
    <dgm:cxn modelId="{8FBD3AE6-29D9-F545-9325-ABD9E32E9112}" type="presOf" srcId="{E3CB7F92-62CC-A942-A582-826251F17546}" destId="{28EA3CE8-C989-1443-A265-544736BACF03}" srcOrd="0" destOrd="0" presId="urn:microsoft.com/office/officeart/2008/layout/RadialCluster"/>
    <dgm:cxn modelId="{F50574CC-DF82-164D-A3EA-E88D8978665D}" type="presOf" srcId="{32F1A5E5-8EEF-7847-B2AD-75A327CEA922}" destId="{606E1D52-3328-D545-924F-3F07EB9D351B}" srcOrd="0" destOrd="0" presId="urn:microsoft.com/office/officeart/2008/layout/RadialCluster"/>
    <dgm:cxn modelId="{04127D13-8D7F-BE4E-98D6-34C9470E7F91}" type="presOf" srcId="{8E29A032-97AF-2648-BE37-A2F0BC07EBCF}" destId="{A82CF4F1-AF9A-CD40-8312-A9509B7C98F1}" srcOrd="0" destOrd="0" presId="urn:microsoft.com/office/officeart/2008/layout/RadialCluster"/>
    <dgm:cxn modelId="{D973AE1F-A65A-4C48-8775-DFC8D0482577}" srcId="{B9862413-6345-0F4D-AE71-9339C439A29B}" destId="{12A2D7E1-E8C9-F347-83F8-B6465CE0CC12}" srcOrd="1" destOrd="0" parTransId="{285A9DBD-73EB-D04F-83DB-662822E1A7B8}" sibTransId="{2DCA64CD-1F11-A54C-88C6-A74DA635E0FF}"/>
    <dgm:cxn modelId="{48A695D3-D844-2647-920E-FB6E761FD861}" srcId="{5E416866-6EFE-A142-A515-8DB255C7C95E}" destId="{E3CB7F92-62CC-A942-A582-826251F17546}" srcOrd="0" destOrd="0" parTransId="{56F9CCD3-AD7A-E54F-8E35-44A82AE2DFFA}" sibTransId="{A1FCE4C3-75E2-9640-96CB-C97E13454D81}"/>
    <dgm:cxn modelId="{942FCFC8-D4D5-B64A-920C-60EED3433EFD}" srcId="{F97DEF97-B3BD-574C-BBBA-6A3789CB428E}" destId="{C966B894-5215-BD44-8114-4424ADBC43E4}" srcOrd="2" destOrd="0" parTransId="{D552E9BF-BB2C-6C48-B64A-6241672C5B0E}" sibTransId="{ADF1CB69-5DD8-BF4F-B961-6FB0741802D0}"/>
    <dgm:cxn modelId="{ED36FFD9-6859-1B41-A416-C10707F9508C}" type="presOf" srcId="{8E87EAE8-96A1-E04D-B4E2-D62862A91C27}" destId="{0CEEF966-8681-F942-8A57-652F77AC260C}" srcOrd="0" destOrd="0" presId="urn:microsoft.com/office/officeart/2008/layout/RadialCluster"/>
    <dgm:cxn modelId="{D5FD563A-2138-EF42-B531-0FBEED6DC6A2}" srcId="{E3CB7F92-62CC-A942-A582-826251F17546}" destId="{B9862413-6345-0F4D-AE71-9339C439A29B}" srcOrd="2" destOrd="0" parTransId="{EE73BC0C-5834-6F4A-86ED-1A83B1E2925E}" sibTransId="{9D0DEC1E-4446-5546-AC40-52E092B4BA02}"/>
    <dgm:cxn modelId="{74305749-1966-4443-95A6-6465BBDC510D}" type="presOf" srcId="{A40FBDFF-36D0-2040-B926-892AC20F2EDD}" destId="{AB9935E0-4266-CA4C-8746-FFF43496E08C}" srcOrd="0" destOrd="0" presId="urn:microsoft.com/office/officeart/2008/layout/RadialCluster"/>
    <dgm:cxn modelId="{25BADD39-1366-D842-A964-8DC9C64E0FE2}" type="presOf" srcId="{EE73BC0C-5834-6F4A-86ED-1A83B1E2925E}" destId="{FAEB1D8C-C2BA-1845-97EF-9E7896640F67}" srcOrd="0" destOrd="0" presId="urn:microsoft.com/office/officeart/2008/layout/RadialCluster"/>
    <dgm:cxn modelId="{9FD85442-B6E6-E94B-B3C0-0F3C182003CF}" type="presOf" srcId="{21C32292-DF0A-1946-9B43-F3FEAAD9E541}" destId="{71A8A828-F300-7645-8C46-E64DEB2995C8}" srcOrd="0" destOrd="0" presId="urn:microsoft.com/office/officeart/2008/layout/RadialCluster"/>
    <dgm:cxn modelId="{FF603182-EA29-E34C-B6DC-16698C1FBE19}" type="presOf" srcId="{F62C8EA0-1699-CE4C-B48C-C726C94D26EE}" destId="{9E17AFC0-95FD-4A46-B718-DA273512D55F}" srcOrd="0" destOrd="0" presId="urn:microsoft.com/office/officeart/2008/layout/RadialCluster"/>
    <dgm:cxn modelId="{0D91E15A-AF86-B94C-99CA-FE3B3BD8DC02}" type="presOf" srcId="{F97DEF97-B3BD-574C-BBBA-6A3789CB428E}" destId="{151281E5-637E-8941-890C-A4007607E956}" srcOrd="0" destOrd="0" presId="urn:microsoft.com/office/officeart/2008/layout/RadialCluster"/>
    <dgm:cxn modelId="{3FE2D971-D2D0-7D46-AA60-42F7F88468D6}" type="presParOf" srcId="{F3B09734-C136-414E-8BAC-307788AA7AA1}" destId="{28EA3CE8-C989-1443-A265-544736BACF03}" srcOrd="0" destOrd="0" presId="urn:microsoft.com/office/officeart/2008/layout/RadialCluster"/>
    <dgm:cxn modelId="{FAB2DAB6-A52F-F948-A181-5F2150B4D9F1}" type="presParOf" srcId="{F3B09734-C136-414E-8BAC-307788AA7AA1}" destId="{6F112A17-A1C2-8442-B51D-D80177BBFA2C}" srcOrd="1" destOrd="0" presId="urn:microsoft.com/office/officeart/2008/layout/RadialCluster"/>
    <dgm:cxn modelId="{E4372040-C883-C543-8786-F756BF02CB57}" type="presParOf" srcId="{6F112A17-A1C2-8442-B51D-D80177BBFA2C}" destId="{05CFC6C1-D69E-044A-8DD3-8A9A66DE1FE3}" srcOrd="0" destOrd="0" presId="urn:microsoft.com/office/officeart/2008/layout/RadialCluster"/>
    <dgm:cxn modelId="{7AEC4578-C0DE-1041-9D98-04B5356FB589}" type="presParOf" srcId="{6F112A17-A1C2-8442-B51D-D80177BBFA2C}" destId="{611A2EFF-EE63-BE44-BD62-05BD9001ED7E}" srcOrd="1" destOrd="0" presId="urn:microsoft.com/office/officeart/2008/layout/RadialCluster"/>
    <dgm:cxn modelId="{5F4EB000-83E8-6744-8C89-AF8FC823A33A}" type="presParOf" srcId="{6F112A17-A1C2-8442-B51D-D80177BBFA2C}" destId="{0CEEF966-8681-F942-8A57-652F77AC260C}" srcOrd="2" destOrd="0" presId="urn:microsoft.com/office/officeart/2008/layout/RadialCluster"/>
    <dgm:cxn modelId="{BF2E5643-5E17-6F4B-81F0-E831DEDA76C4}" type="presParOf" srcId="{6F112A17-A1C2-8442-B51D-D80177BBFA2C}" destId="{0ABD64BB-6BC6-D042-A16A-2C053171B3FA}" srcOrd="3" destOrd="0" presId="urn:microsoft.com/office/officeart/2008/layout/RadialCluster"/>
    <dgm:cxn modelId="{DBB753CA-7F66-724B-A8C5-E60681AF0A60}" type="presParOf" srcId="{6F112A17-A1C2-8442-B51D-D80177BBFA2C}" destId="{A82CF4F1-AF9A-CD40-8312-A9509B7C98F1}" srcOrd="4" destOrd="0" presId="urn:microsoft.com/office/officeart/2008/layout/RadialCluster"/>
    <dgm:cxn modelId="{573B7E25-4980-7D43-8F82-1084A15BFA38}" type="presParOf" srcId="{6F112A17-A1C2-8442-B51D-D80177BBFA2C}" destId="{97AF1FF5-ADBC-AF4A-A245-08BAD5C87499}" srcOrd="5" destOrd="0" presId="urn:microsoft.com/office/officeart/2008/layout/RadialCluster"/>
    <dgm:cxn modelId="{4F88DFBF-D2AD-5549-B5FB-937A2CED41A7}" type="presParOf" srcId="{6F112A17-A1C2-8442-B51D-D80177BBFA2C}" destId="{71A8A828-F300-7645-8C46-E64DEB2995C8}" srcOrd="6" destOrd="0" presId="urn:microsoft.com/office/officeart/2008/layout/RadialCluster"/>
    <dgm:cxn modelId="{F2CA4513-16D9-C641-B2C1-31F3347FCB6E}" type="presParOf" srcId="{F3B09734-C136-414E-8BAC-307788AA7AA1}" destId="{14778B07-D0CB-3747-AE57-9F4AB51603E4}" srcOrd="2" destOrd="0" presId="urn:microsoft.com/office/officeart/2008/layout/RadialCluster"/>
    <dgm:cxn modelId="{DB39CFC4-6B43-024E-9D78-5E84FB869E7B}" type="presParOf" srcId="{F3B09734-C136-414E-8BAC-307788AA7AA1}" destId="{9361F5D6-ABFB-9E4C-84F8-2B0E3059942F}" srcOrd="3" destOrd="0" presId="urn:microsoft.com/office/officeart/2008/layout/RadialCluster"/>
    <dgm:cxn modelId="{6FEDD55D-F35F-9546-85FB-1DAF63347E9F}" type="presParOf" srcId="{9361F5D6-ABFB-9E4C-84F8-2B0E3059942F}" destId="{151281E5-637E-8941-890C-A4007607E956}" srcOrd="0" destOrd="0" presId="urn:microsoft.com/office/officeart/2008/layout/RadialCluster"/>
    <dgm:cxn modelId="{9737F935-1040-9148-BF28-742EFC16590F}" type="presParOf" srcId="{9361F5D6-ABFB-9E4C-84F8-2B0E3059942F}" destId="{E3236944-9BD5-084C-9933-C2595786BC2C}" srcOrd="1" destOrd="0" presId="urn:microsoft.com/office/officeart/2008/layout/RadialCluster"/>
    <dgm:cxn modelId="{26EFC18C-1114-9A4C-A9B0-82BC9FC71CF2}" type="presParOf" srcId="{9361F5D6-ABFB-9E4C-84F8-2B0E3059942F}" destId="{DD296AC3-0355-ED44-BBE6-782DEEF3A441}" srcOrd="2" destOrd="0" presId="urn:microsoft.com/office/officeart/2008/layout/RadialCluster"/>
    <dgm:cxn modelId="{D7825DAF-77F9-1541-88BC-C3BCCAEA13AA}" type="presParOf" srcId="{9361F5D6-ABFB-9E4C-84F8-2B0E3059942F}" destId="{D5FACA28-17D9-5F4C-953D-73AD63F94486}" srcOrd="3" destOrd="0" presId="urn:microsoft.com/office/officeart/2008/layout/RadialCluster"/>
    <dgm:cxn modelId="{71C080F8-A5C4-5542-9383-F5ECF88BECE2}" type="presParOf" srcId="{9361F5D6-ABFB-9E4C-84F8-2B0E3059942F}" destId="{ABA9DA25-5DC1-6645-B802-AF878DEF4433}" srcOrd="4" destOrd="0" presId="urn:microsoft.com/office/officeart/2008/layout/RadialCluster"/>
    <dgm:cxn modelId="{1820725D-A5F3-A241-9343-FC638BBD35E8}" type="presParOf" srcId="{9361F5D6-ABFB-9E4C-84F8-2B0E3059942F}" destId="{AB97D763-A9A2-C74B-B05F-CA89E57C4B72}" srcOrd="5" destOrd="0" presId="urn:microsoft.com/office/officeart/2008/layout/RadialCluster"/>
    <dgm:cxn modelId="{166CB042-B00B-1448-9C90-4C8F54CC7302}" type="presParOf" srcId="{9361F5D6-ABFB-9E4C-84F8-2B0E3059942F}" destId="{8F099C3E-2688-B74E-8C71-E41A290D0A8F}" srcOrd="6" destOrd="0" presId="urn:microsoft.com/office/officeart/2008/layout/RadialCluster"/>
    <dgm:cxn modelId="{62E91A00-682F-A740-A965-581ED1208EA7}" type="presParOf" srcId="{9361F5D6-ABFB-9E4C-84F8-2B0E3059942F}" destId="{8100FD2C-F160-D146-AF68-B2ED3293894B}" srcOrd="7" destOrd="0" presId="urn:microsoft.com/office/officeart/2008/layout/RadialCluster"/>
    <dgm:cxn modelId="{0DAAF40A-2343-D447-ACAD-3E6C4554B602}" type="presParOf" srcId="{9361F5D6-ABFB-9E4C-84F8-2B0E3059942F}" destId="{F866057F-7F65-214A-B829-D4B0A69ED5C2}" srcOrd="8" destOrd="0" presId="urn:microsoft.com/office/officeart/2008/layout/RadialCluster"/>
    <dgm:cxn modelId="{EA52C9E5-2575-484C-8C28-2D8A3CAC1CFB}" type="presParOf" srcId="{F3B09734-C136-414E-8BAC-307788AA7AA1}" destId="{606E1D52-3328-D545-924F-3F07EB9D351B}" srcOrd="4" destOrd="0" presId="urn:microsoft.com/office/officeart/2008/layout/RadialCluster"/>
    <dgm:cxn modelId="{62B9FF16-A93E-4244-AD7E-19AEB4F73AFD}" type="presParOf" srcId="{F3B09734-C136-414E-8BAC-307788AA7AA1}" destId="{76396737-858D-FD41-9EDB-9D17BAB3A9EA}" srcOrd="5" destOrd="0" presId="urn:microsoft.com/office/officeart/2008/layout/RadialCluster"/>
    <dgm:cxn modelId="{BC94D4BD-7C20-8A4D-9E78-21F146FAA4E5}" type="presParOf" srcId="{76396737-858D-FD41-9EDB-9D17BAB3A9EA}" destId="{EBC0F329-216A-0246-9FC0-24BFBA0DCABF}" srcOrd="0" destOrd="0" presId="urn:microsoft.com/office/officeart/2008/layout/RadialCluster"/>
    <dgm:cxn modelId="{FEDDA498-849F-AB4A-8EAC-003CD87ACFEB}" type="presParOf" srcId="{76396737-858D-FD41-9EDB-9D17BAB3A9EA}" destId="{93299E5F-BC58-CE41-AFE8-226A1B4C4F5C}" srcOrd="1" destOrd="0" presId="urn:microsoft.com/office/officeart/2008/layout/RadialCluster"/>
    <dgm:cxn modelId="{351E474D-91BD-6649-944F-FD8A862EB406}" type="presParOf" srcId="{76396737-858D-FD41-9EDB-9D17BAB3A9EA}" destId="{9E17AFC0-95FD-4A46-B718-DA273512D55F}" srcOrd="2" destOrd="0" presId="urn:microsoft.com/office/officeart/2008/layout/RadialCluster"/>
    <dgm:cxn modelId="{C522FB73-8DAF-8D4C-8498-DE989ACBADDF}" type="presParOf" srcId="{76396737-858D-FD41-9EDB-9D17BAB3A9EA}" destId="{0BFCB90A-A7B7-3248-BBC0-2C5AD3DC2C59}" srcOrd="3" destOrd="0" presId="urn:microsoft.com/office/officeart/2008/layout/RadialCluster"/>
    <dgm:cxn modelId="{0DECEEE0-F670-9042-9AFE-F1ED516EF372}" type="presParOf" srcId="{76396737-858D-FD41-9EDB-9D17BAB3A9EA}" destId="{8E2614C6-9E9E-264A-B99B-0C20A685F3AE}" srcOrd="4" destOrd="0" presId="urn:microsoft.com/office/officeart/2008/layout/RadialCluster"/>
    <dgm:cxn modelId="{5F3C882B-C8FE-0148-881A-6BC96FC71E9C}" type="presParOf" srcId="{76396737-858D-FD41-9EDB-9D17BAB3A9EA}" destId="{19EF2A83-BFAA-5B45-90B3-E1346133D9F9}" srcOrd="5" destOrd="0" presId="urn:microsoft.com/office/officeart/2008/layout/RadialCluster"/>
    <dgm:cxn modelId="{DB5EAA79-3F74-694B-B90B-2EEFA75002CC}" type="presParOf" srcId="{76396737-858D-FD41-9EDB-9D17BAB3A9EA}" destId="{AB9935E0-4266-CA4C-8746-FFF43496E08C}" srcOrd="6" destOrd="0" presId="urn:microsoft.com/office/officeart/2008/layout/RadialCluster"/>
    <dgm:cxn modelId="{C8E7D641-FD0A-2043-99D9-A2D2E8848D4D}" type="presParOf" srcId="{F3B09734-C136-414E-8BAC-307788AA7AA1}" destId="{FAEB1D8C-C2BA-1845-97EF-9E7896640F67}" srcOrd="6"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EB1D8C-C2BA-1845-97EF-9E7896640F67}">
      <dsp:nvSpPr>
        <dsp:cNvPr id="0" name=""/>
        <dsp:cNvSpPr/>
      </dsp:nvSpPr>
      <dsp:spPr>
        <a:xfrm rot="8425063">
          <a:off x="4157890" y="2927645"/>
          <a:ext cx="311299" cy="0"/>
        </a:xfrm>
        <a:custGeom>
          <a:avLst/>
          <a:gdLst/>
          <a:ahLst/>
          <a:cxnLst/>
          <a:rect l="0" t="0" r="0" b="0"/>
          <a:pathLst>
            <a:path>
              <a:moveTo>
                <a:pt x="0" y="0"/>
              </a:moveTo>
              <a:lnTo>
                <a:pt x="311299" y="0"/>
              </a:lnTo>
            </a:path>
          </a:pathLst>
        </a:custGeom>
        <a:noFill/>
        <a:ln w="25400" cap="flat" cmpd="sng" algn="ctr">
          <a:solidFill>
            <a:schemeClr val="dk2">
              <a:shade val="6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606E1D52-3328-D545-924F-3F07EB9D351B}">
      <dsp:nvSpPr>
        <dsp:cNvPr id="0" name=""/>
        <dsp:cNvSpPr/>
      </dsp:nvSpPr>
      <dsp:spPr>
        <a:xfrm rot="2464557">
          <a:off x="5349053" y="2931147"/>
          <a:ext cx="247942" cy="0"/>
        </a:xfrm>
        <a:custGeom>
          <a:avLst/>
          <a:gdLst/>
          <a:ahLst/>
          <a:cxnLst/>
          <a:rect l="0" t="0" r="0" b="0"/>
          <a:pathLst>
            <a:path>
              <a:moveTo>
                <a:pt x="0" y="0"/>
              </a:moveTo>
              <a:lnTo>
                <a:pt x="247942" y="0"/>
              </a:lnTo>
            </a:path>
          </a:pathLst>
        </a:custGeom>
        <a:noFill/>
        <a:ln w="25400" cap="flat" cmpd="sng" algn="ctr">
          <a:solidFill>
            <a:schemeClr val="dk2">
              <a:shade val="6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14778B07-D0CB-3747-AE57-9F4AB51603E4}">
      <dsp:nvSpPr>
        <dsp:cNvPr id="0" name=""/>
        <dsp:cNvSpPr/>
      </dsp:nvSpPr>
      <dsp:spPr>
        <a:xfrm rot="16200000">
          <a:off x="4735272" y="1793088"/>
          <a:ext cx="342526" cy="0"/>
        </a:xfrm>
        <a:custGeom>
          <a:avLst/>
          <a:gdLst/>
          <a:ahLst/>
          <a:cxnLst/>
          <a:rect l="0" t="0" r="0" b="0"/>
          <a:pathLst>
            <a:path>
              <a:moveTo>
                <a:pt x="0" y="0"/>
              </a:moveTo>
              <a:lnTo>
                <a:pt x="342526" y="0"/>
              </a:lnTo>
            </a:path>
          </a:pathLst>
        </a:custGeom>
        <a:noFill/>
        <a:ln w="25400" cap="flat" cmpd="sng" algn="ctr">
          <a:solidFill>
            <a:schemeClr val="dk2">
              <a:shade val="6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28EA3CE8-C989-1443-A265-544736BACF03}">
      <dsp:nvSpPr>
        <dsp:cNvPr id="0" name=""/>
        <dsp:cNvSpPr/>
      </dsp:nvSpPr>
      <dsp:spPr>
        <a:xfrm>
          <a:off x="4433501" y="1964351"/>
          <a:ext cx="946069" cy="946069"/>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377825">
            <a:lnSpc>
              <a:spcPct val="90000"/>
            </a:lnSpc>
            <a:spcBef>
              <a:spcPct val="0"/>
            </a:spcBef>
            <a:spcAft>
              <a:spcPct val="35000"/>
            </a:spcAft>
          </a:pPr>
          <a:r>
            <a:rPr lang="en-US" sz="850" kern="1200" dirty="0"/>
            <a:t>IOT</a:t>
          </a:r>
        </a:p>
      </dsp:txBody>
      <dsp:txXfrm>
        <a:off x="4479684" y="2010534"/>
        <a:ext cx="853703" cy="853703"/>
      </dsp:txXfrm>
    </dsp:sp>
    <dsp:sp modelId="{05CFC6C1-D69E-044A-8DD3-8A9A66DE1FE3}">
      <dsp:nvSpPr>
        <dsp:cNvPr id="0" name=""/>
        <dsp:cNvSpPr/>
      </dsp:nvSpPr>
      <dsp:spPr>
        <a:xfrm>
          <a:off x="4589602" y="987958"/>
          <a:ext cx="633866" cy="633866"/>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377825">
            <a:lnSpc>
              <a:spcPct val="90000"/>
            </a:lnSpc>
            <a:spcBef>
              <a:spcPct val="0"/>
            </a:spcBef>
            <a:spcAft>
              <a:spcPct val="35000"/>
            </a:spcAft>
          </a:pPr>
          <a:r>
            <a:rPr lang="en-US" sz="850" kern="1200" dirty="0"/>
            <a:t>System</a:t>
          </a:r>
        </a:p>
      </dsp:txBody>
      <dsp:txXfrm>
        <a:off x="4620545" y="1018901"/>
        <a:ext cx="571980" cy="571980"/>
      </dsp:txXfrm>
    </dsp:sp>
    <dsp:sp modelId="{611A2EFF-EE63-BE44-BD62-05BD9001ED7E}">
      <dsp:nvSpPr>
        <dsp:cNvPr id="0" name=""/>
        <dsp:cNvSpPr/>
      </dsp:nvSpPr>
      <dsp:spPr>
        <a:xfrm rot="10800000">
          <a:off x="4235780" y="1304891"/>
          <a:ext cx="353822" cy="0"/>
        </a:xfrm>
        <a:custGeom>
          <a:avLst/>
          <a:gdLst/>
          <a:ahLst/>
          <a:cxnLst/>
          <a:rect l="0" t="0" r="0" b="0"/>
          <a:pathLst>
            <a:path>
              <a:moveTo>
                <a:pt x="0" y="0"/>
              </a:moveTo>
              <a:lnTo>
                <a:pt x="353822" y="0"/>
              </a:lnTo>
            </a:path>
          </a:pathLst>
        </a:custGeom>
        <a:noFill/>
        <a:ln w="25400" cap="flat" cmpd="sng" algn="ctr">
          <a:solidFill>
            <a:schemeClr val="dk2">
              <a:shade val="8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0CEEF966-8681-F942-8A57-652F77AC260C}">
      <dsp:nvSpPr>
        <dsp:cNvPr id="0" name=""/>
        <dsp:cNvSpPr/>
      </dsp:nvSpPr>
      <dsp:spPr>
        <a:xfrm>
          <a:off x="3601914" y="987958"/>
          <a:ext cx="633866" cy="633866"/>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377825">
            <a:lnSpc>
              <a:spcPct val="90000"/>
            </a:lnSpc>
            <a:spcBef>
              <a:spcPct val="0"/>
            </a:spcBef>
            <a:spcAft>
              <a:spcPct val="35000"/>
            </a:spcAft>
          </a:pPr>
          <a:r>
            <a:rPr lang="en-US" sz="850" kern="1200" dirty="0"/>
            <a:t>Sensors</a:t>
          </a:r>
        </a:p>
      </dsp:txBody>
      <dsp:txXfrm>
        <a:off x="3632857" y="1018901"/>
        <a:ext cx="571980" cy="571980"/>
      </dsp:txXfrm>
    </dsp:sp>
    <dsp:sp modelId="{0ABD64BB-6BC6-D042-A16A-2C053171B3FA}">
      <dsp:nvSpPr>
        <dsp:cNvPr id="0" name=""/>
        <dsp:cNvSpPr/>
      </dsp:nvSpPr>
      <dsp:spPr>
        <a:xfrm rot="16200000">
          <a:off x="4729624" y="811047"/>
          <a:ext cx="353822" cy="0"/>
        </a:xfrm>
        <a:custGeom>
          <a:avLst/>
          <a:gdLst/>
          <a:ahLst/>
          <a:cxnLst/>
          <a:rect l="0" t="0" r="0" b="0"/>
          <a:pathLst>
            <a:path>
              <a:moveTo>
                <a:pt x="0" y="0"/>
              </a:moveTo>
              <a:lnTo>
                <a:pt x="353822" y="0"/>
              </a:lnTo>
            </a:path>
          </a:pathLst>
        </a:custGeom>
        <a:noFill/>
        <a:ln w="25400" cap="flat" cmpd="sng" algn="ctr">
          <a:solidFill>
            <a:schemeClr val="dk2">
              <a:shade val="8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A82CF4F1-AF9A-CD40-8312-A9509B7C98F1}">
      <dsp:nvSpPr>
        <dsp:cNvPr id="0" name=""/>
        <dsp:cNvSpPr/>
      </dsp:nvSpPr>
      <dsp:spPr>
        <a:xfrm>
          <a:off x="4589602" y="270"/>
          <a:ext cx="633866" cy="633866"/>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377825">
            <a:lnSpc>
              <a:spcPct val="90000"/>
            </a:lnSpc>
            <a:spcBef>
              <a:spcPct val="0"/>
            </a:spcBef>
            <a:spcAft>
              <a:spcPct val="35000"/>
            </a:spcAft>
          </a:pPr>
          <a:r>
            <a:rPr lang="en-US" sz="850" kern="1200" dirty="0"/>
            <a:t>Sensors &amp; Systems</a:t>
          </a:r>
        </a:p>
      </dsp:txBody>
      <dsp:txXfrm>
        <a:off x="4620545" y="31213"/>
        <a:ext cx="571980" cy="571980"/>
      </dsp:txXfrm>
    </dsp:sp>
    <dsp:sp modelId="{97AF1FF5-ADBC-AF4A-A245-08BAD5C87499}">
      <dsp:nvSpPr>
        <dsp:cNvPr id="0" name=""/>
        <dsp:cNvSpPr/>
      </dsp:nvSpPr>
      <dsp:spPr>
        <a:xfrm>
          <a:off x="5223469" y="1304891"/>
          <a:ext cx="353822" cy="0"/>
        </a:xfrm>
        <a:custGeom>
          <a:avLst/>
          <a:gdLst/>
          <a:ahLst/>
          <a:cxnLst/>
          <a:rect l="0" t="0" r="0" b="0"/>
          <a:pathLst>
            <a:path>
              <a:moveTo>
                <a:pt x="0" y="0"/>
              </a:moveTo>
              <a:lnTo>
                <a:pt x="353822" y="0"/>
              </a:lnTo>
            </a:path>
          </a:pathLst>
        </a:custGeom>
        <a:noFill/>
        <a:ln w="25400" cap="flat" cmpd="sng" algn="ctr">
          <a:solidFill>
            <a:schemeClr val="dk2">
              <a:shade val="8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71A8A828-F300-7645-8C46-E64DEB2995C8}">
      <dsp:nvSpPr>
        <dsp:cNvPr id="0" name=""/>
        <dsp:cNvSpPr/>
      </dsp:nvSpPr>
      <dsp:spPr>
        <a:xfrm>
          <a:off x="5577291" y="987958"/>
          <a:ext cx="633866" cy="633866"/>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377825">
            <a:lnSpc>
              <a:spcPct val="90000"/>
            </a:lnSpc>
            <a:spcBef>
              <a:spcPct val="0"/>
            </a:spcBef>
            <a:spcAft>
              <a:spcPct val="35000"/>
            </a:spcAft>
          </a:pPr>
          <a:r>
            <a:rPr lang="en-US" sz="850" kern="1200" dirty="0"/>
            <a:t>System of Systems</a:t>
          </a:r>
        </a:p>
      </dsp:txBody>
      <dsp:txXfrm>
        <a:off x="5608234" y="1018901"/>
        <a:ext cx="571980" cy="571980"/>
      </dsp:txXfrm>
    </dsp:sp>
    <dsp:sp modelId="{151281E5-637E-8941-890C-A4007607E956}">
      <dsp:nvSpPr>
        <dsp:cNvPr id="0" name=""/>
        <dsp:cNvSpPr/>
      </dsp:nvSpPr>
      <dsp:spPr>
        <a:xfrm>
          <a:off x="5566479" y="2971915"/>
          <a:ext cx="633866" cy="633866"/>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377825">
            <a:lnSpc>
              <a:spcPct val="90000"/>
            </a:lnSpc>
            <a:spcBef>
              <a:spcPct val="0"/>
            </a:spcBef>
            <a:spcAft>
              <a:spcPct val="35000"/>
            </a:spcAft>
          </a:pPr>
          <a:r>
            <a:rPr lang="en-US" sz="850" kern="1200" dirty="0"/>
            <a:t>Locality</a:t>
          </a:r>
        </a:p>
      </dsp:txBody>
      <dsp:txXfrm>
        <a:off x="5597422" y="3002858"/>
        <a:ext cx="571980" cy="571980"/>
      </dsp:txXfrm>
    </dsp:sp>
    <dsp:sp modelId="{E3236944-9BD5-084C-9933-C2595786BC2C}">
      <dsp:nvSpPr>
        <dsp:cNvPr id="0" name=""/>
        <dsp:cNvSpPr/>
      </dsp:nvSpPr>
      <dsp:spPr>
        <a:xfrm rot="18000000">
          <a:off x="6009877" y="2874025"/>
          <a:ext cx="226066" cy="0"/>
        </a:xfrm>
        <a:custGeom>
          <a:avLst/>
          <a:gdLst/>
          <a:ahLst/>
          <a:cxnLst/>
          <a:rect l="0" t="0" r="0" b="0"/>
          <a:pathLst>
            <a:path>
              <a:moveTo>
                <a:pt x="0" y="0"/>
              </a:moveTo>
              <a:lnTo>
                <a:pt x="226066" y="0"/>
              </a:lnTo>
            </a:path>
          </a:pathLst>
        </a:custGeom>
        <a:noFill/>
        <a:ln w="25400" cap="flat" cmpd="sng" algn="ctr">
          <a:solidFill>
            <a:schemeClr val="dk2">
              <a:shade val="8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DD296AC3-0355-ED44-BBE6-782DEEF3A441}">
      <dsp:nvSpPr>
        <dsp:cNvPr id="0" name=""/>
        <dsp:cNvSpPr/>
      </dsp:nvSpPr>
      <dsp:spPr>
        <a:xfrm>
          <a:off x="6045475" y="2142269"/>
          <a:ext cx="633866" cy="633866"/>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377825">
            <a:lnSpc>
              <a:spcPct val="90000"/>
            </a:lnSpc>
            <a:spcBef>
              <a:spcPct val="0"/>
            </a:spcBef>
            <a:spcAft>
              <a:spcPct val="35000"/>
            </a:spcAft>
          </a:pPr>
          <a:r>
            <a:rPr lang="en-US" sz="850" kern="1200" dirty="0"/>
            <a:t>Local</a:t>
          </a:r>
        </a:p>
      </dsp:txBody>
      <dsp:txXfrm>
        <a:off x="6076418" y="2173212"/>
        <a:ext cx="571980" cy="571980"/>
      </dsp:txXfrm>
    </dsp:sp>
    <dsp:sp modelId="{D5FACA28-17D9-5F4C-953D-73AD63F94486}">
      <dsp:nvSpPr>
        <dsp:cNvPr id="0" name=""/>
        <dsp:cNvSpPr/>
      </dsp:nvSpPr>
      <dsp:spPr>
        <a:xfrm>
          <a:off x="6200346" y="3288848"/>
          <a:ext cx="324125" cy="0"/>
        </a:xfrm>
        <a:custGeom>
          <a:avLst/>
          <a:gdLst/>
          <a:ahLst/>
          <a:cxnLst/>
          <a:rect l="0" t="0" r="0" b="0"/>
          <a:pathLst>
            <a:path>
              <a:moveTo>
                <a:pt x="0" y="0"/>
              </a:moveTo>
              <a:lnTo>
                <a:pt x="324125" y="0"/>
              </a:lnTo>
            </a:path>
          </a:pathLst>
        </a:custGeom>
        <a:noFill/>
        <a:ln w="25400" cap="flat" cmpd="sng" algn="ctr">
          <a:solidFill>
            <a:schemeClr val="dk2">
              <a:shade val="8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ABA9DA25-5DC1-6645-B802-AF878DEF4433}">
      <dsp:nvSpPr>
        <dsp:cNvPr id="0" name=""/>
        <dsp:cNvSpPr/>
      </dsp:nvSpPr>
      <dsp:spPr>
        <a:xfrm>
          <a:off x="6524471" y="2971915"/>
          <a:ext cx="633866" cy="633866"/>
        </a:xfrm>
        <a:prstGeom prst="roundRect">
          <a:avLst/>
        </a:prstGeom>
        <a:solidFill>
          <a:schemeClr val="accent1"/>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377825">
            <a:lnSpc>
              <a:spcPct val="90000"/>
            </a:lnSpc>
            <a:spcBef>
              <a:spcPct val="0"/>
            </a:spcBef>
            <a:spcAft>
              <a:spcPct val="35000"/>
            </a:spcAft>
          </a:pPr>
          <a:r>
            <a:rPr lang="en-US" sz="850" kern="1200" dirty="0"/>
            <a:t>Edge</a:t>
          </a:r>
        </a:p>
      </dsp:txBody>
      <dsp:txXfrm>
        <a:off x="6555414" y="3002858"/>
        <a:ext cx="571980" cy="571980"/>
      </dsp:txXfrm>
    </dsp:sp>
    <dsp:sp modelId="{AB97D763-A9A2-C74B-B05F-CA89E57C4B72}">
      <dsp:nvSpPr>
        <dsp:cNvPr id="0" name=""/>
        <dsp:cNvSpPr/>
      </dsp:nvSpPr>
      <dsp:spPr>
        <a:xfrm rot="3600000">
          <a:off x="6009877" y="3703670"/>
          <a:ext cx="226066" cy="0"/>
        </a:xfrm>
        <a:custGeom>
          <a:avLst/>
          <a:gdLst/>
          <a:ahLst/>
          <a:cxnLst/>
          <a:rect l="0" t="0" r="0" b="0"/>
          <a:pathLst>
            <a:path>
              <a:moveTo>
                <a:pt x="0" y="0"/>
              </a:moveTo>
              <a:lnTo>
                <a:pt x="226066" y="0"/>
              </a:lnTo>
            </a:path>
          </a:pathLst>
        </a:custGeom>
        <a:noFill/>
        <a:ln w="25400" cap="flat" cmpd="sng" algn="ctr">
          <a:solidFill>
            <a:schemeClr val="dk2">
              <a:shade val="8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8F099C3E-2688-B74E-8C71-E41A290D0A8F}">
      <dsp:nvSpPr>
        <dsp:cNvPr id="0" name=""/>
        <dsp:cNvSpPr/>
      </dsp:nvSpPr>
      <dsp:spPr>
        <a:xfrm>
          <a:off x="6045475" y="3801560"/>
          <a:ext cx="633866" cy="633866"/>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377825">
            <a:lnSpc>
              <a:spcPct val="90000"/>
            </a:lnSpc>
            <a:spcBef>
              <a:spcPct val="0"/>
            </a:spcBef>
            <a:spcAft>
              <a:spcPct val="35000"/>
            </a:spcAft>
          </a:pPr>
          <a:r>
            <a:rPr lang="en-US" sz="850" kern="1200" dirty="0"/>
            <a:t>Cloud</a:t>
          </a:r>
        </a:p>
      </dsp:txBody>
      <dsp:txXfrm>
        <a:off x="6076418" y="3832503"/>
        <a:ext cx="571980" cy="571980"/>
      </dsp:txXfrm>
    </dsp:sp>
    <dsp:sp modelId="{8100FD2C-F160-D146-AF68-B2ED3293894B}">
      <dsp:nvSpPr>
        <dsp:cNvPr id="0" name=""/>
        <dsp:cNvSpPr/>
      </dsp:nvSpPr>
      <dsp:spPr>
        <a:xfrm rot="7200000">
          <a:off x="5530881" y="3703670"/>
          <a:ext cx="226066" cy="0"/>
        </a:xfrm>
        <a:custGeom>
          <a:avLst/>
          <a:gdLst/>
          <a:ahLst/>
          <a:cxnLst/>
          <a:rect l="0" t="0" r="0" b="0"/>
          <a:pathLst>
            <a:path>
              <a:moveTo>
                <a:pt x="0" y="0"/>
              </a:moveTo>
              <a:lnTo>
                <a:pt x="226066" y="0"/>
              </a:lnTo>
            </a:path>
          </a:pathLst>
        </a:custGeom>
        <a:noFill/>
        <a:ln w="25400" cap="flat" cmpd="sng" algn="ctr">
          <a:solidFill>
            <a:schemeClr val="dk2">
              <a:shade val="8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F866057F-7F65-214A-B829-D4B0A69ED5C2}">
      <dsp:nvSpPr>
        <dsp:cNvPr id="0" name=""/>
        <dsp:cNvSpPr/>
      </dsp:nvSpPr>
      <dsp:spPr>
        <a:xfrm>
          <a:off x="5087483" y="3801560"/>
          <a:ext cx="633866" cy="633866"/>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377825">
            <a:lnSpc>
              <a:spcPct val="90000"/>
            </a:lnSpc>
            <a:spcBef>
              <a:spcPct val="0"/>
            </a:spcBef>
            <a:spcAft>
              <a:spcPct val="35000"/>
            </a:spcAft>
          </a:pPr>
          <a:r>
            <a:rPr lang="en-US" sz="850" kern="1200" dirty="0"/>
            <a:t>Enterprise</a:t>
          </a:r>
        </a:p>
      </dsp:txBody>
      <dsp:txXfrm>
        <a:off x="5118426" y="3832503"/>
        <a:ext cx="571980" cy="571980"/>
      </dsp:txXfrm>
    </dsp:sp>
    <dsp:sp modelId="{EBC0F329-216A-0246-9FC0-24BFBA0DCABF}">
      <dsp:nvSpPr>
        <dsp:cNvPr id="0" name=""/>
        <dsp:cNvSpPr/>
      </dsp:nvSpPr>
      <dsp:spPr>
        <a:xfrm>
          <a:off x="3559713" y="2971915"/>
          <a:ext cx="633866" cy="633866"/>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377825">
            <a:lnSpc>
              <a:spcPct val="90000"/>
            </a:lnSpc>
            <a:spcBef>
              <a:spcPct val="0"/>
            </a:spcBef>
            <a:spcAft>
              <a:spcPct val="35000"/>
            </a:spcAft>
          </a:pPr>
          <a:r>
            <a:rPr lang="en-US" sz="850" kern="1200" dirty="0"/>
            <a:t>Analytics</a:t>
          </a:r>
        </a:p>
      </dsp:txBody>
      <dsp:txXfrm>
        <a:off x="3590656" y="3002858"/>
        <a:ext cx="571980" cy="571980"/>
      </dsp:txXfrm>
    </dsp:sp>
    <dsp:sp modelId="{93299E5F-BC58-CE41-AFE8-226A1B4C4F5C}">
      <dsp:nvSpPr>
        <dsp:cNvPr id="0" name=""/>
        <dsp:cNvSpPr/>
      </dsp:nvSpPr>
      <dsp:spPr>
        <a:xfrm rot="3600000">
          <a:off x="3983038" y="3738437"/>
          <a:ext cx="306356" cy="0"/>
        </a:xfrm>
        <a:custGeom>
          <a:avLst/>
          <a:gdLst/>
          <a:ahLst/>
          <a:cxnLst/>
          <a:rect l="0" t="0" r="0" b="0"/>
          <a:pathLst>
            <a:path>
              <a:moveTo>
                <a:pt x="0" y="0"/>
              </a:moveTo>
              <a:lnTo>
                <a:pt x="306356" y="0"/>
              </a:lnTo>
            </a:path>
          </a:pathLst>
        </a:custGeom>
        <a:noFill/>
        <a:ln w="25400" cap="flat" cmpd="sng" algn="ctr">
          <a:solidFill>
            <a:schemeClr val="dk2">
              <a:shade val="8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9E17AFC0-95FD-4A46-B718-DA273512D55F}">
      <dsp:nvSpPr>
        <dsp:cNvPr id="0" name=""/>
        <dsp:cNvSpPr/>
      </dsp:nvSpPr>
      <dsp:spPr>
        <a:xfrm>
          <a:off x="4071786" y="3871094"/>
          <a:ext cx="648001" cy="633866"/>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355600">
            <a:lnSpc>
              <a:spcPct val="90000"/>
            </a:lnSpc>
            <a:spcBef>
              <a:spcPct val="0"/>
            </a:spcBef>
            <a:spcAft>
              <a:spcPct val="35000"/>
            </a:spcAft>
          </a:pPr>
          <a:r>
            <a:rPr lang="en-US" sz="800" kern="1200" dirty="0"/>
            <a:t>Conditioned</a:t>
          </a:r>
        </a:p>
      </dsp:txBody>
      <dsp:txXfrm>
        <a:off x="4102729" y="3902037"/>
        <a:ext cx="586115" cy="571980"/>
      </dsp:txXfrm>
    </dsp:sp>
    <dsp:sp modelId="{0BFCB90A-A7B7-3248-BBC0-2C5AD3DC2C59}">
      <dsp:nvSpPr>
        <dsp:cNvPr id="0" name=""/>
        <dsp:cNvSpPr/>
      </dsp:nvSpPr>
      <dsp:spPr>
        <a:xfrm rot="8909928">
          <a:off x="3284735" y="3560629"/>
          <a:ext cx="296850" cy="0"/>
        </a:xfrm>
        <a:custGeom>
          <a:avLst/>
          <a:gdLst/>
          <a:ahLst/>
          <a:cxnLst/>
          <a:rect l="0" t="0" r="0" b="0"/>
          <a:pathLst>
            <a:path>
              <a:moveTo>
                <a:pt x="0" y="0"/>
              </a:moveTo>
              <a:lnTo>
                <a:pt x="296850" y="0"/>
              </a:lnTo>
            </a:path>
          </a:pathLst>
        </a:custGeom>
        <a:noFill/>
        <a:ln w="25400" cap="flat" cmpd="sng" algn="ctr">
          <a:solidFill>
            <a:schemeClr val="dk2">
              <a:shade val="8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8E2614C6-9E9E-264A-B99B-0C20A685F3AE}">
      <dsp:nvSpPr>
        <dsp:cNvPr id="0" name=""/>
        <dsp:cNvSpPr/>
      </dsp:nvSpPr>
      <dsp:spPr>
        <a:xfrm>
          <a:off x="2672743" y="3515476"/>
          <a:ext cx="633866" cy="633866"/>
        </a:xfrm>
        <a:prstGeom prst="roundRect">
          <a:avLst/>
        </a:prstGeom>
        <a:solidFill>
          <a:schemeClr val="accent1">
            <a:lumMod val="40000"/>
            <a:lumOff val="6000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377825">
            <a:lnSpc>
              <a:spcPct val="90000"/>
            </a:lnSpc>
            <a:spcBef>
              <a:spcPct val="0"/>
            </a:spcBef>
            <a:spcAft>
              <a:spcPct val="35000"/>
            </a:spcAft>
          </a:pPr>
          <a:r>
            <a:rPr lang="en-US" sz="850" kern="1200" dirty="0"/>
            <a:t>Cognizant</a:t>
          </a:r>
        </a:p>
      </dsp:txBody>
      <dsp:txXfrm>
        <a:off x="2703686" y="3546419"/>
        <a:ext cx="571980" cy="571980"/>
      </dsp:txXfrm>
    </dsp:sp>
    <dsp:sp modelId="{19EF2A83-BFAA-5B45-90B3-E1346133D9F9}">
      <dsp:nvSpPr>
        <dsp:cNvPr id="0" name=""/>
        <dsp:cNvSpPr/>
      </dsp:nvSpPr>
      <dsp:spPr>
        <a:xfrm rot="14400000">
          <a:off x="3463897" y="2839258"/>
          <a:ext cx="306356" cy="0"/>
        </a:xfrm>
        <a:custGeom>
          <a:avLst/>
          <a:gdLst/>
          <a:ahLst/>
          <a:cxnLst/>
          <a:rect l="0" t="0" r="0" b="0"/>
          <a:pathLst>
            <a:path>
              <a:moveTo>
                <a:pt x="0" y="0"/>
              </a:moveTo>
              <a:lnTo>
                <a:pt x="306356" y="0"/>
              </a:lnTo>
            </a:path>
          </a:pathLst>
        </a:custGeom>
        <a:noFill/>
        <a:ln w="25400" cap="flat" cmpd="sng" algn="ctr">
          <a:solidFill>
            <a:schemeClr val="dk2">
              <a:shade val="8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AB9935E0-4266-CA4C-8746-FFF43496E08C}">
      <dsp:nvSpPr>
        <dsp:cNvPr id="0" name=""/>
        <dsp:cNvSpPr/>
      </dsp:nvSpPr>
      <dsp:spPr>
        <a:xfrm>
          <a:off x="3036191" y="2072735"/>
          <a:ext cx="642626" cy="633866"/>
        </a:xfrm>
        <a:prstGeom prst="roundRect">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8000" tIns="21600" rIns="18000" bIns="21600" numCol="1" spcCol="1270" anchor="ctr" anchorCtr="0">
          <a:noAutofit/>
        </a:bodyPr>
        <a:lstStyle/>
        <a:p>
          <a:pPr lvl="0" algn="ctr" defTabSz="377825">
            <a:lnSpc>
              <a:spcPct val="90000"/>
            </a:lnSpc>
            <a:spcBef>
              <a:spcPct val="0"/>
            </a:spcBef>
            <a:spcAft>
              <a:spcPct val="35000"/>
            </a:spcAft>
          </a:pPr>
          <a:r>
            <a:rPr lang="en-US" sz="850" kern="1200" dirty="0"/>
            <a:t>Deep</a:t>
          </a:r>
        </a:p>
      </dsp:txBody>
      <dsp:txXfrm>
        <a:off x="3067134" y="2103678"/>
        <a:ext cx="580740" cy="571980"/>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28176" y="320987"/>
            <a:ext cx="2971800" cy="457200"/>
          </a:xfrm>
          <a:prstGeom prst="rect">
            <a:avLst/>
          </a:prstGeom>
        </p:spPr>
        <p:txBody>
          <a:bodyPr vert="horz" lIns="91440" tIns="45720" rIns="91440" bIns="45720" rtlCol="0"/>
          <a:lstStyle>
            <a:lvl1pPr algn="l">
              <a:defRPr sz="1200"/>
            </a:lvl1pPr>
          </a:lstStyle>
          <a:p>
            <a:endParaRPr lang="en-US" dirty="0">
              <a:latin typeface="Arial"/>
              <a:cs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BC3007F-2CFB-D44D-BF5A-55B9EE608405}" type="slidenum">
              <a:rPr lang="en-US" smtClean="0">
                <a:latin typeface="Arial"/>
                <a:cs typeface="Arial"/>
              </a:rPr>
              <a:t>‹#›</a:t>
            </a:fld>
            <a:endParaRPr lang="en-US">
              <a:latin typeface="Arial"/>
              <a:cs typeface="Arial"/>
            </a:endParaRPr>
          </a:p>
        </p:txBody>
      </p:sp>
      <p:sp>
        <p:nvSpPr>
          <p:cNvPr id="7" name="TextBox 6"/>
          <p:cNvSpPr txBox="1"/>
          <p:nvPr/>
        </p:nvSpPr>
        <p:spPr>
          <a:xfrm flipH="1">
            <a:off x="2320685" y="8753470"/>
            <a:ext cx="2069381" cy="230832"/>
          </a:xfrm>
          <a:prstGeom prst="rect">
            <a:avLst/>
          </a:prstGeom>
          <a:noFill/>
        </p:spPr>
        <p:txBody>
          <a:bodyPr wrap="square" rtlCol="0">
            <a:spAutoFit/>
          </a:bodyPr>
          <a:lstStyle/>
          <a:p>
            <a:r>
              <a:rPr lang="en-US" sz="900" dirty="0">
                <a:solidFill>
                  <a:srgbClr val="000000"/>
                </a:solidFill>
                <a:latin typeface="Arial"/>
                <a:cs typeface="Arial"/>
              </a:rPr>
              <a:t>© </a:t>
            </a:r>
            <a:r>
              <a:rPr lang="en-US" sz="900" dirty="0" err="1">
                <a:solidFill>
                  <a:srgbClr val="000000"/>
                </a:solidFill>
                <a:latin typeface="Arial"/>
                <a:cs typeface="Arial"/>
              </a:rPr>
              <a:t>MapR</a:t>
            </a:r>
            <a:r>
              <a:rPr lang="en-US" sz="900" dirty="0">
                <a:solidFill>
                  <a:srgbClr val="000000"/>
                </a:solidFill>
                <a:latin typeface="Arial"/>
                <a:cs typeface="Arial"/>
              </a:rPr>
              <a:t> Technologies, confidential </a:t>
            </a:r>
          </a:p>
        </p:txBody>
      </p:sp>
      <p:pic>
        <p:nvPicPr>
          <p:cNvPr id="9" name="Picture 8" descr="Mapr_200-16-46_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6928" y="320987"/>
            <a:ext cx="870455" cy="323737"/>
          </a:xfrm>
          <a:prstGeom prst="rect">
            <a:avLst/>
          </a:prstGeom>
        </p:spPr>
      </p:pic>
    </p:spTree>
    <p:extLst>
      <p:ext uri="{BB962C8B-B14F-4D97-AF65-F5344CB8AC3E}">
        <p14:creationId xmlns:p14="http://schemas.microsoft.com/office/powerpoint/2010/main" val="7304248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06288" y="179766"/>
            <a:ext cx="2971800" cy="457200"/>
          </a:xfrm>
          <a:prstGeom prst="rect">
            <a:avLst/>
          </a:prstGeom>
        </p:spPr>
        <p:txBody>
          <a:bodyPr vert="horz" lIns="91440" tIns="45720" rIns="91440" bIns="45720" rtlCol="0"/>
          <a:lstStyle>
            <a:lvl1pPr algn="l">
              <a:defRPr sz="1200"/>
            </a:lvl1pPr>
          </a:lstStyle>
          <a:p>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3E8932-7A25-5240-B9BA-D3C5466B7FBD}" type="slidenum">
              <a:rPr lang="en-US" smtClean="0"/>
              <a:t>‹#›</a:t>
            </a:fld>
            <a:endParaRPr lang="en-US"/>
          </a:p>
        </p:txBody>
      </p:sp>
      <p:pic>
        <p:nvPicPr>
          <p:cNvPr id="3" name="Picture 2" descr="Mapr_200-16-46_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6545" y="243967"/>
            <a:ext cx="870455" cy="323737"/>
          </a:xfrm>
          <a:prstGeom prst="rect">
            <a:avLst/>
          </a:prstGeom>
        </p:spPr>
      </p:pic>
    </p:spTree>
    <p:extLst>
      <p:ext uri="{BB962C8B-B14F-4D97-AF65-F5344CB8AC3E}">
        <p14:creationId xmlns:p14="http://schemas.microsoft.com/office/powerpoint/2010/main" val="1816961597"/>
      </p:ext>
    </p:extLst>
  </p:cSld>
  <p:clrMap bg1="lt1" tx1="dk1" bg2="lt2" tx2="dk2" accent1="accent1" accent2="accent2" accent3="accent3" accent4="accent4" accent5="accent5" accent6="accent6" hlink="hlink" folHlink="folHlink"/>
  <p:notesStyle>
    <a:lvl1pPr marL="0" algn="l" defTabSz="475465" rtl="0" eaLnBrk="1" latinLnBrk="0" hangingPunct="1">
      <a:defRPr sz="1200" kern="1200">
        <a:solidFill>
          <a:schemeClr val="tx1"/>
        </a:solidFill>
        <a:latin typeface="+mn-lt"/>
        <a:ea typeface="+mn-ea"/>
        <a:cs typeface="+mn-cs"/>
      </a:defRPr>
    </a:lvl1pPr>
    <a:lvl2pPr marL="475465" algn="l" defTabSz="475465" rtl="0" eaLnBrk="1" latinLnBrk="0" hangingPunct="1">
      <a:defRPr sz="1200" kern="1200">
        <a:solidFill>
          <a:schemeClr val="tx1"/>
        </a:solidFill>
        <a:latin typeface="+mn-lt"/>
        <a:ea typeface="+mn-ea"/>
        <a:cs typeface="+mn-cs"/>
      </a:defRPr>
    </a:lvl2pPr>
    <a:lvl3pPr marL="950932" algn="l" defTabSz="475465" rtl="0" eaLnBrk="1" latinLnBrk="0" hangingPunct="1">
      <a:defRPr sz="1200" kern="1200">
        <a:solidFill>
          <a:schemeClr val="tx1"/>
        </a:solidFill>
        <a:latin typeface="+mn-lt"/>
        <a:ea typeface="+mn-ea"/>
        <a:cs typeface="+mn-cs"/>
      </a:defRPr>
    </a:lvl3pPr>
    <a:lvl4pPr marL="1426397" algn="l" defTabSz="475465" rtl="0" eaLnBrk="1" latinLnBrk="0" hangingPunct="1">
      <a:defRPr sz="1200" kern="1200">
        <a:solidFill>
          <a:schemeClr val="tx1"/>
        </a:solidFill>
        <a:latin typeface="+mn-lt"/>
        <a:ea typeface="+mn-ea"/>
        <a:cs typeface="+mn-cs"/>
      </a:defRPr>
    </a:lvl4pPr>
    <a:lvl5pPr marL="1901863" algn="l" defTabSz="475465" rtl="0" eaLnBrk="1" latinLnBrk="0" hangingPunct="1">
      <a:defRPr sz="1200" kern="1200">
        <a:solidFill>
          <a:schemeClr val="tx1"/>
        </a:solidFill>
        <a:latin typeface="+mn-lt"/>
        <a:ea typeface="+mn-ea"/>
        <a:cs typeface="+mn-cs"/>
      </a:defRPr>
    </a:lvl5pPr>
    <a:lvl6pPr marL="2377329" algn="l" defTabSz="475465" rtl="0" eaLnBrk="1" latinLnBrk="0" hangingPunct="1">
      <a:defRPr sz="1200" kern="1200">
        <a:solidFill>
          <a:schemeClr val="tx1"/>
        </a:solidFill>
        <a:latin typeface="+mn-lt"/>
        <a:ea typeface="+mn-ea"/>
        <a:cs typeface="+mn-cs"/>
      </a:defRPr>
    </a:lvl6pPr>
    <a:lvl7pPr marL="2852794" algn="l" defTabSz="475465" rtl="0" eaLnBrk="1" latinLnBrk="0" hangingPunct="1">
      <a:defRPr sz="1200" kern="1200">
        <a:solidFill>
          <a:schemeClr val="tx1"/>
        </a:solidFill>
        <a:latin typeface="+mn-lt"/>
        <a:ea typeface="+mn-ea"/>
        <a:cs typeface="+mn-cs"/>
      </a:defRPr>
    </a:lvl7pPr>
    <a:lvl8pPr marL="3328260" algn="l" defTabSz="475465" rtl="0" eaLnBrk="1" latinLnBrk="0" hangingPunct="1">
      <a:defRPr sz="1200" kern="1200">
        <a:solidFill>
          <a:schemeClr val="tx1"/>
        </a:solidFill>
        <a:latin typeface="+mn-lt"/>
        <a:ea typeface="+mn-ea"/>
        <a:cs typeface="+mn-cs"/>
      </a:defRPr>
    </a:lvl8pPr>
    <a:lvl9pPr marL="3803726" algn="l" defTabSz="47546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The enterprise systems pressure may be high, but there</a:t>
            </a:r>
            <a:r>
              <a:rPr lang="en-US" baseline="0" dirty="0" smtClean="0"/>
              <a:t> is a surprisingly low amount of scrutiny to what data and workloads make it into the data warehouse…and stay there.  Consistently, large corporations, when their data warehouses are analyzed, assessed or audited, find that most of their data has not been queried analytically in the last year.  They find a huge amount of data transformation work has been ‘pushed down’ to run on the data warehouse, even though the premise of data warehouse was to support analytics, not data management.  As a result, these companies end up having to expand data warehouses relentlessly year after year when they run out of CPU for the transformations and data space.</a:t>
            </a:r>
            <a:endParaRPr lang="en-US" dirty="0"/>
          </a:p>
        </p:txBody>
      </p:sp>
      <p:sp>
        <p:nvSpPr>
          <p:cNvPr id="4" name="Slide Number Placeholder 3"/>
          <p:cNvSpPr>
            <a:spLocks noGrp="1"/>
          </p:cNvSpPr>
          <p:nvPr>
            <p:ph type="sldNum" sz="quarter" idx="10"/>
          </p:nvPr>
        </p:nvSpPr>
        <p:spPr/>
        <p:txBody>
          <a:bodyPr/>
          <a:lstStyle/>
          <a:p>
            <a:pPr>
              <a:defRPr/>
            </a:pPr>
            <a:fld id="{5AE67D49-239C-4169-8C80-272BC4A5A462}" type="slidenum">
              <a:rPr lang="en-US" smtClean="0">
                <a:solidFill>
                  <a:prstClr val="black"/>
                </a:solidFill>
              </a:rPr>
              <a:pPr>
                <a:defRPr/>
              </a:pPr>
              <a:t>5</a:t>
            </a:fld>
            <a:endParaRPr lang="en-US" dirty="0">
              <a:solidFill>
                <a:prstClr val="black"/>
              </a:solidFill>
            </a:endParaRPr>
          </a:p>
        </p:txBody>
      </p:sp>
    </p:spTree>
    <p:extLst>
      <p:ext uri="{BB962C8B-B14F-4D97-AF65-F5344CB8AC3E}">
        <p14:creationId xmlns:p14="http://schemas.microsoft.com/office/powerpoint/2010/main" val="850094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3" name="Shape 197"/>
          <p:cNvSpPr>
            <a:spLocks noGrp="1" noRot="1" noChangeAspect="1"/>
          </p:cNvSpPr>
          <p:nvPr>
            <p:ph type="sldImg" idx="2"/>
          </p:nvPr>
        </p:nvSpPr>
        <p:spPr>
          <a:ln>
            <a:headEnd/>
            <a:tailEnd/>
          </a:ln>
        </p:spPr>
      </p:sp>
      <p:sp>
        <p:nvSpPr>
          <p:cNvPr id="38914" name="Shape 19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dirty="0" smtClean="0">
              <a:solidFill>
                <a:srgbClr val="000000"/>
              </a:solidFill>
              <a:latin typeface="Calibri" pitchFamily="34" charset="0"/>
              <a:sym typeface="Calibri" pitchFamily="34" charset="0"/>
            </a:endParaRPr>
          </a:p>
          <a:p>
            <a:pPr eaLnBrk="1" hangingPunct="1">
              <a:spcBef>
                <a:spcPct val="0"/>
              </a:spcBef>
              <a:buSzPct val="25000"/>
            </a:pPr>
            <a:r>
              <a:rPr lang="en-US" dirty="0" smtClean="0">
                <a:solidFill>
                  <a:srgbClr val="000000"/>
                </a:solidFill>
                <a:latin typeface="Calibri" pitchFamily="34" charset="0"/>
                <a:sym typeface="Calibri" pitchFamily="34" charset="0"/>
              </a:rPr>
              <a:t>----- Meeting Notes (4/18/16 12:00) -----</a:t>
            </a:r>
          </a:p>
          <a:p>
            <a:pPr eaLnBrk="1" hangingPunct="1">
              <a:spcBef>
                <a:spcPct val="0"/>
              </a:spcBef>
              <a:buSzPct val="25000"/>
            </a:pPr>
            <a:r>
              <a:rPr lang="en-US" dirty="0" smtClean="0">
                <a:solidFill>
                  <a:srgbClr val="000000"/>
                </a:solidFill>
                <a:latin typeface="Calibri" pitchFamily="34" charset="0"/>
                <a:sym typeface="Calibri" pitchFamily="34" charset="0"/>
              </a:rPr>
              <a:t>what you do is ELT, then analytics</a:t>
            </a:r>
          </a:p>
          <a:p>
            <a:pPr eaLnBrk="1" hangingPunct="1">
              <a:spcBef>
                <a:spcPct val="0"/>
              </a:spcBef>
              <a:buSzPct val="25000"/>
            </a:pPr>
            <a:r>
              <a:rPr lang="en-US" dirty="0" smtClean="0">
                <a:solidFill>
                  <a:srgbClr val="000000"/>
                </a:solidFill>
                <a:latin typeface="Calibri" pitchFamily="34" charset="0"/>
                <a:sym typeface="Calibri" pitchFamily="34" charset="0"/>
              </a:rPr>
              <a:t>in </a:t>
            </a:r>
            <a:r>
              <a:rPr lang="en-US" dirty="0" err="1" smtClean="0">
                <a:solidFill>
                  <a:srgbClr val="000000"/>
                </a:solidFill>
                <a:latin typeface="Calibri" pitchFamily="34" charset="0"/>
                <a:sym typeface="Calibri" pitchFamily="34" charset="0"/>
              </a:rPr>
              <a:t>hadoop</a:t>
            </a:r>
            <a:r>
              <a:rPr lang="en-US" dirty="0" smtClean="0">
                <a:solidFill>
                  <a:srgbClr val="000000"/>
                </a:solidFill>
                <a:latin typeface="Calibri" pitchFamily="34" charset="0"/>
                <a:sym typeface="Calibri" pitchFamily="34" charset="0"/>
              </a:rPr>
              <a:t>, requires export</a:t>
            </a:r>
          </a:p>
          <a:p>
            <a:pPr eaLnBrk="1" hangingPunct="1">
              <a:spcBef>
                <a:spcPct val="0"/>
              </a:spcBef>
              <a:buSzPct val="25000"/>
            </a:pPr>
            <a:r>
              <a:rPr lang="en-US" dirty="0" smtClean="0">
                <a:solidFill>
                  <a:srgbClr val="000000"/>
                </a:solidFill>
                <a:latin typeface="Calibri" pitchFamily="34" charset="0"/>
                <a:sym typeface="Calibri" pitchFamily="34" charset="0"/>
              </a:rPr>
              <a:t>have to show data going back to TD</a:t>
            </a:r>
          </a:p>
        </p:txBody>
      </p:sp>
      <p:sp>
        <p:nvSpPr>
          <p:cNvPr id="38915" name="Shape 199"/>
          <p:cNvSpPr>
            <a:spLocks noGrp="1"/>
          </p:cNvSpPr>
          <p:nvPr>
            <p:ph type="sldNum" sz="quarter" idx="12"/>
          </p:nvPr>
        </p:nvSpPr>
        <p:spPr>
          <a:noFill/>
        </p:spPr>
        <p:txBody>
          <a:bodyPr/>
          <a:lstStyle/>
          <a:p>
            <a:fld id="{764406FF-9B8B-41AA-83DF-D621C9A13CD2}" type="slidenum">
              <a:rPr lang="en-US" smtClean="0"/>
              <a:pPr/>
              <a:t>15</a:t>
            </a:fld>
            <a:endParaRPr lang="en-US" smtClean="0"/>
          </a:p>
        </p:txBody>
      </p:sp>
    </p:spTree>
    <p:extLst>
      <p:ext uri="{BB962C8B-B14F-4D97-AF65-F5344CB8AC3E}">
        <p14:creationId xmlns:p14="http://schemas.microsoft.com/office/powerpoint/2010/main" val="40472456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describe the</a:t>
            </a:r>
            <a:r>
              <a:rPr lang="en-US" baseline="0" dirty="0"/>
              <a:t> interaction of MapR Edge clusters with a centralized core cluster as “act locally, learn globally.” This architecture gives you processing power to immediately act on events close to the data source, while also delivering the data, or subsets of it, to the central cluster to gain globally-based insights on aggregated data. These insights, in the form of machine learning models, are then deployed to the edge clusters for more real-time processing. This architecture is just another way that MapR lets you operationalize your data.</a:t>
            </a:r>
          </a:p>
          <a:p>
            <a:endParaRPr lang="en-US" baseline="0" dirty="0"/>
          </a:p>
        </p:txBody>
      </p:sp>
      <p:sp>
        <p:nvSpPr>
          <p:cNvPr id="4" name="Slide Number Placeholder 3"/>
          <p:cNvSpPr>
            <a:spLocks noGrp="1"/>
          </p:cNvSpPr>
          <p:nvPr>
            <p:ph type="sldNum" sz="quarter" idx="10"/>
          </p:nvPr>
        </p:nvSpPr>
        <p:spPr/>
        <p:txBody>
          <a:bodyPr/>
          <a:lstStyle/>
          <a:p>
            <a:fld id="{753E8932-7A25-5240-B9BA-D3C5466B7FBD}" type="slidenum">
              <a:rPr lang="en-US" smtClean="0"/>
              <a:t>121</a:t>
            </a:fld>
            <a:endParaRPr lang="en-US" dirty="0"/>
          </a:p>
        </p:txBody>
      </p:sp>
    </p:spTree>
    <p:extLst>
      <p:ext uri="{BB962C8B-B14F-4D97-AF65-F5344CB8AC3E}">
        <p14:creationId xmlns:p14="http://schemas.microsoft.com/office/powerpoint/2010/main" val="137525836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409575" y="698500"/>
            <a:ext cx="6203950" cy="34909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4" name="Shape 204"/>
          <p:cNvSpPr txBox="1">
            <a:spLocks noGrp="1"/>
          </p:cNvSpPr>
          <p:nvPr>
            <p:ph type="body" idx="1"/>
          </p:nvPr>
        </p:nvSpPr>
        <p:spPr>
          <a:xfrm>
            <a:off x="702310" y="4421823"/>
            <a:ext cx="5618480" cy="4189095"/>
          </a:xfrm>
          <a:prstGeom prst="rect">
            <a:avLst/>
          </a:prstGeom>
          <a:noFill/>
          <a:ln>
            <a:noFill/>
          </a:ln>
        </p:spPr>
        <p:txBody>
          <a:bodyPr lIns="93300" tIns="46650" rIns="93300" bIns="46650" anchor="t" anchorCtr="0">
            <a:noAutofit/>
          </a:bodyPr>
          <a:lstStyle/>
          <a:p>
            <a:pPr marL="0" indent="0">
              <a:buFont typeface="Arial" panose="020B0604020202020204" pitchFamily="34" charset="0"/>
              <a:buNone/>
            </a:pPr>
            <a:r>
              <a:rPr lang="en-US" sz="1200" dirty="0">
                <a:sym typeface="Arial"/>
              </a:rPr>
              <a:t>MapR Edge is ideal for dealing</a:t>
            </a:r>
            <a:r>
              <a:rPr lang="en-US" sz="1200" baseline="0" dirty="0">
                <a:sym typeface="Arial"/>
              </a:rPr>
              <a:t> with the characteristics of edge locations in industrial IoT environments. Data sources that create huge volumes of data such as oil rigs and vehicles are ideal environments for MapR Edge. Slow or occasionally connected sites can be managed by the bandwidth-aware replication in MapR. Space constrained locations that require a small computing footprint can be handled by MapR Edge, as it runs as a 3 to 5 node cluster on mini PCs such as the Intel NUCs, which are typically the size of a small book and can be bought off the shelf. Other vendors make similar PCs that are hardened for remote and even harsh locations as part of an IoT deployment.</a:t>
            </a:r>
          </a:p>
          <a:p>
            <a:pPr marL="0" indent="0">
              <a:buFont typeface="Arial" panose="020B0604020202020204" pitchFamily="34" charset="0"/>
              <a:buNone/>
            </a:pPr>
            <a:endParaRPr lang="en-US" sz="1200" dirty="0"/>
          </a:p>
          <a:p>
            <a:pPr rtl="0"/>
            <a:endParaRPr sz="1200" b="0" i="0" u="none" strike="noStrike" cap="none" dirty="0">
              <a:solidFill>
                <a:schemeClr val="dk1"/>
              </a:solidFill>
              <a:latin typeface="Calibri"/>
              <a:ea typeface="Calibri"/>
              <a:cs typeface="Calibri"/>
              <a:sym typeface="Calibri"/>
            </a:endParaRPr>
          </a:p>
        </p:txBody>
      </p:sp>
      <p:sp>
        <p:nvSpPr>
          <p:cNvPr id="205" name="Shape 205"/>
          <p:cNvSpPr txBox="1">
            <a:spLocks noGrp="1"/>
          </p:cNvSpPr>
          <p:nvPr>
            <p:ph type="sldNum" idx="12"/>
          </p:nvPr>
        </p:nvSpPr>
        <p:spPr>
          <a:xfrm>
            <a:off x="3978132" y="8842028"/>
            <a:ext cx="3043343" cy="465454"/>
          </a:xfrm>
          <a:prstGeom prst="rect">
            <a:avLst/>
          </a:prstGeom>
          <a:noFill/>
          <a:ln>
            <a:noFill/>
          </a:ln>
        </p:spPr>
        <p:txBody>
          <a:bodyPr lIns="93300" tIns="46650" rIns="93300" bIns="4665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122</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7193156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409575" y="698500"/>
            <a:ext cx="6203950" cy="34909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4" name="Shape 204"/>
          <p:cNvSpPr txBox="1">
            <a:spLocks noGrp="1"/>
          </p:cNvSpPr>
          <p:nvPr>
            <p:ph type="body" idx="1"/>
          </p:nvPr>
        </p:nvSpPr>
        <p:spPr>
          <a:xfrm>
            <a:off x="702310" y="4421823"/>
            <a:ext cx="5618480" cy="4189095"/>
          </a:xfrm>
          <a:prstGeom prst="rect">
            <a:avLst/>
          </a:prstGeom>
          <a:noFill/>
          <a:ln>
            <a:noFill/>
          </a:ln>
        </p:spPr>
        <p:txBody>
          <a:bodyPr lIns="93300" tIns="46650" rIns="93300" bIns="46650" anchor="t" anchorCtr="0">
            <a:noAutofit/>
          </a:bodyPr>
          <a:lstStyle/>
          <a:p>
            <a:pPr rtl="0"/>
            <a:r>
              <a:rPr lang="en-US" sz="1200" b="0" i="0" u="none" strike="noStrike" cap="none" dirty="0">
                <a:solidFill>
                  <a:schemeClr val="dk1"/>
                </a:solidFill>
                <a:latin typeface="Calibri"/>
                <a:ea typeface="Calibri"/>
                <a:cs typeface="Calibri"/>
                <a:sym typeface="Calibri"/>
              </a:rPr>
              <a:t>MapR Edge gives</a:t>
            </a:r>
            <a:r>
              <a:rPr lang="en-US" sz="1200" b="0" i="0" u="none" strike="noStrike" cap="none" baseline="0" dirty="0">
                <a:solidFill>
                  <a:schemeClr val="dk1"/>
                </a:solidFill>
                <a:latin typeface="Calibri"/>
                <a:ea typeface="Calibri"/>
                <a:cs typeface="Calibri"/>
                <a:sym typeface="Calibri"/>
              </a:rPr>
              <a:t> you the full power of the MapR Platform. It provides full access to the various storage engines and data formats supported by MapR.</a:t>
            </a:r>
          </a:p>
          <a:p>
            <a:pPr rtl="0"/>
            <a:endParaRPr lang="en-US" sz="1200" b="0" i="0" u="none" strike="noStrike" cap="none" baseline="0" dirty="0">
              <a:solidFill>
                <a:schemeClr val="dk1"/>
              </a:solidFill>
              <a:latin typeface="Calibri"/>
              <a:ea typeface="Calibri"/>
              <a:cs typeface="Calibri"/>
              <a:sym typeface="Calibri"/>
            </a:endParaRPr>
          </a:p>
          <a:p>
            <a:pPr rtl="0"/>
            <a:r>
              <a:rPr lang="en-US" sz="1200" b="0" i="0" u="none" strike="noStrike" cap="none" baseline="0" dirty="0">
                <a:solidFill>
                  <a:schemeClr val="dk1"/>
                </a:solidFill>
                <a:latin typeface="Calibri"/>
                <a:ea typeface="Calibri"/>
                <a:cs typeface="Calibri"/>
                <a:sym typeface="Calibri"/>
              </a:rPr>
              <a:t>It lets you run Spark, Drill, Hive, and any other supported compute engine.</a:t>
            </a:r>
          </a:p>
          <a:p>
            <a:pPr rtl="0"/>
            <a:endParaRPr lang="en-US" sz="1200" b="0" i="0" u="none" strike="noStrike" cap="none" baseline="0" dirty="0">
              <a:solidFill>
                <a:schemeClr val="dk1"/>
              </a:solidFill>
              <a:latin typeface="Calibri"/>
              <a:ea typeface="Calibri"/>
              <a:cs typeface="Calibri"/>
              <a:sym typeface="Calibri"/>
            </a:endParaRPr>
          </a:p>
          <a:p>
            <a:pPr rtl="0"/>
            <a:r>
              <a:rPr lang="en-US" sz="1200" b="0" i="0" u="none" strike="noStrike" cap="none" baseline="0" dirty="0">
                <a:solidFill>
                  <a:schemeClr val="dk1"/>
                </a:solidFill>
                <a:latin typeface="Calibri"/>
                <a:ea typeface="Calibri"/>
                <a:cs typeface="Calibri"/>
                <a:sym typeface="Calibri"/>
              </a:rPr>
              <a:t>It has the full data management capabilities in MapR including features such as volumes, quotas, and compression.</a:t>
            </a:r>
          </a:p>
          <a:p>
            <a:pPr rtl="0"/>
            <a:endParaRPr lang="en-US" sz="1200" b="0" i="0" u="none" strike="noStrike" cap="none" baseline="0" dirty="0">
              <a:solidFill>
                <a:schemeClr val="dk1"/>
              </a:solidFill>
              <a:latin typeface="Calibri"/>
              <a:ea typeface="Calibri"/>
              <a:cs typeface="Calibri"/>
              <a:sym typeface="Calibri"/>
            </a:endParaRPr>
          </a:p>
          <a:p>
            <a:pPr rtl="0"/>
            <a:r>
              <a:rPr lang="en-US" sz="1200" b="0" i="0" u="none" strike="noStrike" cap="none" baseline="0" dirty="0">
                <a:solidFill>
                  <a:schemeClr val="dk1"/>
                </a:solidFill>
                <a:latin typeface="Calibri"/>
                <a:ea typeface="Calibri"/>
                <a:cs typeface="Calibri"/>
                <a:sym typeface="Calibri"/>
              </a:rPr>
              <a:t>Business continuity is supported with replication, mirroring, and snapshots.</a:t>
            </a:r>
          </a:p>
          <a:p>
            <a:pPr rtl="0"/>
            <a:endParaRPr lang="en-US" sz="1200" b="0" i="0" u="none" strike="noStrike" cap="none" baseline="0" dirty="0">
              <a:solidFill>
                <a:schemeClr val="dk1"/>
              </a:solidFill>
              <a:latin typeface="Calibri"/>
              <a:ea typeface="Calibri"/>
              <a:cs typeface="Calibri"/>
              <a:sym typeface="Calibri"/>
            </a:endParaRPr>
          </a:p>
          <a:p>
            <a:pPr rtl="0"/>
            <a:r>
              <a:rPr lang="en-US" sz="1200" b="0" i="0" u="none" strike="noStrike" cap="none" baseline="0" dirty="0">
                <a:solidFill>
                  <a:schemeClr val="dk1"/>
                </a:solidFill>
                <a:latin typeface="Calibri"/>
                <a:ea typeface="Calibri"/>
                <a:cs typeface="Calibri"/>
                <a:sym typeface="Calibri"/>
              </a:rPr>
              <a:t>And data distribution, especially to the central analytics cluster, is managed by the bandwidth-aware replication system.</a:t>
            </a:r>
          </a:p>
          <a:p>
            <a:pPr rtl="0"/>
            <a:endParaRPr lang="en-US" sz="1200" b="0" i="0" u="none" strike="noStrike" cap="none" baseline="0" dirty="0">
              <a:solidFill>
                <a:schemeClr val="dk1"/>
              </a:solidFill>
              <a:latin typeface="Calibri"/>
              <a:ea typeface="Calibri"/>
              <a:cs typeface="Calibri"/>
              <a:sym typeface="Calibri"/>
            </a:endParaRPr>
          </a:p>
        </p:txBody>
      </p:sp>
      <p:sp>
        <p:nvSpPr>
          <p:cNvPr id="205" name="Shape 205"/>
          <p:cNvSpPr txBox="1">
            <a:spLocks noGrp="1"/>
          </p:cNvSpPr>
          <p:nvPr>
            <p:ph type="sldNum" idx="12"/>
          </p:nvPr>
        </p:nvSpPr>
        <p:spPr>
          <a:xfrm>
            <a:off x="3978132" y="8842028"/>
            <a:ext cx="3043343" cy="465454"/>
          </a:xfrm>
          <a:prstGeom prst="rect">
            <a:avLst/>
          </a:prstGeom>
          <a:noFill/>
          <a:ln>
            <a:noFill/>
          </a:ln>
        </p:spPr>
        <p:txBody>
          <a:bodyPr lIns="93300" tIns="46650" rIns="93300" bIns="4665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123</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4180247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a:t>
            </a:r>
            <a:r>
              <a:rPr lang="en-US" baseline="0" dirty="0"/>
              <a:t> of the key features and benefits include the following:</a:t>
            </a:r>
          </a:p>
          <a:p>
            <a:endParaRPr lang="en-US" dirty="0"/>
          </a:p>
          <a:p>
            <a:r>
              <a:rPr lang="en-US" dirty="0"/>
              <a:t>With distributed data aggregation, you can:</a:t>
            </a:r>
          </a:p>
          <a:p>
            <a:pPr marL="285750" indent="-285750">
              <a:buFont typeface="Arial" panose="020B0604020202020204" pitchFamily="34" charset="0"/>
              <a:buChar char="•"/>
            </a:pPr>
            <a:r>
              <a:rPr lang="en-US" dirty="0"/>
              <a:t>Reduce bandwidth requirements to the core cluster by sampling/summarizing/transforming edge data.</a:t>
            </a:r>
          </a:p>
          <a:p>
            <a:pPr marL="285750" indent="-285750">
              <a:buFont typeface="Arial" panose="020B0604020202020204" pitchFamily="34" charset="0"/>
              <a:buChar char="•"/>
            </a:pPr>
            <a:r>
              <a:rPr lang="en-US" dirty="0"/>
              <a:t>Maintain privacy by anonymizing edge data prior to delivery to the core cluster.</a:t>
            </a:r>
          </a:p>
          <a:p>
            <a:pPr marL="285750" indent="-285750">
              <a:buFont typeface="Arial" panose="020B0604020202020204" pitchFamily="34" charset="0"/>
              <a:buChar char="•"/>
            </a:pPr>
            <a:r>
              <a:rPr lang="en-US" dirty="0"/>
              <a:t>Comply with data location regulations by storing personally identifiable information (PII) locally.</a:t>
            </a:r>
          </a:p>
          <a:p>
            <a:pPr marL="285750" indent="-285750">
              <a:buFont typeface="Arial" panose="020B0604020202020204" pitchFamily="34" charset="0"/>
              <a:buChar char="•"/>
            </a:pPr>
            <a:r>
              <a:rPr lang="en-US" dirty="0"/>
              <a:t>Reliably consolidate data from edge sites to the core cluster.</a:t>
            </a:r>
          </a:p>
          <a:p>
            <a:pPr marL="285750" indent="-285750">
              <a:buFont typeface="Arial" panose="020B0604020202020204" pitchFamily="34" charset="0"/>
              <a:buChar char="•"/>
            </a:pPr>
            <a:r>
              <a:rPr lang="en-US" dirty="0"/>
              <a:t>Minimize space requirements with the small hardware footprint.</a:t>
            </a:r>
          </a:p>
          <a:p>
            <a:endParaRPr lang="en-US" dirty="0"/>
          </a:p>
          <a:p>
            <a:r>
              <a:rPr lang="en-US" dirty="0"/>
              <a:t>Bandwidth-awareness lets</a:t>
            </a:r>
            <a:r>
              <a:rPr lang="en-US" baseline="0" dirty="0"/>
              <a:t> you t</a:t>
            </a:r>
            <a:r>
              <a:rPr lang="en-US" dirty="0"/>
              <a:t>ransport data reliably to the core cluster even in slow or occasionally-connected environments.</a:t>
            </a:r>
          </a:p>
          <a:p>
            <a:endParaRPr lang="en-US" dirty="0"/>
          </a:p>
          <a:p>
            <a:r>
              <a:rPr lang="en-US" dirty="0"/>
              <a:t>The global data plane</a:t>
            </a:r>
            <a:r>
              <a:rPr lang="en-US" baseline="0" dirty="0"/>
              <a:t> lets you s</a:t>
            </a:r>
            <a:r>
              <a:rPr lang="en-US" dirty="0"/>
              <a:t>implify development and deployment with a global view of all distributed clusters in a single namespace.</a:t>
            </a:r>
          </a:p>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124</a:t>
            </a:fld>
            <a:endParaRPr lang="en-US" dirty="0"/>
          </a:p>
        </p:txBody>
      </p:sp>
    </p:spTree>
    <p:extLst>
      <p:ext uri="{BB962C8B-B14F-4D97-AF65-F5344CB8AC3E}">
        <p14:creationId xmlns:p14="http://schemas.microsoft.com/office/powerpoint/2010/main" val="169438223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a:t>
            </a:r>
            <a:r>
              <a:rPr lang="en-US" baseline="0" dirty="0"/>
              <a:t> c</a:t>
            </a:r>
            <a:r>
              <a:rPr lang="en-US" dirty="0"/>
              <a:t>onverged analytics,</a:t>
            </a:r>
            <a:r>
              <a:rPr lang="en-US" baseline="0" dirty="0"/>
              <a:t> you can g</a:t>
            </a:r>
            <a:r>
              <a:rPr lang="en-US" dirty="0"/>
              <a:t>ain faster time-to-insight with high speed processing power and analytics capabilities at the edge.</a:t>
            </a:r>
          </a:p>
          <a:p>
            <a:endParaRPr lang="en-US" dirty="0"/>
          </a:p>
          <a:p>
            <a:r>
              <a:rPr lang="en-US" dirty="0"/>
              <a:t>Unified security lets</a:t>
            </a:r>
            <a:r>
              <a:rPr lang="en-US" baseline="0" dirty="0"/>
              <a:t> you:</a:t>
            </a:r>
            <a:endParaRPr lang="en-US" dirty="0"/>
          </a:p>
          <a:p>
            <a:pPr marL="285750" indent="-285750">
              <a:buFont typeface="Arial" panose="020B0604020202020204" pitchFamily="34" charset="0"/>
              <a:buChar char="•"/>
            </a:pPr>
            <a:r>
              <a:rPr lang="en-US" dirty="0"/>
              <a:t>Protect data with strong security controls on data stored at the edge (via authentication/authorization/access controls) as well as on data in motion (i.e., over-the-wire encryption).</a:t>
            </a:r>
          </a:p>
          <a:p>
            <a:pPr marL="285750" indent="-285750">
              <a:buFont typeface="Arial" panose="020B0604020202020204" pitchFamily="34" charset="0"/>
              <a:buChar char="•"/>
            </a:pPr>
            <a:r>
              <a:rPr lang="en-US" dirty="0"/>
              <a:t>Reduce complexity with a consistent security framework from edge to core.</a:t>
            </a:r>
          </a:p>
          <a:p>
            <a:endParaRPr lang="en-US" dirty="0"/>
          </a:p>
          <a:p>
            <a:r>
              <a:rPr lang="en-US" dirty="0"/>
              <a:t>MapR</a:t>
            </a:r>
            <a:r>
              <a:rPr lang="en-US" baseline="0" dirty="0"/>
              <a:t> Edge is s</a:t>
            </a:r>
            <a:r>
              <a:rPr lang="en-US" dirty="0"/>
              <a:t>tandards-based</a:t>
            </a:r>
            <a:r>
              <a:rPr lang="en-US" baseline="0" dirty="0"/>
              <a:t> which s</a:t>
            </a:r>
            <a:r>
              <a:rPr lang="en-US" dirty="0"/>
              <a:t>implifies code development with POSIX and the HDFS API for file access, ANSI SQL for querying, the Kafka API for event streams, and the HBase and OJAI APIs</a:t>
            </a:r>
            <a:r>
              <a:rPr lang="en-US" baseline="0" dirty="0"/>
              <a:t> </a:t>
            </a:r>
            <a:r>
              <a:rPr lang="en-US" dirty="0"/>
              <a:t>for NoSQL database.</a:t>
            </a:r>
          </a:p>
          <a:p>
            <a:endParaRPr lang="en-US" dirty="0"/>
          </a:p>
          <a:p>
            <a:r>
              <a:rPr lang="en-US" dirty="0"/>
              <a:t>And it provides enterprise-grade reliability</a:t>
            </a:r>
            <a:r>
              <a:rPr lang="en-US" baseline="0" dirty="0"/>
              <a:t> to r</a:t>
            </a:r>
            <a:r>
              <a:rPr lang="en-US" dirty="0"/>
              <a:t>educe costly downtime by tolerating multiple hardware failures in remote, isolated deployments.</a:t>
            </a:r>
          </a:p>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125</a:t>
            </a:fld>
            <a:endParaRPr lang="en-US" dirty="0"/>
          </a:p>
        </p:txBody>
      </p:sp>
    </p:spTree>
    <p:extLst>
      <p:ext uri="{BB962C8B-B14F-4D97-AF65-F5344CB8AC3E}">
        <p14:creationId xmlns:p14="http://schemas.microsoft.com/office/powerpoint/2010/main" val="155488573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43AFC8-3DEB-4034-8890-BA2BC89083FF}" type="slidenum">
              <a:rPr lang="en-US" smtClean="0"/>
              <a:t>127</a:t>
            </a:fld>
            <a:endParaRPr lang="en-US" dirty="0"/>
          </a:p>
        </p:txBody>
      </p:sp>
    </p:spTree>
    <p:extLst>
      <p:ext uri="{BB962C8B-B14F-4D97-AF65-F5344CB8AC3E}">
        <p14:creationId xmlns:p14="http://schemas.microsoft.com/office/powerpoint/2010/main" val="202355137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3E8932-7A25-5240-B9BA-D3C5466B7FBD}" type="slidenum">
              <a:rPr lang="en-US" smtClean="0"/>
              <a:t>130</a:t>
            </a:fld>
            <a:endParaRPr lang="en-US"/>
          </a:p>
        </p:txBody>
      </p:sp>
    </p:spTree>
    <p:extLst>
      <p:ext uri="{BB962C8B-B14F-4D97-AF65-F5344CB8AC3E}">
        <p14:creationId xmlns:p14="http://schemas.microsoft.com/office/powerpoint/2010/main" val="53336527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pPr/>
              <a:t>135</a:t>
            </a:fld>
            <a:endParaRPr lang="en-US" dirty="0"/>
          </a:p>
        </p:txBody>
      </p:sp>
    </p:spTree>
    <p:extLst>
      <p:ext uri="{BB962C8B-B14F-4D97-AF65-F5344CB8AC3E}">
        <p14:creationId xmlns:p14="http://schemas.microsoft.com/office/powerpoint/2010/main" val="36852692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145</a:t>
            </a:fld>
            <a:endParaRPr lang="en-US"/>
          </a:p>
        </p:txBody>
      </p:sp>
    </p:spTree>
    <p:extLst>
      <p:ext uri="{BB962C8B-B14F-4D97-AF65-F5344CB8AC3E}">
        <p14:creationId xmlns:p14="http://schemas.microsoft.com/office/powerpoint/2010/main" val="190286532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148</a:t>
            </a:fld>
            <a:endParaRPr lang="en-US"/>
          </a:p>
        </p:txBody>
      </p:sp>
    </p:spTree>
    <p:extLst>
      <p:ext uri="{BB962C8B-B14F-4D97-AF65-F5344CB8AC3E}">
        <p14:creationId xmlns:p14="http://schemas.microsoft.com/office/powerpoint/2010/main" val="2974990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09" name="Shape 211"/>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43010" name="Shape 212"/>
          <p:cNvSpPr>
            <a:spLocks noGrp="1" noRot="1" noChangeAspect="1"/>
          </p:cNvSpPr>
          <p:nvPr>
            <p:ph type="sldImg" idx="2"/>
          </p:nvPr>
        </p:nvSpPr>
        <p:spPr>
          <a:ln>
            <a:headEnd/>
            <a:tailEnd/>
          </a:ln>
        </p:spPr>
      </p:sp>
    </p:spTree>
    <p:extLst>
      <p:ext uri="{BB962C8B-B14F-4D97-AF65-F5344CB8AC3E}">
        <p14:creationId xmlns:p14="http://schemas.microsoft.com/office/powerpoint/2010/main" val="176414978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3E8932-7A25-5240-B9BA-D3C5466B7FBD}" type="slidenum">
              <a:rPr lang="en-US" smtClean="0"/>
              <a:t>151</a:t>
            </a:fld>
            <a:endParaRPr lang="en-US"/>
          </a:p>
        </p:txBody>
      </p:sp>
    </p:spTree>
    <p:extLst>
      <p:ext uri="{BB962C8B-B14F-4D97-AF65-F5344CB8AC3E}">
        <p14:creationId xmlns:p14="http://schemas.microsoft.com/office/powerpoint/2010/main" val="1691937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3" name="Shape 197"/>
          <p:cNvSpPr>
            <a:spLocks noGrp="1" noRot="1" noChangeAspect="1"/>
          </p:cNvSpPr>
          <p:nvPr>
            <p:ph type="sldImg" idx="2"/>
          </p:nvPr>
        </p:nvSpPr>
        <p:spPr>
          <a:ln>
            <a:headEnd/>
            <a:tailEnd/>
          </a:ln>
        </p:spPr>
      </p:sp>
      <p:sp>
        <p:nvSpPr>
          <p:cNvPr id="38914" name="Shape 19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dirty="0" smtClean="0">
              <a:solidFill>
                <a:srgbClr val="000000"/>
              </a:solidFill>
              <a:latin typeface="Calibri" pitchFamily="34" charset="0"/>
              <a:sym typeface="Calibri" pitchFamily="34" charset="0"/>
            </a:endParaRPr>
          </a:p>
          <a:p>
            <a:pPr eaLnBrk="1" hangingPunct="1">
              <a:spcBef>
                <a:spcPct val="0"/>
              </a:spcBef>
              <a:buSzPct val="25000"/>
            </a:pPr>
            <a:r>
              <a:rPr lang="en-US" dirty="0" smtClean="0">
                <a:solidFill>
                  <a:srgbClr val="000000"/>
                </a:solidFill>
                <a:latin typeface="Calibri" pitchFamily="34" charset="0"/>
                <a:sym typeface="Calibri" pitchFamily="34" charset="0"/>
              </a:rPr>
              <a:t>----- Meeting Notes (4/18/16 12:00) -----</a:t>
            </a:r>
          </a:p>
          <a:p>
            <a:pPr eaLnBrk="1" hangingPunct="1">
              <a:spcBef>
                <a:spcPct val="0"/>
              </a:spcBef>
              <a:buSzPct val="25000"/>
            </a:pPr>
            <a:r>
              <a:rPr lang="en-US" dirty="0" smtClean="0">
                <a:solidFill>
                  <a:srgbClr val="000000"/>
                </a:solidFill>
                <a:latin typeface="Calibri" pitchFamily="34" charset="0"/>
                <a:sym typeface="Calibri" pitchFamily="34" charset="0"/>
              </a:rPr>
              <a:t>what you do is ELT, then analytics</a:t>
            </a:r>
          </a:p>
          <a:p>
            <a:pPr eaLnBrk="1" hangingPunct="1">
              <a:spcBef>
                <a:spcPct val="0"/>
              </a:spcBef>
              <a:buSzPct val="25000"/>
            </a:pPr>
            <a:r>
              <a:rPr lang="en-US" dirty="0" smtClean="0">
                <a:solidFill>
                  <a:srgbClr val="000000"/>
                </a:solidFill>
                <a:latin typeface="Calibri" pitchFamily="34" charset="0"/>
                <a:sym typeface="Calibri" pitchFamily="34" charset="0"/>
              </a:rPr>
              <a:t>in </a:t>
            </a:r>
            <a:r>
              <a:rPr lang="en-US" dirty="0" err="1" smtClean="0">
                <a:solidFill>
                  <a:srgbClr val="000000"/>
                </a:solidFill>
                <a:latin typeface="Calibri" pitchFamily="34" charset="0"/>
                <a:sym typeface="Calibri" pitchFamily="34" charset="0"/>
              </a:rPr>
              <a:t>hadoop</a:t>
            </a:r>
            <a:r>
              <a:rPr lang="en-US" dirty="0" smtClean="0">
                <a:solidFill>
                  <a:srgbClr val="000000"/>
                </a:solidFill>
                <a:latin typeface="Calibri" pitchFamily="34" charset="0"/>
                <a:sym typeface="Calibri" pitchFamily="34" charset="0"/>
              </a:rPr>
              <a:t>, requires export</a:t>
            </a:r>
          </a:p>
          <a:p>
            <a:pPr eaLnBrk="1" hangingPunct="1">
              <a:spcBef>
                <a:spcPct val="0"/>
              </a:spcBef>
              <a:buSzPct val="25000"/>
            </a:pPr>
            <a:r>
              <a:rPr lang="en-US" dirty="0" smtClean="0">
                <a:solidFill>
                  <a:srgbClr val="000000"/>
                </a:solidFill>
                <a:latin typeface="Calibri" pitchFamily="34" charset="0"/>
                <a:sym typeface="Calibri" pitchFamily="34" charset="0"/>
              </a:rPr>
              <a:t>have to show data going back to TD</a:t>
            </a:r>
          </a:p>
        </p:txBody>
      </p:sp>
      <p:sp>
        <p:nvSpPr>
          <p:cNvPr id="38915" name="Shape 199"/>
          <p:cNvSpPr>
            <a:spLocks noGrp="1"/>
          </p:cNvSpPr>
          <p:nvPr>
            <p:ph type="sldNum" sz="quarter" idx="12"/>
          </p:nvPr>
        </p:nvSpPr>
        <p:spPr>
          <a:noFill/>
        </p:spPr>
        <p:txBody>
          <a:bodyPr/>
          <a:lstStyle/>
          <a:p>
            <a:fld id="{764406FF-9B8B-41AA-83DF-D621C9A13CD2}" type="slidenum">
              <a:rPr lang="en-US" smtClean="0"/>
              <a:pPr/>
              <a:t>17</a:t>
            </a:fld>
            <a:endParaRPr lang="en-US" smtClean="0"/>
          </a:p>
        </p:txBody>
      </p:sp>
    </p:spTree>
    <p:extLst>
      <p:ext uri="{BB962C8B-B14F-4D97-AF65-F5344CB8AC3E}">
        <p14:creationId xmlns:p14="http://schemas.microsoft.com/office/powerpoint/2010/main" val="919998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09" name="Shape 211"/>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r>
              <a:rPr lang="en-US" dirty="0" smtClean="0">
                <a:solidFill>
                  <a:srgbClr val="000000"/>
                </a:solidFill>
                <a:latin typeface="Calibri" pitchFamily="34" charset="0"/>
                <a:sym typeface="Calibri" pitchFamily="34" charset="0"/>
              </a:rPr>
              <a:t>Short</a:t>
            </a:r>
            <a:r>
              <a:rPr lang="en-US" baseline="0" dirty="0" smtClean="0">
                <a:solidFill>
                  <a:srgbClr val="000000"/>
                </a:solidFill>
                <a:latin typeface="Calibri" pitchFamily="34" charset="0"/>
                <a:sym typeface="Calibri" pitchFamily="34" charset="0"/>
              </a:rPr>
              <a:t> walkthrough of different data formats</a:t>
            </a:r>
            <a:endParaRPr lang="en-US" dirty="0" smtClean="0">
              <a:solidFill>
                <a:srgbClr val="000000"/>
              </a:solidFill>
              <a:latin typeface="Calibri" pitchFamily="34" charset="0"/>
              <a:sym typeface="Calibri" pitchFamily="34" charset="0"/>
            </a:endParaRPr>
          </a:p>
        </p:txBody>
      </p:sp>
      <p:sp>
        <p:nvSpPr>
          <p:cNvPr id="43010" name="Shape 212"/>
          <p:cNvSpPr>
            <a:spLocks noGrp="1" noRot="1" noChangeAspect="1"/>
          </p:cNvSpPr>
          <p:nvPr>
            <p:ph type="sldImg" idx="2"/>
          </p:nvPr>
        </p:nvSpPr>
        <p:spPr>
          <a:ln>
            <a:headEnd/>
            <a:tailEnd/>
          </a:ln>
        </p:spPr>
      </p:sp>
    </p:spTree>
    <p:extLst>
      <p:ext uri="{BB962C8B-B14F-4D97-AF65-F5344CB8AC3E}">
        <p14:creationId xmlns:p14="http://schemas.microsoft.com/office/powerpoint/2010/main" val="20707053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3" name="Shape 197"/>
          <p:cNvSpPr>
            <a:spLocks noGrp="1" noRot="1" noChangeAspect="1"/>
          </p:cNvSpPr>
          <p:nvPr>
            <p:ph type="sldImg" idx="2"/>
          </p:nvPr>
        </p:nvSpPr>
        <p:spPr>
          <a:ln>
            <a:headEnd/>
            <a:tailEnd/>
          </a:ln>
        </p:spPr>
      </p:sp>
      <p:sp>
        <p:nvSpPr>
          <p:cNvPr id="38914" name="Shape 19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r>
              <a:rPr lang="en-US" dirty="0" smtClean="0">
                <a:solidFill>
                  <a:srgbClr val="000000"/>
                </a:solidFill>
                <a:latin typeface="Calibri" pitchFamily="34" charset="0"/>
                <a:sym typeface="Calibri" pitchFamily="34" charset="0"/>
              </a:rPr>
              <a:t>“It’s not a complete list,</a:t>
            </a:r>
            <a:r>
              <a:rPr lang="en-US" baseline="0" dirty="0" smtClean="0">
                <a:solidFill>
                  <a:srgbClr val="000000"/>
                </a:solidFill>
                <a:latin typeface="Calibri" pitchFamily="34" charset="0"/>
                <a:sym typeface="Calibri" pitchFamily="34" charset="0"/>
              </a:rPr>
              <a:t> only most important”</a:t>
            </a:r>
            <a:endParaRPr lang="en-US" dirty="0" smtClean="0">
              <a:solidFill>
                <a:srgbClr val="000000"/>
              </a:solidFill>
              <a:latin typeface="Calibri" pitchFamily="34" charset="0"/>
              <a:sym typeface="Calibri" pitchFamily="34" charset="0"/>
            </a:endParaRPr>
          </a:p>
        </p:txBody>
      </p:sp>
      <p:sp>
        <p:nvSpPr>
          <p:cNvPr id="38915" name="Shape 199"/>
          <p:cNvSpPr>
            <a:spLocks noGrp="1"/>
          </p:cNvSpPr>
          <p:nvPr>
            <p:ph type="sldNum" sz="quarter" idx="12"/>
          </p:nvPr>
        </p:nvSpPr>
        <p:spPr>
          <a:noFill/>
        </p:spPr>
        <p:txBody>
          <a:bodyPr/>
          <a:lstStyle/>
          <a:p>
            <a:fld id="{764406FF-9B8B-41AA-83DF-D621C9A13CD2}" type="slidenum">
              <a:rPr lang="en-US" smtClean="0"/>
              <a:pPr/>
              <a:t>19</a:t>
            </a:fld>
            <a:endParaRPr lang="en-US" smtClean="0"/>
          </a:p>
        </p:txBody>
      </p:sp>
    </p:spTree>
    <p:extLst>
      <p:ext uri="{BB962C8B-B14F-4D97-AF65-F5344CB8AC3E}">
        <p14:creationId xmlns:p14="http://schemas.microsoft.com/office/powerpoint/2010/main" val="718175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3" name="Shape 197"/>
          <p:cNvSpPr>
            <a:spLocks noGrp="1" noRot="1" noChangeAspect="1"/>
          </p:cNvSpPr>
          <p:nvPr>
            <p:ph type="sldImg" idx="2"/>
          </p:nvPr>
        </p:nvSpPr>
        <p:spPr>
          <a:ln>
            <a:headEnd/>
            <a:tailEnd/>
          </a:ln>
        </p:spPr>
      </p:sp>
      <p:sp>
        <p:nvSpPr>
          <p:cNvPr id="38914" name="Shape 19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dirty="0" smtClean="0">
              <a:solidFill>
                <a:srgbClr val="000000"/>
              </a:solidFill>
              <a:latin typeface="Calibri" pitchFamily="34" charset="0"/>
              <a:sym typeface="Calibri" pitchFamily="34" charset="0"/>
            </a:endParaRPr>
          </a:p>
        </p:txBody>
      </p:sp>
      <p:sp>
        <p:nvSpPr>
          <p:cNvPr id="38915" name="Shape 199"/>
          <p:cNvSpPr>
            <a:spLocks noGrp="1"/>
          </p:cNvSpPr>
          <p:nvPr>
            <p:ph type="sldNum" sz="quarter" idx="12"/>
          </p:nvPr>
        </p:nvSpPr>
        <p:spPr>
          <a:noFill/>
        </p:spPr>
        <p:txBody>
          <a:bodyPr/>
          <a:lstStyle/>
          <a:p>
            <a:fld id="{764406FF-9B8B-41AA-83DF-D621C9A13CD2}" type="slidenum">
              <a:rPr lang="en-US" smtClean="0"/>
              <a:pPr/>
              <a:t>20</a:t>
            </a:fld>
            <a:endParaRPr lang="en-US" smtClean="0"/>
          </a:p>
        </p:txBody>
      </p:sp>
    </p:spTree>
    <p:extLst>
      <p:ext uri="{BB962C8B-B14F-4D97-AF65-F5344CB8AC3E}">
        <p14:creationId xmlns:p14="http://schemas.microsoft.com/office/powerpoint/2010/main" val="14477166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3" name="Shape 197"/>
          <p:cNvSpPr>
            <a:spLocks noGrp="1" noRot="1" noChangeAspect="1"/>
          </p:cNvSpPr>
          <p:nvPr>
            <p:ph type="sldImg" idx="2"/>
          </p:nvPr>
        </p:nvSpPr>
        <p:spPr>
          <a:ln>
            <a:headEnd/>
            <a:tailEnd/>
          </a:ln>
        </p:spPr>
      </p:sp>
      <p:sp>
        <p:nvSpPr>
          <p:cNvPr id="38914" name="Shape 19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dirty="0" smtClean="0">
              <a:solidFill>
                <a:srgbClr val="000000"/>
              </a:solidFill>
              <a:latin typeface="Calibri" pitchFamily="34" charset="0"/>
              <a:sym typeface="Calibri" pitchFamily="34" charset="0"/>
            </a:endParaRPr>
          </a:p>
          <a:p>
            <a:pPr eaLnBrk="1" hangingPunct="1">
              <a:spcBef>
                <a:spcPct val="0"/>
              </a:spcBef>
              <a:buSzPct val="25000"/>
            </a:pPr>
            <a:r>
              <a:rPr lang="en-US" dirty="0" smtClean="0">
                <a:solidFill>
                  <a:srgbClr val="000000"/>
                </a:solidFill>
                <a:latin typeface="Calibri" pitchFamily="34" charset="0"/>
                <a:sym typeface="Calibri" pitchFamily="34" charset="0"/>
              </a:rPr>
              <a:t>----- Meeting Notes (4/18/16 12:00) -----</a:t>
            </a:r>
          </a:p>
          <a:p>
            <a:pPr eaLnBrk="1" hangingPunct="1">
              <a:spcBef>
                <a:spcPct val="0"/>
              </a:spcBef>
              <a:buSzPct val="25000"/>
            </a:pPr>
            <a:r>
              <a:rPr lang="en-US" dirty="0" smtClean="0">
                <a:solidFill>
                  <a:srgbClr val="000000"/>
                </a:solidFill>
                <a:latin typeface="Calibri" pitchFamily="34" charset="0"/>
                <a:sym typeface="Calibri" pitchFamily="34" charset="0"/>
              </a:rPr>
              <a:t>what you do is ELT, then analytics</a:t>
            </a:r>
          </a:p>
          <a:p>
            <a:pPr eaLnBrk="1" hangingPunct="1">
              <a:spcBef>
                <a:spcPct val="0"/>
              </a:spcBef>
              <a:buSzPct val="25000"/>
            </a:pPr>
            <a:r>
              <a:rPr lang="en-US" dirty="0" smtClean="0">
                <a:solidFill>
                  <a:srgbClr val="000000"/>
                </a:solidFill>
                <a:latin typeface="Calibri" pitchFamily="34" charset="0"/>
                <a:sym typeface="Calibri" pitchFamily="34" charset="0"/>
              </a:rPr>
              <a:t>in </a:t>
            </a:r>
            <a:r>
              <a:rPr lang="en-US" dirty="0" err="1" smtClean="0">
                <a:solidFill>
                  <a:srgbClr val="000000"/>
                </a:solidFill>
                <a:latin typeface="Calibri" pitchFamily="34" charset="0"/>
                <a:sym typeface="Calibri" pitchFamily="34" charset="0"/>
              </a:rPr>
              <a:t>hadoop</a:t>
            </a:r>
            <a:r>
              <a:rPr lang="en-US" dirty="0" smtClean="0">
                <a:solidFill>
                  <a:srgbClr val="000000"/>
                </a:solidFill>
                <a:latin typeface="Calibri" pitchFamily="34" charset="0"/>
                <a:sym typeface="Calibri" pitchFamily="34" charset="0"/>
              </a:rPr>
              <a:t>, requires export</a:t>
            </a:r>
          </a:p>
          <a:p>
            <a:pPr eaLnBrk="1" hangingPunct="1">
              <a:spcBef>
                <a:spcPct val="0"/>
              </a:spcBef>
              <a:buSzPct val="25000"/>
            </a:pPr>
            <a:r>
              <a:rPr lang="en-US" dirty="0" smtClean="0">
                <a:solidFill>
                  <a:srgbClr val="000000"/>
                </a:solidFill>
                <a:latin typeface="Calibri" pitchFamily="34" charset="0"/>
                <a:sym typeface="Calibri" pitchFamily="34" charset="0"/>
              </a:rPr>
              <a:t>have to show data going back to TD</a:t>
            </a:r>
          </a:p>
        </p:txBody>
      </p:sp>
      <p:sp>
        <p:nvSpPr>
          <p:cNvPr id="38915" name="Shape 199"/>
          <p:cNvSpPr>
            <a:spLocks noGrp="1"/>
          </p:cNvSpPr>
          <p:nvPr>
            <p:ph type="sldNum" sz="quarter" idx="12"/>
          </p:nvPr>
        </p:nvSpPr>
        <p:spPr>
          <a:noFill/>
        </p:spPr>
        <p:txBody>
          <a:bodyPr/>
          <a:lstStyle/>
          <a:p>
            <a:fld id="{764406FF-9B8B-41AA-83DF-D621C9A13CD2}" type="slidenum">
              <a:rPr lang="en-US" smtClean="0"/>
              <a:pPr/>
              <a:t>21</a:t>
            </a:fld>
            <a:endParaRPr lang="en-US" smtClean="0"/>
          </a:p>
        </p:txBody>
      </p:sp>
    </p:spTree>
    <p:extLst>
      <p:ext uri="{BB962C8B-B14F-4D97-AF65-F5344CB8AC3E}">
        <p14:creationId xmlns:p14="http://schemas.microsoft.com/office/powerpoint/2010/main" val="20863413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3" name="Shape 197"/>
          <p:cNvSpPr>
            <a:spLocks noGrp="1" noRot="1" noChangeAspect="1"/>
          </p:cNvSpPr>
          <p:nvPr>
            <p:ph type="sldImg" idx="2"/>
          </p:nvPr>
        </p:nvSpPr>
        <p:spPr>
          <a:ln>
            <a:headEnd/>
            <a:tailEnd/>
          </a:ln>
        </p:spPr>
      </p:sp>
      <p:sp>
        <p:nvSpPr>
          <p:cNvPr id="38914" name="Shape 19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dirty="0" smtClean="0">
              <a:solidFill>
                <a:srgbClr val="000000"/>
              </a:solidFill>
              <a:latin typeface="Calibri" pitchFamily="34" charset="0"/>
              <a:sym typeface="Calibri" pitchFamily="34" charset="0"/>
            </a:endParaRPr>
          </a:p>
          <a:p>
            <a:pPr eaLnBrk="1" hangingPunct="1">
              <a:spcBef>
                <a:spcPct val="0"/>
              </a:spcBef>
              <a:buSzPct val="25000"/>
            </a:pPr>
            <a:r>
              <a:rPr lang="en-US" dirty="0" smtClean="0">
                <a:solidFill>
                  <a:srgbClr val="000000"/>
                </a:solidFill>
                <a:latin typeface="Calibri" pitchFamily="34" charset="0"/>
                <a:sym typeface="Calibri" pitchFamily="34" charset="0"/>
              </a:rPr>
              <a:t>----- Meeting Notes (4/18/16 12:00) -----</a:t>
            </a:r>
          </a:p>
          <a:p>
            <a:pPr eaLnBrk="1" hangingPunct="1">
              <a:spcBef>
                <a:spcPct val="0"/>
              </a:spcBef>
              <a:buSzPct val="25000"/>
            </a:pPr>
            <a:r>
              <a:rPr lang="en-US" dirty="0" smtClean="0">
                <a:solidFill>
                  <a:srgbClr val="000000"/>
                </a:solidFill>
                <a:latin typeface="Calibri" pitchFamily="34" charset="0"/>
                <a:sym typeface="Calibri" pitchFamily="34" charset="0"/>
              </a:rPr>
              <a:t>what you do is ELT, then analytics</a:t>
            </a:r>
          </a:p>
          <a:p>
            <a:pPr eaLnBrk="1" hangingPunct="1">
              <a:spcBef>
                <a:spcPct val="0"/>
              </a:spcBef>
              <a:buSzPct val="25000"/>
            </a:pPr>
            <a:r>
              <a:rPr lang="en-US" dirty="0" smtClean="0">
                <a:solidFill>
                  <a:srgbClr val="000000"/>
                </a:solidFill>
                <a:latin typeface="Calibri" pitchFamily="34" charset="0"/>
                <a:sym typeface="Calibri" pitchFamily="34" charset="0"/>
              </a:rPr>
              <a:t>in </a:t>
            </a:r>
            <a:r>
              <a:rPr lang="en-US" dirty="0" err="1" smtClean="0">
                <a:solidFill>
                  <a:srgbClr val="000000"/>
                </a:solidFill>
                <a:latin typeface="Calibri" pitchFamily="34" charset="0"/>
                <a:sym typeface="Calibri" pitchFamily="34" charset="0"/>
              </a:rPr>
              <a:t>hadoop</a:t>
            </a:r>
            <a:r>
              <a:rPr lang="en-US" dirty="0" smtClean="0">
                <a:solidFill>
                  <a:srgbClr val="000000"/>
                </a:solidFill>
                <a:latin typeface="Calibri" pitchFamily="34" charset="0"/>
                <a:sym typeface="Calibri" pitchFamily="34" charset="0"/>
              </a:rPr>
              <a:t>, requires export</a:t>
            </a:r>
          </a:p>
          <a:p>
            <a:pPr eaLnBrk="1" hangingPunct="1">
              <a:spcBef>
                <a:spcPct val="0"/>
              </a:spcBef>
              <a:buSzPct val="25000"/>
            </a:pPr>
            <a:r>
              <a:rPr lang="en-US" dirty="0" smtClean="0">
                <a:solidFill>
                  <a:srgbClr val="000000"/>
                </a:solidFill>
                <a:latin typeface="Calibri" pitchFamily="34" charset="0"/>
                <a:sym typeface="Calibri" pitchFamily="34" charset="0"/>
              </a:rPr>
              <a:t>have to show data going back to TD</a:t>
            </a:r>
          </a:p>
        </p:txBody>
      </p:sp>
      <p:sp>
        <p:nvSpPr>
          <p:cNvPr id="38915" name="Shape 199"/>
          <p:cNvSpPr>
            <a:spLocks noGrp="1"/>
          </p:cNvSpPr>
          <p:nvPr>
            <p:ph type="sldNum" sz="quarter" idx="12"/>
          </p:nvPr>
        </p:nvSpPr>
        <p:spPr>
          <a:noFill/>
        </p:spPr>
        <p:txBody>
          <a:bodyPr/>
          <a:lstStyle/>
          <a:p>
            <a:fld id="{764406FF-9B8B-41AA-83DF-D621C9A13CD2}" type="slidenum">
              <a:rPr lang="en-US" smtClean="0"/>
              <a:pPr/>
              <a:t>22</a:t>
            </a:fld>
            <a:endParaRPr lang="en-US" smtClean="0"/>
          </a:p>
        </p:txBody>
      </p:sp>
    </p:spTree>
    <p:extLst>
      <p:ext uri="{BB962C8B-B14F-4D97-AF65-F5344CB8AC3E}">
        <p14:creationId xmlns:p14="http://schemas.microsoft.com/office/powerpoint/2010/main" val="1966615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3" name="Shape 197"/>
          <p:cNvSpPr>
            <a:spLocks noGrp="1" noRot="1" noChangeAspect="1"/>
          </p:cNvSpPr>
          <p:nvPr>
            <p:ph type="sldImg" idx="2"/>
          </p:nvPr>
        </p:nvSpPr>
        <p:spPr>
          <a:ln>
            <a:headEnd/>
            <a:tailEnd/>
          </a:ln>
        </p:spPr>
      </p:sp>
      <p:sp>
        <p:nvSpPr>
          <p:cNvPr id="38914" name="Shape 19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dirty="0" smtClean="0">
              <a:solidFill>
                <a:srgbClr val="000000"/>
              </a:solidFill>
              <a:latin typeface="Calibri" pitchFamily="34" charset="0"/>
              <a:sym typeface="Calibri" pitchFamily="34" charset="0"/>
            </a:endParaRPr>
          </a:p>
          <a:p>
            <a:pPr eaLnBrk="1" hangingPunct="1">
              <a:spcBef>
                <a:spcPct val="0"/>
              </a:spcBef>
              <a:buSzPct val="25000"/>
            </a:pPr>
            <a:r>
              <a:rPr lang="en-US" dirty="0" smtClean="0">
                <a:solidFill>
                  <a:srgbClr val="000000"/>
                </a:solidFill>
                <a:latin typeface="Calibri" pitchFamily="34" charset="0"/>
                <a:sym typeface="Calibri" pitchFamily="34" charset="0"/>
              </a:rPr>
              <a:t>----- Meeting Notes (4/18/16 12:00) -----</a:t>
            </a:r>
          </a:p>
          <a:p>
            <a:pPr eaLnBrk="1" hangingPunct="1">
              <a:spcBef>
                <a:spcPct val="0"/>
              </a:spcBef>
              <a:buSzPct val="25000"/>
            </a:pPr>
            <a:r>
              <a:rPr lang="en-US" dirty="0" smtClean="0">
                <a:solidFill>
                  <a:srgbClr val="000000"/>
                </a:solidFill>
                <a:latin typeface="Calibri" pitchFamily="34" charset="0"/>
                <a:sym typeface="Calibri" pitchFamily="34" charset="0"/>
              </a:rPr>
              <a:t>what you do is ELT, then analytics</a:t>
            </a:r>
          </a:p>
          <a:p>
            <a:pPr eaLnBrk="1" hangingPunct="1">
              <a:spcBef>
                <a:spcPct val="0"/>
              </a:spcBef>
              <a:buSzPct val="25000"/>
            </a:pPr>
            <a:r>
              <a:rPr lang="en-US" dirty="0" smtClean="0">
                <a:solidFill>
                  <a:srgbClr val="000000"/>
                </a:solidFill>
                <a:latin typeface="Calibri" pitchFamily="34" charset="0"/>
                <a:sym typeface="Calibri" pitchFamily="34" charset="0"/>
              </a:rPr>
              <a:t>in </a:t>
            </a:r>
            <a:r>
              <a:rPr lang="en-US" dirty="0" err="1" smtClean="0">
                <a:solidFill>
                  <a:srgbClr val="000000"/>
                </a:solidFill>
                <a:latin typeface="Calibri" pitchFamily="34" charset="0"/>
                <a:sym typeface="Calibri" pitchFamily="34" charset="0"/>
              </a:rPr>
              <a:t>hadoop</a:t>
            </a:r>
            <a:r>
              <a:rPr lang="en-US" dirty="0" smtClean="0">
                <a:solidFill>
                  <a:srgbClr val="000000"/>
                </a:solidFill>
                <a:latin typeface="Calibri" pitchFamily="34" charset="0"/>
                <a:sym typeface="Calibri" pitchFamily="34" charset="0"/>
              </a:rPr>
              <a:t>, requires export</a:t>
            </a:r>
          </a:p>
          <a:p>
            <a:pPr eaLnBrk="1" hangingPunct="1">
              <a:spcBef>
                <a:spcPct val="0"/>
              </a:spcBef>
              <a:buSzPct val="25000"/>
            </a:pPr>
            <a:r>
              <a:rPr lang="en-US" dirty="0" smtClean="0">
                <a:solidFill>
                  <a:srgbClr val="000000"/>
                </a:solidFill>
                <a:latin typeface="Calibri" pitchFamily="34" charset="0"/>
                <a:sym typeface="Calibri" pitchFamily="34" charset="0"/>
              </a:rPr>
              <a:t>have to show data going back to TD</a:t>
            </a:r>
          </a:p>
        </p:txBody>
      </p:sp>
      <p:sp>
        <p:nvSpPr>
          <p:cNvPr id="38915" name="Shape 199"/>
          <p:cNvSpPr>
            <a:spLocks noGrp="1"/>
          </p:cNvSpPr>
          <p:nvPr>
            <p:ph type="sldNum" sz="quarter" idx="12"/>
          </p:nvPr>
        </p:nvSpPr>
        <p:spPr>
          <a:noFill/>
        </p:spPr>
        <p:txBody>
          <a:bodyPr/>
          <a:lstStyle/>
          <a:p>
            <a:fld id="{764406FF-9B8B-41AA-83DF-D621C9A13CD2}" type="slidenum">
              <a:rPr lang="en-US" smtClean="0"/>
              <a:pPr/>
              <a:t>23</a:t>
            </a:fld>
            <a:endParaRPr lang="en-US" smtClean="0"/>
          </a:p>
        </p:txBody>
      </p:sp>
    </p:spTree>
    <p:extLst>
      <p:ext uri="{BB962C8B-B14F-4D97-AF65-F5344CB8AC3E}">
        <p14:creationId xmlns:p14="http://schemas.microsoft.com/office/powerpoint/2010/main" val="6389754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3" name="Shape 197"/>
          <p:cNvSpPr>
            <a:spLocks noGrp="1" noRot="1" noChangeAspect="1"/>
          </p:cNvSpPr>
          <p:nvPr>
            <p:ph type="sldImg" idx="2"/>
          </p:nvPr>
        </p:nvSpPr>
        <p:spPr>
          <a:ln>
            <a:headEnd/>
            <a:tailEnd/>
          </a:ln>
        </p:spPr>
      </p:sp>
      <p:sp>
        <p:nvSpPr>
          <p:cNvPr id="38914" name="Shape 19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dirty="0" smtClean="0">
              <a:solidFill>
                <a:srgbClr val="000000"/>
              </a:solidFill>
              <a:latin typeface="Calibri" pitchFamily="34" charset="0"/>
              <a:sym typeface="Calibri" pitchFamily="34" charset="0"/>
            </a:endParaRPr>
          </a:p>
          <a:p>
            <a:pPr eaLnBrk="1" hangingPunct="1">
              <a:spcBef>
                <a:spcPct val="0"/>
              </a:spcBef>
              <a:buSzPct val="25000"/>
            </a:pPr>
            <a:r>
              <a:rPr lang="en-US" dirty="0" smtClean="0">
                <a:solidFill>
                  <a:srgbClr val="000000"/>
                </a:solidFill>
                <a:latin typeface="Calibri" pitchFamily="34" charset="0"/>
                <a:sym typeface="Calibri" pitchFamily="34" charset="0"/>
              </a:rPr>
              <a:t>----- Meeting Notes (4/18/16 12:00) -----</a:t>
            </a:r>
          </a:p>
          <a:p>
            <a:pPr eaLnBrk="1" hangingPunct="1">
              <a:spcBef>
                <a:spcPct val="0"/>
              </a:spcBef>
              <a:buSzPct val="25000"/>
            </a:pPr>
            <a:r>
              <a:rPr lang="en-US" dirty="0" smtClean="0">
                <a:solidFill>
                  <a:srgbClr val="000000"/>
                </a:solidFill>
                <a:latin typeface="Calibri" pitchFamily="34" charset="0"/>
                <a:sym typeface="Calibri" pitchFamily="34" charset="0"/>
              </a:rPr>
              <a:t>what you do is ELT, then analytics</a:t>
            </a:r>
          </a:p>
          <a:p>
            <a:pPr eaLnBrk="1" hangingPunct="1">
              <a:spcBef>
                <a:spcPct val="0"/>
              </a:spcBef>
              <a:buSzPct val="25000"/>
            </a:pPr>
            <a:r>
              <a:rPr lang="en-US" dirty="0" smtClean="0">
                <a:solidFill>
                  <a:srgbClr val="000000"/>
                </a:solidFill>
                <a:latin typeface="Calibri" pitchFamily="34" charset="0"/>
                <a:sym typeface="Calibri" pitchFamily="34" charset="0"/>
              </a:rPr>
              <a:t>in </a:t>
            </a:r>
            <a:r>
              <a:rPr lang="en-US" dirty="0" err="1" smtClean="0">
                <a:solidFill>
                  <a:srgbClr val="000000"/>
                </a:solidFill>
                <a:latin typeface="Calibri" pitchFamily="34" charset="0"/>
                <a:sym typeface="Calibri" pitchFamily="34" charset="0"/>
              </a:rPr>
              <a:t>hadoop</a:t>
            </a:r>
            <a:r>
              <a:rPr lang="en-US" dirty="0" smtClean="0">
                <a:solidFill>
                  <a:srgbClr val="000000"/>
                </a:solidFill>
                <a:latin typeface="Calibri" pitchFamily="34" charset="0"/>
                <a:sym typeface="Calibri" pitchFamily="34" charset="0"/>
              </a:rPr>
              <a:t>, requires export</a:t>
            </a:r>
          </a:p>
          <a:p>
            <a:pPr eaLnBrk="1" hangingPunct="1">
              <a:spcBef>
                <a:spcPct val="0"/>
              </a:spcBef>
              <a:buSzPct val="25000"/>
            </a:pPr>
            <a:r>
              <a:rPr lang="en-US" dirty="0" smtClean="0">
                <a:solidFill>
                  <a:srgbClr val="000000"/>
                </a:solidFill>
                <a:latin typeface="Calibri" pitchFamily="34" charset="0"/>
                <a:sym typeface="Calibri" pitchFamily="34" charset="0"/>
              </a:rPr>
              <a:t>have to show data going back to TD</a:t>
            </a:r>
          </a:p>
        </p:txBody>
      </p:sp>
      <p:sp>
        <p:nvSpPr>
          <p:cNvPr id="38915" name="Shape 199"/>
          <p:cNvSpPr>
            <a:spLocks noGrp="1"/>
          </p:cNvSpPr>
          <p:nvPr>
            <p:ph type="sldNum" sz="quarter" idx="12"/>
          </p:nvPr>
        </p:nvSpPr>
        <p:spPr>
          <a:noFill/>
        </p:spPr>
        <p:txBody>
          <a:bodyPr/>
          <a:lstStyle/>
          <a:p>
            <a:fld id="{764406FF-9B8B-41AA-83DF-D621C9A13CD2}" type="slidenum">
              <a:rPr lang="en-US" smtClean="0"/>
              <a:pPr/>
              <a:t>24</a:t>
            </a:fld>
            <a:endParaRPr lang="en-US" smtClean="0"/>
          </a:p>
        </p:txBody>
      </p:sp>
    </p:spTree>
    <p:extLst>
      <p:ext uri="{BB962C8B-B14F-4D97-AF65-F5344CB8AC3E}">
        <p14:creationId xmlns:p14="http://schemas.microsoft.com/office/powerpoint/2010/main" val="1624830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a Platform that serves the broadest</a:t>
            </a:r>
            <a:r>
              <a:rPr lang="en-US" baseline="0" dirty="0" smtClean="0"/>
              <a:t> sets of use cases…</a:t>
            </a:r>
          </a:p>
          <a:p>
            <a:endParaRPr lang="en-US" dirty="0"/>
          </a:p>
          <a:p>
            <a:r>
              <a:rPr lang="en-US" b="1" i="1" dirty="0"/>
              <a:t>IDC says that in 2011 we created 1.8 </a:t>
            </a:r>
            <a:r>
              <a:rPr lang="en-US" b="1" i="1" dirty="0" err="1"/>
              <a:t>zettabytes</a:t>
            </a:r>
            <a:r>
              <a:rPr lang="en-US" b="1" i="1" dirty="0"/>
              <a:t> (or 1.8 trillion GBs) of information. In 2012 it reached 2.8 </a:t>
            </a:r>
            <a:r>
              <a:rPr lang="en-US" b="1" i="1" dirty="0" err="1"/>
              <a:t>zettabytes</a:t>
            </a:r>
            <a:r>
              <a:rPr lang="en-US" b="1" i="1" dirty="0"/>
              <a:t> and IDC now forecasts that we will generate 40 </a:t>
            </a:r>
            <a:r>
              <a:rPr lang="en-US" b="1" i="1" dirty="0" err="1"/>
              <a:t>zettabytes</a:t>
            </a:r>
            <a:r>
              <a:rPr lang="en-US" b="1" i="1" dirty="0"/>
              <a:t> (ZB) by 2020.</a:t>
            </a:r>
            <a:endParaRPr lang="en-US" dirty="0"/>
          </a:p>
          <a:p>
            <a:r>
              <a:rPr lang="en-US" dirty="0"/>
              <a:t>http://</a:t>
            </a:r>
            <a:r>
              <a:rPr lang="en-US" dirty="0" err="1"/>
              <a:t>www.webopedia.com</a:t>
            </a:r>
            <a:r>
              <a:rPr lang="en-US" dirty="0"/>
              <a:t>/</a:t>
            </a:r>
            <a:r>
              <a:rPr lang="en-US" dirty="0" err="1"/>
              <a:t>quick_ref</a:t>
            </a:r>
            <a:r>
              <a:rPr lang="en-US" dirty="0"/>
              <a:t>/just-how-much-data-is-out-</a:t>
            </a:r>
            <a:r>
              <a:rPr lang="en-US" dirty="0" err="1"/>
              <a:t>there.html</a:t>
            </a:r>
            <a:endParaRPr lang="en-US" dirty="0"/>
          </a:p>
          <a:p>
            <a:endParaRPr lang="en-US" dirty="0"/>
          </a:p>
          <a:p>
            <a:endParaRPr lang="en-US" dirty="0"/>
          </a:p>
          <a:p>
            <a:endParaRPr lang="en-US" dirty="0"/>
          </a:p>
          <a:p>
            <a:r>
              <a:rPr lang="en-US" dirty="0"/>
              <a:t> </a:t>
            </a:r>
          </a:p>
          <a:p>
            <a:endParaRPr lang="en-US" dirty="0"/>
          </a:p>
        </p:txBody>
      </p:sp>
      <p:sp>
        <p:nvSpPr>
          <p:cNvPr id="4" name="Slide Number Placeholder 3"/>
          <p:cNvSpPr>
            <a:spLocks noGrp="1"/>
          </p:cNvSpPr>
          <p:nvPr>
            <p:ph type="sldNum" sz="quarter" idx="10"/>
          </p:nvPr>
        </p:nvSpPr>
        <p:spPr/>
        <p:txBody>
          <a:bodyPr/>
          <a:lstStyle/>
          <a:p>
            <a:fld id="{DB4D8079-25DD-4543-B20A-443D2F593F47}" type="slidenum">
              <a:rPr lang="en-US" smtClean="0"/>
              <a:pPr/>
              <a:t>6</a:t>
            </a:fld>
            <a:endParaRPr lang="en-US" dirty="0"/>
          </a:p>
        </p:txBody>
      </p:sp>
    </p:spTree>
    <p:extLst>
      <p:ext uri="{BB962C8B-B14F-4D97-AF65-F5344CB8AC3E}">
        <p14:creationId xmlns:p14="http://schemas.microsoft.com/office/powerpoint/2010/main" val="13752749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3" name="Shape 197"/>
          <p:cNvSpPr>
            <a:spLocks noGrp="1" noRot="1" noChangeAspect="1"/>
          </p:cNvSpPr>
          <p:nvPr>
            <p:ph type="sldImg" idx="2"/>
          </p:nvPr>
        </p:nvSpPr>
        <p:spPr>
          <a:ln>
            <a:headEnd/>
            <a:tailEnd/>
          </a:ln>
        </p:spPr>
      </p:sp>
      <p:sp>
        <p:nvSpPr>
          <p:cNvPr id="38914" name="Shape 19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dirty="0" smtClean="0">
              <a:solidFill>
                <a:srgbClr val="000000"/>
              </a:solidFill>
              <a:latin typeface="Calibri" pitchFamily="34" charset="0"/>
              <a:sym typeface="Calibri" pitchFamily="34" charset="0"/>
            </a:endParaRPr>
          </a:p>
          <a:p>
            <a:pPr eaLnBrk="1" hangingPunct="1">
              <a:spcBef>
                <a:spcPct val="0"/>
              </a:spcBef>
              <a:buSzPct val="25000"/>
            </a:pPr>
            <a:r>
              <a:rPr lang="en-US" dirty="0" smtClean="0">
                <a:solidFill>
                  <a:srgbClr val="000000"/>
                </a:solidFill>
                <a:latin typeface="Calibri" pitchFamily="34" charset="0"/>
                <a:sym typeface="Calibri" pitchFamily="34" charset="0"/>
              </a:rPr>
              <a:t>----- Meeting Notes (4/18/16 12:00) -----</a:t>
            </a:r>
          </a:p>
          <a:p>
            <a:pPr eaLnBrk="1" hangingPunct="1">
              <a:spcBef>
                <a:spcPct val="0"/>
              </a:spcBef>
              <a:buSzPct val="25000"/>
            </a:pPr>
            <a:r>
              <a:rPr lang="en-US" dirty="0" smtClean="0">
                <a:solidFill>
                  <a:srgbClr val="000000"/>
                </a:solidFill>
                <a:latin typeface="Calibri" pitchFamily="34" charset="0"/>
                <a:sym typeface="Calibri" pitchFamily="34" charset="0"/>
              </a:rPr>
              <a:t>what you do is ELT, then analytics</a:t>
            </a:r>
          </a:p>
          <a:p>
            <a:pPr eaLnBrk="1" hangingPunct="1">
              <a:spcBef>
                <a:spcPct val="0"/>
              </a:spcBef>
              <a:buSzPct val="25000"/>
            </a:pPr>
            <a:r>
              <a:rPr lang="en-US" dirty="0" smtClean="0">
                <a:solidFill>
                  <a:srgbClr val="000000"/>
                </a:solidFill>
                <a:latin typeface="Calibri" pitchFamily="34" charset="0"/>
                <a:sym typeface="Calibri" pitchFamily="34" charset="0"/>
              </a:rPr>
              <a:t>in </a:t>
            </a:r>
            <a:r>
              <a:rPr lang="en-US" dirty="0" err="1" smtClean="0">
                <a:solidFill>
                  <a:srgbClr val="000000"/>
                </a:solidFill>
                <a:latin typeface="Calibri" pitchFamily="34" charset="0"/>
                <a:sym typeface="Calibri" pitchFamily="34" charset="0"/>
              </a:rPr>
              <a:t>hadoop</a:t>
            </a:r>
            <a:r>
              <a:rPr lang="en-US" dirty="0" smtClean="0">
                <a:solidFill>
                  <a:srgbClr val="000000"/>
                </a:solidFill>
                <a:latin typeface="Calibri" pitchFamily="34" charset="0"/>
                <a:sym typeface="Calibri" pitchFamily="34" charset="0"/>
              </a:rPr>
              <a:t>, requires export</a:t>
            </a:r>
          </a:p>
          <a:p>
            <a:pPr eaLnBrk="1" hangingPunct="1">
              <a:spcBef>
                <a:spcPct val="0"/>
              </a:spcBef>
              <a:buSzPct val="25000"/>
            </a:pPr>
            <a:r>
              <a:rPr lang="en-US" dirty="0" smtClean="0">
                <a:solidFill>
                  <a:srgbClr val="000000"/>
                </a:solidFill>
                <a:latin typeface="Calibri" pitchFamily="34" charset="0"/>
                <a:sym typeface="Calibri" pitchFamily="34" charset="0"/>
              </a:rPr>
              <a:t>have to show data going back to TD</a:t>
            </a:r>
          </a:p>
        </p:txBody>
      </p:sp>
      <p:sp>
        <p:nvSpPr>
          <p:cNvPr id="38915" name="Shape 199"/>
          <p:cNvSpPr>
            <a:spLocks noGrp="1"/>
          </p:cNvSpPr>
          <p:nvPr>
            <p:ph type="sldNum" sz="quarter" idx="12"/>
          </p:nvPr>
        </p:nvSpPr>
        <p:spPr>
          <a:noFill/>
        </p:spPr>
        <p:txBody>
          <a:bodyPr/>
          <a:lstStyle/>
          <a:p>
            <a:fld id="{764406FF-9B8B-41AA-83DF-D621C9A13CD2}" type="slidenum">
              <a:rPr lang="en-US" smtClean="0"/>
              <a:pPr/>
              <a:t>25</a:t>
            </a:fld>
            <a:endParaRPr lang="en-US" smtClean="0"/>
          </a:p>
        </p:txBody>
      </p:sp>
    </p:spTree>
    <p:extLst>
      <p:ext uri="{BB962C8B-B14F-4D97-AF65-F5344CB8AC3E}">
        <p14:creationId xmlns:p14="http://schemas.microsoft.com/office/powerpoint/2010/main" val="4492295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3" name="Shape 197"/>
          <p:cNvSpPr>
            <a:spLocks noGrp="1" noRot="1" noChangeAspect="1"/>
          </p:cNvSpPr>
          <p:nvPr>
            <p:ph type="sldImg" idx="2"/>
          </p:nvPr>
        </p:nvSpPr>
        <p:spPr>
          <a:ln>
            <a:headEnd/>
            <a:tailEnd/>
          </a:ln>
        </p:spPr>
      </p:sp>
      <p:sp>
        <p:nvSpPr>
          <p:cNvPr id="38914" name="Shape 19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dirty="0" smtClean="0">
              <a:solidFill>
                <a:srgbClr val="000000"/>
              </a:solidFill>
              <a:latin typeface="Calibri" pitchFamily="34" charset="0"/>
              <a:sym typeface="Calibri" pitchFamily="34" charset="0"/>
            </a:endParaRPr>
          </a:p>
          <a:p>
            <a:pPr eaLnBrk="1" hangingPunct="1">
              <a:spcBef>
                <a:spcPct val="0"/>
              </a:spcBef>
              <a:buSzPct val="25000"/>
            </a:pPr>
            <a:r>
              <a:rPr lang="en-US" dirty="0" smtClean="0">
                <a:solidFill>
                  <a:srgbClr val="000000"/>
                </a:solidFill>
                <a:latin typeface="Calibri" pitchFamily="34" charset="0"/>
                <a:sym typeface="Calibri" pitchFamily="34" charset="0"/>
              </a:rPr>
              <a:t>----- Meeting Notes (4/18/16 12:00) -----</a:t>
            </a:r>
          </a:p>
          <a:p>
            <a:pPr eaLnBrk="1" hangingPunct="1">
              <a:spcBef>
                <a:spcPct val="0"/>
              </a:spcBef>
              <a:buSzPct val="25000"/>
            </a:pPr>
            <a:r>
              <a:rPr lang="en-US" dirty="0" smtClean="0">
                <a:solidFill>
                  <a:srgbClr val="000000"/>
                </a:solidFill>
                <a:latin typeface="Calibri" pitchFamily="34" charset="0"/>
                <a:sym typeface="Calibri" pitchFamily="34" charset="0"/>
              </a:rPr>
              <a:t>what you do is ELT, then analytics</a:t>
            </a:r>
          </a:p>
          <a:p>
            <a:pPr eaLnBrk="1" hangingPunct="1">
              <a:spcBef>
                <a:spcPct val="0"/>
              </a:spcBef>
              <a:buSzPct val="25000"/>
            </a:pPr>
            <a:r>
              <a:rPr lang="en-US" dirty="0" smtClean="0">
                <a:solidFill>
                  <a:srgbClr val="000000"/>
                </a:solidFill>
                <a:latin typeface="Calibri" pitchFamily="34" charset="0"/>
                <a:sym typeface="Calibri" pitchFamily="34" charset="0"/>
              </a:rPr>
              <a:t>in </a:t>
            </a:r>
            <a:r>
              <a:rPr lang="en-US" dirty="0" err="1" smtClean="0">
                <a:solidFill>
                  <a:srgbClr val="000000"/>
                </a:solidFill>
                <a:latin typeface="Calibri" pitchFamily="34" charset="0"/>
                <a:sym typeface="Calibri" pitchFamily="34" charset="0"/>
              </a:rPr>
              <a:t>hadoop</a:t>
            </a:r>
            <a:r>
              <a:rPr lang="en-US" dirty="0" smtClean="0">
                <a:solidFill>
                  <a:srgbClr val="000000"/>
                </a:solidFill>
                <a:latin typeface="Calibri" pitchFamily="34" charset="0"/>
                <a:sym typeface="Calibri" pitchFamily="34" charset="0"/>
              </a:rPr>
              <a:t>, requires export</a:t>
            </a:r>
          </a:p>
          <a:p>
            <a:pPr eaLnBrk="1" hangingPunct="1">
              <a:spcBef>
                <a:spcPct val="0"/>
              </a:spcBef>
              <a:buSzPct val="25000"/>
            </a:pPr>
            <a:r>
              <a:rPr lang="en-US" dirty="0" smtClean="0">
                <a:solidFill>
                  <a:srgbClr val="000000"/>
                </a:solidFill>
                <a:latin typeface="Calibri" pitchFamily="34" charset="0"/>
                <a:sym typeface="Calibri" pitchFamily="34" charset="0"/>
              </a:rPr>
              <a:t>have to show data going back to TD</a:t>
            </a:r>
          </a:p>
        </p:txBody>
      </p:sp>
      <p:sp>
        <p:nvSpPr>
          <p:cNvPr id="38915" name="Shape 199"/>
          <p:cNvSpPr>
            <a:spLocks noGrp="1"/>
          </p:cNvSpPr>
          <p:nvPr>
            <p:ph type="sldNum" sz="quarter" idx="12"/>
          </p:nvPr>
        </p:nvSpPr>
        <p:spPr>
          <a:noFill/>
        </p:spPr>
        <p:txBody>
          <a:bodyPr/>
          <a:lstStyle/>
          <a:p>
            <a:fld id="{764406FF-9B8B-41AA-83DF-D621C9A13CD2}" type="slidenum">
              <a:rPr lang="en-US" smtClean="0"/>
              <a:pPr/>
              <a:t>26</a:t>
            </a:fld>
            <a:endParaRPr lang="en-US" smtClean="0"/>
          </a:p>
        </p:txBody>
      </p:sp>
    </p:spTree>
    <p:extLst>
      <p:ext uri="{BB962C8B-B14F-4D97-AF65-F5344CB8AC3E}">
        <p14:creationId xmlns:p14="http://schemas.microsoft.com/office/powerpoint/2010/main" val="4012127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3" name="Shape 197"/>
          <p:cNvSpPr>
            <a:spLocks noGrp="1" noRot="1" noChangeAspect="1"/>
          </p:cNvSpPr>
          <p:nvPr>
            <p:ph type="sldImg" idx="2"/>
          </p:nvPr>
        </p:nvSpPr>
        <p:spPr>
          <a:ln>
            <a:headEnd/>
            <a:tailEnd/>
          </a:ln>
        </p:spPr>
      </p:sp>
      <p:sp>
        <p:nvSpPr>
          <p:cNvPr id="38914" name="Shape 19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dirty="0" smtClean="0">
              <a:solidFill>
                <a:srgbClr val="000000"/>
              </a:solidFill>
              <a:latin typeface="Calibri" pitchFamily="34" charset="0"/>
              <a:sym typeface="Calibri" pitchFamily="34" charset="0"/>
            </a:endParaRPr>
          </a:p>
          <a:p>
            <a:pPr eaLnBrk="1" hangingPunct="1">
              <a:spcBef>
                <a:spcPct val="0"/>
              </a:spcBef>
              <a:buSzPct val="25000"/>
            </a:pPr>
            <a:r>
              <a:rPr lang="en-US" dirty="0" smtClean="0">
                <a:solidFill>
                  <a:srgbClr val="000000"/>
                </a:solidFill>
                <a:latin typeface="Calibri" pitchFamily="34" charset="0"/>
                <a:sym typeface="Calibri" pitchFamily="34" charset="0"/>
              </a:rPr>
              <a:t>----- Meeting Notes (4/18/16 12:00) -----</a:t>
            </a:r>
          </a:p>
          <a:p>
            <a:pPr eaLnBrk="1" hangingPunct="1">
              <a:spcBef>
                <a:spcPct val="0"/>
              </a:spcBef>
              <a:buSzPct val="25000"/>
            </a:pPr>
            <a:r>
              <a:rPr lang="en-US" dirty="0" smtClean="0">
                <a:solidFill>
                  <a:srgbClr val="000000"/>
                </a:solidFill>
                <a:latin typeface="Calibri" pitchFamily="34" charset="0"/>
                <a:sym typeface="Calibri" pitchFamily="34" charset="0"/>
              </a:rPr>
              <a:t>what you do is ELT, then analytics</a:t>
            </a:r>
          </a:p>
          <a:p>
            <a:pPr eaLnBrk="1" hangingPunct="1">
              <a:spcBef>
                <a:spcPct val="0"/>
              </a:spcBef>
              <a:buSzPct val="25000"/>
            </a:pPr>
            <a:r>
              <a:rPr lang="en-US" dirty="0" smtClean="0">
                <a:solidFill>
                  <a:srgbClr val="000000"/>
                </a:solidFill>
                <a:latin typeface="Calibri" pitchFamily="34" charset="0"/>
                <a:sym typeface="Calibri" pitchFamily="34" charset="0"/>
              </a:rPr>
              <a:t>in </a:t>
            </a:r>
            <a:r>
              <a:rPr lang="en-US" dirty="0" err="1" smtClean="0">
                <a:solidFill>
                  <a:srgbClr val="000000"/>
                </a:solidFill>
                <a:latin typeface="Calibri" pitchFamily="34" charset="0"/>
                <a:sym typeface="Calibri" pitchFamily="34" charset="0"/>
              </a:rPr>
              <a:t>hadoop</a:t>
            </a:r>
            <a:r>
              <a:rPr lang="en-US" dirty="0" smtClean="0">
                <a:solidFill>
                  <a:srgbClr val="000000"/>
                </a:solidFill>
                <a:latin typeface="Calibri" pitchFamily="34" charset="0"/>
                <a:sym typeface="Calibri" pitchFamily="34" charset="0"/>
              </a:rPr>
              <a:t>, requires export</a:t>
            </a:r>
          </a:p>
          <a:p>
            <a:pPr eaLnBrk="1" hangingPunct="1">
              <a:spcBef>
                <a:spcPct val="0"/>
              </a:spcBef>
              <a:buSzPct val="25000"/>
            </a:pPr>
            <a:r>
              <a:rPr lang="en-US" dirty="0" smtClean="0">
                <a:solidFill>
                  <a:srgbClr val="000000"/>
                </a:solidFill>
                <a:latin typeface="Calibri" pitchFamily="34" charset="0"/>
                <a:sym typeface="Calibri" pitchFamily="34" charset="0"/>
              </a:rPr>
              <a:t>have to show data going back to TD</a:t>
            </a:r>
          </a:p>
        </p:txBody>
      </p:sp>
      <p:sp>
        <p:nvSpPr>
          <p:cNvPr id="38915" name="Shape 199"/>
          <p:cNvSpPr>
            <a:spLocks noGrp="1"/>
          </p:cNvSpPr>
          <p:nvPr>
            <p:ph type="sldNum" sz="quarter" idx="12"/>
          </p:nvPr>
        </p:nvSpPr>
        <p:spPr>
          <a:noFill/>
        </p:spPr>
        <p:txBody>
          <a:bodyPr/>
          <a:lstStyle/>
          <a:p>
            <a:fld id="{764406FF-9B8B-41AA-83DF-D621C9A13CD2}" type="slidenum">
              <a:rPr lang="en-US" smtClean="0"/>
              <a:pPr/>
              <a:t>27</a:t>
            </a:fld>
            <a:endParaRPr lang="en-US" smtClean="0"/>
          </a:p>
        </p:txBody>
      </p:sp>
    </p:spTree>
    <p:extLst>
      <p:ext uri="{BB962C8B-B14F-4D97-AF65-F5344CB8AC3E}">
        <p14:creationId xmlns:p14="http://schemas.microsoft.com/office/powerpoint/2010/main" val="10409510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3" name="Shape 197"/>
          <p:cNvSpPr>
            <a:spLocks noGrp="1" noRot="1" noChangeAspect="1"/>
          </p:cNvSpPr>
          <p:nvPr>
            <p:ph type="sldImg" idx="2"/>
          </p:nvPr>
        </p:nvSpPr>
        <p:spPr>
          <a:ln>
            <a:headEnd/>
            <a:tailEnd/>
          </a:ln>
        </p:spPr>
      </p:sp>
      <p:sp>
        <p:nvSpPr>
          <p:cNvPr id="38914" name="Shape 19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dirty="0" smtClean="0">
              <a:solidFill>
                <a:srgbClr val="000000"/>
              </a:solidFill>
              <a:latin typeface="Calibri" pitchFamily="34" charset="0"/>
              <a:sym typeface="Calibri" pitchFamily="34" charset="0"/>
            </a:endParaRPr>
          </a:p>
          <a:p>
            <a:pPr eaLnBrk="1" hangingPunct="1">
              <a:spcBef>
                <a:spcPct val="0"/>
              </a:spcBef>
              <a:buSzPct val="25000"/>
            </a:pPr>
            <a:r>
              <a:rPr lang="en-US" dirty="0" smtClean="0">
                <a:solidFill>
                  <a:srgbClr val="000000"/>
                </a:solidFill>
                <a:latin typeface="Calibri" pitchFamily="34" charset="0"/>
                <a:sym typeface="Calibri" pitchFamily="34" charset="0"/>
              </a:rPr>
              <a:t>----- Meeting Notes (4/18/16 12:00) -----</a:t>
            </a:r>
          </a:p>
          <a:p>
            <a:pPr eaLnBrk="1" hangingPunct="1">
              <a:spcBef>
                <a:spcPct val="0"/>
              </a:spcBef>
              <a:buSzPct val="25000"/>
            </a:pPr>
            <a:r>
              <a:rPr lang="en-US" dirty="0" smtClean="0">
                <a:solidFill>
                  <a:srgbClr val="000000"/>
                </a:solidFill>
                <a:latin typeface="Calibri" pitchFamily="34" charset="0"/>
                <a:sym typeface="Calibri" pitchFamily="34" charset="0"/>
              </a:rPr>
              <a:t>what you do is ELT, then analytics</a:t>
            </a:r>
          </a:p>
          <a:p>
            <a:pPr eaLnBrk="1" hangingPunct="1">
              <a:spcBef>
                <a:spcPct val="0"/>
              </a:spcBef>
              <a:buSzPct val="25000"/>
            </a:pPr>
            <a:r>
              <a:rPr lang="en-US" dirty="0" smtClean="0">
                <a:solidFill>
                  <a:srgbClr val="000000"/>
                </a:solidFill>
                <a:latin typeface="Calibri" pitchFamily="34" charset="0"/>
                <a:sym typeface="Calibri" pitchFamily="34" charset="0"/>
              </a:rPr>
              <a:t>in </a:t>
            </a:r>
            <a:r>
              <a:rPr lang="en-US" dirty="0" err="1" smtClean="0">
                <a:solidFill>
                  <a:srgbClr val="000000"/>
                </a:solidFill>
                <a:latin typeface="Calibri" pitchFamily="34" charset="0"/>
                <a:sym typeface="Calibri" pitchFamily="34" charset="0"/>
              </a:rPr>
              <a:t>hadoop</a:t>
            </a:r>
            <a:r>
              <a:rPr lang="en-US" dirty="0" smtClean="0">
                <a:solidFill>
                  <a:srgbClr val="000000"/>
                </a:solidFill>
                <a:latin typeface="Calibri" pitchFamily="34" charset="0"/>
                <a:sym typeface="Calibri" pitchFamily="34" charset="0"/>
              </a:rPr>
              <a:t>, requires export</a:t>
            </a:r>
          </a:p>
          <a:p>
            <a:pPr eaLnBrk="1" hangingPunct="1">
              <a:spcBef>
                <a:spcPct val="0"/>
              </a:spcBef>
              <a:buSzPct val="25000"/>
            </a:pPr>
            <a:r>
              <a:rPr lang="en-US" dirty="0" smtClean="0">
                <a:solidFill>
                  <a:srgbClr val="000000"/>
                </a:solidFill>
                <a:latin typeface="Calibri" pitchFamily="34" charset="0"/>
                <a:sym typeface="Calibri" pitchFamily="34" charset="0"/>
              </a:rPr>
              <a:t>have to show data going back to TD</a:t>
            </a:r>
          </a:p>
        </p:txBody>
      </p:sp>
      <p:sp>
        <p:nvSpPr>
          <p:cNvPr id="38915" name="Shape 199"/>
          <p:cNvSpPr>
            <a:spLocks noGrp="1"/>
          </p:cNvSpPr>
          <p:nvPr>
            <p:ph type="sldNum" sz="quarter" idx="12"/>
          </p:nvPr>
        </p:nvSpPr>
        <p:spPr>
          <a:noFill/>
        </p:spPr>
        <p:txBody>
          <a:bodyPr/>
          <a:lstStyle/>
          <a:p>
            <a:fld id="{764406FF-9B8B-41AA-83DF-D621C9A13CD2}" type="slidenum">
              <a:rPr lang="en-US" smtClean="0"/>
              <a:pPr/>
              <a:t>28</a:t>
            </a:fld>
            <a:endParaRPr lang="en-US" smtClean="0"/>
          </a:p>
        </p:txBody>
      </p:sp>
    </p:spTree>
    <p:extLst>
      <p:ext uri="{BB962C8B-B14F-4D97-AF65-F5344CB8AC3E}">
        <p14:creationId xmlns:p14="http://schemas.microsoft.com/office/powerpoint/2010/main" val="12684234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3" name="Shape 197"/>
          <p:cNvSpPr>
            <a:spLocks noGrp="1" noRot="1" noChangeAspect="1"/>
          </p:cNvSpPr>
          <p:nvPr>
            <p:ph type="sldImg" idx="2"/>
          </p:nvPr>
        </p:nvSpPr>
        <p:spPr>
          <a:ln>
            <a:headEnd/>
            <a:tailEnd/>
          </a:ln>
        </p:spPr>
      </p:sp>
      <p:sp>
        <p:nvSpPr>
          <p:cNvPr id="38914" name="Shape 19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dirty="0" smtClean="0">
              <a:solidFill>
                <a:srgbClr val="000000"/>
              </a:solidFill>
              <a:latin typeface="Calibri" pitchFamily="34" charset="0"/>
              <a:sym typeface="Calibri" pitchFamily="34" charset="0"/>
            </a:endParaRPr>
          </a:p>
          <a:p>
            <a:pPr eaLnBrk="1" hangingPunct="1">
              <a:spcBef>
                <a:spcPct val="0"/>
              </a:spcBef>
              <a:buSzPct val="25000"/>
            </a:pPr>
            <a:r>
              <a:rPr lang="en-US" dirty="0" smtClean="0">
                <a:solidFill>
                  <a:srgbClr val="000000"/>
                </a:solidFill>
                <a:latin typeface="Calibri" pitchFamily="34" charset="0"/>
                <a:sym typeface="Calibri" pitchFamily="34" charset="0"/>
              </a:rPr>
              <a:t>----- Meeting Notes (4/18/16 12:00) -----</a:t>
            </a:r>
          </a:p>
          <a:p>
            <a:pPr eaLnBrk="1" hangingPunct="1">
              <a:spcBef>
                <a:spcPct val="0"/>
              </a:spcBef>
              <a:buSzPct val="25000"/>
            </a:pPr>
            <a:r>
              <a:rPr lang="en-US" dirty="0" smtClean="0">
                <a:solidFill>
                  <a:srgbClr val="000000"/>
                </a:solidFill>
                <a:latin typeface="Calibri" pitchFamily="34" charset="0"/>
                <a:sym typeface="Calibri" pitchFamily="34" charset="0"/>
              </a:rPr>
              <a:t>what you do is ELT, then analytics</a:t>
            </a:r>
          </a:p>
          <a:p>
            <a:pPr eaLnBrk="1" hangingPunct="1">
              <a:spcBef>
                <a:spcPct val="0"/>
              </a:spcBef>
              <a:buSzPct val="25000"/>
            </a:pPr>
            <a:r>
              <a:rPr lang="en-US" dirty="0" smtClean="0">
                <a:solidFill>
                  <a:srgbClr val="000000"/>
                </a:solidFill>
                <a:latin typeface="Calibri" pitchFamily="34" charset="0"/>
                <a:sym typeface="Calibri" pitchFamily="34" charset="0"/>
              </a:rPr>
              <a:t>in </a:t>
            </a:r>
            <a:r>
              <a:rPr lang="en-US" dirty="0" err="1" smtClean="0">
                <a:solidFill>
                  <a:srgbClr val="000000"/>
                </a:solidFill>
                <a:latin typeface="Calibri" pitchFamily="34" charset="0"/>
                <a:sym typeface="Calibri" pitchFamily="34" charset="0"/>
              </a:rPr>
              <a:t>hadoop</a:t>
            </a:r>
            <a:r>
              <a:rPr lang="en-US" dirty="0" smtClean="0">
                <a:solidFill>
                  <a:srgbClr val="000000"/>
                </a:solidFill>
                <a:latin typeface="Calibri" pitchFamily="34" charset="0"/>
                <a:sym typeface="Calibri" pitchFamily="34" charset="0"/>
              </a:rPr>
              <a:t>, requires export</a:t>
            </a:r>
          </a:p>
          <a:p>
            <a:pPr eaLnBrk="1" hangingPunct="1">
              <a:spcBef>
                <a:spcPct val="0"/>
              </a:spcBef>
              <a:buSzPct val="25000"/>
            </a:pPr>
            <a:r>
              <a:rPr lang="en-US" dirty="0" smtClean="0">
                <a:solidFill>
                  <a:srgbClr val="000000"/>
                </a:solidFill>
                <a:latin typeface="Calibri" pitchFamily="34" charset="0"/>
                <a:sym typeface="Calibri" pitchFamily="34" charset="0"/>
              </a:rPr>
              <a:t>have to show data going back to TD</a:t>
            </a:r>
          </a:p>
        </p:txBody>
      </p:sp>
      <p:sp>
        <p:nvSpPr>
          <p:cNvPr id="38915" name="Shape 199"/>
          <p:cNvSpPr>
            <a:spLocks noGrp="1"/>
          </p:cNvSpPr>
          <p:nvPr>
            <p:ph type="sldNum" sz="quarter" idx="12"/>
          </p:nvPr>
        </p:nvSpPr>
        <p:spPr>
          <a:noFill/>
        </p:spPr>
        <p:txBody>
          <a:bodyPr/>
          <a:lstStyle/>
          <a:p>
            <a:fld id="{764406FF-9B8B-41AA-83DF-D621C9A13CD2}" type="slidenum">
              <a:rPr lang="en-US" smtClean="0"/>
              <a:pPr/>
              <a:t>29</a:t>
            </a:fld>
            <a:endParaRPr lang="en-US" smtClean="0"/>
          </a:p>
        </p:txBody>
      </p:sp>
    </p:spTree>
    <p:extLst>
      <p:ext uri="{BB962C8B-B14F-4D97-AF65-F5344CB8AC3E}">
        <p14:creationId xmlns:p14="http://schemas.microsoft.com/office/powerpoint/2010/main" val="4180695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3" name="Shape 197"/>
          <p:cNvSpPr>
            <a:spLocks noGrp="1" noRot="1" noChangeAspect="1"/>
          </p:cNvSpPr>
          <p:nvPr>
            <p:ph type="sldImg" idx="2"/>
          </p:nvPr>
        </p:nvSpPr>
        <p:spPr>
          <a:ln>
            <a:headEnd/>
            <a:tailEnd/>
          </a:ln>
        </p:spPr>
      </p:sp>
      <p:sp>
        <p:nvSpPr>
          <p:cNvPr id="38914" name="Shape 19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dirty="0" smtClean="0">
              <a:solidFill>
                <a:srgbClr val="000000"/>
              </a:solidFill>
              <a:latin typeface="Calibri" pitchFamily="34" charset="0"/>
              <a:sym typeface="Calibri" pitchFamily="34" charset="0"/>
            </a:endParaRPr>
          </a:p>
          <a:p>
            <a:pPr eaLnBrk="1" hangingPunct="1">
              <a:spcBef>
                <a:spcPct val="0"/>
              </a:spcBef>
              <a:buSzPct val="25000"/>
            </a:pPr>
            <a:r>
              <a:rPr lang="en-US" dirty="0" smtClean="0">
                <a:solidFill>
                  <a:srgbClr val="000000"/>
                </a:solidFill>
                <a:latin typeface="Calibri" pitchFamily="34" charset="0"/>
                <a:sym typeface="Calibri" pitchFamily="34" charset="0"/>
              </a:rPr>
              <a:t>----- Meeting Notes (4/18/16 12:00) -----</a:t>
            </a:r>
          </a:p>
          <a:p>
            <a:pPr eaLnBrk="1" hangingPunct="1">
              <a:spcBef>
                <a:spcPct val="0"/>
              </a:spcBef>
              <a:buSzPct val="25000"/>
            </a:pPr>
            <a:r>
              <a:rPr lang="en-US" dirty="0" smtClean="0">
                <a:solidFill>
                  <a:srgbClr val="000000"/>
                </a:solidFill>
                <a:latin typeface="Calibri" pitchFamily="34" charset="0"/>
                <a:sym typeface="Calibri" pitchFamily="34" charset="0"/>
              </a:rPr>
              <a:t>what you do is ELT, then analytics</a:t>
            </a:r>
          </a:p>
          <a:p>
            <a:pPr eaLnBrk="1" hangingPunct="1">
              <a:spcBef>
                <a:spcPct val="0"/>
              </a:spcBef>
              <a:buSzPct val="25000"/>
            </a:pPr>
            <a:r>
              <a:rPr lang="en-US" dirty="0" smtClean="0">
                <a:solidFill>
                  <a:srgbClr val="000000"/>
                </a:solidFill>
                <a:latin typeface="Calibri" pitchFamily="34" charset="0"/>
                <a:sym typeface="Calibri" pitchFamily="34" charset="0"/>
              </a:rPr>
              <a:t>in </a:t>
            </a:r>
            <a:r>
              <a:rPr lang="en-US" dirty="0" err="1" smtClean="0">
                <a:solidFill>
                  <a:srgbClr val="000000"/>
                </a:solidFill>
                <a:latin typeface="Calibri" pitchFamily="34" charset="0"/>
                <a:sym typeface="Calibri" pitchFamily="34" charset="0"/>
              </a:rPr>
              <a:t>hadoop</a:t>
            </a:r>
            <a:r>
              <a:rPr lang="en-US" dirty="0" smtClean="0">
                <a:solidFill>
                  <a:srgbClr val="000000"/>
                </a:solidFill>
                <a:latin typeface="Calibri" pitchFamily="34" charset="0"/>
                <a:sym typeface="Calibri" pitchFamily="34" charset="0"/>
              </a:rPr>
              <a:t>, requires export</a:t>
            </a:r>
          </a:p>
          <a:p>
            <a:pPr eaLnBrk="1" hangingPunct="1">
              <a:spcBef>
                <a:spcPct val="0"/>
              </a:spcBef>
              <a:buSzPct val="25000"/>
            </a:pPr>
            <a:r>
              <a:rPr lang="en-US" dirty="0" smtClean="0">
                <a:solidFill>
                  <a:srgbClr val="000000"/>
                </a:solidFill>
                <a:latin typeface="Calibri" pitchFamily="34" charset="0"/>
                <a:sym typeface="Calibri" pitchFamily="34" charset="0"/>
              </a:rPr>
              <a:t>have to show data going back to TD</a:t>
            </a:r>
          </a:p>
        </p:txBody>
      </p:sp>
      <p:sp>
        <p:nvSpPr>
          <p:cNvPr id="38915" name="Shape 199"/>
          <p:cNvSpPr>
            <a:spLocks noGrp="1"/>
          </p:cNvSpPr>
          <p:nvPr>
            <p:ph type="sldNum" sz="quarter" idx="12"/>
          </p:nvPr>
        </p:nvSpPr>
        <p:spPr>
          <a:noFill/>
        </p:spPr>
        <p:txBody>
          <a:bodyPr/>
          <a:lstStyle/>
          <a:p>
            <a:fld id="{764406FF-9B8B-41AA-83DF-D621C9A13CD2}" type="slidenum">
              <a:rPr lang="en-US" smtClean="0"/>
              <a:pPr/>
              <a:t>30</a:t>
            </a:fld>
            <a:endParaRPr lang="en-US" smtClean="0"/>
          </a:p>
        </p:txBody>
      </p:sp>
    </p:spTree>
    <p:extLst>
      <p:ext uri="{BB962C8B-B14F-4D97-AF65-F5344CB8AC3E}">
        <p14:creationId xmlns:p14="http://schemas.microsoft.com/office/powerpoint/2010/main" val="8613741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09" name="Shape 211"/>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43010" name="Shape 212"/>
          <p:cNvSpPr>
            <a:spLocks noGrp="1" noRot="1" noChangeAspect="1"/>
          </p:cNvSpPr>
          <p:nvPr>
            <p:ph type="sldImg" idx="2"/>
          </p:nvPr>
        </p:nvSpPr>
        <p:spPr>
          <a:ln>
            <a:headEnd/>
            <a:tailEnd/>
          </a:ln>
        </p:spPr>
      </p:sp>
    </p:spTree>
    <p:extLst>
      <p:ext uri="{BB962C8B-B14F-4D97-AF65-F5344CB8AC3E}">
        <p14:creationId xmlns:p14="http://schemas.microsoft.com/office/powerpoint/2010/main" val="12943725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5057" name="Shape 216"/>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45058" name="Shape 217"/>
          <p:cNvSpPr>
            <a:spLocks noGrp="1" noRot="1" noChangeAspect="1"/>
          </p:cNvSpPr>
          <p:nvPr>
            <p:ph type="sldImg" idx="2"/>
          </p:nvPr>
        </p:nvSpPr>
        <p:spPr>
          <a:ln>
            <a:headEnd/>
            <a:tailEnd/>
          </a:ln>
        </p:spPr>
      </p:sp>
    </p:spTree>
    <p:extLst>
      <p:ext uri="{BB962C8B-B14F-4D97-AF65-F5344CB8AC3E}">
        <p14:creationId xmlns:p14="http://schemas.microsoft.com/office/powerpoint/2010/main" val="8446733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7105" name="Shape 221"/>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dirty="0" smtClean="0">
              <a:solidFill>
                <a:srgbClr val="000000"/>
              </a:solidFill>
              <a:latin typeface="Calibri" pitchFamily="34" charset="0"/>
              <a:sym typeface="Calibri" pitchFamily="34" charset="0"/>
            </a:endParaRPr>
          </a:p>
        </p:txBody>
      </p:sp>
      <p:sp>
        <p:nvSpPr>
          <p:cNvPr id="47106" name="Shape 222"/>
          <p:cNvSpPr>
            <a:spLocks noGrp="1" noRot="1" noChangeAspect="1"/>
          </p:cNvSpPr>
          <p:nvPr>
            <p:ph type="sldImg" idx="2"/>
          </p:nvPr>
        </p:nvSpPr>
        <p:spPr>
          <a:ln>
            <a:headEnd/>
            <a:tailEnd/>
          </a:ln>
        </p:spPr>
      </p:sp>
    </p:spTree>
    <p:extLst>
      <p:ext uri="{BB962C8B-B14F-4D97-AF65-F5344CB8AC3E}">
        <p14:creationId xmlns:p14="http://schemas.microsoft.com/office/powerpoint/2010/main" val="18157759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1201" name="Shape 416"/>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51202" name="Shape 417"/>
          <p:cNvSpPr>
            <a:spLocks noGrp="1" noRot="1" noChangeAspect="1"/>
          </p:cNvSpPr>
          <p:nvPr>
            <p:ph type="sldImg" idx="2"/>
          </p:nvPr>
        </p:nvSpPr>
        <p:spPr>
          <a:ln>
            <a:headEnd/>
            <a:tailEnd/>
          </a:ln>
        </p:spPr>
      </p:sp>
    </p:spTree>
    <p:extLst>
      <p:ext uri="{BB962C8B-B14F-4D97-AF65-F5344CB8AC3E}">
        <p14:creationId xmlns:p14="http://schemas.microsoft.com/office/powerpoint/2010/main" val="541005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pPr/>
              <a:t>8</a:t>
            </a:fld>
            <a:endParaRPr lang="en-US" dirty="0"/>
          </a:p>
        </p:txBody>
      </p:sp>
    </p:spTree>
    <p:extLst>
      <p:ext uri="{BB962C8B-B14F-4D97-AF65-F5344CB8AC3E}">
        <p14:creationId xmlns:p14="http://schemas.microsoft.com/office/powerpoint/2010/main" val="8853451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5297" name="Shape 443"/>
          <p:cNvSpPr>
            <a:spLocks noGrp="1" noRot="1" noChangeAspect="1"/>
          </p:cNvSpPr>
          <p:nvPr>
            <p:ph type="sldImg" idx="2"/>
          </p:nvPr>
        </p:nvSpPr>
        <p:spPr>
          <a:ln>
            <a:headEnd/>
            <a:tailEnd/>
          </a:ln>
        </p:spPr>
      </p:sp>
      <p:sp>
        <p:nvSpPr>
          <p:cNvPr id="444" name="Shape 444"/>
          <p:cNvSpPr txBox="1">
            <a:spLocks noGrp="1"/>
          </p:cNvSpPr>
          <p:nvPr>
            <p:ph type="body" idx="1"/>
          </p:nvPr>
        </p:nvSpPr>
        <p:spPr>
          <a:ln/>
        </p:spPr>
        <p:txBody>
          <a:bodyPr tIns="45700" bIns="45700">
            <a:noAutofit/>
          </a:bodyPr>
          <a:lstStyle/>
          <a:p>
            <a:pPr marL="342900" indent="-342900" eaLnBrk="1" fontAlgn="auto" hangingPunct="1">
              <a:spcAft>
                <a:spcPts val="0"/>
              </a:spcAft>
              <a:buClr>
                <a:schemeClr val="dk1"/>
              </a:buClr>
              <a:buSzPct val="100000"/>
              <a:buFont typeface="Arial"/>
              <a:buChar char="•"/>
              <a:defRPr/>
            </a:pPr>
            <a:r>
              <a:rPr lang="en-US" dirty="0"/>
              <a:t>Have the RDBMS/Hadoop connectors on the node configured and ready</a:t>
            </a:r>
          </a:p>
          <a:p>
            <a:pPr marL="342900" indent="-342900" eaLnBrk="1" fontAlgn="auto" hangingPunct="1">
              <a:spcAft>
                <a:spcPts val="0"/>
              </a:spcAft>
              <a:buClr>
                <a:schemeClr val="dk1"/>
              </a:buClr>
              <a:buSzPct val="100000"/>
              <a:buFont typeface="Arial"/>
              <a:buChar char="•"/>
              <a:defRPr/>
            </a:pPr>
            <a:r>
              <a:rPr lang="en-US" dirty="0"/>
              <a:t>Use the RDBMS native tools and/or </a:t>
            </a:r>
            <a:r>
              <a:rPr lang="en-US" dirty="0" err="1"/>
              <a:t>sqoop</a:t>
            </a:r>
            <a:r>
              <a:rPr lang="en-US" dirty="0"/>
              <a:t> with import tool configuration scripts to copy tables to source/destination </a:t>
            </a:r>
          </a:p>
          <a:p>
            <a:pPr marL="342900" indent="-342900" eaLnBrk="1" fontAlgn="auto" hangingPunct="1">
              <a:spcAft>
                <a:spcPts val="0"/>
              </a:spcAft>
              <a:buClr>
                <a:schemeClr val="dk1"/>
              </a:buClr>
              <a:buSzPct val="100000"/>
              <a:buFont typeface="Arial"/>
              <a:buChar char="•"/>
              <a:defRPr/>
            </a:pPr>
            <a:r>
              <a:rPr lang="en-US" dirty="0"/>
              <a:t>Move resulting files to hive directory</a:t>
            </a:r>
          </a:p>
          <a:p>
            <a:pPr marL="342900" indent="-342900" eaLnBrk="1" fontAlgn="auto" hangingPunct="1">
              <a:spcAft>
                <a:spcPts val="0"/>
              </a:spcAft>
              <a:buClr>
                <a:schemeClr val="dk1"/>
              </a:buClr>
              <a:buSzPct val="100000"/>
              <a:buFont typeface="Arial"/>
              <a:buChar char="•"/>
              <a:defRPr/>
            </a:pPr>
            <a:r>
              <a:rPr lang="en-US" dirty="0"/>
              <a:t>Create external hive tables</a:t>
            </a:r>
          </a:p>
          <a:p>
            <a:pPr marL="342900" indent="-342900" eaLnBrk="1" fontAlgn="auto" hangingPunct="1">
              <a:spcAft>
                <a:spcPts val="0"/>
              </a:spcAft>
              <a:buClr>
                <a:schemeClr val="dk1"/>
              </a:buClr>
              <a:buSzPct val="100000"/>
              <a:buFont typeface="Arial"/>
              <a:buChar char="•"/>
              <a:defRPr/>
            </a:pPr>
            <a:r>
              <a:rPr lang="en-US" dirty="0"/>
              <a:t>Port </a:t>
            </a:r>
            <a:r>
              <a:rPr lang="en-US" dirty="0" err="1"/>
              <a:t>sql</a:t>
            </a:r>
            <a:r>
              <a:rPr lang="en-US" dirty="0"/>
              <a:t> to HQL and Pig Scripts without changing business and processing logic. </a:t>
            </a:r>
          </a:p>
          <a:p>
            <a:pPr marL="342900" indent="-342900" eaLnBrk="1" fontAlgn="auto" hangingPunct="1">
              <a:spcAft>
                <a:spcPts val="0"/>
              </a:spcAft>
              <a:buClr>
                <a:schemeClr val="dk1"/>
              </a:buClr>
              <a:buSzPct val="100000"/>
              <a:buFont typeface="Arial"/>
              <a:buChar char="•"/>
              <a:defRPr/>
            </a:pPr>
            <a:r>
              <a:rPr lang="en-US" dirty="0"/>
              <a:t>This framework can be modified and developed in an elaborate manner for automation and reporting based on clients needs and requirement.</a:t>
            </a:r>
          </a:p>
          <a:p>
            <a:pPr eaLnBrk="1" fontAlgn="auto" hangingPunct="1">
              <a:spcAft>
                <a:spcPts val="0"/>
              </a:spcAft>
              <a:buClr>
                <a:schemeClr val="dk1"/>
              </a:buClr>
              <a:buSzPct val="25000"/>
              <a:buFont typeface="Calibri"/>
              <a:buNone/>
              <a:defRPr/>
            </a:pPr>
            <a:r>
              <a:rPr lang="en-US" dirty="0"/>
              <a:t>The framework runs every Hadoop ecosystem component (hive, </a:t>
            </a:r>
            <a:r>
              <a:rPr lang="en-US" dirty="0" err="1"/>
              <a:t>sqoop</a:t>
            </a:r>
            <a:r>
              <a:rPr lang="en-US" dirty="0"/>
              <a:t>, pig) in it’s own managed loop, so if the operation fails it will be re-attempted  </a:t>
            </a:r>
            <a:r>
              <a:rPr lang="en-US" b="1" dirty="0"/>
              <a:t>$NO_OF_TRIES</a:t>
            </a:r>
            <a:r>
              <a:rPr lang="en-US" dirty="0"/>
              <a:t> times.</a:t>
            </a:r>
          </a:p>
          <a:p>
            <a:pPr eaLnBrk="1" fontAlgn="auto" hangingPunct="1">
              <a:spcAft>
                <a:spcPts val="0"/>
              </a:spcAft>
              <a:buClr>
                <a:schemeClr val="dk1"/>
              </a:buClr>
              <a:buSzPct val="25000"/>
              <a:buFont typeface="Calibri"/>
              <a:buNone/>
              <a:defRPr/>
            </a:pPr>
            <a:endParaRPr dirty="0"/>
          </a:p>
          <a:p>
            <a:pPr eaLnBrk="1" fontAlgn="auto" hangingPunct="1">
              <a:spcAft>
                <a:spcPts val="0"/>
              </a:spcAft>
              <a:buClr>
                <a:schemeClr val="dk1"/>
              </a:buClr>
              <a:buSzPct val="25000"/>
              <a:buFont typeface="Calibri"/>
              <a:buNone/>
              <a:defRPr/>
            </a:pPr>
            <a:r>
              <a:rPr lang="en-US" dirty="0"/>
              <a:t>Also in between the tries the framework will pause for the</a:t>
            </a:r>
            <a:r>
              <a:rPr lang="en-US" b="1" dirty="0"/>
              <a:t> $SLEEP_INTERVAL</a:t>
            </a:r>
            <a:r>
              <a:rPr lang="en-US" dirty="0"/>
              <a:t> seconds.</a:t>
            </a:r>
          </a:p>
          <a:p>
            <a:pPr eaLnBrk="1" fontAlgn="auto" hangingPunct="1">
              <a:spcAft>
                <a:spcPts val="0"/>
              </a:spcAft>
              <a:buClr>
                <a:schemeClr val="dk1"/>
              </a:buClr>
              <a:buSzPct val="25000"/>
              <a:buFont typeface="Calibri"/>
              <a:buNone/>
              <a:defRPr/>
            </a:pPr>
            <a:endParaRPr dirty="0"/>
          </a:p>
          <a:p>
            <a:pPr eaLnBrk="1" fontAlgn="auto" hangingPunct="1">
              <a:spcAft>
                <a:spcPts val="0"/>
              </a:spcAft>
              <a:buClr>
                <a:schemeClr val="dk1"/>
              </a:buClr>
              <a:buSzPct val="25000"/>
              <a:buFont typeface="Calibri"/>
              <a:buNone/>
              <a:defRPr/>
            </a:pPr>
            <a:r>
              <a:rPr lang="en-US" dirty="0"/>
              <a:t>Please set up these parameters carefully and accordingly.</a:t>
            </a:r>
          </a:p>
          <a:p>
            <a:pPr eaLnBrk="1" fontAlgn="auto" hangingPunct="1">
              <a:spcAft>
                <a:spcPts val="0"/>
              </a:spcAft>
              <a:buClr>
                <a:schemeClr val="dk1"/>
              </a:buClr>
              <a:buSzPct val="25000"/>
              <a:buFont typeface="Calibri"/>
              <a:buNone/>
              <a:defRPr/>
            </a:pPr>
            <a:r>
              <a:rPr lang="en-US" dirty="0"/>
              <a:t>Also, as per design - the failure to load specific table (if all </a:t>
            </a:r>
            <a:r>
              <a:rPr lang="en-US" b="1" dirty="0"/>
              <a:t>$NO_OF_TRIES</a:t>
            </a:r>
            <a:r>
              <a:rPr lang="en-US" dirty="0"/>
              <a:t> failed) does not stop the framework immediately </a:t>
            </a:r>
          </a:p>
          <a:p>
            <a:pPr eaLnBrk="1" fontAlgn="auto" hangingPunct="1">
              <a:spcAft>
                <a:spcPts val="0"/>
              </a:spcAft>
              <a:buClr>
                <a:schemeClr val="dk1"/>
              </a:buClr>
              <a:buSzPct val="25000"/>
              <a:buFont typeface="Calibri"/>
              <a:buNone/>
              <a:defRPr/>
            </a:pPr>
            <a:r>
              <a:rPr lang="en-US" dirty="0"/>
              <a:t>ANYMORE but logs the error(attempt) and continues to the next table.</a:t>
            </a:r>
          </a:p>
          <a:p>
            <a:pPr eaLnBrk="1" fontAlgn="auto" hangingPunct="1">
              <a:spcAft>
                <a:spcPts val="0"/>
              </a:spcAft>
              <a:buClr>
                <a:schemeClr val="dk1"/>
              </a:buClr>
              <a:buSzPct val="25000"/>
              <a:buFont typeface="Calibri"/>
              <a:buNone/>
              <a:defRPr/>
            </a:pPr>
            <a:r>
              <a:rPr lang="en-US" dirty="0"/>
              <a:t>So this way all successfully loaded tables will be published and although the total status of the run will result in failure, it will be needed to re-run only failed tables in the next attempt (after determining the reasons of the failures, based of the extended-info log files).</a:t>
            </a:r>
          </a:p>
          <a:p>
            <a:pPr eaLnBrk="1" fontAlgn="auto" hangingPunct="1">
              <a:spcAft>
                <a:spcPts val="0"/>
              </a:spcAft>
              <a:buSzPct val="25000"/>
              <a:defRPr/>
            </a:pPr>
            <a:endParaRPr dirty="0"/>
          </a:p>
        </p:txBody>
      </p:sp>
      <p:sp>
        <p:nvSpPr>
          <p:cNvPr id="55299" name="Shape 445"/>
          <p:cNvSpPr>
            <a:spLocks noGrp="1"/>
          </p:cNvSpPr>
          <p:nvPr>
            <p:ph type="sldNum" sz="quarter" idx="12"/>
          </p:nvPr>
        </p:nvSpPr>
        <p:spPr>
          <a:noFill/>
        </p:spPr>
        <p:txBody>
          <a:bodyPr/>
          <a:lstStyle/>
          <a:p>
            <a:fld id="{26D50B5B-1F85-4325-90B6-ADDA0A21D955}" type="slidenum">
              <a:rPr lang="en-US" smtClean="0"/>
              <a:pPr/>
              <a:t>35</a:t>
            </a:fld>
            <a:endParaRPr lang="en-US" smtClean="0"/>
          </a:p>
        </p:txBody>
      </p:sp>
    </p:spTree>
    <p:extLst>
      <p:ext uri="{BB962C8B-B14F-4D97-AF65-F5344CB8AC3E}">
        <p14:creationId xmlns:p14="http://schemas.microsoft.com/office/powerpoint/2010/main" val="12023320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9153" name="Shape 351"/>
          <p:cNvSpPr>
            <a:spLocks noGrp="1" noRot="1" noChangeAspect="1"/>
          </p:cNvSpPr>
          <p:nvPr>
            <p:ph type="sldImg" idx="2"/>
          </p:nvPr>
        </p:nvSpPr>
        <p:spPr>
          <a:ln w="9525">
            <a:miter lim="800000"/>
            <a:headEnd/>
            <a:tailEnd/>
          </a:ln>
        </p:spPr>
      </p:sp>
      <p:sp>
        <p:nvSpPr>
          <p:cNvPr id="49154" name="Shape 352"/>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smtClean="0">
              <a:solidFill>
                <a:srgbClr val="000000"/>
              </a:solidFill>
              <a:latin typeface="Calibri" pitchFamily="34" charset="0"/>
              <a:sym typeface="Calibri" pitchFamily="34" charset="0"/>
            </a:endParaRPr>
          </a:p>
        </p:txBody>
      </p:sp>
      <p:sp>
        <p:nvSpPr>
          <p:cNvPr id="49155" name="Shape 353"/>
          <p:cNvSpPr>
            <a:spLocks noGrp="1"/>
          </p:cNvSpPr>
          <p:nvPr>
            <p:ph type="sldNum" sz="quarter" idx="12"/>
          </p:nvPr>
        </p:nvSpPr>
        <p:spPr>
          <a:noFill/>
        </p:spPr>
        <p:txBody>
          <a:bodyPr/>
          <a:lstStyle/>
          <a:p>
            <a:fld id="{1834F5D6-71FB-4E7B-84C9-691B496C1C53}" type="slidenum">
              <a:rPr lang="en-US" smtClean="0"/>
              <a:pPr/>
              <a:t>36</a:t>
            </a:fld>
            <a:endParaRPr lang="en-US" smtClean="0"/>
          </a:p>
        </p:txBody>
      </p:sp>
    </p:spTree>
    <p:extLst>
      <p:ext uri="{BB962C8B-B14F-4D97-AF65-F5344CB8AC3E}">
        <p14:creationId xmlns:p14="http://schemas.microsoft.com/office/powerpoint/2010/main" val="12931642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7345" name="Shape 459"/>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57346" name="Shape 460"/>
          <p:cNvSpPr>
            <a:spLocks noGrp="1" noRot="1" noChangeAspect="1"/>
          </p:cNvSpPr>
          <p:nvPr>
            <p:ph type="sldImg" idx="2"/>
          </p:nvPr>
        </p:nvSpPr>
        <p:spPr>
          <a:ln>
            <a:headEnd/>
            <a:tailEnd/>
          </a:ln>
        </p:spPr>
      </p:sp>
    </p:spTree>
    <p:extLst>
      <p:ext uri="{BB962C8B-B14F-4D97-AF65-F5344CB8AC3E}">
        <p14:creationId xmlns:p14="http://schemas.microsoft.com/office/powerpoint/2010/main" val="1732893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9393" name="Shape 465"/>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59394" name="Shape 466"/>
          <p:cNvSpPr>
            <a:spLocks noGrp="1" noRot="1" noChangeAspect="1"/>
          </p:cNvSpPr>
          <p:nvPr>
            <p:ph type="sldImg" idx="2"/>
          </p:nvPr>
        </p:nvSpPr>
        <p:spPr>
          <a:ln>
            <a:headEnd/>
            <a:tailEnd/>
          </a:ln>
        </p:spPr>
      </p:sp>
    </p:spTree>
    <p:extLst>
      <p:ext uri="{BB962C8B-B14F-4D97-AF65-F5344CB8AC3E}">
        <p14:creationId xmlns:p14="http://schemas.microsoft.com/office/powerpoint/2010/main" val="12522922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1441" name="Shape 471"/>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61442" name="Shape 472"/>
          <p:cNvSpPr>
            <a:spLocks noGrp="1" noRot="1" noChangeAspect="1"/>
          </p:cNvSpPr>
          <p:nvPr>
            <p:ph type="sldImg" idx="2"/>
          </p:nvPr>
        </p:nvSpPr>
        <p:spPr>
          <a:ln>
            <a:headEnd/>
            <a:tailEnd/>
          </a:ln>
        </p:spPr>
      </p:sp>
    </p:spTree>
    <p:extLst>
      <p:ext uri="{BB962C8B-B14F-4D97-AF65-F5344CB8AC3E}">
        <p14:creationId xmlns:p14="http://schemas.microsoft.com/office/powerpoint/2010/main" val="8242476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3489" name="Shape 477"/>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63490" name="Shape 478"/>
          <p:cNvSpPr>
            <a:spLocks noGrp="1" noRot="1" noChangeAspect="1"/>
          </p:cNvSpPr>
          <p:nvPr>
            <p:ph type="sldImg" idx="2"/>
          </p:nvPr>
        </p:nvSpPr>
        <p:spPr>
          <a:ln>
            <a:headEnd/>
            <a:tailEnd/>
          </a:ln>
        </p:spPr>
      </p:sp>
    </p:spTree>
    <p:extLst>
      <p:ext uri="{BB962C8B-B14F-4D97-AF65-F5344CB8AC3E}">
        <p14:creationId xmlns:p14="http://schemas.microsoft.com/office/powerpoint/2010/main" val="13564899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5537" name="Shape 482"/>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65538" name="Shape 483"/>
          <p:cNvSpPr>
            <a:spLocks noGrp="1" noRot="1" noChangeAspect="1"/>
          </p:cNvSpPr>
          <p:nvPr>
            <p:ph type="sldImg" idx="2"/>
          </p:nvPr>
        </p:nvSpPr>
        <p:spPr>
          <a:ln>
            <a:headEnd/>
            <a:tailEnd/>
          </a:ln>
        </p:spPr>
      </p:sp>
    </p:spTree>
    <p:extLst>
      <p:ext uri="{BB962C8B-B14F-4D97-AF65-F5344CB8AC3E}">
        <p14:creationId xmlns:p14="http://schemas.microsoft.com/office/powerpoint/2010/main" val="20432081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7585" name="Shape 488"/>
          <p:cNvSpPr>
            <a:spLocks noGrp="1" noRot="1" noChangeAspect="1"/>
          </p:cNvSpPr>
          <p:nvPr>
            <p:ph type="sldImg" idx="2"/>
          </p:nvPr>
        </p:nvSpPr>
        <p:spPr>
          <a:ln>
            <a:headEnd/>
            <a:tailEnd/>
          </a:ln>
        </p:spPr>
      </p:sp>
      <p:sp>
        <p:nvSpPr>
          <p:cNvPr id="489" name="Shape 489"/>
          <p:cNvSpPr txBox="1">
            <a:spLocks noGrp="1"/>
          </p:cNvSpPr>
          <p:nvPr>
            <p:ph type="body" idx="1"/>
          </p:nvPr>
        </p:nvSpPr>
        <p:spPr>
          <a:ln/>
        </p:spPr>
        <p:txBody>
          <a:bodyPr tIns="45700" bIns="45700">
            <a:noAutofit/>
          </a:bodyPr>
          <a:lstStyle/>
          <a:p>
            <a:pPr marL="342900" indent="-342900" eaLnBrk="1" fontAlgn="auto" hangingPunct="1">
              <a:spcAft>
                <a:spcPts val="0"/>
              </a:spcAft>
              <a:buClr>
                <a:schemeClr val="dk1"/>
              </a:buClr>
              <a:buSzPct val="100000"/>
              <a:buFont typeface="Arial"/>
              <a:buChar char="•"/>
              <a:defRPr/>
            </a:pPr>
            <a:r>
              <a:rPr lang="en-US" dirty="0"/>
              <a:t>Customer was looking to offload data to distributed environment and progressively process the transformation using appropriate compute engine  </a:t>
            </a:r>
          </a:p>
          <a:p>
            <a:pPr marL="342900" indent="-342900" eaLnBrk="1" fontAlgn="auto" hangingPunct="1">
              <a:spcAft>
                <a:spcPts val="0"/>
              </a:spcAft>
              <a:buClr>
                <a:schemeClr val="dk1"/>
              </a:buClr>
              <a:buSzPct val="100000"/>
              <a:buFont typeface="Arial"/>
              <a:buChar char="•"/>
              <a:defRPr/>
            </a:pPr>
            <a:r>
              <a:rPr lang="en-US" dirty="0" err="1"/>
              <a:t>Sqoop</a:t>
            </a:r>
            <a:r>
              <a:rPr lang="en-US" dirty="0"/>
              <a:t> was used to pull base and incremental data from Oracle into the </a:t>
            </a:r>
            <a:r>
              <a:rPr lang="en-US" dirty="0" err="1"/>
              <a:t>MapR</a:t>
            </a:r>
            <a:r>
              <a:rPr lang="en-US" dirty="0"/>
              <a:t> FS. </a:t>
            </a:r>
          </a:p>
          <a:p>
            <a:pPr marL="342900" indent="-342900" eaLnBrk="1" fontAlgn="auto" hangingPunct="1">
              <a:spcAft>
                <a:spcPts val="0"/>
              </a:spcAft>
              <a:buClr>
                <a:schemeClr val="dk1"/>
              </a:buClr>
              <a:buSzPct val="100000"/>
              <a:buFont typeface="Arial"/>
              <a:buChar char="•"/>
              <a:defRPr/>
            </a:pPr>
            <a:r>
              <a:rPr lang="en-US" dirty="0"/>
              <a:t>Data was stored as Parquet file due to the flexibility it offers for processing using many Hadoop </a:t>
            </a:r>
            <a:r>
              <a:rPr lang="en-US" dirty="0" err="1"/>
              <a:t>EcoSystem</a:t>
            </a:r>
            <a:r>
              <a:rPr lang="en-US" dirty="0"/>
              <a:t> tools. </a:t>
            </a:r>
          </a:p>
          <a:p>
            <a:pPr marL="342900" indent="-342900" eaLnBrk="1" fontAlgn="auto" hangingPunct="1">
              <a:spcAft>
                <a:spcPts val="0"/>
              </a:spcAft>
              <a:buClr>
                <a:schemeClr val="dk1"/>
              </a:buClr>
              <a:buSzPct val="100000"/>
              <a:buFont typeface="Arial"/>
              <a:buChar char="•"/>
              <a:defRPr/>
            </a:pPr>
            <a:r>
              <a:rPr lang="en-US" dirty="0"/>
              <a:t>Spark was used to retrieve the latest record timestamp from base, merge the data and create unique ID’s from composite keys for tables which needed them. </a:t>
            </a:r>
          </a:p>
          <a:p>
            <a:pPr marL="342900" indent="-342900" eaLnBrk="1" fontAlgn="auto" hangingPunct="1">
              <a:spcAft>
                <a:spcPts val="0"/>
              </a:spcAft>
              <a:buClr>
                <a:schemeClr val="dk1"/>
              </a:buClr>
              <a:buSzPct val="100000"/>
              <a:buFont typeface="Arial"/>
              <a:buChar char="•"/>
              <a:defRPr/>
            </a:pPr>
            <a:r>
              <a:rPr lang="en-US" dirty="0"/>
              <a:t>Bash was used to build the workflow scripts. </a:t>
            </a:r>
          </a:p>
          <a:p>
            <a:pPr marL="342900" indent="-342900" eaLnBrk="1" fontAlgn="auto" hangingPunct="1">
              <a:spcAft>
                <a:spcPts val="0"/>
              </a:spcAft>
              <a:buClr>
                <a:schemeClr val="dk1"/>
              </a:buClr>
              <a:buSzPct val="100000"/>
              <a:buFont typeface="Arial"/>
              <a:buChar char="•"/>
              <a:defRPr/>
            </a:pPr>
            <a:r>
              <a:rPr lang="en-US" dirty="0" err="1"/>
              <a:t>Crontab</a:t>
            </a:r>
            <a:r>
              <a:rPr lang="en-US" dirty="0"/>
              <a:t> was used for scheduling workflows. </a:t>
            </a:r>
          </a:p>
          <a:p>
            <a:pPr eaLnBrk="1" fontAlgn="auto" hangingPunct="1">
              <a:spcAft>
                <a:spcPts val="0"/>
              </a:spcAft>
              <a:buSzPct val="25000"/>
              <a:defRPr/>
            </a:pPr>
            <a:endParaRPr dirty="0"/>
          </a:p>
        </p:txBody>
      </p:sp>
      <p:sp>
        <p:nvSpPr>
          <p:cNvPr id="67587" name="Shape 490"/>
          <p:cNvSpPr>
            <a:spLocks noGrp="1"/>
          </p:cNvSpPr>
          <p:nvPr>
            <p:ph type="sldNum" sz="quarter" idx="12"/>
          </p:nvPr>
        </p:nvSpPr>
        <p:spPr>
          <a:noFill/>
        </p:spPr>
        <p:txBody>
          <a:bodyPr/>
          <a:lstStyle/>
          <a:p>
            <a:fld id="{AA8DB532-F680-43B6-8B6E-B19AC66D5FF1}" type="slidenum">
              <a:rPr lang="en-US" smtClean="0"/>
              <a:pPr/>
              <a:t>42</a:t>
            </a:fld>
            <a:endParaRPr lang="en-US" smtClean="0"/>
          </a:p>
        </p:txBody>
      </p:sp>
    </p:spTree>
    <p:extLst>
      <p:ext uri="{BB962C8B-B14F-4D97-AF65-F5344CB8AC3E}">
        <p14:creationId xmlns:p14="http://schemas.microsoft.com/office/powerpoint/2010/main" val="6719421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9633" name="Shape 496"/>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69634" name="Shape 497"/>
          <p:cNvSpPr>
            <a:spLocks noGrp="1" noRot="1" noChangeAspect="1"/>
          </p:cNvSpPr>
          <p:nvPr>
            <p:ph type="sldImg" idx="2"/>
          </p:nvPr>
        </p:nvSpPr>
        <p:spPr>
          <a:ln>
            <a:headEnd/>
            <a:tailEnd/>
          </a:ln>
        </p:spPr>
      </p:sp>
    </p:spTree>
    <p:extLst>
      <p:ext uri="{BB962C8B-B14F-4D97-AF65-F5344CB8AC3E}">
        <p14:creationId xmlns:p14="http://schemas.microsoft.com/office/powerpoint/2010/main" val="10414811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1681" name="Shape 502"/>
          <p:cNvSpPr>
            <a:spLocks noGrp="1" noRot="1" noChangeAspect="1"/>
          </p:cNvSpPr>
          <p:nvPr>
            <p:ph type="sldImg" idx="2"/>
          </p:nvPr>
        </p:nvSpPr>
        <p:spPr>
          <a:ln>
            <a:headEnd/>
            <a:tailEnd/>
          </a:ln>
        </p:spPr>
      </p:sp>
      <p:sp>
        <p:nvSpPr>
          <p:cNvPr id="71682" name="Shape 503"/>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smtClean="0">
              <a:solidFill>
                <a:srgbClr val="000000"/>
              </a:solidFill>
              <a:latin typeface="Calibri" pitchFamily="34" charset="0"/>
              <a:sym typeface="Calibri" pitchFamily="34" charset="0"/>
            </a:endParaRPr>
          </a:p>
        </p:txBody>
      </p:sp>
      <p:sp>
        <p:nvSpPr>
          <p:cNvPr id="71683" name="Shape 504"/>
          <p:cNvSpPr>
            <a:spLocks noGrp="1"/>
          </p:cNvSpPr>
          <p:nvPr>
            <p:ph type="sldNum" sz="quarter" idx="12"/>
          </p:nvPr>
        </p:nvSpPr>
        <p:spPr>
          <a:noFill/>
        </p:spPr>
        <p:txBody>
          <a:bodyPr/>
          <a:lstStyle/>
          <a:p>
            <a:fld id="{40B82E20-3828-49B5-A6FA-EEF654C5CE4A}" type="slidenum">
              <a:rPr lang="en-US" smtClean="0"/>
              <a:pPr/>
              <a:t>44</a:t>
            </a:fld>
            <a:endParaRPr lang="en-US" smtClean="0"/>
          </a:p>
        </p:txBody>
      </p:sp>
    </p:spTree>
    <p:extLst>
      <p:ext uri="{BB962C8B-B14F-4D97-AF65-F5344CB8AC3E}">
        <p14:creationId xmlns:p14="http://schemas.microsoft.com/office/powerpoint/2010/main" val="1627003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6625" name="Shape 142"/>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26626" name="Shape 143"/>
          <p:cNvSpPr>
            <a:spLocks noGrp="1" noRot="1" noChangeAspect="1"/>
          </p:cNvSpPr>
          <p:nvPr>
            <p:ph type="sldImg" idx="2"/>
          </p:nvPr>
        </p:nvSpPr>
        <p:spPr>
          <a:ln>
            <a:headEnd/>
            <a:tailEnd/>
          </a:ln>
        </p:spPr>
      </p:sp>
    </p:spTree>
    <p:extLst>
      <p:ext uri="{BB962C8B-B14F-4D97-AF65-F5344CB8AC3E}">
        <p14:creationId xmlns:p14="http://schemas.microsoft.com/office/powerpoint/2010/main" val="1380584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3729" name="Shape 510"/>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73730" name="Shape 511"/>
          <p:cNvSpPr>
            <a:spLocks noGrp="1" noRot="1" noChangeAspect="1"/>
          </p:cNvSpPr>
          <p:nvPr>
            <p:ph type="sldImg" idx="2"/>
          </p:nvPr>
        </p:nvSpPr>
        <p:spPr>
          <a:ln>
            <a:headEnd/>
            <a:tailEnd/>
          </a:ln>
        </p:spPr>
      </p:sp>
    </p:spTree>
    <p:extLst>
      <p:ext uri="{BB962C8B-B14F-4D97-AF65-F5344CB8AC3E}">
        <p14:creationId xmlns:p14="http://schemas.microsoft.com/office/powerpoint/2010/main" val="20048662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5777" name="Shape 515"/>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75778" name="Shape 516"/>
          <p:cNvSpPr>
            <a:spLocks noGrp="1" noRot="1" noChangeAspect="1"/>
          </p:cNvSpPr>
          <p:nvPr>
            <p:ph type="sldImg" idx="2"/>
          </p:nvPr>
        </p:nvSpPr>
        <p:spPr>
          <a:ln>
            <a:headEnd/>
            <a:tailEnd/>
          </a:ln>
        </p:spPr>
      </p:sp>
    </p:spTree>
    <p:extLst>
      <p:ext uri="{BB962C8B-B14F-4D97-AF65-F5344CB8AC3E}">
        <p14:creationId xmlns:p14="http://schemas.microsoft.com/office/powerpoint/2010/main" val="21413545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7825" name="Shape 521"/>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77826" name="Shape 522"/>
          <p:cNvSpPr>
            <a:spLocks noGrp="1" noRot="1" noChangeAspect="1"/>
          </p:cNvSpPr>
          <p:nvPr>
            <p:ph type="sldImg" idx="2"/>
          </p:nvPr>
        </p:nvSpPr>
        <p:spPr>
          <a:ln>
            <a:headEnd/>
            <a:tailEnd/>
          </a:ln>
        </p:spPr>
      </p:sp>
    </p:spTree>
    <p:extLst>
      <p:ext uri="{BB962C8B-B14F-4D97-AF65-F5344CB8AC3E}">
        <p14:creationId xmlns:p14="http://schemas.microsoft.com/office/powerpoint/2010/main" val="20475504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9873" name="Shape 527"/>
          <p:cNvSpPr>
            <a:spLocks noGrp="1" noRot="1" noChangeAspect="1"/>
          </p:cNvSpPr>
          <p:nvPr>
            <p:ph type="sldImg" idx="2"/>
          </p:nvPr>
        </p:nvSpPr>
        <p:spPr>
          <a:ln>
            <a:headEnd/>
            <a:tailEnd/>
          </a:ln>
        </p:spPr>
      </p:sp>
      <p:sp>
        <p:nvSpPr>
          <p:cNvPr id="79874" name="Shape 52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smtClean="0">
              <a:solidFill>
                <a:srgbClr val="000000"/>
              </a:solidFill>
              <a:latin typeface="Calibri" pitchFamily="34" charset="0"/>
              <a:sym typeface="Calibri" pitchFamily="34" charset="0"/>
            </a:endParaRPr>
          </a:p>
        </p:txBody>
      </p:sp>
      <p:sp>
        <p:nvSpPr>
          <p:cNvPr id="79875" name="Shape 529"/>
          <p:cNvSpPr>
            <a:spLocks noGrp="1"/>
          </p:cNvSpPr>
          <p:nvPr>
            <p:ph type="sldNum" sz="quarter" idx="12"/>
          </p:nvPr>
        </p:nvSpPr>
        <p:spPr>
          <a:noFill/>
        </p:spPr>
        <p:txBody>
          <a:bodyPr/>
          <a:lstStyle/>
          <a:p>
            <a:fld id="{BEE12CF1-80AA-4167-8EB7-0B2735B93463}" type="slidenum">
              <a:rPr lang="en-US" smtClean="0"/>
              <a:pPr/>
              <a:t>48</a:t>
            </a:fld>
            <a:endParaRPr lang="en-US" smtClean="0"/>
          </a:p>
        </p:txBody>
      </p:sp>
    </p:spTree>
    <p:extLst>
      <p:ext uri="{BB962C8B-B14F-4D97-AF65-F5344CB8AC3E}">
        <p14:creationId xmlns:p14="http://schemas.microsoft.com/office/powerpoint/2010/main" val="15559103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1921" name="Shape 654"/>
          <p:cNvSpPr>
            <a:spLocks noGrp="1" noRot="1" noChangeAspect="1"/>
          </p:cNvSpPr>
          <p:nvPr>
            <p:ph type="sldImg" idx="2"/>
          </p:nvPr>
        </p:nvSpPr>
        <p:spPr>
          <a:ln>
            <a:headEnd/>
            <a:tailEnd/>
          </a:ln>
        </p:spPr>
      </p:sp>
      <p:sp>
        <p:nvSpPr>
          <p:cNvPr id="81922" name="Shape 655"/>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smtClean="0">
              <a:solidFill>
                <a:srgbClr val="000000"/>
              </a:solidFill>
              <a:latin typeface="Calibri" pitchFamily="34" charset="0"/>
              <a:sym typeface="Calibri" pitchFamily="34" charset="0"/>
            </a:endParaRPr>
          </a:p>
        </p:txBody>
      </p:sp>
      <p:sp>
        <p:nvSpPr>
          <p:cNvPr id="81923" name="Shape 656"/>
          <p:cNvSpPr>
            <a:spLocks noGrp="1"/>
          </p:cNvSpPr>
          <p:nvPr>
            <p:ph type="sldNum" sz="quarter" idx="12"/>
          </p:nvPr>
        </p:nvSpPr>
        <p:spPr>
          <a:noFill/>
        </p:spPr>
        <p:txBody>
          <a:bodyPr/>
          <a:lstStyle/>
          <a:p>
            <a:fld id="{2AE70546-F570-4481-AFA2-2A527305468A}" type="slidenum">
              <a:rPr lang="en-US" smtClean="0"/>
              <a:pPr/>
              <a:t>49</a:t>
            </a:fld>
            <a:endParaRPr lang="en-US" smtClean="0"/>
          </a:p>
        </p:txBody>
      </p:sp>
    </p:spTree>
    <p:extLst>
      <p:ext uri="{BB962C8B-B14F-4D97-AF65-F5344CB8AC3E}">
        <p14:creationId xmlns:p14="http://schemas.microsoft.com/office/powerpoint/2010/main" val="20128823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0961" name="Shape 204"/>
          <p:cNvSpPr>
            <a:spLocks noGrp="1" noRot="1" noChangeAspect="1"/>
          </p:cNvSpPr>
          <p:nvPr>
            <p:ph type="sldImg" idx="2"/>
          </p:nvPr>
        </p:nvSpPr>
        <p:spPr>
          <a:ln>
            <a:headEnd/>
            <a:tailEnd/>
          </a:ln>
        </p:spPr>
      </p:sp>
      <p:sp>
        <p:nvSpPr>
          <p:cNvPr id="40962" name="Shape 205"/>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smtClean="0">
              <a:solidFill>
                <a:srgbClr val="000000"/>
              </a:solidFill>
              <a:latin typeface="Calibri" pitchFamily="34" charset="0"/>
              <a:sym typeface="Calibri" pitchFamily="34" charset="0"/>
            </a:endParaRPr>
          </a:p>
        </p:txBody>
      </p:sp>
      <p:sp>
        <p:nvSpPr>
          <p:cNvPr id="40963" name="Shape 206"/>
          <p:cNvSpPr>
            <a:spLocks noGrp="1"/>
          </p:cNvSpPr>
          <p:nvPr>
            <p:ph type="sldNum" sz="quarter" idx="12"/>
          </p:nvPr>
        </p:nvSpPr>
        <p:spPr>
          <a:noFill/>
        </p:spPr>
        <p:txBody>
          <a:bodyPr/>
          <a:lstStyle/>
          <a:p>
            <a:fld id="{8F21C87D-0C33-4340-854E-5540A994C89A}" type="slidenum">
              <a:rPr lang="en-US" smtClean="0"/>
              <a:pPr/>
              <a:t>50</a:t>
            </a:fld>
            <a:endParaRPr lang="en-US" smtClean="0"/>
          </a:p>
        </p:txBody>
      </p:sp>
    </p:spTree>
    <p:extLst>
      <p:ext uri="{BB962C8B-B14F-4D97-AF65-F5344CB8AC3E}">
        <p14:creationId xmlns:p14="http://schemas.microsoft.com/office/powerpoint/2010/main" val="4094265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09" name="Shape 211"/>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43010" name="Shape 212"/>
          <p:cNvSpPr>
            <a:spLocks noGrp="1" noRot="1" noChangeAspect="1"/>
          </p:cNvSpPr>
          <p:nvPr>
            <p:ph type="sldImg" idx="2"/>
          </p:nvPr>
        </p:nvSpPr>
        <p:spPr>
          <a:ln>
            <a:headEnd/>
            <a:tailEnd/>
          </a:ln>
        </p:spPr>
      </p:sp>
    </p:spTree>
    <p:extLst>
      <p:ext uri="{BB962C8B-B14F-4D97-AF65-F5344CB8AC3E}">
        <p14:creationId xmlns:p14="http://schemas.microsoft.com/office/powerpoint/2010/main" val="6080726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7427A1-BF20-B74B-B97E-7C9D2C0711DE}" type="slidenum">
              <a:rPr lang="en-US" smtClean="0">
                <a:solidFill>
                  <a:prstClr val="black"/>
                </a:solidFill>
                <a:latin typeface="Calibri"/>
              </a:rPr>
              <a:pPr/>
              <a:t>59</a:t>
            </a:fld>
            <a:endParaRPr lang="en-US">
              <a:solidFill>
                <a:prstClr val="black"/>
              </a:solidFill>
              <a:latin typeface="Calibri"/>
            </a:endParaRPr>
          </a:p>
        </p:txBody>
      </p:sp>
    </p:spTree>
    <p:extLst>
      <p:ext uri="{BB962C8B-B14F-4D97-AF65-F5344CB8AC3E}">
        <p14:creationId xmlns:p14="http://schemas.microsoft.com/office/powerpoint/2010/main" val="2094757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8" name="Shape 2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uFillTx/>
            </a:endParaRPr>
          </a:p>
        </p:txBody>
      </p:sp>
    </p:spTree>
    <p:extLst>
      <p:ext uri="{BB962C8B-B14F-4D97-AF65-F5344CB8AC3E}">
        <p14:creationId xmlns:p14="http://schemas.microsoft.com/office/powerpoint/2010/main" val="19711907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63</a:t>
            </a:fld>
            <a:endParaRPr lang="en-US" dirty="0">
              <a:uFillTx/>
            </a:endParaRPr>
          </a:p>
        </p:txBody>
      </p:sp>
    </p:spTree>
    <p:extLst>
      <p:ext uri="{BB962C8B-B14F-4D97-AF65-F5344CB8AC3E}">
        <p14:creationId xmlns:p14="http://schemas.microsoft.com/office/powerpoint/2010/main" val="2053502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0721" name="Shape 165"/>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r>
              <a:rPr lang="en-US" dirty="0" smtClean="0">
                <a:solidFill>
                  <a:srgbClr val="000000"/>
                </a:solidFill>
                <a:latin typeface="Calibri" pitchFamily="34" charset="0"/>
                <a:sym typeface="Calibri" pitchFamily="34" charset="0"/>
              </a:rPr>
              <a:t>Pareto</a:t>
            </a:r>
            <a:r>
              <a:rPr lang="en-US" baseline="0" dirty="0" smtClean="0">
                <a:solidFill>
                  <a:srgbClr val="000000"/>
                </a:solidFill>
                <a:latin typeface="Calibri" pitchFamily="34" charset="0"/>
                <a:sym typeface="Calibri" pitchFamily="34" charset="0"/>
              </a:rPr>
              <a:t> principle</a:t>
            </a:r>
            <a:endParaRPr lang="en-US" dirty="0" smtClean="0">
              <a:solidFill>
                <a:srgbClr val="000000"/>
              </a:solidFill>
              <a:latin typeface="Calibri" pitchFamily="34" charset="0"/>
              <a:sym typeface="Calibri" pitchFamily="34" charset="0"/>
            </a:endParaRPr>
          </a:p>
        </p:txBody>
      </p:sp>
      <p:sp>
        <p:nvSpPr>
          <p:cNvPr id="30722" name="Shape 166"/>
          <p:cNvSpPr>
            <a:spLocks noGrp="1" noRot="1" noChangeAspect="1"/>
          </p:cNvSpPr>
          <p:nvPr>
            <p:ph type="sldImg" idx="2"/>
          </p:nvPr>
        </p:nvSpPr>
        <p:spPr>
          <a:ln>
            <a:headEnd/>
            <a:tailEnd/>
          </a:ln>
        </p:spPr>
      </p:sp>
    </p:spTree>
    <p:extLst>
      <p:ext uri="{BB962C8B-B14F-4D97-AF65-F5344CB8AC3E}">
        <p14:creationId xmlns:p14="http://schemas.microsoft.com/office/powerpoint/2010/main" val="4027103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Shape 4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uFillTx/>
            </a:endParaRPr>
          </a:p>
        </p:txBody>
      </p:sp>
      <p:sp>
        <p:nvSpPr>
          <p:cNvPr id="455" name="Shape 4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64424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65</a:t>
            </a:fld>
            <a:endParaRPr lang="en-US" dirty="0">
              <a:uFillTx/>
            </a:endParaRPr>
          </a:p>
        </p:txBody>
      </p:sp>
    </p:spTree>
    <p:extLst>
      <p:ext uri="{BB962C8B-B14F-4D97-AF65-F5344CB8AC3E}">
        <p14:creationId xmlns:p14="http://schemas.microsoft.com/office/powerpoint/2010/main" val="10566321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66</a:t>
            </a:fld>
            <a:endParaRPr lang="en-US" dirty="0">
              <a:uFillTx/>
            </a:endParaRPr>
          </a:p>
        </p:txBody>
      </p:sp>
    </p:spTree>
    <p:extLst>
      <p:ext uri="{BB962C8B-B14F-4D97-AF65-F5344CB8AC3E}">
        <p14:creationId xmlns:p14="http://schemas.microsoft.com/office/powerpoint/2010/main" val="20244253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67</a:t>
            </a:fld>
            <a:endParaRPr lang="en-US" dirty="0">
              <a:uFillTx/>
            </a:endParaRPr>
          </a:p>
        </p:txBody>
      </p:sp>
    </p:spTree>
    <p:extLst>
      <p:ext uri="{BB962C8B-B14F-4D97-AF65-F5344CB8AC3E}">
        <p14:creationId xmlns:p14="http://schemas.microsoft.com/office/powerpoint/2010/main" val="20562413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Shape 4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uFillTx/>
            </a:endParaRPr>
          </a:p>
        </p:txBody>
      </p:sp>
      <p:sp>
        <p:nvSpPr>
          <p:cNvPr id="455" name="Shape 4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85364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69</a:t>
            </a:fld>
            <a:endParaRPr lang="en-US" dirty="0">
              <a:uFillTx/>
            </a:endParaRPr>
          </a:p>
        </p:txBody>
      </p:sp>
    </p:spTree>
    <p:extLst>
      <p:ext uri="{BB962C8B-B14F-4D97-AF65-F5344CB8AC3E}">
        <p14:creationId xmlns:p14="http://schemas.microsoft.com/office/powerpoint/2010/main" val="16380976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70</a:t>
            </a:fld>
            <a:endParaRPr lang="en-US" dirty="0">
              <a:uFillTx/>
            </a:endParaRPr>
          </a:p>
        </p:txBody>
      </p:sp>
    </p:spTree>
    <p:extLst>
      <p:ext uri="{BB962C8B-B14F-4D97-AF65-F5344CB8AC3E}">
        <p14:creationId xmlns:p14="http://schemas.microsoft.com/office/powerpoint/2010/main" val="17733802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uFillTx/>
            </a:endParaRPr>
          </a:p>
        </p:txBody>
      </p:sp>
      <p:sp>
        <p:nvSpPr>
          <p:cNvPr id="348" name="Shape 3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78841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72</a:t>
            </a:fld>
            <a:endParaRPr lang="en-US" dirty="0">
              <a:uFillTx/>
            </a:endParaRPr>
          </a:p>
        </p:txBody>
      </p:sp>
    </p:spTree>
    <p:extLst>
      <p:ext uri="{BB962C8B-B14F-4D97-AF65-F5344CB8AC3E}">
        <p14:creationId xmlns:p14="http://schemas.microsoft.com/office/powerpoint/2010/main" val="18490664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73</a:t>
            </a:fld>
            <a:endParaRPr lang="en-US" dirty="0">
              <a:uFillTx/>
            </a:endParaRPr>
          </a:p>
        </p:txBody>
      </p:sp>
    </p:spTree>
    <p:extLst>
      <p:ext uri="{BB962C8B-B14F-4D97-AF65-F5344CB8AC3E}">
        <p14:creationId xmlns:p14="http://schemas.microsoft.com/office/powerpoint/2010/main" val="593887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2529" name="Shape 107"/>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22530" name="Shape 108"/>
          <p:cNvSpPr>
            <a:spLocks noGrp="1" noRot="1" noChangeAspect="1"/>
          </p:cNvSpPr>
          <p:nvPr>
            <p:ph type="sldImg" idx="2"/>
          </p:nvPr>
        </p:nvSpPr>
        <p:spPr>
          <a:ln>
            <a:headEnd/>
            <a:tailEnd/>
          </a:ln>
        </p:spPr>
      </p:sp>
    </p:spTree>
    <p:extLst>
      <p:ext uri="{BB962C8B-B14F-4D97-AF65-F5344CB8AC3E}">
        <p14:creationId xmlns:p14="http://schemas.microsoft.com/office/powerpoint/2010/main" val="207420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74</a:t>
            </a:fld>
            <a:endParaRPr lang="en-US" dirty="0">
              <a:uFillTx/>
            </a:endParaRPr>
          </a:p>
        </p:txBody>
      </p:sp>
    </p:spTree>
    <p:extLst>
      <p:ext uri="{BB962C8B-B14F-4D97-AF65-F5344CB8AC3E}">
        <p14:creationId xmlns:p14="http://schemas.microsoft.com/office/powerpoint/2010/main" val="5216890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65328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646486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6" name="Shape 3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239666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uFillTx/>
            </a:endParaRPr>
          </a:p>
        </p:txBody>
      </p:sp>
      <p:sp>
        <p:nvSpPr>
          <p:cNvPr id="348" name="Shape 3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3886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uFillTx/>
            </a:endParaRPr>
          </a:p>
        </p:txBody>
      </p:sp>
      <p:sp>
        <p:nvSpPr>
          <p:cNvPr id="348" name="Shape 3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33271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uFillTx/>
            </a:endParaRPr>
          </a:p>
        </p:txBody>
      </p:sp>
    </p:spTree>
    <p:extLst>
      <p:ext uri="{BB962C8B-B14F-4D97-AF65-F5344CB8AC3E}">
        <p14:creationId xmlns:p14="http://schemas.microsoft.com/office/powerpoint/2010/main" val="209006040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Shape 6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87" name="Shape 68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uFillTx/>
              <a:latin typeface="Arial"/>
              <a:ea typeface="Arial"/>
              <a:cs typeface="Arial"/>
              <a:sym typeface="Arial"/>
            </a:endParaRPr>
          </a:p>
        </p:txBody>
      </p:sp>
    </p:spTree>
    <p:extLst>
      <p:ext uri="{BB962C8B-B14F-4D97-AF65-F5344CB8AC3E}">
        <p14:creationId xmlns:p14="http://schemas.microsoft.com/office/powerpoint/2010/main" val="10656558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uFillTx/>
            </a:endParaRPr>
          </a:p>
        </p:txBody>
      </p:sp>
      <p:sp>
        <p:nvSpPr>
          <p:cNvPr id="348" name="Shape 3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102526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83</a:t>
            </a:fld>
            <a:endParaRPr lang="en-US" dirty="0">
              <a:uFillTx/>
            </a:endParaRPr>
          </a:p>
        </p:txBody>
      </p:sp>
    </p:spTree>
    <p:extLst>
      <p:ext uri="{BB962C8B-B14F-4D97-AF65-F5344CB8AC3E}">
        <p14:creationId xmlns:p14="http://schemas.microsoft.com/office/powerpoint/2010/main" val="466950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OLAP = Online analytical</a:t>
            </a:r>
            <a:r>
              <a:rPr lang="en-US" baseline="0" dirty="0" smtClean="0"/>
              <a:t> processing</a:t>
            </a:r>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12</a:t>
            </a:fld>
            <a:endParaRPr lang="en-US"/>
          </a:p>
        </p:txBody>
      </p:sp>
    </p:spTree>
    <p:extLst>
      <p:ext uri="{BB962C8B-B14F-4D97-AF65-F5344CB8AC3E}">
        <p14:creationId xmlns:p14="http://schemas.microsoft.com/office/powerpoint/2010/main" val="14258930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84</a:t>
            </a:fld>
            <a:endParaRPr lang="en-US" dirty="0">
              <a:uFillTx/>
            </a:endParaRPr>
          </a:p>
        </p:txBody>
      </p:sp>
    </p:spTree>
    <p:extLst>
      <p:ext uri="{BB962C8B-B14F-4D97-AF65-F5344CB8AC3E}">
        <p14:creationId xmlns:p14="http://schemas.microsoft.com/office/powerpoint/2010/main" val="154678867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85</a:t>
            </a:fld>
            <a:endParaRPr lang="en-US" dirty="0">
              <a:uFillTx/>
            </a:endParaRPr>
          </a:p>
        </p:txBody>
      </p:sp>
    </p:spTree>
    <p:extLst>
      <p:ext uri="{BB962C8B-B14F-4D97-AF65-F5344CB8AC3E}">
        <p14:creationId xmlns:p14="http://schemas.microsoft.com/office/powerpoint/2010/main" val="16564040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86</a:t>
            </a:fld>
            <a:endParaRPr lang="en-US" dirty="0">
              <a:uFillTx/>
            </a:endParaRPr>
          </a:p>
        </p:txBody>
      </p:sp>
    </p:spTree>
    <p:extLst>
      <p:ext uri="{BB962C8B-B14F-4D97-AF65-F5344CB8AC3E}">
        <p14:creationId xmlns:p14="http://schemas.microsoft.com/office/powerpoint/2010/main" val="19953281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87157845-340D-4AE5-91CC-C3BA37E55305}" type="slidenum">
              <a:rPr lang="en-US" smtClean="0">
                <a:uFillTx/>
              </a:rPr>
              <a:t>87</a:t>
            </a:fld>
            <a:endParaRPr lang="en-US" dirty="0">
              <a:uFillTx/>
            </a:endParaRPr>
          </a:p>
        </p:txBody>
      </p:sp>
    </p:spTree>
    <p:extLst>
      <p:ext uri="{BB962C8B-B14F-4D97-AF65-F5344CB8AC3E}">
        <p14:creationId xmlns:p14="http://schemas.microsoft.com/office/powerpoint/2010/main" val="5617529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uFillTx/>
            </a:endParaRPr>
          </a:p>
        </p:txBody>
      </p:sp>
      <p:sp>
        <p:nvSpPr>
          <p:cNvPr id="348" name="Shape 3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38385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Shape 6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87" name="Shape 68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uFillTx/>
              <a:latin typeface="Arial"/>
              <a:ea typeface="Arial"/>
              <a:cs typeface="Arial"/>
              <a:sym typeface="Arial"/>
            </a:endParaRPr>
          </a:p>
        </p:txBody>
      </p:sp>
    </p:spTree>
    <p:extLst>
      <p:ext uri="{BB962C8B-B14F-4D97-AF65-F5344CB8AC3E}">
        <p14:creationId xmlns:p14="http://schemas.microsoft.com/office/powerpoint/2010/main" val="37546570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uFillTx/>
            </a:endParaRPr>
          </a:p>
        </p:txBody>
      </p:sp>
      <p:sp>
        <p:nvSpPr>
          <p:cNvPr id="348" name="Shape 3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32464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Car was to big for plane, so just brought the Microcontroller and Gyro sensor.</a:t>
            </a:r>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93</a:t>
            </a:fld>
            <a:endParaRPr lang="en-US"/>
          </a:p>
        </p:txBody>
      </p:sp>
    </p:spTree>
    <p:extLst>
      <p:ext uri="{BB962C8B-B14F-4D97-AF65-F5344CB8AC3E}">
        <p14:creationId xmlns:p14="http://schemas.microsoft.com/office/powerpoint/2010/main" val="18898949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94</a:t>
            </a:fld>
            <a:endParaRPr lang="en-US"/>
          </a:p>
        </p:txBody>
      </p:sp>
    </p:spTree>
    <p:extLst>
      <p:ext uri="{BB962C8B-B14F-4D97-AF65-F5344CB8AC3E}">
        <p14:creationId xmlns:p14="http://schemas.microsoft.com/office/powerpoint/2010/main" val="48674584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95</a:t>
            </a:fld>
            <a:endParaRPr lang="en-US"/>
          </a:p>
        </p:txBody>
      </p:sp>
    </p:spTree>
    <p:extLst>
      <p:ext uri="{BB962C8B-B14F-4D97-AF65-F5344CB8AC3E}">
        <p14:creationId xmlns:p14="http://schemas.microsoft.com/office/powerpoint/2010/main" val="48191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3" name="Shape 197"/>
          <p:cNvSpPr>
            <a:spLocks noGrp="1" noRot="1" noChangeAspect="1"/>
          </p:cNvSpPr>
          <p:nvPr>
            <p:ph type="sldImg" idx="2"/>
          </p:nvPr>
        </p:nvSpPr>
        <p:spPr>
          <a:ln>
            <a:headEnd/>
            <a:tailEnd/>
          </a:ln>
        </p:spPr>
      </p:sp>
      <p:sp>
        <p:nvSpPr>
          <p:cNvPr id="38914" name="Shape 198"/>
          <p:cNvSpPr txBox="1">
            <a:spLocks noGrp="1"/>
          </p:cNvSpPr>
          <p:nvPr>
            <p:ph type="body" idx="1"/>
          </p:nvPr>
        </p:nvSpPr>
        <p:spPr bwMode="auto">
          <a:noFill/>
        </p:spPr>
        <p:txBody>
          <a:bodyPr vert="horz" wrap="square" tIns="45700" bIns="45700" numCol="1" compatLnSpc="1">
            <a:prstTxWarp prst="textNoShape">
              <a:avLst/>
            </a:prstTxWarp>
          </a:bodyPr>
          <a:lstStyle/>
          <a:p>
            <a:pPr eaLnBrk="1" hangingPunct="1">
              <a:spcBef>
                <a:spcPct val="0"/>
              </a:spcBef>
              <a:buSzPct val="25000"/>
            </a:pPr>
            <a:endParaRPr lang="en-US" dirty="0" smtClean="0">
              <a:solidFill>
                <a:srgbClr val="000000"/>
              </a:solidFill>
              <a:latin typeface="Calibri" pitchFamily="34" charset="0"/>
              <a:sym typeface="Calibri" pitchFamily="34" charset="0"/>
            </a:endParaRPr>
          </a:p>
          <a:p>
            <a:pPr eaLnBrk="1" hangingPunct="1">
              <a:spcBef>
                <a:spcPct val="0"/>
              </a:spcBef>
              <a:buSzPct val="25000"/>
            </a:pPr>
            <a:r>
              <a:rPr lang="en-US" dirty="0" smtClean="0">
                <a:solidFill>
                  <a:srgbClr val="000000"/>
                </a:solidFill>
                <a:latin typeface="Calibri" pitchFamily="34" charset="0"/>
                <a:sym typeface="Calibri" pitchFamily="34" charset="0"/>
              </a:rPr>
              <a:t>----- Meeting Notes (4/18/16 12:00) -----</a:t>
            </a:r>
          </a:p>
          <a:p>
            <a:pPr eaLnBrk="1" hangingPunct="1">
              <a:spcBef>
                <a:spcPct val="0"/>
              </a:spcBef>
              <a:buSzPct val="25000"/>
            </a:pPr>
            <a:r>
              <a:rPr lang="en-US" dirty="0" smtClean="0">
                <a:solidFill>
                  <a:srgbClr val="000000"/>
                </a:solidFill>
                <a:latin typeface="Calibri" pitchFamily="34" charset="0"/>
                <a:sym typeface="Calibri" pitchFamily="34" charset="0"/>
              </a:rPr>
              <a:t>what you do is ELT, then analytics</a:t>
            </a:r>
          </a:p>
          <a:p>
            <a:pPr eaLnBrk="1" hangingPunct="1">
              <a:spcBef>
                <a:spcPct val="0"/>
              </a:spcBef>
              <a:buSzPct val="25000"/>
            </a:pPr>
            <a:r>
              <a:rPr lang="en-US" dirty="0" smtClean="0">
                <a:solidFill>
                  <a:srgbClr val="000000"/>
                </a:solidFill>
                <a:latin typeface="Calibri" pitchFamily="34" charset="0"/>
                <a:sym typeface="Calibri" pitchFamily="34" charset="0"/>
              </a:rPr>
              <a:t>in </a:t>
            </a:r>
            <a:r>
              <a:rPr lang="en-US" dirty="0" err="1" smtClean="0">
                <a:solidFill>
                  <a:srgbClr val="000000"/>
                </a:solidFill>
                <a:latin typeface="Calibri" pitchFamily="34" charset="0"/>
                <a:sym typeface="Calibri" pitchFamily="34" charset="0"/>
              </a:rPr>
              <a:t>hadoop</a:t>
            </a:r>
            <a:r>
              <a:rPr lang="en-US" dirty="0" smtClean="0">
                <a:solidFill>
                  <a:srgbClr val="000000"/>
                </a:solidFill>
                <a:latin typeface="Calibri" pitchFamily="34" charset="0"/>
                <a:sym typeface="Calibri" pitchFamily="34" charset="0"/>
              </a:rPr>
              <a:t>, requires export</a:t>
            </a:r>
          </a:p>
          <a:p>
            <a:pPr eaLnBrk="1" hangingPunct="1">
              <a:spcBef>
                <a:spcPct val="0"/>
              </a:spcBef>
              <a:buSzPct val="25000"/>
            </a:pPr>
            <a:r>
              <a:rPr lang="en-US" dirty="0" smtClean="0">
                <a:solidFill>
                  <a:srgbClr val="000000"/>
                </a:solidFill>
                <a:latin typeface="Calibri" pitchFamily="34" charset="0"/>
                <a:sym typeface="Calibri" pitchFamily="34" charset="0"/>
              </a:rPr>
              <a:t>have to show data going back to TD</a:t>
            </a:r>
          </a:p>
        </p:txBody>
      </p:sp>
      <p:sp>
        <p:nvSpPr>
          <p:cNvPr id="38915" name="Shape 199"/>
          <p:cNvSpPr>
            <a:spLocks noGrp="1"/>
          </p:cNvSpPr>
          <p:nvPr>
            <p:ph type="sldNum" sz="quarter" idx="12"/>
          </p:nvPr>
        </p:nvSpPr>
        <p:spPr>
          <a:noFill/>
        </p:spPr>
        <p:txBody>
          <a:bodyPr/>
          <a:lstStyle/>
          <a:p>
            <a:fld id="{764406FF-9B8B-41AA-83DF-D621C9A13CD2}" type="slidenum">
              <a:rPr lang="en-US" smtClean="0"/>
              <a:pPr/>
              <a:t>13</a:t>
            </a:fld>
            <a:endParaRPr lang="en-US" smtClean="0"/>
          </a:p>
        </p:txBody>
      </p:sp>
    </p:spTree>
    <p:extLst>
      <p:ext uri="{BB962C8B-B14F-4D97-AF65-F5344CB8AC3E}">
        <p14:creationId xmlns:p14="http://schemas.microsoft.com/office/powerpoint/2010/main" val="42113158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96</a:t>
            </a:fld>
            <a:endParaRPr lang="en-US"/>
          </a:p>
        </p:txBody>
      </p:sp>
    </p:spTree>
    <p:extLst>
      <p:ext uri="{BB962C8B-B14F-4D97-AF65-F5344CB8AC3E}">
        <p14:creationId xmlns:p14="http://schemas.microsoft.com/office/powerpoint/2010/main" val="36459716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97</a:t>
            </a:fld>
            <a:endParaRPr lang="en-US"/>
          </a:p>
        </p:txBody>
      </p:sp>
    </p:spTree>
    <p:extLst>
      <p:ext uri="{BB962C8B-B14F-4D97-AF65-F5344CB8AC3E}">
        <p14:creationId xmlns:p14="http://schemas.microsoft.com/office/powerpoint/2010/main" val="54278865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98</a:t>
            </a:fld>
            <a:endParaRPr lang="en-US"/>
          </a:p>
        </p:txBody>
      </p:sp>
    </p:spTree>
    <p:extLst>
      <p:ext uri="{BB962C8B-B14F-4D97-AF65-F5344CB8AC3E}">
        <p14:creationId xmlns:p14="http://schemas.microsoft.com/office/powerpoint/2010/main" val="96682980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99</a:t>
            </a:fld>
            <a:endParaRPr lang="en-US"/>
          </a:p>
        </p:txBody>
      </p:sp>
    </p:spTree>
    <p:extLst>
      <p:ext uri="{BB962C8B-B14F-4D97-AF65-F5344CB8AC3E}">
        <p14:creationId xmlns:p14="http://schemas.microsoft.com/office/powerpoint/2010/main" val="199512170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100</a:t>
            </a:fld>
            <a:endParaRPr lang="en-US"/>
          </a:p>
        </p:txBody>
      </p:sp>
    </p:spTree>
    <p:extLst>
      <p:ext uri="{BB962C8B-B14F-4D97-AF65-F5344CB8AC3E}">
        <p14:creationId xmlns:p14="http://schemas.microsoft.com/office/powerpoint/2010/main" val="32668083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101</a:t>
            </a:fld>
            <a:endParaRPr lang="en-US"/>
          </a:p>
        </p:txBody>
      </p:sp>
    </p:spTree>
    <p:extLst>
      <p:ext uri="{BB962C8B-B14F-4D97-AF65-F5344CB8AC3E}">
        <p14:creationId xmlns:p14="http://schemas.microsoft.com/office/powerpoint/2010/main" val="43290493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102</a:t>
            </a:fld>
            <a:endParaRPr lang="en-US"/>
          </a:p>
        </p:txBody>
      </p:sp>
    </p:spTree>
    <p:extLst>
      <p:ext uri="{BB962C8B-B14F-4D97-AF65-F5344CB8AC3E}">
        <p14:creationId xmlns:p14="http://schemas.microsoft.com/office/powerpoint/2010/main" val="32708818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103</a:t>
            </a:fld>
            <a:endParaRPr lang="en-US"/>
          </a:p>
        </p:txBody>
      </p:sp>
    </p:spTree>
    <p:extLst>
      <p:ext uri="{BB962C8B-B14F-4D97-AF65-F5344CB8AC3E}">
        <p14:creationId xmlns:p14="http://schemas.microsoft.com/office/powerpoint/2010/main" val="82176203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104</a:t>
            </a:fld>
            <a:endParaRPr lang="en-US"/>
          </a:p>
        </p:txBody>
      </p:sp>
    </p:spTree>
    <p:extLst>
      <p:ext uri="{BB962C8B-B14F-4D97-AF65-F5344CB8AC3E}">
        <p14:creationId xmlns:p14="http://schemas.microsoft.com/office/powerpoint/2010/main" val="43132549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105</a:t>
            </a:fld>
            <a:endParaRPr lang="en-US"/>
          </a:p>
        </p:txBody>
      </p:sp>
    </p:spTree>
    <p:extLst>
      <p:ext uri="{BB962C8B-B14F-4D97-AF65-F5344CB8AC3E}">
        <p14:creationId xmlns:p14="http://schemas.microsoft.com/office/powerpoint/2010/main" val="1814906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09" name="Shape 211"/>
          <p:cNvSpPr txBox="1">
            <a:spLocks noGrp="1"/>
          </p:cNvSpPr>
          <p:nvPr>
            <p:ph type="body" idx="1"/>
          </p:nvPr>
        </p:nvSpPr>
        <p:spPr bwMode="auto">
          <a:noFill/>
        </p:spPr>
        <p:txBody>
          <a:bodyPr vert="horz" wrap="square" numCol="1" compatLnSpc="1">
            <a:prstTxWarp prst="textNoShape">
              <a:avLst/>
            </a:prstTxWarp>
          </a:bodyPr>
          <a:lstStyle/>
          <a:p>
            <a:pPr eaLnBrk="1" hangingPunct="1">
              <a:spcBef>
                <a:spcPct val="0"/>
              </a:spcBef>
            </a:pPr>
            <a:endParaRPr lang="en-US" smtClean="0">
              <a:solidFill>
                <a:srgbClr val="000000"/>
              </a:solidFill>
              <a:latin typeface="Calibri" pitchFamily="34" charset="0"/>
              <a:sym typeface="Calibri" pitchFamily="34" charset="0"/>
            </a:endParaRPr>
          </a:p>
        </p:txBody>
      </p:sp>
      <p:sp>
        <p:nvSpPr>
          <p:cNvPr id="43010" name="Shape 212"/>
          <p:cNvSpPr>
            <a:spLocks noGrp="1" noRot="1" noChangeAspect="1"/>
          </p:cNvSpPr>
          <p:nvPr>
            <p:ph type="sldImg" idx="2"/>
          </p:nvPr>
        </p:nvSpPr>
        <p:spPr>
          <a:ln>
            <a:headEnd/>
            <a:tailEnd/>
          </a:ln>
        </p:spPr>
      </p:sp>
    </p:spTree>
    <p:extLst>
      <p:ext uri="{BB962C8B-B14F-4D97-AF65-F5344CB8AC3E}">
        <p14:creationId xmlns:p14="http://schemas.microsoft.com/office/powerpoint/2010/main" val="123088743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106</a:t>
            </a:fld>
            <a:endParaRPr lang="en-US"/>
          </a:p>
        </p:txBody>
      </p:sp>
    </p:spTree>
    <p:extLst>
      <p:ext uri="{BB962C8B-B14F-4D97-AF65-F5344CB8AC3E}">
        <p14:creationId xmlns:p14="http://schemas.microsoft.com/office/powerpoint/2010/main" val="2168901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107</a:t>
            </a:fld>
            <a:endParaRPr lang="en-US" dirty="0"/>
          </a:p>
        </p:txBody>
      </p:sp>
    </p:spTree>
    <p:extLst>
      <p:ext uri="{BB962C8B-B14F-4D97-AF65-F5344CB8AC3E}">
        <p14:creationId xmlns:p14="http://schemas.microsoft.com/office/powerpoint/2010/main" val="100907569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109</a:t>
            </a:fld>
            <a:endParaRPr lang="en-US"/>
          </a:p>
        </p:txBody>
      </p:sp>
    </p:spTree>
    <p:extLst>
      <p:ext uri="{BB962C8B-B14F-4D97-AF65-F5344CB8AC3E}">
        <p14:creationId xmlns:p14="http://schemas.microsoft.com/office/powerpoint/2010/main" val="189847595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you look across the entirety</a:t>
            </a:r>
            <a:r>
              <a:rPr lang="en-US" baseline="0" dirty="0"/>
              <a:t> of things, it’s quite diverse. RFID sensors on merchandise, livestock, small equipment parts. Consumer devices such as refrigerators, thermostats, and wearables. Transportation assets like planes, cars, trains, container ships. Industrial equipment, medical devices, etc.</a:t>
            </a:r>
          </a:p>
          <a:p>
            <a:endParaRPr lang="en-US" baseline="0" dirty="0"/>
          </a:p>
          <a:p>
            <a:r>
              <a:rPr lang="en-US" baseline="0" dirty="0"/>
              <a:t>And with all of these distributed sources of data, location of your computing resources becomes top of mind. Issues like data gravity will drive your architecture, in which critical masses of data creates more “gravity” that attracts more data, users, and applications, and that promotes further growth. Working with data gravity, as well as working against it, will both be required.</a:t>
            </a:r>
          </a:p>
          <a:p>
            <a:endParaRPr lang="en-US" baseline="0" dirty="0"/>
          </a:p>
          <a:p>
            <a:r>
              <a:rPr lang="en-US" baseline="0" dirty="0"/>
              <a:t>“Safe harbor” requirements mean that you need to ensure data resides within certain environments as specified by regulations. This mostly has to do with privacy, so having a location-aware architecture will be critical for compliance purposes.</a:t>
            </a:r>
          </a:p>
          <a:p>
            <a:endParaRPr lang="en-US" baseline="0" dirty="0"/>
          </a:p>
          <a:p>
            <a:r>
              <a:rPr lang="en-US" baseline="0" dirty="0"/>
              <a:t>Costs and resource availability are intertwined, as you want to optimize your costs while ensuring you have the right hardware and human resources to address your requirements.</a:t>
            </a:r>
          </a:p>
          <a:p>
            <a:endParaRPr lang="en-US" baseline="0" dirty="0"/>
          </a:p>
          <a:p>
            <a:r>
              <a:rPr lang="en-US" baseline="0" dirty="0"/>
              <a:t>Another architectural decision pertains to the difference between the two main classes of IoT. For the consumer IoT world, scale becomes critical because of the sheer number of devices. Each device may not create much data in isolation, but it’s the aggregation of all the device data that results in high volume. Contrast that to industrial IoT environments where the new challenge is that each device will create a tremendous amount of data.</a:t>
            </a:r>
          </a:p>
          <a:p>
            <a:endParaRPr lang="en-US" baseline="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53E8932-7A25-5240-B9BA-D3C5466B7FBD}" type="slidenum">
              <a:rPr lang="en-US" smtClean="0"/>
              <a:pPr/>
              <a:t>112</a:t>
            </a:fld>
            <a:endParaRPr lang="en-US" dirty="0"/>
          </a:p>
        </p:txBody>
      </p:sp>
    </p:spTree>
    <p:extLst>
      <p:ext uri="{BB962C8B-B14F-4D97-AF65-F5344CB8AC3E}">
        <p14:creationId xmlns:p14="http://schemas.microsoft.com/office/powerpoint/2010/main" val="162263057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“Real-Time” and “Scale” are two</a:t>
            </a:r>
            <a:r>
              <a:rPr lang="en-US" baseline="0" dirty="0"/>
              <a:t> critical requirements in data-driven companies today. You need to act quickly, and you need a lot of data to get the insights that will give your organization an advantage.</a:t>
            </a:r>
          </a:p>
          <a:p>
            <a:endParaRPr lang="en-US" baseline="0" dirty="0"/>
          </a:p>
          <a:p>
            <a:r>
              <a:rPr lang="en-US" baseline="0" dirty="0"/>
              <a:t>To leverage real-time at scale, you need to take advantage of all resources across many regions. Decisions about deployments today are not about on-premises versus cloud; the decisions now focus on how to best take advantage of the range of on-premises, hybrid cloud, and intercloud options. This range gives you the flexibility and agility you need when managing big data. You can quickly deploy global apps that scale arbitrarily when leveraging a globally distributed network of resources.</a:t>
            </a:r>
          </a:p>
          <a:p>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F9CB660-C9D0-914C-89FF-2006198C2025}" type="slidenum">
              <a:rPr lang="en-US" smtClean="0"/>
              <a:t>113</a:t>
            </a:fld>
            <a:endParaRPr lang="en-US" dirty="0"/>
          </a:p>
        </p:txBody>
      </p:sp>
    </p:spTree>
    <p:extLst>
      <p:ext uri="{BB962C8B-B14F-4D97-AF65-F5344CB8AC3E}">
        <p14:creationId xmlns:p14="http://schemas.microsoft.com/office/powerpoint/2010/main" val="32488223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excellent example</a:t>
            </a:r>
            <a:r>
              <a:rPr lang="en-US" baseline="0" dirty="0"/>
              <a:t> of the industrial IoT is the connected car story. </a:t>
            </a:r>
            <a:r>
              <a:rPr lang="en-US" sz="1200" kern="1200" dirty="0">
                <a:solidFill>
                  <a:schemeClr val="tx1"/>
                </a:solidFill>
                <a:effectLst/>
                <a:latin typeface="+mn-lt"/>
                <a:ea typeface="+mn-ea"/>
                <a:cs typeface="+mn-cs"/>
              </a:rPr>
              <a:t>Computing power in cars has increased 10M times since 1990 levels (faster than Moore's Law).</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By 2020 more than 250M vehicles</a:t>
            </a:r>
            <a:r>
              <a:rPr lang="en-US" sz="1200" kern="1200" baseline="0" dirty="0">
                <a:solidFill>
                  <a:schemeClr val="tx1"/>
                </a:solidFill>
                <a:effectLst/>
                <a:latin typeface="+mn-lt"/>
                <a:ea typeface="+mn-ea"/>
                <a:cs typeface="+mn-cs"/>
              </a:rPr>
              <a:t> will be connected globally.</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With connected car there is not a single application</a:t>
            </a:r>
            <a:r>
              <a:rPr lang="en-US" sz="1200" kern="1200" baseline="0" dirty="0">
                <a:solidFill>
                  <a:schemeClr val="tx1"/>
                </a:solidFill>
                <a:effectLst/>
                <a:latin typeface="+mn-lt"/>
                <a:ea typeface="+mn-ea"/>
                <a:cs typeface="+mn-cs"/>
              </a:rPr>
              <a:t> but many that span across the entire vehicle lifecycle.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F9CB660-C9D0-914C-89FF-2006198C2025}" type="slidenum">
              <a:rPr lang="en-US" smtClean="0"/>
              <a:t>114</a:t>
            </a:fld>
            <a:endParaRPr lang="en-US" dirty="0"/>
          </a:p>
        </p:txBody>
      </p:sp>
    </p:spTree>
    <p:extLst>
      <p:ext uri="{BB962C8B-B14F-4D97-AF65-F5344CB8AC3E}">
        <p14:creationId xmlns:p14="http://schemas.microsoft.com/office/powerpoint/2010/main" val="213357163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Connected</a:t>
            </a:r>
            <a:r>
              <a:rPr lang="en-US" baseline="0" dirty="0"/>
              <a:t> car applications range from on-board applications that integrate data as part of advanced driver assistance systems, to computer aided driving apps that incorporate local data to detect traffic and road conditions.</a:t>
            </a:r>
          </a:p>
          <a:p>
            <a:endParaRPr lang="en-US" baseline="0" dirty="0"/>
          </a:p>
          <a:p>
            <a:r>
              <a:rPr lang="en-US" baseline="0" dirty="0"/>
              <a:t>Data on a regional and global basis drives vehicle health applications including predictive maintenance and accident prevention.</a:t>
            </a:r>
          </a:p>
          <a:p>
            <a:endParaRPr lang="en-US" baseline="0" dirty="0"/>
          </a:p>
          <a:p>
            <a:r>
              <a:rPr lang="en-US" baseline="0" dirty="0"/>
              <a:t>Driving and vehicle data are also being used for new insurance and financial services applications.</a:t>
            </a:r>
          </a:p>
          <a:p>
            <a:endParaRPr lang="en-US" baseline="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F9CB660-C9D0-914C-89FF-2006198C2025}" type="slidenum">
              <a:rPr lang="en-US" smtClean="0"/>
              <a:t>116</a:t>
            </a:fld>
            <a:endParaRPr lang="en-US" dirty="0"/>
          </a:p>
        </p:txBody>
      </p:sp>
    </p:spTree>
    <p:extLst>
      <p:ext uri="{BB962C8B-B14F-4D97-AF65-F5344CB8AC3E}">
        <p14:creationId xmlns:p14="http://schemas.microsoft.com/office/powerpoint/2010/main" val="104137708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our medical device customers</a:t>
            </a:r>
            <a:r>
              <a:rPr lang="en-US" baseline="0" dirty="0"/>
              <a:t> have space constraints for edge clusters, so MapR Edge running on mini PCs works well. For some analysis, like on MRI scans, they need significant computing power so they have to deliver the data through manual means to a core cluster that does the analysis.</a:t>
            </a:r>
          </a:p>
          <a:p>
            <a:endParaRPr lang="en-US" baseline="0" dirty="0"/>
          </a:p>
          <a:p>
            <a:r>
              <a:rPr lang="en-US" baseline="0" dirty="0"/>
              <a:t>With MapR, they can anonymize any data, send it over the Internet to the core cluster to do large-scale processing, and then return the results immediately. They not only get quick turnaround, but they can also store the private data at the medical center versus having it stored at the home cluster.</a:t>
            </a:r>
          </a:p>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117</a:t>
            </a:fld>
            <a:endParaRPr lang="en-US" dirty="0"/>
          </a:p>
        </p:txBody>
      </p:sp>
    </p:spTree>
    <p:extLst>
      <p:ext uri="{BB962C8B-B14F-4D97-AF65-F5344CB8AC3E}">
        <p14:creationId xmlns:p14="http://schemas.microsoft.com/office/powerpoint/2010/main" val="110684702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5645830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these</a:t>
            </a:r>
            <a:r>
              <a:rPr lang="en-US" baseline="0" dirty="0"/>
              <a:t> industrial IoT devices that can create terabytes of data in short time windows, a new architecture is required. While the MapR Converged Data Platform has always been good for the consumer IoT model, the industrial IoT model now has an optimal approach with MapR Edge.</a:t>
            </a:r>
          </a:p>
          <a:p>
            <a:endParaRPr lang="en-US" baseline="0" dirty="0"/>
          </a:p>
          <a:p>
            <a:r>
              <a:rPr lang="en-US" baseline="0" dirty="0"/>
              <a:t>MapR Edge is the full-featured MapR Converged Data Platform optimized to run on small-footprint, commodity hardware. MapR Edge is the result of ongoing engineering work to get the MapR Platform to run reliably on nodes with limited RAM, as demonstrated in our MapR Sandbox, a virtual machine that runs MapR with a small amount of memory.</a:t>
            </a:r>
          </a:p>
          <a:p>
            <a:endParaRPr lang="en-US" baseline="0" dirty="0"/>
          </a:p>
          <a:p>
            <a:r>
              <a:rPr lang="en-US" baseline="0" dirty="0"/>
              <a:t>MapR Edge puts computing power close to the data to enable processing in real-time. It works in conjunction with a core MapR deployment so you can perform local processing while also taking advantage of a larger, centralized cluster of aggregated data.</a:t>
            </a:r>
          </a:p>
          <a:p>
            <a:endParaRPr lang="en-US" dirty="0"/>
          </a:p>
        </p:txBody>
      </p:sp>
      <p:sp>
        <p:nvSpPr>
          <p:cNvPr id="4" name="Slide Number Placeholder 3"/>
          <p:cNvSpPr>
            <a:spLocks noGrp="1"/>
          </p:cNvSpPr>
          <p:nvPr>
            <p:ph type="sldNum" sz="quarter" idx="10"/>
          </p:nvPr>
        </p:nvSpPr>
        <p:spPr/>
        <p:txBody>
          <a:bodyPr/>
          <a:lstStyle/>
          <a:p>
            <a:fld id="{753E8932-7A25-5240-B9BA-D3C5466B7FBD}" type="slidenum">
              <a:rPr lang="en-US" smtClean="0"/>
              <a:t>120</a:t>
            </a:fld>
            <a:endParaRPr lang="en-US" dirty="0"/>
          </a:p>
        </p:txBody>
      </p:sp>
    </p:spTree>
    <p:extLst>
      <p:ext uri="{BB962C8B-B14F-4D97-AF65-F5344CB8AC3E}">
        <p14:creationId xmlns:p14="http://schemas.microsoft.com/office/powerpoint/2010/main" val="741805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 Id="rId3"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_1">
    <p:spTree>
      <p:nvGrpSpPr>
        <p:cNvPr id="1" name=""/>
        <p:cNvGrpSpPr/>
        <p:nvPr/>
      </p:nvGrpSpPr>
      <p:grpSpPr>
        <a:xfrm>
          <a:off x="0" y="0"/>
          <a:ext cx="0" cy="0"/>
          <a:chOff x="0" y="0"/>
          <a:chExt cx="0" cy="0"/>
        </a:xfrm>
      </p:grpSpPr>
      <p:pic>
        <p:nvPicPr>
          <p:cNvPr id="13" name="Picture 12" descr="architecture-1850732.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 y="-1"/>
            <a:ext cx="9143999" cy="5189758"/>
          </a:xfrm>
          <a:prstGeom prst="rect">
            <a:avLst/>
          </a:prstGeom>
        </p:spPr>
      </p:pic>
      <p:sp>
        <p:nvSpPr>
          <p:cNvPr id="84" name="TextBox 83" hidden="1"/>
          <p:cNvSpPr txBox="1"/>
          <p:nvPr/>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pPr algn="r"/>
              <a:t>‹#›</a:t>
            </a:fld>
            <a:endParaRPr lang="en-US" sz="500" dirty="0">
              <a:solidFill>
                <a:schemeClr val="bg1"/>
              </a:solidFill>
              <a:latin typeface="+mn-lt"/>
            </a:endParaRPr>
          </a:p>
        </p:txBody>
      </p:sp>
      <p:sp>
        <p:nvSpPr>
          <p:cNvPr id="19" name="Title 1"/>
          <p:cNvSpPr>
            <a:spLocks noGrp="1"/>
          </p:cNvSpPr>
          <p:nvPr>
            <p:ph type="title" hasCustomPrompt="1"/>
          </p:nvPr>
        </p:nvSpPr>
        <p:spPr>
          <a:xfrm>
            <a:off x="502248" y="1438812"/>
            <a:ext cx="5930991" cy="2221700"/>
          </a:xfrm>
        </p:spPr>
        <p:txBody>
          <a:bodyPr anchor="t">
            <a:normAutofit/>
          </a:bodyPr>
          <a:lstStyle>
            <a:lvl1pPr>
              <a:defRPr sz="2800" baseline="0">
                <a:solidFill>
                  <a:srgbClr val="FFFFFF"/>
                </a:solidFill>
              </a:defRPr>
            </a:lvl1pPr>
          </a:lstStyle>
          <a:p>
            <a:r>
              <a:rPr lang="en-US" dirty="0" smtClean="0">
                <a:solidFill>
                  <a:schemeClr val="bg1"/>
                </a:solidFill>
              </a:rPr>
              <a:t>TITLE</a:t>
            </a:r>
            <a:endParaRPr lang="en-US" dirty="0">
              <a:solidFill>
                <a:schemeClr val="bg1"/>
              </a:solidFill>
            </a:endParaRPr>
          </a:p>
        </p:txBody>
      </p:sp>
      <p:cxnSp>
        <p:nvCxnSpPr>
          <p:cNvPr id="14" name="Straight Connector 13"/>
          <p:cNvCxnSpPr/>
          <p:nvPr/>
        </p:nvCxnSpPr>
        <p:spPr bwMode="auto">
          <a:xfrm>
            <a:off x="0" y="3802620"/>
            <a:ext cx="6725302" cy="0"/>
          </a:xfrm>
          <a:prstGeom prst="line">
            <a:avLst/>
          </a:prstGeom>
          <a:noFill/>
          <a:ln w="25400" algn="ctr">
            <a:solidFill>
              <a:srgbClr val="FFFFFF"/>
            </a:solidFill>
            <a:round/>
            <a:headEnd/>
            <a:tailEnd/>
          </a:ln>
        </p:spPr>
      </p:cxnSp>
      <p:sp>
        <p:nvSpPr>
          <p:cNvPr id="22" name="Text Placeholder 40"/>
          <p:cNvSpPr>
            <a:spLocks noGrp="1"/>
          </p:cNvSpPr>
          <p:nvPr>
            <p:ph type="body" sz="quarter" idx="11" hasCustomPrompt="1"/>
          </p:nvPr>
        </p:nvSpPr>
        <p:spPr>
          <a:xfrm>
            <a:off x="502246" y="3993426"/>
            <a:ext cx="5930992" cy="986173"/>
          </a:xfrm>
        </p:spPr>
        <p:txBody>
          <a:bodyPr anchor="t">
            <a:normAutofit/>
          </a:bodyPr>
          <a:lstStyle>
            <a:lvl1pPr marL="0" indent="0">
              <a:buNone/>
              <a:defRPr sz="1900" b="1">
                <a:solidFill>
                  <a:schemeClr val="bg1"/>
                </a:solidFill>
              </a:defRPr>
            </a:lvl1pPr>
          </a:lstStyle>
          <a:p>
            <a:pPr lvl="0"/>
            <a:r>
              <a:rPr lang="en-US" dirty="0" smtClean="0"/>
              <a:t>Speaker Name</a:t>
            </a:r>
            <a:br>
              <a:rPr lang="en-US" dirty="0" smtClean="0"/>
            </a:br>
            <a:r>
              <a:rPr lang="en-US" dirty="0" smtClean="0"/>
              <a:t>Title</a:t>
            </a:r>
          </a:p>
          <a:p>
            <a:pPr lvl="0"/>
            <a:r>
              <a:rPr lang="en-US" dirty="0" smtClean="0"/>
              <a:t>Date</a:t>
            </a:r>
            <a:endParaRPr lang="en-US" dirty="0"/>
          </a:p>
        </p:txBody>
      </p:sp>
      <p:pic>
        <p:nvPicPr>
          <p:cNvPr id="18" name="Picture 17" descr="Mapr_200-16-46_R-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9290" y="1339924"/>
            <a:ext cx="2414710" cy="897836"/>
          </a:xfrm>
          <a:prstGeom prst="rect">
            <a:avLst/>
          </a:prstGeom>
        </p:spPr>
      </p:pic>
      <p:cxnSp>
        <p:nvCxnSpPr>
          <p:cNvPr id="11" name="Straight Connector 10"/>
          <p:cNvCxnSpPr/>
          <p:nvPr/>
        </p:nvCxnSpPr>
        <p:spPr bwMode="auto">
          <a:xfrm>
            <a:off x="6729290" y="1332052"/>
            <a:ext cx="2418698" cy="0"/>
          </a:xfrm>
          <a:prstGeom prst="line">
            <a:avLst/>
          </a:prstGeom>
          <a:noFill/>
          <a:ln w="25400" algn="ctr">
            <a:solidFill>
              <a:srgbClr val="FFFFFF"/>
            </a:solidFill>
            <a:round/>
            <a:headEnd/>
            <a:tailEnd/>
          </a:ln>
        </p:spPr>
      </p:cxnSp>
      <p:cxnSp>
        <p:nvCxnSpPr>
          <p:cNvPr id="15" name="Straight Connector 14"/>
          <p:cNvCxnSpPr/>
          <p:nvPr/>
        </p:nvCxnSpPr>
        <p:spPr bwMode="auto">
          <a:xfrm>
            <a:off x="6725302" y="2242048"/>
            <a:ext cx="2418698" cy="0"/>
          </a:xfrm>
          <a:prstGeom prst="line">
            <a:avLst/>
          </a:prstGeom>
          <a:noFill/>
          <a:ln w="25400" algn="ctr">
            <a:solidFill>
              <a:srgbClr val="FFFFFF"/>
            </a:solidFill>
            <a:round/>
            <a:headEnd/>
            <a:tailEnd/>
          </a:ln>
        </p:spPr>
      </p:cxnSp>
      <p:cxnSp>
        <p:nvCxnSpPr>
          <p:cNvPr id="12" name="Straight Connector 11"/>
          <p:cNvCxnSpPr/>
          <p:nvPr/>
        </p:nvCxnSpPr>
        <p:spPr bwMode="auto">
          <a:xfrm>
            <a:off x="6725302" y="1"/>
            <a:ext cx="0" cy="5189757"/>
          </a:xfrm>
          <a:prstGeom prst="line">
            <a:avLst/>
          </a:prstGeom>
          <a:noFill/>
          <a:ln w="25400" algn="ctr">
            <a:solidFill>
              <a:srgbClr val="FFFFFF"/>
            </a:solidFill>
            <a:round/>
            <a:headEnd/>
            <a:tailEnd/>
          </a:ln>
        </p:spPr>
      </p:cxnSp>
      <p:sp>
        <p:nvSpPr>
          <p:cNvPr id="16" name="TextBox 15" hidden="1"/>
          <p:cNvSpPr txBox="1"/>
          <p:nvPr/>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pPr algn="r"/>
              <a:t>‹#›</a:t>
            </a:fld>
            <a:endParaRPr lang="en-US" sz="500" dirty="0">
              <a:solidFill>
                <a:schemeClr val="bg1"/>
              </a:solidFill>
              <a:latin typeface="+mn-lt"/>
            </a:endParaRPr>
          </a:p>
        </p:txBody>
      </p:sp>
      <p:sp>
        <p:nvSpPr>
          <p:cNvPr id="17" name="TextBox 16" hidden="1"/>
          <p:cNvSpPr txBox="1"/>
          <p:nvPr userDrawn="1"/>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pPr algn="r"/>
              <a:t>‹#›</a:t>
            </a:fld>
            <a:endParaRPr lang="en-US" sz="500" dirty="0">
              <a:solidFill>
                <a:schemeClr val="bg1"/>
              </a:solidFill>
              <a:latin typeface="+mn-lt"/>
            </a:endParaRPr>
          </a:p>
        </p:txBody>
      </p:sp>
    </p:spTree>
    <p:extLst>
      <p:ext uri="{BB962C8B-B14F-4D97-AF65-F5344CB8AC3E}">
        <p14:creationId xmlns:p14="http://schemas.microsoft.com/office/powerpoint/2010/main" val="360562868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rtner_Cover5">
    <p:spTree>
      <p:nvGrpSpPr>
        <p:cNvPr id="1" name=""/>
        <p:cNvGrpSpPr/>
        <p:nvPr/>
      </p:nvGrpSpPr>
      <p:grpSpPr>
        <a:xfrm>
          <a:off x="0" y="0"/>
          <a:ext cx="0" cy="0"/>
          <a:chOff x="0" y="0"/>
          <a:chExt cx="0" cy="0"/>
        </a:xfrm>
      </p:grpSpPr>
      <p:pic>
        <p:nvPicPr>
          <p:cNvPr id="16" name="Picture 15" descr="pexels-photo-24495_filter2.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7" name="Title 1"/>
          <p:cNvSpPr>
            <a:spLocks noGrp="1"/>
          </p:cNvSpPr>
          <p:nvPr>
            <p:ph type="title" hasCustomPrompt="1"/>
          </p:nvPr>
        </p:nvSpPr>
        <p:spPr>
          <a:xfrm>
            <a:off x="502248" y="1605644"/>
            <a:ext cx="5722297" cy="2054867"/>
          </a:xfrm>
        </p:spPr>
        <p:txBody>
          <a:bodyPr anchor="t">
            <a:normAutofit/>
          </a:bodyPr>
          <a:lstStyle>
            <a:lvl1pPr>
              <a:defRPr sz="2800" baseline="0">
                <a:solidFill>
                  <a:srgbClr val="FFFFFF"/>
                </a:solidFill>
              </a:defRPr>
            </a:lvl1pPr>
          </a:lstStyle>
          <a:p>
            <a:r>
              <a:rPr lang="en-US" dirty="0" smtClean="0">
                <a:solidFill>
                  <a:schemeClr val="bg1"/>
                </a:solidFill>
              </a:rPr>
              <a:t>TITLE</a:t>
            </a:r>
            <a:endParaRPr lang="en-US" dirty="0">
              <a:solidFill>
                <a:schemeClr val="bg1"/>
              </a:solidFill>
            </a:endParaRPr>
          </a:p>
        </p:txBody>
      </p:sp>
      <p:cxnSp>
        <p:nvCxnSpPr>
          <p:cNvPr id="14" name="Straight Connector 13"/>
          <p:cNvCxnSpPr/>
          <p:nvPr/>
        </p:nvCxnSpPr>
        <p:spPr bwMode="auto">
          <a:xfrm>
            <a:off x="0" y="3802620"/>
            <a:ext cx="6456676" cy="0"/>
          </a:xfrm>
          <a:prstGeom prst="line">
            <a:avLst/>
          </a:prstGeom>
          <a:noFill/>
          <a:ln w="25400" algn="ctr">
            <a:solidFill>
              <a:srgbClr val="FFFFFF"/>
            </a:solidFill>
            <a:round/>
            <a:headEnd/>
            <a:tailEnd/>
          </a:ln>
        </p:spPr>
      </p:cxnSp>
      <p:sp>
        <p:nvSpPr>
          <p:cNvPr id="15" name="Rectangle 14"/>
          <p:cNvSpPr/>
          <p:nvPr/>
        </p:nvSpPr>
        <p:spPr bwMode="auto">
          <a:xfrm>
            <a:off x="6456676" y="1300564"/>
            <a:ext cx="2692414" cy="1786850"/>
          </a:xfrm>
          <a:prstGeom prst="rect">
            <a:avLst/>
          </a:prstGeom>
          <a:solidFill>
            <a:schemeClr val="bg1"/>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pic>
        <p:nvPicPr>
          <p:cNvPr id="17" name="Picture 16" descr="MapRLogo_r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19958" y="1736834"/>
            <a:ext cx="1660100" cy="360536"/>
          </a:xfrm>
          <a:prstGeom prst="rect">
            <a:avLst/>
          </a:prstGeom>
        </p:spPr>
      </p:pic>
      <p:sp>
        <p:nvSpPr>
          <p:cNvPr id="18" name="TextBox 17"/>
          <p:cNvSpPr txBox="1"/>
          <p:nvPr/>
        </p:nvSpPr>
        <p:spPr>
          <a:xfrm>
            <a:off x="8542912" y="1736834"/>
            <a:ext cx="279924" cy="364416"/>
          </a:xfrm>
          <a:prstGeom prst="rect">
            <a:avLst/>
          </a:prstGeom>
          <a:noFill/>
        </p:spPr>
        <p:txBody>
          <a:bodyPr wrap="square" lIns="71332" tIns="35666" rIns="71332" bIns="35666" rtlCol="0">
            <a:spAutoFit/>
          </a:bodyPr>
          <a:lstStyle/>
          <a:p>
            <a:r>
              <a:rPr lang="en-US" dirty="0" smtClean="0">
                <a:solidFill>
                  <a:schemeClr val="tx2"/>
                </a:solidFill>
                <a:latin typeface="Arial"/>
                <a:cs typeface="Arial"/>
              </a:rPr>
              <a:t>+</a:t>
            </a:r>
          </a:p>
        </p:txBody>
      </p:sp>
      <p:cxnSp>
        <p:nvCxnSpPr>
          <p:cNvPr id="19" name="Straight Connector 18"/>
          <p:cNvCxnSpPr/>
          <p:nvPr/>
        </p:nvCxnSpPr>
        <p:spPr bwMode="auto">
          <a:xfrm>
            <a:off x="6456676" y="0"/>
            <a:ext cx="0" cy="5143500"/>
          </a:xfrm>
          <a:prstGeom prst="line">
            <a:avLst/>
          </a:prstGeom>
          <a:noFill/>
          <a:ln w="25400" algn="ctr">
            <a:solidFill>
              <a:srgbClr val="FFFFFF"/>
            </a:solidFill>
            <a:round/>
            <a:headEnd/>
            <a:tailEnd/>
          </a:ln>
        </p:spPr>
      </p:cxnSp>
      <p:sp>
        <p:nvSpPr>
          <p:cNvPr id="12" name="Text Placeholder 40"/>
          <p:cNvSpPr>
            <a:spLocks noGrp="1"/>
          </p:cNvSpPr>
          <p:nvPr>
            <p:ph type="body" sz="quarter" idx="11" hasCustomPrompt="1"/>
          </p:nvPr>
        </p:nvSpPr>
        <p:spPr>
          <a:xfrm>
            <a:off x="502246" y="3993426"/>
            <a:ext cx="5930992" cy="986173"/>
          </a:xfrm>
        </p:spPr>
        <p:txBody>
          <a:bodyPr anchor="t">
            <a:normAutofit/>
          </a:bodyPr>
          <a:lstStyle>
            <a:lvl1pPr marL="0" indent="0">
              <a:buNone/>
              <a:defRPr sz="1900" b="1">
                <a:solidFill>
                  <a:srgbClr val="FFFFFF"/>
                </a:solidFill>
              </a:defRPr>
            </a:lvl1pPr>
          </a:lstStyle>
          <a:p>
            <a:pPr lvl="0"/>
            <a:r>
              <a:rPr lang="en-US" dirty="0" smtClean="0"/>
              <a:t>Speaker Name</a:t>
            </a:r>
            <a:br>
              <a:rPr lang="en-US" dirty="0" smtClean="0"/>
            </a:br>
            <a:r>
              <a:rPr lang="en-US" dirty="0" smtClean="0"/>
              <a:t>Title</a:t>
            </a:r>
          </a:p>
          <a:p>
            <a:pPr lvl="0"/>
            <a:r>
              <a:rPr lang="en-US" dirty="0" smtClean="0"/>
              <a:t>Date</a:t>
            </a:r>
            <a:endParaRPr lang="en-US" dirty="0"/>
          </a:p>
        </p:txBody>
      </p:sp>
    </p:spTree>
    <p:extLst>
      <p:ext uri="{BB962C8B-B14F-4D97-AF65-F5344CB8AC3E}">
        <p14:creationId xmlns:p14="http://schemas.microsoft.com/office/powerpoint/2010/main" val="3279621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 Item">
    <p:bg>
      <p:bgRef idx="1001">
        <a:schemeClr val="bg1"/>
      </p:bgRef>
    </p:bg>
    <p:spTree>
      <p:nvGrpSpPr>
        <p:cNvPr id="1" name=""/>
        <p:cNvGrpSpPr/>
        <p:nvPr/>
      </p:nvGrpSpPr>
      <p:grpSpPr>
        <a:xfrm>
          <a:off x="0" y="0"/>
          <a:ext cx="0" cy="0"/>
          <a:chOff x="0" y="0"/>
          <a:chExt cx="0" cy="0"/>
        </a:xfrm>
      </p:grpSpPr>
      <p:sp>
        <p:nvSpPr>
          <p:cNvPr id="4" name="Text Placeholder 2"/>
          <p:cNvSpPr>
            <a:spLocks noGrp="1"/>
          </p:cNvSpPr>
          <p:nvPr>
            <p:ph idx="1" hasCustomPrompt="1"/>
          </p:nvPr>
        </p:nvSpPr>
        <p:spPr>
          <a:xfrm>
            <a:off x="455624" y="898625"/>
            <a:ext cx="8260400" cy="3695999"/>
          </a:xfrm>
          <a:prstGeom prst="rect">
            <a:avLst/>
          </a:prstGeom>
        </p:spPr>
        <p:txBody>
          <a:bodyPr vert="horz" lIns="95093" tIns="47546" rIns="95093" bIns="47546" rtlCol="0">
            <a:normAutofit/>
          </a:bodyPr>
          <a:lstStyle>
            <a:lvl1pPr marL="211138" indent="-211138">
              <a:defRPr/>
            </a:lvl1pPr>
            <a:lvl2pPr marL="461963" indent="-211138">
              <a:tabLst/>
              <a:defRPr/>
            </a:lvl2pPr>
          </a:lstStyle>
          <a:p>
            <a:pPr lvl="0"/>
            <a:r>
              <a:rPr lang="en-US" dirty="0" smtClean="0"/>
              <a:t>Click to edit Master text styles</a:t>
            </a:r>
          </a:p>
          <a:p>
            <a:pPr lvl="1"/>
            <a:r>
              <a:rPr lang="en-US" dirty="0" smtClean="0"/>
              <a:t>Second level</a:t>
            </a:r>
          </a:p>
        </p:txBody>
      </p:sp>
      <p:sp>
        <p:nvSpPr>
          <p:cNvPr id="2" name="Title 1"/>
          <p:cNvSpPr>
            <a:spLocks noGrp="1"/>
          </p:cNvSpPr>
          <p:nvPr>
            <p:ph type="title" hasCustomPrompt="1"/>
          </p:nvPr>
        </p:nvSpPr>
        <p:spPr>
          <a:xfrm>
            <a:off x="455624" y="205980"/>
            <a:ext cx="8260400" cy="692646"/>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5829408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Items + tex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65183" y="205980"/>
            <a:ext cx="8260400" cy="692646"/>
          </a:xfrm>
        </p:spPr>
        <p:txBody>
          <a:bodyPr/>
          <a:lstStyle>
            <a:lvl1pPr>
              <a:defRPr/>
            </a:lvl1pPr>
          </a:lstStyle>
          <a:p>
            <a:r>
              <a:rPr lang="en-US" dirty="0" smtClean="0"/>
              <a:t>CLICK TO EDIT MASTER TITLE STYLE</a:t>
            </a:r>
            <a:endParaRPr lang="en-US" dirty="0"/>
          </a:p>
        </p:txBody>
      </p:sp>
      <p:sp>
        <p:nvSpPr>
          <p:cNvPr id="8" name="Text Placeholder 2"/>
          <p:cNvSpPr>
            <a:spLocks noGrp="1"/>
          </p:cNvSpPr>
          <p:nvPr>
            <p:ph type="body" idx="1" hasCustomPrompt="1"/>
          </p:nvPr>
        </p:nvSpPr>
        <p:spPr>
          <a:xfrm>
            <a:off x="459290" y="814008"/>
            <a:ext cx="3796970" cy="331618"/>
          </a:xfrm>
        </p:spPr>
        <p:txBody>
          <a:bodyPr anchor="b">
            <a:noAutofit/>
          </a:bodyPr>
          <a:lstStyle>
            <a:lvl1pPr marL="0" indent="0">
              <a:buNone/>
              <a:defRPr sz="1900" b="0">
                <a:solidFill>
                  <a:srgbClr val="000000"/>
                </a:solidFill>
                <a:latin typeface="Arial"/>
                <a:cs typeface="Arial"/>
              </a:defRPr>
            </a:lvl1pPr>
            <a:lvl2pPr marL="475465" indent="0">
              <a:buNone/>
              <a:defRPr sz="2100" b="1"/>
            </a:lvl2pPr>
            <a:lvl3pPr marL="950932" indent="0">
              <a:buNone/>
              <a:defRPr sz="1900" b="1"/>
            </a:lvl3pPr>
            <a:lvl4pPr marL="1426397" indent="0">
              <a:buNone/>
              <a:defRPr sz="1600" b="1"/>
            </a:lvl4pPr>
            <a:lvl5pPr marL="1901863" indent="0">
              <a:buNone/>
              <a:defRPr sz="1600" b="1"/>
            </a:lvl5pPr>
            <a:lvl6pPr marL="2377329" indent="0">
              <a:buNone/>
              <a:defRPr sz="1600" b="1"/>
            </a:lvl6pPr>
            <a:lvl7pPr marL="2852794" indent="0">
              <a:buNone/>
              <a:defRPr sz="1600" b="1"/>
            </a:lvl7pPr>
            <a:lvl8pPr marL="3328260" indent="0">
              <a:buNone/>
              <a:defRPr sz="1600" b="1"/>
            </a:lvl8pPr>
            <a:lvl9pPr marL="3803726" indent="0">
              <a:buNone/>
              <a:defRPr sz="1600" b="1"/>
            </a:lvl9pPr>
          </a:lstStyle>
          <a:p>
            <a:pPr lvl="0"/>
            <a:r>
              <a:rPr lang="en-US" dirty="0" smtClean="0"/>
              <a:t>CLICK TO EDIT</a:t>
            </a:r>
          </a:p>
        </p:txBody>
      </p:sp>
      <p:sp>
        <p:nvSpPr>
          <p:cNvPr id="10" name="Text Placeholder 4"/>
          <p:cNvSpPr>
            <a:spLocks noGrp="1"/>
          </p:cNvSpPr>
          <p:nvPr>
            <p:ph type="body" sz="quarter" idx="3" hasCustomPrompt="1"/>
          </p:nvPr>
        </p:nvSpPr>
        <p:spPr>
          <a:xfrm>
            <a:off x="4774281" y="814008"/>
            <a:ext cx="3798462" cy="331618"/>
          </a:xfrm>
        </p:spPr>
        <p:txBody>
          <a:bodyPr anchor="b">
            <a:noAutofit/>
          </a:bodyPr>
          <a:lstStyle>
            <a:lvl1pPr marL="0" indent="0">
              <a:buNone/>
              <a:defRPr sz="1900" b="0">
                <a:solidFill>
                  <a:srgbClr val="000000"/>
                </a:solidFill>
                <a:latin typeface="Arial"/>
                <a:cs typeface="Arial"/>
              </a:defRPr>
            </a:lvl1pPr>
            <a:lvl2pPr marL="475465" indent="0">
              <a:buNone/>
              <a:defRPr sz="2100" b="1"/>
            </a:lvl2pPr>
            <a:lvl3pPr marL="950932" indent="0">
              <a:buNone/>
              <a:defRPr sz="1900" b="1"/>
            </a:lvl3pPr>
            <a:lvl4pPr marL="1426397" indent="0">
              <a:buNone/>
              <a:defRPr sz="1600" b="1"/>
            </a:lvl4pPr>
            <a:lvl5pPr marL="1901863" indent="0">
              <a:buNone/>
              <a:defRPr sz="1600" b="1"/>
            </a:lvl5pPr>
            <a:lvl6pPr marL="2377329" indent="0">
              <a:buNone/>
              <a:defRPr sz="1600" b="1"/>
            </a:lvl6pPr>
            <a:lvl7pPr marL="2852794" indent="0">
              <a:buNone/>
              <a:defRPr sz="1600" b="1"/>
            </a:lvl7pPr>
            <a:lvl8pPr marL="3328260" indent="0">
              <a:buNone/>
              <a:defRPr sz="1600" b="1"/>
            </a:lvl8pPr>
            <a:lvl9pPr marL="3803726" indent="0">
              <a:buNone/>
              <a:defRPr sz="1600" b="1"/>
            </a:lvl9pPr>
          </a:lstStyle>
          <a:p>
            <a:pPr lvl="0"/>
            <a:r>
              <a:rPr lang="en-US" dirty="0" smtClean="0"/>
              <a:t>CLICK TO EDIT</a:t>
            </a:r>
          </a:p>
        </p:txBody>
      </p:sp>
      <p:sp>
        <p:nvSpPr>
          <p:cNvPr id="11" name="Content Placeholder 5"/>
          <p:cNvSpPr>
            <a:spLocks noGrp="1"/>
          </p:cNvSpPr>
          <p:nvPr>
            <p:ph sz="quarter" idx="4"/>
          </p:nvPr>
        </p:nvSpPr>
        <p:spPr>
          <a:xfrm>
            <a:off x="4774281" y="1298804"/>
            <a:ext cx="3798462" cy="3292309"/>
          </a:xfrm>
        </p:spPr>
        <p:txBody>
          <a:bodyPr/>
          <a:lstStyle>
            <a:lvl1pPr marL="177093" indent="-177093">
              <a:defRPr sz="2200"/>
            </a:lvl1pPr>
            <a:lvl2pPr marL="401244" indent="-225390">
              <a:defRPr sz="1900"/>
            </a:lvl2pPr>
            <a:lvl3pPr marL="666264" indent="-236536">
              <a:defRPr sz="1600"/>
            </a:lvl3pPr>
            <a:lvl4pPr marL="933760" indent="-236536">
              <a:defRPr sz="1400"/>
            </a:lvl4pPr>
            <a:lvl5pPr marL="1202495" indent="-236536">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p:txBody>
      </p:sp>
      <p:sp>
        <p:nvSpPr>
          <p:cNvPr id="12" name="Content Placeholder 5"/>
          <p:cNvSpPr>
            <a:spLocks noGrp="1"/>
          </p:cNvSpPr>
          <p:nvPr>
            <p:ph sz="quarter" idx="10"/>
          </p:nvPr>
        </p:nvSpPr>
        <p:spPr>
          <a:xfrm>
            <a:off x="465183" y="1298804"/>
            <a:ext cx="3791077" cy="3292309"/>
          </a:xfrm>
        </p:spPr>
        <p:txBody>
          <a:bodyPr/>
          <a:lstStyle>
            <a:lvl1pPr marL="177093" indent="-177093">
              <a:defRPr sz="2200"/>
            </a:lvl1pPr>
            <a:lvl2pPr marL="401244" indent="-225390">
              <a:defRPr sz="1900"/>
            </a:lvl2pPr>
            <a:lvl3pPr marL="666264" indent="-236536">
              <a:defRPr sz="1600"/>
            </a:lvl3pPr>
            <a:lvl4pPr marL="933760" indent="-236536">
              <a:defRPr sz="1400"/>
            </a:lvl4pPr>
            <a:lvl5pPr marL="1202495" indent="-236536">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p:txBody>
      </p:sp>
      <p:cxnSp>
        <p:nvCxnSpPr>
          <p:cNvPr id="13" name="Straight Connector 12"/>
          <p:cNvCxnSpPr/>
          <p:nvPr/>
        </p:nvCxnSpPr>
        <p:spPr bwMode="auto">
          <a:xfrm>
            <a:off x="4888340" y="1211779"/>
            <a:ext cx="3798463" cy="0"/>
          </a:xfrm>
          <a:prstGeom prst="line">
            <a:avLst/>
          </a:prstGeom>
          <a:noFill/>
          <a:ln w="25400" algn="ctr">
            <a:solidFill>
              <a:srgbClr val="A7A8AA"/>
            </a:solidFill>
            <a:round/>
            <a:headEnd/>
            <a:tailEnd/>
          </a:ln>
        </p:spPr>
      </p:cxnSp>
      <p:cxnSp>
        <p:nvCxnSpPr>
          <p:cNvPr id="14" name="Straight Connector 13"/>
          <p:cNvCxnSpPr/>
          <p:nvPr/>
        </p:nvCxnSpPr>
        <p:spPr bwMode="auto">
          <a:xfrm>
            <a:off x="579243" y="1211779"/>
            <a:ext cx="3779431" cy="0"/>
          </a:xfrm>
          <a:prstGeom prst="line">
            <a:avLst/>
          </a:prstGeom>
          <a:noFill/>
          <a:ln w="25400" algn="ctr">
            <a:solidFill>
              <a:srgbClr val="A7A8AA"/>
            </a:solidFill>
            <a:round/>
            <a:headEnd/>
            <a:tailEnd/>
          </a:ln>
        </p:spPr>
      </p:cxnSp>
      <p:cxnSp>
        <p:nvCxnSpPr>
          <p:cNvPr id="9" name="Straight Connector 8"/>
          <p:cNvCxnSpPr/>
          <p:nvPr/>
        </p:nvCxnSpPr>
        <p:spPr bwMode="auto">
          <a:xfrm>
            <a:off x="4888344" y="1211779"/>
            <a:ext cx="3798463" cy="0"/>
          </a:xfrm>
          <a:prstGeom prst="line">
            <a:avLst/>
          </a:prstGeom>
          <a:noFill/>
          <a:ln w="25400" algn="ctr">
            <a:solidFill>
              <a:srgbClr val="A7A8AA"/>
            </a:solidFill>
            <a:round/>
            <a:headEnd/>
            <a:tailEnd/>
          </a:ln>
        </p:spPr>
      </p:cxnSp>
      <p:cxnSp>
        <p:nvCxnSpPr>
          <p:cNvPr id="15" name="Straight Connector 14"/>
          <p:cNvCxnSpPr/>
          <p:nvPr/>
        </p:nvCxnSpPr>
        <p:spPr bwMode="auto">
          <a:xfrm>
            <a:off x="579247" y="1211779"/>
            <a:ext cx="3779431" cy="0"/>
          </a:xfrm>
          <a:prstGeom prst="line">
            <a:avLst/>
          </a:prstGeom>
          <a:noFill/>
          <a:ln w="25400" algn="ctr">
            <a:solidFill>
              <a:srgbClr val="A7A8AA"/>
            </a:solidFill>
            <a:round/>
            <a:headEnd/>
            <a:tailEnd/>
          </a:ln>
        </p:spPr>
      </p:cxnSp>
      <p:cxnSp>
        <p:nvCxnSpPr>
          <p:cNvPr id="16" name="Straight Connector 15"/>
          <p:cNvCxnSpPr/>
          <p:nvPr userDrawn="1"/>
        </p:nvCxnSpPr>
        <p:spPr bwMode="auto">
          <a:xfrm>
            <a:off x="4872166" y="1211779"/>
            <a:ext cx="3798463" cy="0"/>
          </a:xfrm>
          <a:prstGeom prst="line">
            <a:avLst/>
          </a:prstGeom>
          <a:noFill/>
          <a:ln w="25400" algn="ctr">
            <a:solidFill>
              <a:srgbClr val="A7A8AA"/>
            </a:solidFill>
            <a:round/>
            <a:headEnd/>
            <a:tailEnd/>
          </a:ln>
        </p:spPr>
      </p:cxnSp>
      <p:cxnSp>
        <p:nvCxnSpPr>
          <p:cNvPr id="17" name="Straight Connector 16"/>
          <p:cNvCxnSpPr/>
          <p:nvPr userDrawn="1"/>
        </p:nvCxnSpPr>
        <p:spPr bwMode="auto">
          <a:xfrm>
            <a:off x="579247" y="1211779"/>
            <a:ext cx="3779431" cy="0"/>
          </a:xfrm>
          <a:prstGeom prst="line">
            <a:avLst/>
          </a:prstGeom>
          <a:noFill/>
          <a:ln w="25400" algn="ctr">
            <a:solidFill>
              <a:srgbClr val="A7A8AA"/>
            </a:solidFill>
            <a:round/>
            <a:headEnd/>
            <a:tailEnd/>
          </a:ln>
        </p:spPr>
      </p:cxnSp>
    </p:spTree>
    <p:extLst>
      <p:ext uri="{BB962C8B-B14F-4D97-AF65-F5344CB8AC3E}">
        <p14:creationId xmlns:p14="http://schemas.microsoft.com/office/powerpoint/2010/main" val="19594076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with Bylin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6359" y="1217241"/>
            <a:ext cx="7980488" cy="3377384"/>
          </a:xfrm>
        </p:spPr>
        <p:txBody>
          <a:bodyPr/>
          <a:lstStyle>
            <a:lvl1pPr marL="228600" indent="-211138">
              <a:defRPr>
                <a:solidFill>
                  <a:srgbClr val="000000"/>
                </a:solidFill>
              </a:defRPr>
            </a:lvl1pPr>
            <a:lvl2pPr marL="460375" indent="-209550">
              <a:tabLst/>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p:txBody>
      </p:sp>
      <p:sp>
        <p:nvSpPr>
          <p:cNvPr id="4" name="Text Placeholder 2"/>
          <p:cNvSpPr>
            <a:spLocks noGrp="1"/>
          </p:cNvSpPr>
          <p:nvPr>
            <p:ph type="body" idx="10" hasCustomPrompt="1"/>
          </p:nvPr>
        </p:nvSpPr>
        <p:spPr>
          <a:xfrm>
            <a:off x="456359" y="825563"/>
            <a:ext cx="7980488" cy="331847"/>
          </a:xfrm>
        </p:spPr>
        <p:txBody>
          <a:bodyPr anchor="b">
            <a:noAutofit/>
          </a:bodyPr>
          <a:lstStyle>
            <a:lvl1pPr marL="0" indent="0">
              <a:buNone/>
              <a:defRPr sz="1900" b="0">
                <a:solidFill>
                  <a:srgbClr val="000000"/>
                </a:solidFill>
                <a:latin typeface="Arial"/>
                <a:cs typeface="Arial"/>
              </a:defRPr>
            </a:lvl1pPr>
            <a:lvl2pPr marL="475465" indent="0">
              <a:buNone/>
              <a:defRPr sz="2100" b="1"/>
            </a:lvl2pPr>
            <a:lvl3pPr marL="950932" indent="0">
              <a:buNone/>
              <a:defRPr sz="1900" b="1"/>
            </a:lvl3pPr>
            <a:lvl4pPr marL="1426397" indent="0">
              <a:buNone/>
              <a:defRPr sz="1600" b="1"/>
            </a:lvl4pPr>
            <a:lvl5pPr marL="1901863" indent="0">
              <a:buNone/>
              <a:defRPr sz="1600" b="1"/>
            </a:lvl5pPr>
            <a:lvl6pPr marL="2377329" indent="0">
              <a:buNone/>
              <a:defRPr sz="1600" b="1"/>
            </a:lvl6pPr>
            <a:lvl7pPr marL="2852794" indent="0">
              <a:buNone/>
              <a:defRPr sz="1600" b="1"/>
            </a:lvl7pPr>
            <a:lvl8pPr marL="3328260" indent="0">
              <a:buNone/>
              <a:defRPr sz="1600" b="1"/>
            </a:lvl8pPr>
            <a:lvl9pPr marL="3803726" indent="0">
              <a:buNone/>
              <a:defRPr sz="1600" b="1"/>
            </a:lvl9pPr>
          </a:lstStyle>
          <a:p>
            <a:pPr lvl="0"/>
            <a:r>
              <a:rPr lang="en-US" dirty="0" smtClean="0"/>
              <a:t>CLICK TO EDIT MASTER TEXT STYLES</a:t>
            </a:r>
          </a:p>
        </p:txBody>
      </p:sp>
    </p:spTree>
    <p:extLst>
      <p:ext uri="{BB962C8B-B14F-4D97-AF65-F5344CB8AC3E}">
        <p14:creationId xmlns:p14="http://schemas.microsoft.com/office/powerpoint/2010/main" val="3850181174"/>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1732" y="205980"/>
            <a:ext cx="7968722" cy="692646"/>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7762579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2761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Items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cxnSp>
        <p:nvCxnSpPr>
          <p:cNvPr id="3" name="Straight Connector 2"/>
          <p:cNvCxnSpPr/>
          <p:nvPr/>
        </p:nvCxnSpPr>
        <p:spPr bwMode="auto">
          <a:xfrm>
            <a:off x="0" y="1019125"/>
            <a:ext cx="9144000" cy="0"/>
          </a:xfrm>
          <a:prstGeom prst="line">
            <a:avLst/>
          </a:prstGeom>
          <a:noFill/>
          <a:ln w="25400" algn="ctr">
            <a:solidFill>
              <a:srgbClr val="A7A8AA"/>
            </a:solidFill>
            <a:round/>
            <a:headEnd/>
            <a:tailEnd/>
          </a:ln>
        </p:spPr>
      </p:cxnSp>
      <p:cxnSp>
        <p:nvCxnSpPr>
          <p:cNvPr id="4" name="Straight Connector 3"/>
          <p:cNvCxnSpPr/>
          <p:nvPr/>
        </p:nvCxnSpPr>
        <p:spPr bwMode="auto">
          <a:xfrm>
            <a:off x="4560973" y="1018778"/>
            <a:ext cx="0" cy="3850183"/>
          </a:xfrm>
          <a:prstGeom prst="line">
            <a:avLst/>
          </a:prstGeom>
          <a:noFill/>
          <a:ln w="25400" algn="ctr">
            <a:solidFill>
              <a:srgbClr val="A7A8AA"/>
            </a:solidFill>
            <a:round/>
            <a:headEnd/>
            <a:tailEnd/>
          </a:ln>
        </p:spPr>
      </p:cxnSp>
      <p:cxnSp>
        <p:nvCxnSpPr>
          <p:cNvPr id="5" name="Straight Connector 4"/>
          <p:cNvCxnSpPr/>
          <p:nvPr/>
        </p:nvCxnSpPr>
        <p:spPr bwMode="auto">
          <a:xfrm>
            <a:off x="6769834" y="1019125"/>
            <a:ext cx="0" cy="3850183"/>
          </a:xfrm>
          <a:prstGeom prst="line">
            <a:avLst/>
          </a:prstGeom>
          <a:noFill/>
          <a:ln w="25400" algn="ctr">
            <a:solidFill>
              <a:srgbClr val="A7A8AA"/>
            </a:solidFill>
            <a:round/>
            <a:headEnd/>
            <a:tailEnd/>
          </a:ln>
        </p:spPr>
      </p:cxnSp>
      <p:cxnSp>
        <p:nvCxnSpPr>
          <p:cNvPr id="6" name="Straight Connector 5"/>
          <p:cNvCxnSpPr/>
          <p:nvPr/>
        </p:nvCxnSpPr>
        <p:spPr bwMode="auto">
          <a:xfrm>
            <a:off x="2379981" y="1018778"/>
            <a:ext cx="0" cy="3850183"/>
          </a:xfrm>
          <a:prstGeom prst="line">
            <a:avLst/>
          </a:prstGeom>
          <a:noFill/>
          <a:ln w="25400" algn="ctr">
            <a:solidFill>
              <a:srgbClr val="A7A8AA"/>
            </a:solidFill>
            <a:round/>
            <a:headEnd/>
            <a:tailEnd/>
          </a:ln>
        </p:spPr>
      </p:cxnSp>
      <p:sp>
        <p:nvSpPr>
          <p:cNvPr id="16" name="Text Placeholder 15"/>
          <p:cNvSpPr>
            <a:spLocks noGrp="1"/>
          </p:cNvSpPr>
          <p:nvPr>
            <p:ph type="body" sz="quarter" idx="10" hasCustomPrompt="1"/>
          </p:nvPr>
        </p:nvSpPr>
        <p:spPr>
          <a:xfrm>
            <a:off x="341663" y="1272780"/>
            <a:ext cx="1868821" cy="330994"/>
          </a:xfrm>
        </p:spPr>
        <p:txBody>
          <a:bodyPr/>
          <a:lstStyle>
            <a:lvl1pPr marL="0" indent="0">
              <a:buNone/>
              <a:defRPr sz="1400"/>
            </a:lvl1pPr>
          </a:lstStyle>
          <a:p>
            <a:pPr lvl="0"/>
            <a:r>
              <a:rPr lang="en-US" dirty="0" smtClean="0"/>
              <a:t>TEXT</a:t>
            </a:r>
            <a:endParaRPr lang="en-US" dirty="0"/>
          </a:p>
        </p:txBody>
      </p:sp>
      <p:sp>
        <p:nvSpPr>
          <p:cNvPr id="17" name="Text Placeholder 15"/>
          <p:cNvSpPr>
            <a:spLocks noGrp="1"/>
          </p:cNvSpPr>
          <p:nvPr>
            <p:ph type="body" sz="quarter" idx="11" hasCustomPrompt="1"/>
          </p:nvPr>
        </p:nvSpPr>
        <p:spPr>
          <a:xfrm>
            <a:off x="2603182" y="1272780"/>
            <a:ext cx="1836416" cy="330994"/>
          </a:xfrm>
        </p:spPr>
        <p:txBody>
          <a:bodyPr/>
          <a:lstStyle>
            <a:lvl1pPr marL="0" indent="0">
              <a:buNone/>
              <a:defRPr sz="1400"/>
            </a:lvl1pPr>
          </a:lstStyle>
          <a:p>
            <a:pPr lvl="0"/>
            <a:r>
              <a:rPr lang="en-US" dirty="0" smtClean="0"/>
              <a:t>TEXT</a:t>
            </a:r>
            <a:endParaRPr lang="en-US" dirty="0"/>
          </a:p>
        </p:txBody>
      </p:sp>
      <p:sp>
        <p:nvSpPr>
          <p:cNvPr id="18" name="Text Placeholder 15"/>
          <p:cNvSpPr>
            <a:spLocks noGrp="1"/>
          </p:cNvSpPr>
          <p:nvPr>
            <p:ph type="body" sz="quarter" idx="12" hasCustomPrompt="1"/>
          </p:nvPr>
        </p:nvSpPr>
        <p:spPr>
          <a:xfrm>
            <a:off x="4757701" y="1272780"/>
            <a:ext cx="1836416" cy="330994"/>
          </a:xfrm>
        </p:spPr>
        <p:txBody>
          <a:bodyPr/>
          <a:lstStyle>
            <a:lvl1pPr marL="0" indent="0">
              <a:buNone/>
              <a:defRPr sz="1400"/>
            </a:lvl1pPr>
          </a:lstStyle>
          <a:p>
            <a:pPr lvl="0"/>
            <a:r>
              <a:rPr lang="en-US" dirty="0" smtClean="0"/>
              <a:t>TEXT</a:t>
            </a:r>
            <a:endParaRPr lang="en-US" dirty="0"/>
          </a:p>
        </p:txBody>
      </p:sp>
      <p:sp>
        <p:nvSpPr>
          <p:cNvPr id="19" name="Text Placeholder 15"/>
          <p:cNvSpPr>
            <a:spLocks noGrp="1"/>
          </p:cNvSpPr>
          <p:nvPr>
            <p:ph type="body" sz="quarter" idx="13" hasCustomPrompt="1"/>
          </p:nvPr>
        </p:nvSpPr>
        <p:spPr>
          <a:xfrm>
            <a:off x="7015859" y="1272780"/>
            <a:ext cx="1836416" cy="330994"/>
          </a:xfrm>
        </p:spPr>
        <p:txBody>
          <a:bodyPr/>
          <a:lstStyle>
            <a:lvl1pPr marL="0" indent="0">
              <a:buNone/>
              <a:defRPr sz="1400"/>
            </a:lvl1pPr>
          </a:lstStyle>
          <a:p>
            <a:pPr lvl="0"/>
            <a:r>
              <a:rPr lang="en-US" dirty="0" smtClean="0"/>
              <a:t>TEXT</a:t>
            </a:r>
            <a:endParaRPr lang="en-US" dirty="0"/>
          </a:p>
        </p:txBody>
      </p:sp>
      <p:sp>
        <p:nvSpPr>
          <p:cNvPr id="21" name="Text Placeholder 20"/>
          <p:cNvSpPr>
            <a:spLocks noGrp="1"/>
          </p:cNvSpPr>
          <p:nvPr>
            <p:ph type="body" sz="quarter" idx="14"/>
          </p:nvPr>
        </p:nvSpPr>
        <p:spPr>
          <a:xfrm>
            <a:off x="341578" y="1764507"/>
            <a:ext cx="1868905" cy="2892029"/>
          </a:xfrm>
        </p:spPr>
        <p:txBody>
          <a:bodyPr>
            <a:normAutofit/>
          </a:bodyPr>
          <a:lstStyle>
            <a:lvl1pPr marL="171450" indent="-155575">
              <a:defRPr sz="1200"/>
            </a:lvl1pPr>
            <a:lvl2pPr marL="341313" indent="-155575">
              <a:defRPr sz="1200"/>
            </a:lvl2pPr>
            <a:lvl3pPr>
              <a:defRPr sz="1200"/>
            </a:lvl3pPr>
            <a:lvl4pPr>
              <a:defRPr sz="1200"/>
            </a:lvl4pPr>
            <a:lvl5pPr>
              <a:defRPr sz="1200"/>
            </a:lvl5pPr>
          </a:lstStyle>
          <a:p>
            <a:pPr lvl="0"/>
            <a:r>
              <a:rPr lang="en-US" dirty="0" smtClean="0"/>
              <a:t>Click to edit Master text styles</a:t>
            </a:r>
          </a:p>
          <a:p>
            <a:pPr lvl="1"/>
            <a:r>
              <a:rPr lang="en-US" dirty="0" smtClean="0"/>
              <a:t>Second level</a:t>
            </a:r>
          </a:p>
        </p:txBody>
      </p:sp>
      <p:sp>
        <p:nvSpPr>
          <p:cNvPr id="15" name="Text Placeholder 20"/>
          <p:cNvSpPr>
            <a:spLocks noGrp="1"/>
          </p:cNvSpPr>
          <p:nvPr>
            <p:ph type="body" sz="quarter" idx="15"/>
          </p:nvPr>
        </p:nvSpPr>
        <p:spPr>
          <a:xfrm>
            <a:off x="2603182" y="1764507"/>
            <a:ext cx="1868905" cy="2892029"/>
          </a:xfrm>
        </p:spPr>
        <p:txBody>
          <a:bodyPr>
            <a:normAutofit/>
          </a:bodyPr>
          <a:lstStyle>
            <a:lvl1pPr marL="171450" indent="-155575">
              <a:defRPr sz="1200"/>
            </a:lvl1pPr>
            <a:lvl2pPr marL="341313" indent="-155575">
              <a:defRPr sz="1200"/>
            </a:lvl2pPr>
            <a:lvl3pPr>
              <a:defRPr sz="1200"/>
            </a:lvl3pPr>
            <a:lvl4pPr>
              <a:defRPr sz="1200"/>
            </a:lvl4pPr>
            <a:lvl5pPr>
              <a:defRPr sz="1200"/>
            </a:lvl5pPr>
          </a:lstStyle>
          <a:p>
            <a:pPr lvl="0"/>
            <a:r>
              <a:rPr lang="en-US" dirty="0" smtClean="0"/>
              <a:t>Click to edit Master text styles</a:t>
            </a:r>
          </a:p>
          <a:p>
            <a:pPr lvl="1"/>
            <a:r>
              <a:rPr lang="en-US" dirty="0" smtClean="0"/>
              <a:t>Second level</a:t>
            </a:r>
          </a:p>
        </p:txBody>
      </p:sp>
      <p:sp>
        <p:nvSpPr>
          <p:cNvPr id="20" name="Text Placeholder 20"/>
          <p:cNvSpPr>
            <a:spLocks noGrp="1"/>
          </p:cNvSpPr>
          <p:nvPr>
            <p:ph type="body" sz="quarter" idx="16"/>
          </p:nvPr>
        </p:nvSpPr>
        <p:spPr>
          <a:xfrm>
            <a:off x="4757701" y="1764507"/>
            <a:ext cx="1868905" cy="2892029"/>
          </a:xfrm>
        </p:spPr>
        <p:txBody>
          <a:bodyPr>
            <a:normAutofit/>
          </a:bodyPr>
          <a:lstStyle>
            <a:lvl1pPr marL="171450" indent="-155575">
              <a:defRPr sz="1200"/>
            </a:lvl1pPr>
            <a:lvl2pPr marL="341313" indent="-155575">
              <a:defRPr sz="1200"/>
            </a:lvl2pPr>
            <a:lvl3pPr>
              <a:defRPr sz="1200"/>
            </a:lvl3pPr>
            <a:lvl4pPr>
              <a:defRPr sz="1200"/>
            </a:lvl4pPr>
            <a:lvl5pPr>
              <a:defRPr sz="1200"/>
            </a:lvl5pPr>
          </a:lstStyle>
          <a:p>
            <a:pPr lvl="0"/>
            <a:r>
              <a:rPr lang="en-US" dirty="0" smtClean="0"/>
              <a:t>Click to edit Master text styles</a:t>
            </a:r>
          </a:p>
          <a:p>
            <a:pPr lvl="1"/>
            <a:r>
              <a:rPr lang="en-US" dirty="0" smtClean="0"/>
              <a:t>Second level</a:t>
            </a:r>
          </a:p>
        </p:txBody>
      </p:sp>
      <p:sp>
        <p:nvSpPr>
          <p:cNvPr id="25" name="Text Placeholder 20"/>
          <p:cNvSpPr>
            <a:spLocks noGrp="1"/>
          </p:cNvSpPr>
          <p:nvPr>
            <p:ph type="body" sz="quarter" idx="17"/>
          </p:nvPr>
        </p:nvSpPr>
        <p:spPr>
          <a:xfrm>
            <a:off x="7015859" y="1764507"/>
            <a:ext cx="1868905" cy="2892029"/>
          </a:xfrm>
        </p:spPr>
        <p:txBody>
          <a:bodyPr>
            <a:normAutofit/>
          </a:bodyPr>
          <a:lstStyle>
            <a:lvl1pPr marL="171450" indent="-155575">
              <a:defRPr sz="1200"/>
            </a:lvl1pPr>
            <a:lvl2pPr marL="341313" indent="-155575">
              <a:defRPr sz="1200"/>
            </a:lvl2pPr>
            <a:lvl3pPr>
              <a:defRPr sz="1200"/>
            </a:lvl3pPr>
            <a:lvl4pPr>
              <a:defRPr sz="1200"/>
            </a:lvl4pPr>
            <a:lvl5pPr>
              <a:defRPr sz="1200"/>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4607433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_Items_Little_Tex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6418266" y="1018701"/>
            <a:ext cx="2725737" cy="3856344"/>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cxnSp>
        <p:nvCxnSpPr>
          <p:cNvPr id="4" name="Straight Connector 3"/>
          <p:cNvCxnSpPr/>
          <p:nvPr/>
        </p:nvCxnSpPr>
        <p:spPr bwMode="auto">
          <a:xfrm>
            <a:off x="2659075" y="1019125"/>
            <a:ext cx="0" cy="2446066"/>
          </a:xfrm>
          <a:prstGeom prst="line">
            <a:avLst/>
          </a:prstGeom>
          <a:noFill/>
          <a:ln w="25400" algn="ctr">
            <a:solidFill>
              <a:srgbClr val="A7A8AA"/>
            </a:solidFill>
            <a:round/>
            <a:headEnd/>
            <a:tailEnd/>
          </a:ln>
        </p:spPr>
      </p:cxnSp>
      <p:cxnSp>
        <p:nvCxnSpPr>
          <p:cNvPr id="5" name="Straight Connector 4"/>
          <p:cNvCxnSpPr/>
          <p:nvPr/>
        </p:nvCxnSpPr>
        <p:spPr bwMode="auto">
          <a:xfrm>
            <a:off x="0" y="1018777"/>
            <a:ext cx="9144000" cy="0"/>
          </a:xfrm>
          <a:prstGeom prst="line">
            <a:avLst/>
          </a:prstGeom>
          <a:noFill/>
          <a:ln w="25400" algn="ctr">
            <a:solidFill>
              <a:srgbClr val="A7A8AA"/>
            </a:solidFill>
            <a:round/>
            <a:headEnd/>
            <a:tailEnd/>
          </a:ln>
        </p:spPr>
      </p:cxnSp>
      <p:cxnSp>
        <p:nvCxnSpPr>
          <p:cNvPr id="6" name="Straight Connector 5"/>
          <p:cNvCxnSpPr/>
          <p:nvPr/>
        </p:nvCxnSpPr>
        <p:spPr bwMode="auto">
          <a:xfrm>
            <a:off x="5" y="3465191"/>
            <a:ext cx="6418003" cy="0"/>
          </a:xfrm>
          <a:prstGeom prst="line">
            <a:avLst/>
          </a:prstGeom>
          <a:noFill/>
          <a:ln w="25400" algn="ctr">
            <a:solidFill>
              <a:srgbClr val="A7A8AA"/>
            </a:solidFill>
            <a:round/>
            <a:headEnd/>
            <a:tailEnd/>
          </a:ln>
        </p:spPr>
      </p:cxnSp>
      <p:sp>
        <p:nvSpPr>
          <p:cNvPr id="12" name="Text Placeholder 11"/>
          <p:cNvSpPr>
            <a:spLocks noGrp="1"/>
          </p:cNvSpPr>
          <p:nvPr>
            <p:ph type="body" sz="quarter" idx="10" hasCustomPrompt="1"/>
          </p:nvPr>
        </p:nvSpPr>
        <p:spPr>
          <a:xfrm>
            <a:off x="2930367" y="1286702"/>
            <a:ext cx="3009783" cy="1874268"/>
          </a:xfrm>
        </p:spPr>
        <p:txBody>
          <a:bodyPr/>
          <a:lstStyle>
            <a:lvl1pPr marL="0" indent="0">
              <a:buNone/>
              <a:defRPr/>
            </a:lvl1pPr>
          </a:lstStyle>
          <a:p>
            <a:pPr lvl="0"/>
            <a:r>
              <a:rPr lang="en-US" dirty="0" smtClean="0"/>
              <a:t>Sample Text</a:t>
            </a:r>
            <a:endParaRPr lang="en-US" dirty="0"/>
          </a:p>
        </p:txBody>
      </p:sp>
      <p:sp>
        <p:nvSpPr>
          <p:cNvPr id="14" name="Text Placeholder 13"/>
          <p:cNvSpPr>
            <a:spLocks noGrp="1"/>
          </p:cNvSpPr>
          <p:nvPr>
            <p:ph type="body" sz="quarter" idx="11" hasCustomPrompt="1"/>
          </p:nvPr>
        </p:nvSpPr>
        <p:spPr>
          <a:xfrm>
            <a:off x="452849" y="3662362"/>
            <a:ext cx="5361350" cy="1028975"/>
          </a:xfrm>
        </p:spPr>
        <p:txBody>
          <a:bodyPr/>
          <a:lstStyle>
            <a:lvl1pPr marL="0" indent="0">
              <a:buNone/>
              <a:defRPr/>
            </a:lvl1pPr>
          </a:lstStyle>
          <a:p>
            <a:pPr lvl="0"/>
            <a:r>
              <a:rPr lang="en-US" dirty="0" smtClean="0"/>
              <a:t>Sample Text</a:t>
            </a:r>
            <a:endParaRPr lang="en-US" dirty="0"/>
          </a:p>
        </p:txBody>
      </p:sp>
      <p:sp>
        <p:nvSpPr>
          <p:cNvPr id="16" name="Text Placeholder 15"/>
          <p:cNvSpPr>
            <a:spLocks noGrp="1"/>
          </p:cNvSpPr>
          <p:nvPr>
            <p:ph type="body" sz="quarter" idx="12" hasCustomPrompt="1"/>
          </p:nvPr>
        </p:nvSpPr>
        <p:spPr>
          <a:xfrm>
            <a:off x="452854" y="1287069"/>
            <a:ext cx="1782909" cy="1874044"/>
          </a:xfrm>
        </p:spPr>
        <p:txBody>
          <a:bodyPr/>
          <a:lstStyle>
            <a:lvl1pPr marL="0" indent="0">
              <a:buNone/>
              <a:defRPr baseline="0"/>
            </a:lvl1pPr>
          </a:lstStyle>
          <a:p>
            <a:pPr lvl="0"/>
            <a:r>
              <a:rPr lang="en-US" dirty="0" smtClean="0"/>
              <a:t>Sample Text</a:t>
            </a:r>
            <a:endParaRPr lang="en-US" dirty="0"/>
          </a:p>
        </p:txBody>
      </p:sp>
      <p:cxnSp>
        <p:nvCxnSpPr>
          <p:cNvPr id="17" name="Straight Connector 16"/>
          <p:cNvCxnSpPr/>
          <p:nvPr/>
        </p:nvCxnSpPr>
        <p:spPr bwMode="auto">
          <a:xfrm>
            <a:off x="6418005" y="1019126"/>
            <a:ext cx="258" cy="3855919"/>
          </a:xfrm>
          <a:prstGeom prst="line">
            <a:avLst/>
          </a:prstGeom>
          <a:noFill/>
          <a:ln w="25400" algn="ctr">
            <a:solidFill>
              <a:srgbClr val="A7A8AA"/>
            </a:solidFill>
            <a:round/>
            <a:headEnd/>
            <a:tailEnd/>
          </a:ln>
        </p:spPr>
      </p:cxnSp>
      <p:cxnSp>
        <p:nvCxnSpPr>
          <p:cNvPr id="11" name="Straight Connector 10"/>
          <p:cNvCxnSpPr/>
          <p:nvPr userDrawn="1"/>
        </p:nvCxnSpPr>
        <p:spPr bwMode="auto">
          <a:xfrm>
            <a:off x="6418005" y="1019126"/>
            <a:ext cx="258" cy="3855919"/>
          </a:xfrm>
          <a:prstGeom prst="line">
            <a:avLst/>
          </a:prstGeom>
          <a:noFill/>
          <a:ln w="25400" algn="ctr">
            <a:solidFill>
              <a:srgbClr val="A7A8AA"/>
            </a:solidFill>
            <a:round/>
            <a:headEnd/>
            <a:tailEnd/>
          </a:ln>
        </p:spPr>
      </p:cxnSp>
    </p:spTree>
    <p:extLst>
      <p:ext uri="{BB962C8B-B14F-4D97-AF65-F5344CB8AC3E}">
        <p14:creationId xmlns:p14="http://schemas.microsoft.com/office/powerpoint/2010/main" val="5038199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ransition Slide">
    <p:spTree>
      <p:nvGrpSpPr>
        <p:cNvPr id="1" name=""/>
        <p:cNvGrpSpPr/>
        <p:nvPr/>
      </p:nvGrpSpPr>
      <p:grpSpPr>
        <a:xfrm>
          <a:off x="0" y="0"/>
          <a:ext cx="0" cy="0"/>
          <a:chOff x="0" y="0"/>
          <a:chExt cx="0" cy="0"/>
        </a:xfrm>
      </p:grpSpPr>
      <p:pic>
        <p:nvPicPr>
          <p:cNvPr id="10" name="Picture 9" descr="GettyImages-164456141_Red-01.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694" y="-1"/>
            <a:ext cx="9144000" cy="4874540"/>
          </a:xfrm>
          <a:prstGeom prst="rect">
            <a:avLst/>
          </a:prstGeom>
        </p:spPr>
      </p:pic>
      <p:sp>
        <p:nvSpPr>
          <p:cNvPr id="84" name="TextBox 83" hidden="1"/>
          <p:cNvSpPr txBox="1"/>
          <p:nvPr/>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t>‹#›</a:t>
            </a:fld>
            <a:endParaRPr lang="en-US" sz="500" dirty="0">
              <a:solidFill>
                <a:schemeClr val="bg1"/>
              </a:solidFill>
              <a:latin typeface="+mn-lt"/>
            </a:endParaRPr>
          </a:p>
        </p:txBody>
      </p:sp>
      <p:sp>
        <p:nvSpPr>
          <p:cNvPr id="3" name="Text Placeholder 2"/>
          <p:cNvSpPr>
            <a:spLocks noGrp="1"/>
          </p:cNvSpPr>
          <p:nvPr>
            <p:ph type="body" sz="quarter" idx="10" hasCustomPrompt="1"/>
          </p:nvPr>
        </p:nvSpPr>
        <p:spPr>
          <a:xfrm>
            <a:off x="440273" y="2181927"/>
            <a:ext cx="5806020" cy="482440"/>
          </a:xfrm>
        </p:spPr>
        <p:txBody>
          <a:bodyPr anchor="ctr">
            <a:noAutofit/>
          </a:bodyPr>
          <a:lstStyle>
            <a:lvl1pPr marL="0" indent="0" algn="l" defTabSz="713293" rtl="0" eaLnBrk="1" latinLnBrk="0" hangingPunct="1">
              <a:lnSpc>
                <a:spcPct val="95000"/>
              </a:lnSpc>
              <a:spcBef>
                <a:spcPts val="0"/>
              </a:spcBef>
              <a:buNone/>
              <a:defRPr lang="en-US" sz="3000" b="0" kern="1200" baseline="0" dirty="0" smtClean="0">
                <a:solidFill>
                  <a:schemeClr val="bg1"/>
                </a:solidFill>
                <a:latin typeface="Arial"/>
                <a:ea typeface="+mn-ea"/>
                <a:cs typeface="Arial"/>
              </a:defRPr>
            </a:lvl1pPr>
          </a:lstStyle>
          <a:p>
            <a:pPr lvl="0"/>
            <a:r>
              <a:rPr lang="en-US" dirty="0" smtClean="0"/>
              <a:t>TRANSITION SLIDE OPTION 1</a:t>
            </a:r>
            <a:endParaRPr lang="en-US" dirty="0"/>
          </a:p>
        </p:txBody>
      </p:sp>
      <p:sp>
        <p:nvSpPr>
          <p:cNvPr id="12" name="TextBox 11" hidden="1"/>
          <p:cNvSpPr txBox="1"/>
          <p:nvPr/>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t>‹#›</a:t>
            </a:fld>
            <a:endParaRPr lang="en-US" sz="500" dirty="0">
              <a:solidFill>
                <a:schemeClr val="bg1"/>
              </a:solidFill>
              <a:latin typeface="+mn-lt"/>
            </a:endParaRPr>
          </a:p>
        </p:txBody>
      </p:sp>
      <p:cxnSp>
        <p:nvCxnSpPr>
          <p:cNvPr id="5" name="Straight Connector 4"/>
          <p:cNvCxnSpPr/>
          <p:nvPr/>
        </p:nvCxnSpPr>
        <p:spPr bwMode="auto">
          <a:xfrm>
            <a:off x="6246291" y="0"/>
            <a:ext cx="0" cy="4874540"/>
          </a:xfrm>
          <a:prstGeom prst="line">
            <a:avLst/>
          </a:prstGeom>
          <a:noFill/>
          <a:ln w="25400" algn="ctr">
            <a:solidFill>
              <a:schemeClr val="bg1"/>
            </a:solidFill>
            <a:round/>
            <a:headEnd/>
            <a:tailEnd/>
          </a:ln>
        </p:spPr>
      </p:cxnSp>
      <p:cxnSp>
        <p:nvCxnSpPr>
          <p:cNvPr id="6" name="Straight Connector 5"/>
          <p:cNvCxnSpPr/>
          <p:nvPr/>
        </p:nvCxnSpPr>
        <p:spPr bwMode="auto">
          <a:xfrm>
            <a:off x="6246292" y="1448432"/>
            <a:ext cx="2897709" cy="0"/>
          </a:xfrm>
          <a:prstGeom prst="line">
            <a:avLst/>
          </a:prstGeom>
          <a:noFill/>
          <a:ln w="25400" algn="ctr">
            <a:solidFill>
              <a:schemeClr val="bg1"/>
            </a:solidFill>
            <a:round/>
            <a:headEnd/>
            <a:tailEnd/>
          </a:ln>
        </p:spPr>
      </p:cxnSp>
      <p:cxnSp>
        <p:nvCxnSpPr>
          <p:cNvPr id="7" name="Straight Connector 6"/>
          <p:cNvCxnSpPr/>
          <p:nvPr/>
        </p:nvCxnSpPr>
        <p:spPr bwMode="auto">
          <a:xfrm>
            <a:off x="1" y="3738373"/>
            <a:ext cx="6246291" cy="0"/>
          </a:xfrm>
          <a:prstGeom prst="line">
            <a:avLst/>
          </a:prstGeom>
          <a:noFill/>
          <a:ln w="25400" algn="ctr">
            <a:solidFill>
              <a:schemeClr val="bg1"/>
            </a:solidFill>
            <a:round/>
            <a:headEnd/>
            <a:tailEnd/>
          </a:ln>
        </p:spPr>
      </p:cxnSp>
      <p:cxnSp>
        <p:nvCxnSpPr>
          <p:cNvPr id="8" name="Straight Connector 7"/>
          <p:cNvCxnSpPr/>
          <p:nvPr/>
        </p:nvCxnSpPr>
        <p:spPr bwMode="auto">
          <a:xfrm>
            <a:off x="8070783" y="1448433"/>
            <a:ext cx="0" cy="3426107"/>
          </a:xfrm>
          <a:prstGeom prst="line">
            <a:avLst/>
          </a:prstGeom>
          <a:noFill/>
          <a:ln w="25400" algn="ctr">
            <a:solidFill>
              <a:schemeClr val="bg1"/>
            </a:solidFill>
            <a:round/>
            <a:headEnd/>
            <a:tailEnd/>
          </a:ln>
        </p:spPr>
      </p:cxnSp>
      <p:cxnSp>
        <p:nvCxnSpPr>
          <p:cNvPr id="9" name="Straight Connector 8"/>
          <p:cNvCxnSpPr/>
          <p:nvPr/>
        </p:nvCxnSpPr>
        <p:spPr bwMode="auto">
          <a:xfrm>
            <a:off x="8070785" y="2542228"/>
            <a:ext cx="1073217" cy="0"/>
          </a:xfrm>
          <a:prstGeom prst="line">
            <a:avLst/>
          </a:prstGeom>
          <a:noFill/>
          <a:ln w="25400" algn="ctr">
            <a:solidFill>
              <a:schemeClr val="bg1"/>
            </a:solidFill>
            <a:round/>
            <a:headEnd/>
            <a:tailEnd/>
          </a:ln>
        </p:spPr>
      </p:cxnSp>
      <p:cxnSp>
        <p:nvCxnSpPr>
          <p:cNvPr id="13" name="Straight Connector 12"/>
          <p:cNvCxnSpPr/>
          <p:nvPr userDrawn="1"/>
        </p:nvCxnSpPr>
        <p:spPr bwMode="auto">
          <a:xfrm>
            <a:off x="0" y="4874540"/>
            <a:ext cx="9144000" cy="0"/>
          </a:xfrm>
          <a:prstGeom prst="line">
            <a:avLst/>
          </a:prstGeom>
          <a:noFill/>
          <a:ln w="25400" algn="ctr">
            <a:solidFill>
              <a:srgbClr val="FFFFFF"/>
            </a:solidFill>
            <a:round/>
            <a:headEnd/>
            <a:tailEnd/>
          </a:ln>
        </p:spPr>
      </p:cxnSp>
      <p:sp>
        <p:nvSpPr>
          <p:cNvPr id="14" name="TextBox 13" hidden="1"/>
          <p:cNvSpPr txBox="1"/>
          <p:nvPr/>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t>‹#›</a:t>
            </a:fld>
            <a:endParaRPr lang="en-US" sz="500" dirty="0">
              <a:solidFill>
                <a:schemeClr val="bg1"/>
              </a:solidFill>
              <a:latin typeface="+mn-lt"/>
            </a:endParaRPr>
          </a:p>
        </p:txBody>
      </p:sp>
      <p:sp>
        <p:nvSpPr>
          <p:cNvPr id="15" name="TextBox 14" hidden="1"/>
          <p:cNvSpPr txBox="1"/>
          <p:nvPr userDrawn="1"/>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t>‹#›</a:t>
            </a:fld>
            <a:endParaRPr lang="en-US" sz="500" dirty="0">
              <a:solidFill>
                <a:schemeClr val="bg1"/>
              </a:solidFill>
              <a:latin typeface="+mn-lt"/>
            </a:endParaRPr>
          </a:p>
        </p:txBody>
      </p:sp>
    </p:spTree>
    <p:extLst>
      <p:ext uri="{BB962C8B-B14F-4D97-AF65-F5344CB8AC3E}">
        <p14:creationId xmlns:p14="http://schemas.microsoft.com/office/powerpoint/2010/main" val="326053990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ransition Slide">
    <p:spTree>
      <p:nvGrpSpPr>
        <p:cNvPr id="1" name=""/>
        <p:cNvGrpSpPr/>
        <p:nvPr/>
      </p:nvGrpSpPr>
      <p:grpSpPr>
        <a:xfrm>
          <a:off x="0" y="0"/>
          <a:ext cx="0" cy="0"/>
          <a:chOff x="0" y="0"/>
          <a:chExt cx="0" cy="0"/>
        </a:xfrm>
      </p:grpSpPr>
      <p:sp>
        <p:nvSpPr>
          <p:cNvPr id="2" name="Rectangle 1"/>
          <p:cNvSpPr/>
          <p:nvPr userDrawn="1"/>
        </p:nvSpPr>
        <p:spPr bwMode="auto">
          <a:xfrm>
            <a:off x="0" y="0"/>
            <a:ext cx="9144002" cy="4874540"/>
          </a:xfrm>
          <a:prstGeom prst="rect">
            <a:avLst/>
          </a:prstGeom>
          <a:solidFill>
            <a:schemeClr val="tx1"/>
          </a:solidFill>
          <a:ln w="9525" algn="ctr">
            <a:noFill/>
            <a:round/>
            <a:headEnd/>
            <a:tailEnd/>
          </a:ln>
        </p:spPr>
        <p:txBody>
          <a:bodyPr rtlCol="0" anchor="ctr"/>
          <a:lstStyle/>
          <a:p>
            <a:pPr algn="ctr" eaLnBrk="0" hangingPunct="0"/>
            <a:endParaRPr lang="en-US" dirty="0" smtClean="0">
              <a:solidFill>
                <a:srgbClr val="FFFFFF"/>
              </a:solidFill>
            </a:endParaRPr>
          </a:p>
        </p:txBody>
      </p:sp>
      <p:sp>
        <p:nvSpPr>
          <p:cNvPr id="4" name="Rectangle 3"/>
          <p:cNvSpPr/>
          <p:nvPr userDrawn="1"/>
        </p:nvSpPr>
        <p:spPr bwMode="auto">
          <a:xfrm>
            <a:off x="8070783" y="1448432"/>
            <a:ext cx="1073217" cy="1093796"/>
          </a:xfrm>
          <a:prstGeom prst="rect">
            <a:avLst/>
          </a:prstGeom>
          <a:solidFill>
            <a:schemeClr val="accent1"/>
          </a:solidFill>
          <a:ln w="9525" algn="ctr">
            <a:noFill/>
            <a:round/>
            <a:headEnd/>
            <a:tailEnd/>
          </a:ln>
        </p:spPr>
        <p:txBody>
          <a:bodyPr rtlCol="0" anchor="ctr"/>
          <a:lstStyle/>
          <a:p>
            <a:pPr algn="ctr" eaLnBrk="0" hangingPunct="0"/>
            <a:endParaRPr lang="en-US" dirty="0" smtClean="0">
              <a:solidFill>
                <a:srgbClr val="FFFFFF"/>
              </a:solidFill>
            </a:endParaRPr>
          </a:p>
        </p:txBody>
      </p:sp>
      <p:sp>
        <p:nvSpPr>
          <p:cNvPr id="84" name="TextBox 83" hidden="1"/>
          <p:cNvSpPr txBox="1"/>
          <p:nvPr/>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t>‹#›</a:t>
            </a:fld>
            <a:endParaRPr lang="en-US" sz="500" dirty="0">
              <a:solidFill>
                <a:schemeClr val="bg1"/>
              </a:solidFill>
              <a:latin typeface="+mn-lt"/>
            </a:endParaRPr>
          </a:p>
        </p:txBody>
      </p:sp>
      <p:sp>
        <p:nvSpPr>
          <p:cNvPr id="3" name="Text Placeholder 2"/>
          <p:cNvSpPr>
            <a:spLocks noGrp="1"/>
          </p:cNvSpPr>
          <p:nvPr>
            <p:ph type="body" sz="quarter" idx="10" hasCustomPrompt="1"/>
          </p:nvPr>
        </p:nvSpPr>
        <p:spPr>
          <a:xfrm>
            <a:off x="464540" y="2181927"/>
            <a:ext cx="5780440" cy="482440"/>
          </a:xfrm>
        </p:spPr>
        <p:txBody>
          <a:bodyPr anchor="ctr">
            <a:noAutofit/>
          </a:bodyPr>
          <a:lstStyle>
            <a:lvl1pPr marL="0" indent="0" algn="l" defTabSz="713293" rtl="0" eaLnBrk="1" latinLnBrk="0" hangingPunct="1">
              <a:lnSpc>
                <a:spcPct val="95000"/>
              </a:lnSpc>
              <a:spcBef>
                <a:spcPts val="0"/>
              </a:spcBef>
              <a:buNone/>
              <a:defRPr lang="en-US" sz="3000" b="0" kern="1200" baseline="0" dirty="0" smtClean="0">
                <a:solidFill>
                  <a:schemeClr val="bg1"/>
                </a:solidFill>
                <a:latin typeface="Arial"/>
                <a:ea typeface="+mn-ea"/>
                <a:cs typeface="Arial"/>
              </a:defRPr>
            </a:lvl1pPr>
          </a:lstStyle>
          <a:p>
            <a:pPr lvl="0"/>
            <a:r>
              <a:rPr lang="en-US" dirty="0" smtClean="0"/>
              <a:t>TRANSITION SLIDE OPTION 2</a:t>
            </a:r>
            <a:endParaRPr lang="en-US" dirty="0"/>
          </a:p>
        </p:txBody>
      </p:sp>
      <p:sp>
        <p:nvSpPr>
          <p:cNvPr id="12" name="TextBox 11" hidden="1"/>
          <p:cNvSpPr txBox="1"/>
          <p:nvPr/>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t>‹#›</a:t>
            </a:fld>
            <a:endParaRPr lang="en-US" sz="500" dirty="0">
              <a:solidFill>
                <a:schemeClr val="bg1"/>
              </a:solidFill>
              <a:latin typeface="+mn-lt"/>
            </a:endParaRPr>
          </a:p>
        </p:txBody>
      </p:sp>
      <p:cxnSp>
        <p:nvCxnSpPr>
          <p:cNvPr id="5" name="Straight Connector 4"/>
          <p:cNvCxnSpPr/>
          <p:nvPr/>
        </p:nvCxnSpPr>
        <p:spPr bwMode="auto">
          <a:xfrm>
            <a:off x="6246291" y="0"/>
            <a:ext cx="0" cy="4874540"/>
          </a:xfrm>
          <a:prstGeom prst="line">
            <a:avLst/>
          </a:prstGeom>
          <a:noFill/>
          <a:ln w="25400" algn="ctr">
            <a:solidFill>
              <a:schemeClr val="bg1"/>
            </a:solidFill>
            <a:round/>
            <a:headEnd/>
            <a:tailEnd/>
          </a:ln>
        </p:spPr>
      </p:cxnSp>
      <p:cxnSp>
        <p:nvCxnSpPr>
          <p:cNvPr id="6" name="Straight Connector 5"/>
          <p:cNvCxnSpPr/>
          <p:nvPr/>
        </p:nvCxnSpPr>
        <p:spPr bwMode="auto">
          <a:xfrm>
            <a:off x="6246292" y="1448432"/>
            <a:ext cx="2897709" cy="0"/>
          </a:xfrm>
          <a:prstGeom prst="line">
            <a:avLst/>
          </a:prstGeom>
          <a:noFill/>
          <a:ln w="25400" algn="ctr">
            <a:solidFill>
              <a:schemeClr val="bg1"/>
            </a:solidFill>
            <a:round/>
            <a:headEnd/>
            <a:tailEnd/>
          </a:ln>
        </p:spPr>
      </p:cxnSp>
      <p:cxnSp>
        <p:nvCxnSpPr>
          <p:cNvPr id="7" name="Straight Connector 6"/>
          <p:cNvCxnSpPr/>
          <p:nvPr/>
        </p:nvCxnSpPr>
        <p:spPr bwMode="auto">
          <a:xfrm>
            <a:off x="1" y="3738373"/>
            <a:ext cx="6246291" cy="0"/>
          </a:xfrm>
          <a:prstGeom prst="line">
            <a:avLst/>
          </a:prstGeom>
          <a:noFill/>
          <a:ln w="25400" algn="ctr">
            <a:solidFill>
              <a:schemeClr val="bg1"/>
            </a:solidFill>
            <a:round/>
            <a:headEnd/>
            <a:tailEnd/>
          </a:ln>
        </p:spPr>
      </p:cxnSp>
      <p:cxnSp>
        <p:nvCxnSpPr>
          <p:cNvPr id="8" name="Straight Connector 7"/>
          <p:cNvCxnSpPr/>
          <p:nvPr/>
        </p:nvCxnSpPr>
        <p:spPr bwMode="auto">
          <a:xfrm>
            <a:off x="8070783" y="1448433"/>
            <a:ext cx="0" cy="3426107"/>
          </a:xfrm>
          <a:prstGeom prst="line">
            <a:avLst/>
          </a:prstGeom>
          <a:noFill/>
          <a:ln w="25400" algn="ctr">
            <a:solidFill>
              <a:schemeClr val="bg1"/>
            </a:solidFill>
            <a:round/>
            <a:headEnd/>
            <a:tailEnd/>
          </a:ln>
        </p:spPr>
      </p:cxnSp>
      <p:cxnSp>
        <p:nvCxnSpPr>
          <p:cNvPr id="9" name="Straight Connector 8"/>
          <p:cNvCxnSpPr/>
          <p:nvPr/>
        </p:nvCxnSpPr>
        <p:spPr bwMode="auto">
          <a:xfrm>
            <a:off x="8070785" y="2542228"/>
            <a:ext cx="1073217" cy="0"/>
          </a:xfrm>
          <a:prstGeom prst="line">
            <a:avLst/>
          </a:prstGeom>
          <a:noFill/>
          <a:ln w="25400" algn="ctr">
            <a:solidFill>
              <a:schemeClr val="bg1"/>
            </a:solidFill>
            <a:round/>
            <a:headEnd/>
            <a:tailEnd/>
          </a:ln>
        </p:spPr>
      </p:cxnSp>
      <p:cxnSp>
        <p:nvCxnSpPr>
          <p:cNvPr id="13" name="Straight Connector 12"/>
          <p:cNvCxnSpPr/>
          <p:nvPr/>
        </p:nvCxnSpPr>
        <p:spPr bwMode="auto">
          <a:xfrm>
            <a:off x="0" y="4874540"/>
            <a:ext cx="9144000" cy="0"/>
          </a:xfrm>
          <a:prstGeom prst="line">
            <a:avLst/>
          </a:prstGeom>
          <a:noFill/>
          <a:ln w="25400" algn="ctr">
            <a:solidFill>
              <a:srgbClr val="FFFFFF"/>
            </a:solidFill>
            <a:round/>
            <a:headEnd/>
            <a:tailEnd/>
          </a:ln>
        </p:spPr>
      </p:cxnSp>
      <p:sp>
        <p:nvSpPr>
          <p:cNvPr id="14" name="TextBox 13" hidden="1"/>
          <p:cNvSpPr txBox="1"/>
          <p:nvPr/>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t>‹#›</a:t>
            </a:fld>
            <a:endParaRPr lang="en-US" sz="500" dirty="0">
              <a:solidFill>
                <a:schemeClr val="bg1"/>
              </a:solidFill>
              <a:latin typeface="+mn-lt"/>
            </a:endParaRPr>
          </a:p>
        </p:txBody>
      </p:sp>
      <p:sp>
        <p:nvSpPr>
          <p:cNvPr id="15" name="TextBox 14" hidden="1"/>
          <p:cNvSpPr txBox="1"/>
          <p:nvPr userDrawn="1"/>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t>‹#›</a:t>
            </a:fld>
            <a:endParaRPr lang="en-US" sz="500" dirty="0">
              <a:solidFill>
                <a:schemeClr val="bg1"/>
              </a:solidFill>
              <a:latin typeface="+mn-lt"/>
            </a:endParaRPr>
          </a:p>
        </p:txBody>
      </p:sp>
    </p:spTree>
    <p:extLst>
      <p:ext uri="{BB962C8B-B14F-4D97-AF65-F5344CB8AC3E}">
        <p14:creationId xmlns:p14="http://schemas.microsoft.com/office/powerpoint/2010/main" val="2202658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_2">
    <p:spTree>
      <p:nvGrpSpPr>
        <p:cNvPr id="1" name=""/>
        <p:cNvGrpSpPr/>
        <p:nvPr/>
      </p:nvGrpSpPr>
      <p:grpSpPr>
        <a:xfrm>
          <a:off x="0" y="0"/>
          <a:ext cx="0" cy="0"/>
          <a:chOff x="0" y="0"/>
          <a:chExt cx="0" cy="0"/>
        </a:xfrm>
      </p:grpSpPr>
      <p:pic>
        <p:nvPicPr>
          <p:cNvPr id="3" name="Picture 2" descr="building-1132207_filter.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4" name="Rectangle 3"/>
          <p:cNvSpPr/>
          <p:nvPr/>
        </p:nvSpPr>
        <p:spPr bwMode="auto">
          <a:xfrm>
            <a:off x="1" y="-1"/>
            <a:ext cx="9143999" cy="5143501"/>
          </a:xfrm>
          <a:prstGeom prst="rect">
            <a:avLst/>
          </a:prstGeom>
          <a:solidFill>
            <a:srgbClr val="000000">
              <a:alpha val="60000"/>
            </a:srgbClr>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cxnSp>
        <p:nvCxnSpPr>
          <p:cNvPr id="9" name="Straight Connector 8"/>
          <p:cNvCxnSpPr/>
          <p:nvPr/>
        </p:nvCxnSpPr>
        <p:spPr bwMode="auto">
          <a:xfrm>
            <a:off x="0" y="3802620"/>
            <a:ext cx="6725302" cy="0"/>
          </a:xfrm>
          <a:prstGeom prst="line">
            <a:avLst/>
          </a:prstGeom>
          <a:noFill/>
          <a:ln w="25400" algn="ctr">
            <a:solidFill>
              <a:srgbClr val="FFFFFF"/>
            </a:solidFill>
            <a:round/>
            <a:headEnd/>
            <a:tailEnd/>
          </a:ln>
        </p:spPr>
      </p:cxnSp>
      <p:sp>
        <p:nvSpPr>
          <p:cNvPr id="18" name="Title 1"/>
          <p:cNvSpPr>
            <a:spLocks noGrp="1"/>
          </p:cNvSpPr>
          <p:nvPr>
            <p:ph type="title" hasCustomPrompt="1"/>
          </p:nvPr>
        </p:nvSpPr>
        <p:spPr>
          <a:xfrm>
            <a:off x="502248" y="1438812"/>
            <a:ext cx="5930991" cy="2221700"/>
          </a:xfrm>
        </p:spPr>
        <p:txBody>
          <a:bodyPr anchor="t">
            <a:normAutofit/>
          </a:bodyPr>
          <a:lstStyle>
            <a:lvl1pPr>
              <a:defRPr sz="2800" baseline="0">
                <a:solidFill>
                  <a:srgbClr val="FFFFFF"/>
                </a:solidFill>
              </a:defRPr>
            </a:lvl1pPr>
          </a:lstStyle>
          <a:p>
            <a:r>
              <a:rPr lang="en-US" dirty="0" smtClean="0">
                <a:solidFill>
                  <a:schemeClr val="bg1"/>
                </a:solidFill>
              </a:rPr>
              <a:t>TITLE</a:t>
            </a:r>
            <a:endParaRPr lang="en-US" dirty="0">
              <a:solidFill>
                <a:schemeClr val="bg1"/>
              </a:solidFill>
            </a:endParaRPr>
          </a:p>
        </p:txBody>
      </p:sp>
      <p:sp>
        <p:nvSpPr>
          <p:cNvPr id="13" name="Text Placeholder 40"/>
          <p:cNvSpPr>
            <a:spLocks noGrp="1"/>
          </p:cNvSpPr>
          <p:nvPr>
            <p:ph type="body" sz="quarter" idx="11" hasCustomPrompt="1"/>
          </p:nvPr>
        </p:nvSpPr>
        <p:spPr>
          <a:xfrm>
            <a:off x="502246" y="3993426"/>
            <a:ext cx="5930992" cy="986173"/>
          </a:xfrm>
        </p:spPr>
        <p:txBody>
          <a:bodyPr anchor="t">
            <a:normAutofit/>
          </a:bodyPr>
          <a:lstStyle>
            <a:lvl1pPr marL="0" indent="0">
              <a:buNone/>
              <a:defRPr sz="1900" b="1">
                <a:solidFill>
                  <a:schemeClr val="bg1"/>
                </a:solidFill>
              </a:defRPr>
            </a:lvl1pPr>
          </a:lstStyle>
          <a:p>
            <a:pPr lvl="0"/>
            <a:r>
              <a:rPr lang="en-US" dirty="0" smtClean="0"/>
              <a:t>Speaker Name</a:t>
            </a:r>
            <a:br>
              <a:rPr lang="en-US" dirty="0" smtClean="0"/>
            </a:br>
            <a:r>
              <a:rPr lang="en-US" dirty="0" smtClean="0"/>
              <a:t>Title</a:t>
            </a:r>
          </a:p>
          <a:p>
            <a:pPr lvl="0"/>
            <a:r>
              <a:rPr lang="en-US" dirty="0" smtClean="0"/>
              <a:t>Date</a:t>
            </a:r>
            <a:endParaRPr lang="en-US" dirty="0"/>
          </a:p>
        </p:txBody>
      </p:sp>
      <p:pic>
        <p:nvPicPr>
          <p:cNvPr id="14" name="Picture 13" descr="Mapr_200-16-46_R-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9290" y="1339924"/>
            <a:ext cx="2414710" cy="897836"/>
          </a:xfrm>
          <a:prstGeom prst="rect">
            <a:avLst/>
          </a:prstGeom>
        </p:spPr>
      </p:pic>
      <p:cxnSp>
        <p:nvCxnSpPr>
          <p:cNvPr id="15" name="Straight Connector 14"/>
          <p:cNvCxnSpPr/>
          <p:nvPr/>
        </p:nvCxnSpPr>
        <p:spPr bwMode="auto">
          <a:xfrm>
            <a:off x="6729290" y="1332052"/>
            <a:ext cx="2418698" cy="0"/>
          </a:xfrm>
          <a:prstGeom prst="line">
            <a:avLst/>
          </a:prstGeom>
          <a:noFill/>
          <a:ln w="25400" algn="ctr">
            <a:solidFill>
              <a:srgbClr val="FFFFFF"/>
            </a:solidFill>
            <a:round/>
            <a:headEnd/>
            <a:tailEnd/>
          </a:ln>
        </p:spPr>
      </p:cxnSp>
      <p:cxnSp>
        <p:nvCxnSpPr>
          <p:cNvPr id="17" name="Straight Connector 16"/>
          <p:cNvCxnSpPr/>
          <p:nvPr/>
        </p:nvCxnSpPr>
        <p:spPr bwMode="auto">
          <a:xfrm>
            <a:off x="6725302" y="2242048"/>
            <a:ext cx="2418698" cy="0"/>
          </a:xfrm>
          <a:prstGeom prst="line">
            <a:avLst/>
          </a:prstGeom>
          <a:noFill/>
          <a:ln w="25400" algn="ctr">
            <a:solidFill>
              <a:srgbClr val="FFFFFF"/>
            </a:solidFill>
            <a:round/>
            <a:headEnd/>
            <a:tailEnd/>
          </a:ln>
        </p:spPr>
      </p:cxnSp>
      <p:cxnSp>
        <p:nvCxnSpPr>
          <p:cNvPr id="21" name="Straight Connector 20"/>
          <p:cNvCxnSpPr/>
          <p:nvPr/>
        </p:nvCxnSpPr>
        <p:spPr bwMode="auto">
          <a:xfrm>
            <a:off x="6725302" y="1"/>
            <a:ext cx="0" cy="5189757"/>
          </a:xfrm>
          <a:prstGeom prst="line">
            <a:avLst/>
          </a:prstGeom>
          <a:noFill/>
          <a:ln w="25400" algn="ctr">
            <a:solidFill>
              <a:srgbClr val="FFFFFF"/>
            </a:solidFill>
            <a:round/>
            <a:headEnd/>
            <a:tailEnd/>
          </a:ln>
        </p:spPr>
      </p:cxnSp>
    </p:spTree>
    <p:extLst>
      <p:ext uri="{BB962C8B-B14F-4D97-AF65-F5344CB8AC3E}">
        <p14:creationId xmlns:p14="http://schemas.microsoft.com/office/powerpoint/2010/main" val="37445595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Exampl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MASTER TITLE STYLE</a:t>
            </a:r>
            <a:endParaRPr lang="en-US" dirty="0"/>
          </a:p>
        </p:txBody>
      </p:sp>
      <p:sp>
        <p:nvSpPr>
          <p:cNvPr id="8" name="Text Placeholder 7"/>
          <p:cNvSpPr>
            <a:spLocks noGrp="1"/>
          </p:cNvSpPr>
          <p:nvPr>
            <p:ph type="body" sz="quarter" idx="10"/>
          </p:nvPr>
        </p:nvSpPr>
        <p:spPr>
          <a:xfrm>
            <a:off x="565149" y="1042977"/>
            <a:ext cx="8007351" cy="3818424"/>
          </a:xfrm>
          <a:solidFill>
            <a:schemeClr val="bg1">
              <a:lumMod val="95000"/>
            </a:schemeClr>
          </a:solidFill>
        </p:spPr>
        <p:txBody>
          <a:bodyPr lIns="274320" tIns="182880" rIns="182880" bIns="182880"/>
          <a:lstStyle>
            <a:lvl1pPr>
              <a:defRPr>
                <a:latin typeface="Courier"/>
                <a:cs typeface="Courier"/>
              </a:defRPr>
            </a:lvl1pPr>
            <a:lvl2pPr>
              <a:defRPr>
                <a:latin typeface="Courier"/>
                <a:cs typeface="Courier"/>
              </a:defRPr>
            </a:lvl2pPr>
            <a:lvl3pPr>
              <a:defRPr>
                <a:latin typeface="Courier"/>
                <a:cs typeface="Courier"/>
              </a:defRPr>
            </a:lvl3pPr>
            <a:lvl4pPr>
              <a:defRPr>
                <a:latin typeface="Courier"/>
                <a:cs typeface="Courier"/>
              </a:defRPr>
            </a:lvl4pPr>
            <a:lvl5pPr>
              <a:defRPr>
                <a:latin typeface="Courier"/>
                <a:cs typeface="Courie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903590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de Example with Bylin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4" name="Text Placeholder 2"/>
          <p:cNvSpPr>
            <a:spLocks noGrp="1"/>
          </p:cNvSpPr>
          <p:nvPr>
            <p:ph type="body" idx="10" hasCustomPrompt="1"/>
          </p:nvPr>
        </p:nvSpPr>
        <p:spPr>
          <a:xfrm>
            <a:off x="456359" y="832473"/>
            <a:ext cx="8383283" cy="331361"/>
          </a:xfrm>
        </p:spPr>
        <p:txBody>
          <a:bodyPr anchor="b">
            <a:noAutofit/>
          </a:bodyPr>
          <a:lstStyle>
            <a:lvl1pPr marL="0" indent="0">
              <a:buNone/>
              <a:defRPr sz="1900" b="0">
                <a:latin typeface="Arial"/>
                <a:cs typeface="Arial"/>
              </a:defRPr>
            </a:lvl1pPr>
            <a:lvl2pPr marL="475465" indent="0">
              <a:buNone/>
              <a:defRPr sz="2100" b="1"/>
            </a:lvl2pPr>
            <a:lvl3pPr marL="950932" indent="0">
              <a:buNone/>
              <a:defRPr sz="1900" b="1"/>
            </a:lvl3pPr>
            <a:lvl4pPr marL="1426397" indent="0">
              <a:buNone/>
              <a:defRPr sz="1600" b="1"/>
            </a:lvl4pPr>
            <a:lvl5pPr marL="1901863" indent="0">
              <a:buNone/>
              <a:defRPr sz="1600" b="1"/>
            </a:lvl5pPr>
            <a:lvl6pPr marL="2377329" indent="0">
              <a:buNone/>
              <a:defRPr sz="1600" b="1"/>
            </a:lvl6pPr>
            <a:lvl7pPr marL="2852794" indent="0">
              <a:buNone/>
              <a:defRPr sz="1600" b="1"/>
            </a:lvl7pPr>
            <a:lvl8pPr marL="3328260" indent="0">
              <a:buNone/>
              <a:defRPr sz="1600" b="1"/>
            </a:lvl8pPr>
            <a:lvl9pPr marL="3803726" indent="0">
              <a:buNone/>
              <a:defRPr sz="1600" b="1"/>
            </a:lvl9pPr>
          </a:lstStyle>
          <a:p>
            <a:pPr lvl="0"/>
            <a:r>
              <a:rPr lang="en-US" dirty="0" smtClean="0"/>
              <a:t>CLICK TO EDIT MASTER TEXT STYLES</a:t>
            </a:r>
          </a:p>
        </p:txBody>
      </p:sp>
      <p:sp>
        <p:nvSpPr>
          <p:cNvPr id="5" name="Text Placeholder 7"/>
          <p:cNvSpPr>
            <a:spLocks noGrp="1"/>
          </p:cNvSpPr>
          <p:nvPr>
            <p:ph type="body" sz="quarter" idx="11"/>
          </p:nvPr>
        </p:nvSpPr>
        <p:spPr>
          <a:xfrm>
            <a:off x="565149" y="1301749"/>
            <a:ext cx="8015289" cy="3567741"/>
          </a:xfrm>
          <a:solidFill>
            <a:schemeClr val="bg1">
              <a:lumMod val="95000"/>
            </a:schemeClr>
          </a:solidFill>
        </p:spPr>
        <p:txBody>
          <a:bodyPr lIns="274320" tIns="182880" rIns="182880" bIns="182880"/>
          <a:lstStyle>
            <a:lvl1pPr>
              <a:defRPr>
                <a:latin typeface="Courier"/>
                <a:cs typeface="Courier"/>
              </a:defRPr>
            </a:lvl1pPr>
            <a:lvl2pPr>
              <a:defRPr>
                <a:latin typeface="Courier"/>
                <a:cs typeface="Courier"/>
              </a:defRPr>
            </a:lvl2pPr>
            <a:lvl3pPr>
              <a:defRPr>
                <a:latin typeface="Courier"/>
                <a:cs typeface="Courier"/>
              </a:defRPr>
            </a:lvl3pPr>
            <a:lvl4pPr>
              <a:defRPr>
                <a:latin typeface="Courier"/>
                <a:cs typeface="Courier"/>
              </a:defRPr>
            </a:lvl4pPr>
            <a:lvl5pPr>
              <a:defRPr>
                <a:latin typeface="Courier"/>
                <a:cs typeface="Courie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027659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6878" y="205979"/>
            <a:ext cx="8229600" cy="692700"/>
          </a:xfrm>
          <a:prstGeom prst="rect">
            <a:avLst/>
          </a:prstGeom>
          <a:noFill/>
          <a:ln>
            <a:noFill/>
          </a:ln>
        </p:spPr>
        <p:txBody>
          <a:bodyPr lIns="68575" tIns="68575" rIns="68575" bIns="68575" anchor="ctr" anchorCtr="0"/>
          <a:lstStyle>
            <a:lvl1pPr marL="0" marR="0" lvl="0" indent="0" algn="l" rtl="0">
              <a:spcBef>
                <a:spcPts val="0"/>
              </a:spcBef>
              <a:buClr>
                <a:schemeClr val="accent1"/>
              </a:buClr>
              <a:buFont typeface="Arial"/>
              <a:buNone/>
              <a:defRPr sz="2700" b="0" i="0" u="none" strike="noStrike" cap="none">
                <a:solidFill>
                  <a:schemeClr val="accent1"/>
                </a:solidFill>
                <a:uFillTx/>
                <a:latin typeface="Arial"/>
                <a:ea typeface="Arial"/>
                <a:cs typeface="Arial"/>
                <a:sym typeface="Arial"/>
              </a:defRPr>
            </a:lvl1pPr>
            <a:lvl2pPr lvl="1" indent="0">
              <a:spcBef>
                <a:spcPts val="0"/>
              </a:spcBef>
              <a:buNone/>
              <a:defRPr sz="1400">
                <a:uFillTx/>
              </a:defRPr>
            </a:lvl2pPr>
            <a:lvl3pPr lvl="2" indent="0">
              <a:spcBef>
                <a:spcPts val="0"/>
              </a:spcBef>
              <a:buNone/>
              <a:defRPr sz="1400">
                <a:uFillTx/>
              </a:defRPr>
            </a:lvl3pPr>
            <a:lvl4pPr lvl="3" indent="0">
              <a:spcBef>
                <a:spcPts val="0"/>
              </a:spcBef>
              <a:buNone/>
              <a:defRPr sz="1400">
                <a:uFillTx/>
              </a:defRPr>
            </a:lvl4pPr>
            <a:lvl5pPr lvl="4" indent="0">
              <a:spcBef>
                <a:spcPts val="0"/>
              </a:spcBef>
              <a:buNone/>
              <a:defRPr sz="1400">
                <a:uFillTx/>
              </a:defRPr>
            </a:lvl5pPr>
            <a:lvl6pPr lvl="5" indent="0">
              <a:spcBef>
                <a:spcPts val="0"/>
              </a:spcBef>
              <a:buNone/>
              <a:defRPr sz="1400">
                <a:uFillTx/>
              </a:defRPr>
            </a:lvl6pPr>
            <a:lvl7pPr lvl="6" indent="0">
              <a:spcBef>
                <a:spcPts val="0"/>
              </a:spcBef>
              <a:buNone/>
              <a:defRPr sz="1400">
                <a:uFillTx/>
              </a:defRPr>
            </a:lvl7pPr>
            <a:lvl8pPr lvl="7" indent="0">
              <a:spcBef>
                <a:spcPts val="0"/>
              </a:spcBef>
              <a:buNone/>
              <a:defRPr sz="1400">
                <a:uFillTx/>
              </a:defRPr>
            </a:lvl8pPr>
            <a:lvl9pPr lvl="8" indent="0">
              <a:spcBef>
                <a:spcPts val="0"/>
              </a:spcBef>
              <a:buNone/>
              <a:defRPr sz="1400">
                <a:uFillTx/>
              </a:defRPr>
            </a:lvl9pPr>
          </a:lstStyle>
          <a:p>
            <a:endParaRPr>
              <a:uFillTx/>
            </a:endParaRPr>
          </a:p>
        </p:txBody>
      </p:sp>
      <p:sp>
        <p:nvSpPr>
          <p:cNvPr id="27" name="Shape 27"/>
          <p:cNvSpPr txBox="1">
            <a:spLocks noGrp="1"/>
          </p:cNvSpPr>
          <p:nvPr>
            <p:ph type="body" idx="1"/>
          </p:nvPr>
        </p:nvSpPr>
        <p:spPr>
          <a:xfrm>
            <a:off x="316878" y="898624"/>
            <a:ext cx="8229600" cy="3696000"/>
          </a:xfrm>
          <a:prstGeom prst="rect">
            <a:avLst/>
          </a:prstGeom>
          <a:noFill/>
          <a:ln>
            <a:noFill/>
          </a:ln>
        </p:spPr>
        <p:txBody>
          <a:bodyPr lIns="68575" tIns="68575" rIns="68575" bIns="68575" anchor="t" anchorCtr="0"/>
          <a:lstStyle>
            <a:lvl1pPr marL="253994" marR="0" lvl="0" indent="-114297" algn="l" rtl="0">
              <a:spcBef>
                <a:spcPts val="400"/>
              </a:spcBef>
              <a:buClr>
                <a:schemeClr val="dk2"/>
              </a:buClr>
              <a:buSzPct val="100000"/>
              <a:buFont typeface="Arial"/>
              <a:buChar char="•"/>
              <a:defRPr sz="2100" b="0" i="0" u="none" strike="noStrike" cap="none">
                <a:solidFill>
                  <a:schemeClr val="dk2"/>
                </a:solidFill>
                <a:uFillTx/>
                <a:latin typeface="Arial"/>
                <a:ea typeface="Arial"/>
                <a:cs typeface="Arial"/>
                <a:sym typeface="Arial"/>
              </a:defRPr>
            </a:lvl1pPr>
            <a:lvl2pPr marL="596885" marR="0" lvl="1" indent="-165096" algn="l" rtl="0">
              <a:spcBef>
                <a:spcPts val="400"/>
              </a:spcBef>
              <a:buClr>
                <a:schemeClr val="dk2"/>
              </a:buClr>
              <a:buSzPct val="100000"/>
              <a:buFont typeface="Arial"/>
              <a:buChar char="–"/>
              <a:defRPr sz="1800" b="0" i="0" u="none" strike="noStrike" cap="none">
                <a:solidFill>
                  <a:schemeClr val="dk2"/>
                </a:solidFill>
                <a:uFillTx/>
                <a:latin typeface="Arial"/>
                <a:ea typeface="Arial"/>
                <a:cs typeface="Arial"/>
                <a:sym typeface="Arial"/>
              </a:defRPr>
            </a:lvl2pPr>
            <a:lvl3pPr marL="850879" marR="0" lvl="2" indent="-139697" algn="l" rtl="0">
              <a:spcBef>
                <a:spcPts val="300"/>
              </a:spcBef>
              <a:buClr>
                <a:schemeClr val="dk2"/>
              </a:buClr>
              <a:buSzPct val="100000"/>
              <a:buFont typeface="Arial"/>
              <a:buChar char="•"/>
              <a:defRPr sz="1500" b="0" i="0" u="none" strike="noStrike" cap="none">
                <a:solidFill>
                  <a:schemeClr val="dk2"/>
                </a:solidFill>
                <a:uFillTx/>
                <a:latin typeface="Arial"/>
                <a:ea typeface="Arial"/>
                <a:cs typeface="Arial"/>
                <a:sym typeface="Arial"/>
              </a:defRPr>
            </a:lvl3pPr>
            <a:lvl4pPr marL="1117572" marR="0" lvl="3" indent="-139697" algn="l" rtl="0">
              <a:spcBef>
                <a:spcPts val="300"/>
              </a:spcBef>
              <a:buClr>
                <a:schemeClr val="dk2"/>
              </a:buClr>
              <a:buSzPct val="100000"/>
              <a:buFont typeface="Arial"/>
              <a:buChar char="–"/>
              <a:defRPr sz="1400" b="0" i="0" u="none" strike="noStrike" cap="none">
                <a:solidFill>
                  <a:schemeClr val="dk2"/>
                </a:solidFill>
                <a:uFillTx/>
                <a:latin typeface="Arial"/>
                <a:ea typeface="Arial"/>
                <a:cs typeface="Arial"/>
                <a:sym typeface="Arial"/>
              </a:defRPr>
            </a:lvl4pPr>
            <a:lvl5pPr marL="1371566" marR="0" lvl="4" indent="-152396" algn="l" rtl="0">
              <a:spcBef>
                <a:spcPts val="200"/>
              </a:spcBef>
              <a:buClr>
                <a:schemeClr val="dk2"/>
              </a:buClr>
              <a:buSzPct val="100000"/>
              <a:buFont typeface="Arial"/>
              <a:buChar char="»"/>
              <a:defRPr sz="1200" b="0" i="0" u="none" strike="noStrike" cap="none">
                <a:solidFill>
                  <a:schemeClr val="dk2"/>
                </a:solidFill>
                <a:uFillTx/>
                <a:latin typeface="Arial"/>
                <a:ea typeface="Arial"/>
                <a:cs typeface="Arial"/>
                <a:sym typeface="Arial"/>
              </a:defRPr>
            </a:lvl5pPr>
            <a:lvl6pPr marL="2514537" marR="0" lvl="5" indent="-114297" algn="l" rtl="0">
              <a:spcBef>
                <a:spcPts val="400"/>
              </a:spcBef>
              <a:buClr>
                <a:schemeClr val="dk1"/>
              </a:buClr>
              <a:buSzPct val="100000"/>
              <a:buFont typeface="Arial"/>
              <a:buChar char="•"/>
              <a:defRPr sz="2000" b="0" i="0" u="none" strike="noStrike" cap="none">
                <a:solidFill>
                  <a:schemeClr val="dk1"/>
                </a:solidFill>
                <a:uFillTx/>
                <a:latin typeface="Arial"/>
                <a:ea typeface="Arial"/>
                <a:cs typeface="Arial"/>
                <a:sym typeface="Arial"/>
              </a:defRPr>
            </a:lvl6pPr>
            <a:lvl7pPr marL="2971726" marR="0" lvl="6" indent="-114297" algn="l" rtl="0">
              <a:spcBef>
                <a:spcPts val="400"/>
              </a:spcBef>
              <a:buClr>
                <a:schemeClr val="dk1"/>
              </a:buClr>
              <a:buSzPct val="100000"/>
              <a:buFont typeface="Arial"/>
              <a:buChar char="•"/>
              <a:defRPr sz="2000" b="0" i="0" u="none" strike="noStrike" cap="none">
                <a:solidFill>
                  <a:schemeClr val="dk1"/>
                </a:solidFill>
                <a:uFillTx/>
                <a:latin typeface="Arial"/>
                <a:ea typeface="Arial"/>
                <a:cs typeface="Arial"/>
                <a:sym typeface="Arial"/>
              </a:defRPr>
            </a:lvl7pPr>
            <a:lvl8pPr marL="3428915" marR="0" lvl="7" indent="-114297" algn="l" rtl="0">
              <a:spcBef>
                <a:spcPts val="400"/>
              </a:spcBef>
              <a:buClr>
                <a:schemeClr val="dk1"/>
              </a:buClr>
              <a:buSzPct val="100000"/>
              <a:buFont typeface="Arial"/>
              <a:buChar char="•"/>
              <a:defRPr sz="2000" b="0" i="0" u="none" strike="noStrike" cap="none">
                <a:solidFill>
                  <a:schemeClr val="dk1"/>
                </a:solidFill>
                <a:uFillTx/>
                <a:latin typeface="Arial"/>
                <a:ea typeface="Arial"/>
                <a:cs typeface="Arial"/>
                <a:sym typeface="Arial"/>
              </a:defRPr>
            </a:lvl8pPr>
            <a:lvl9pPr marL="3886103" marR="0" lvl="8" indent="-114297" algn="l" rtl="0">
              <a:spcBef>
                <a:spcPts val="400"/>
              </a:spcBef>
              <a:buClr>
                <a:schemeClr val="dk1"/>
              </a:buClr>
              <a:buSzPct val="100000"/>
              <a:buFont typeface="Arial"/>
              <a:buChar char="•"/>
              <a:defRPr sz="2000" b="0" i="0" u="none" strike="noStrike" cap="none">
                <a:solidFill>
                  <a:schemeClr val="dk1"/>
                </a:solidFill>
                <a:uFillTx/>
                <a:latin typeface="Arial"/>
                <a:ea typeface="Arial"/>
                <a:cs typeface="Arial"/>
                <a:sym typeface="Arial"/>
              </a:defRPr>
            </a:lvl9pPr>
          </a:lstStyle>
          <a:p>
            <a:endParaRPr>
              <a:uFillTx/>
            </a:endParaRPr>
          </a:p>
        </p:txBody>
      </p:sp>
    </p:spTree>
    <p:extLst>
      <p:ext uri="{BB962C8B-B14F-4D97-AF65-F5344CB8AC3E}">
        <p14:creationId xmlns:p14="http://schemas.microsoft.com/office/powerpoint/2010/main" val="12386218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13" name="Picture 12" descr="building-1132207_filter.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4" name="Rectangle 13"/>
          <p:cNvSpPr/>
          <p:nvPr userDrawn="1"/>
        </p:nvSpPr>
        <p:spPr bwMode="auto">
          <a:xfrm>
            <a:off x="82" y="1564"/>
            <a:ext cx="9143999" cy="5143501"/>
          </a:xfrm>
          <a:prstGeom prst="rect">
            <a:avLst/>
          </a:prstGeom>
          <a:solidFill>
            <a:schemeClr val="tx1">
              <a:alpha val="60000"/>
            </a:schemeClr>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5" name="Rectangle 4"/>
          <p:cNvSpPr/>
          <p:nvPr userDrawn="1"/>
        </p:nvSpPr>
        <p:spPr bwMode="auto">
          <a:xfrm>
            <a:off x="6472697" y="1269255"/>
            <a:ext cx="2671303" cy="926857"/>
          </a:xfrm>
          <a:prstGeom prst="rect">
            <a:avLst/>
          </a:prstGeom>
          <a:solidFill>
            <a:srgbClr val="BA0C28"/>
          </a:solidFill>
          <a:ln w="9525" algn="ctr">
            <a:noFill/>
            <a:round/>
            <a:headEnd/>
            <a:tailEnd/>
          </a:ln>
        </p:spPr>
        <p:txBody>
          <a:bodyPr rtlCol="0" anchor="ctr"/>
          <a:lstStyle/>
          <a:p>
            <a:pPr algn="ctr" eaLnBrk="0" hangingPunct="0"/>
            <a:endParaRPr lang="en-US" sz="1425" dirty="0">
              <a:solidFill>
                <a:srgbClr val="FFFFFF"/>
              </a:solidFill>
            </a:endParaRPr>
          </a:p>
        </p:txBody>
      </p:sp>
      <p:cxnSp>
        <p:nvCxnSpPr>
          <p:cNvPr id="8" name="Straight Connector 7"/>
          <p:cNvCxnSpPr/>
          <p:nvPr userDrawn="1"/>
        </p:nvCxnSpPr>
        <p:spPr bwMode="auto">
          <a:xfrm>
            <a:off x="6472697" y="0"/>
            <a:ext cx="0" cy="5143500"/>
          </a:xfrm>
          <a:prstGeom prst="line">
            <a:avLst/>
          </a:prstGeom>
          <a:noFill/>
          <a:ln w="25400" algn="ctr">
            <a:solidFill>
              <a:schemeClr val="bg1"/>
            </a:solidFill>
            <a:round/>
            <a:headEnd/>
            <a:tailEnd/>
          </a:ln>
        </p:spPr>
      </p:cxnSp>
      <p:sp>
        <p:nvSpPr>
          <p:cNvPr id="9" name="Text Placeholder 17"/>
          <p:cNvSpPr>
            <a:spLocks noGrp="1"/>
          </p:cNvSpPr>
          <p:nvPr>
            <p:ph type="body" sz="quarter" idx="10" hasCustomPrompt="1"/>
          </p:nvPr>
        </p:nvSpPr>
        <p:spPr bwMode="black">
          <a:xfrm>
            <a:off x="366699" y="1346522"/>
            <a:ext cx="5638675" cy="1943393"/>
          </a:xfrm>
        </p:spPr>
        <p:txBody>
          <a:bodyPr anchor="t" anchorCtr="0">
            <a:normAutofit/>
          </a:bodyPr>
          <a:lstStyle>
            <a:lvl1pPr marL="0" indent="0" algn="l">
              <a:buNone/>
              <a:tabLst>
                <a:tab pos="2187087" algn="l"/>
              </a:tabLst>
              <a:defRPr sz="2700" b="1">
                <a:solidFill>
                  <a:schemeClr val="bg1"/>
                </a:solidFill>
                <a:latin typeface="Arial"/>
                <a:cs typeface="Arial"/>
              </a:defRPr>
            </a:lvl1pPr>
            <a:lvl2pPr marL="0" indent="0">
              <a:buNone/>
              <a:defRPr sz="1800">
                <a:solidFill>
                  <a:schemeClr val="bg1"/>
                </a:solidFill>
                <a:latin typeface="+mn-lt"/>
              </a:defRPr>
            </a:lvl2pPr>
            <a:lvl3pPr>
              <a:defRPr>
                <a:solidFill>
                  <a:schemeClr val="accent2"/>
                </a:solidFill>
                <a:latin typeface="+mj-lt"/>
              </a:defRPr>
            </a:lvl3pPr>
            <a:lvl4pPr>
              <a:defRPr>
                <a:solidFill>
                  <a:schemeClr val="accent2"/>
                </a:solidFill>
                <a:latin typeface="+mj-lt"/>
              </a:defRPr>
            </a:lvl4pPr>
            <a:lvl5pPr>
              <a:defRPr>
                <a:solidFill>
                  <a:schemeClr val="accent2"/>
                </a:solidFill>
                <a:latin typeface="+mj-lt"/>
              </a:defRPr>
            </a:lvl5pPr>
          </a:lstStyle>
          <a:p>
            <a:pPr lvl="0"/>
            <a:r>
              <a:rPr lang="en-US" dirty="0"/>
              <a:t>TITLE GOES HERE</a:t>
            </a:r>
          </a:p>
        </p:txBody>
      </p:sp>
      <p:pic>
        <p:nvPicPr>
          <p:cNvPr id="12" name="Picture 11" descr="MapRLogo.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861815" y="1505066"/>
            <a:ext cx="1987314" cy="431603"/>
          </a:xfrm>
          <a:prstGeom prst="rect">
            <a:avLst/>
          </a:prstGeom>
        </p:spPr>
      </p:pic>
      <p:cxnSp>
        <p:nvCxnSpPr>
          <p:cNvPr id="17" name="Straight Connector 16"/>
          <p:cNvCxnSpPr/>
          <p:nvPr userDrawn="1"/>
        </p:nvCxnSpPr>
        <p:spPr bwMode="auto">
          <a:xfrm>
            <a:off x="0" y="3709101"/>
            <a:ext cx="6472697" cy="30653"/>
          </a:xfrm>
          <a:prstGeom prst="line">
            <a:avLst/>
          </a:prstGeom>
          <a:noFill/>
          <a:ln w="25400" algn="ctr">
            <a:solidFill>
              <a:schemeClr val="bg1"/>
            </a:solidFill>
            <a:round/>
            <a:headEnd/>
            <a:tailEnd/>
          </a:ln>
        </p:spPr>
      </p:cxnSp>
      <p:sp>
        <p:nvSpPr>
          <p:cNvPr id="20" name="Text Placeholder 16"/>
          <p:cNvSpPr>
            <a:spLocks noGrp="1"/>
          </p:cNvSpPr>
          <p:nvPr>
            <p:ph type="body" sz="quarter" idx="11" hasCustomPrompt="1"/>
          </p:nvPr>
        </p:nvSpPr>
        <p:spPr>
          <a:xfrm>
            <a:off x="366699" y="4061759"/>
            <a:ext cx="3307744" cy="707424"/>
          </a:xfrm>
        </p:spPr>
        <p:txBody>
          <a:bodyPr>
            <a:noAutofit/>
          </a:bodyPr>
          <a:lstStyle>
            <a:lvl1pPr marL="0" indent="0">
              <a:buFont typeface="Arial" panose="020B0604020202020204" pitchFamily="34" charset="0"/>
              <a:buNone/>
              <a:defRPr sz="1800" baseline="0">
                <a:solidFill>
                  <a:schemeClr val="bg1">
                    <a:alpha val="90000"/>
                  </a:schemeClr>
                </a:solidFill>
                <a:latin typeface="Arial"/>
                <a:cs typeface="Arial"/>
              </a:defRPr>
            </a:lvl1pPr>
            <a:lvl2pPr marL="0" indent="0">
              <a:buFont typeface="Arial" panose="020B0604020202020204" pitchFamily="34" charset="0"/>
              <a:buNone/>
              <a:defRPr>
                <a:solidFill>
                  <a:schemeClr val="bg1"/>
                </a:solidFill>
              </a:defRPr>
            </a:lvl2pPr>
            <a:lvl3pPr marL="0" indent="0">
              <a:buNone/>
              <a:defRPr>
                <a:solidFill>
                  <a:schemeClr val="bg1"/>
                </a:solidFill>
              </a:defRPr>
            </a:lvl3pPr>
            <a:lvl4pPr marL="171443" indent="0">
              <a:buNone/>
              <a:defRPr>
                <a:solidFill>
                  <a:schemeClr val="bg1"/>
                </a:solidFill>
              </a:defRPr>
            </a:lvl4pPr>
            <a:lvl5pPr>
              <a:buNone/>
              <a:defRPr>
                <a:solidFill>
                  <a:schemeClr val="bg1"/>
                </a:solidFill>
              </a:defRPr>
            </a:lvl5pPr>
          </a:lstStyle>
          <a:p>
            <a:pPr lvl="0"/>
            <a:r>
              <a:rPr lang="en-US" dirty="0"/>
              <a:t>Speaker Name</a:t>
            </a:r>
          </a:p>
          <a:p>
            <a:pPr lvl="0"/>
            <a:r>
              <a:rPr lang="en-US" dirty="0"/>
              <a:t>Date</a:t>
            </a:r>
            <a:br>
              <a:rPr lang="en-US" dirty="0"/>
            </a:br>
            <a:endParaRPr lang="en-US" dirty="0"/>
          </a:p>
        </p:txBody>
      </p:sp>
      <p:cxnSp>
        <p:nvCxnSpPr>
          <p:cNvPr id="15" name="Straight Connector 14"/>
          <p:cNvCxnSpPr/>
          <p:nvPr userDrawn="1"/>
        </p:nvCxnSpPr>
        <p:spPr bwMode="auto">
          <a:xfrm>
            <a:off x="6472697" y="1253725"/>
            <a:ext cx="2671303" cy="5"/>
          </a:xfrm>
          <a:prstGeom prst="line">
            <a:avLst/>
          </a:prstGeom>
          <a:noFill/>
          <a:ln w="25400" algn="ctr">
            <a:solidFill>
              <a:schemeClr val="bg1"/>
            </a:solidFill>
            <a:round/>
            <a:headEnd/>
            <a:tailEnd/>
          </a:ln>
        </p:spPr>
      </p:cxnSp>
      <p:cxnSp>
        <p:nvCxnSpPr>
          <p:cNvPr id="21" name="Straight Connector 20"/>
          <p:cNvCxnSpPr/>
          <p:nvPr userDrawn="1"/>
        </p:nvCxnSpPr>
        <p:spPr bwMode="auto">
          <a:xfrm>
            <a:off x="6472697" y="2196107"/>
            <a:ext cx="2671303" cy="5"/>
          </a:xfrm>
          <a:prstGeom prst="line">
            <a:avLst/>
          </a:prstGeom>
          <a:noFill/>
          <a:ln w="25400" algn="ctr">
            <a:solidFill>
              <a:schemeClr val="bg1"/>
            </a:solidFill>
            <a:round/>
            <a:headEnd/>
            <a:tailEnd/>
          </a:ln>
        </p:spPr>
      </p:cxnSp>
    </p:spTree>
    <p:extLst>
      <p:ext uri="{BB962C8B-B14F-4D97-AF65-F5344CB8AC3E}">
        <p14:creationId xmlns:p14="http://schemas.microsoft.com/office/powerpoint/2010/main" val="9923970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12" name="Title 16"/>
          <p:cNvSpPr>
            <a:spLocks noGrp="1"/>
          </p:cNvSpPr>
          <p:nvPr>
            <p:ph type="title" hasCustomPrompt="1"/>
          </p:nvPr>
        </p:nvSpPr>
        <p:spPr bwMode="gray">
          <a:xfrm>
            <a:off x="457200" y="173736"/>
            <a:ext cx="8229600" cy="704088"/>
          </a:xfrm>
          <a:prstGeom prst="rect">
            <a:avLst/>
          </a:prstGeom>
        </p:spPr>
        <p:txBody>
          <a:bodyPr anchor="b" anchorCtr="0"/>
          <a:lstStyle>
            <a:lvl1pPr>
              <a:defRPr/>
            </a:lvl1pPr>
          </a:lstStyle>
          <a:p>
            <a:r>
              <a:rPr lang="en-US" dirty="0"/>
              <a:t>Click To Edit Master Title Style</a:t>
            </a:r>
          </a:p>
        </p:txBody>
      </p:sp>
    </p:spTree>
    <p:extLst>
      <p:ext uri="{BB962C8B-B14F-4D97-AF65-F5344CB8AC3E}">
        <p14:creationId xmlns:p14="http://schemas.microsoft.com/office/powerpoint/2010/main" val="256481418"/>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4_Items_Little_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4" name="Straight Connector 3"/>
          <p:cNvCxnSpPr/>
          <p:nvPr/>
        </p:nvCxnSpPr>
        <p:spPr bwMode="auto">
          <a:xfrm>
            <a:off x="2659075" y="1019126"/>
            <a:ext cx="0" cy="2446066"/>
          </a:xfrm>
          <a:prstGeom prst="line">
            <a:avLst/>
          </a:prstGeom>
          <a:noFill/>
          <a:ln w="25400" algn="ctr">
            <a:solidFill>
              <a:srgbClr val="A7A8AA"/>
            </a:solidFill>
            <a:round/>
            <a:headEnd/>
            <a:tailEnd/>
          </a:ln>
        </p:spPr>
      </p:cxnSp>
      <p:cxnSp>
        <p:nvCxnSpPr>
          <p:cNvPr id="5" name="Straight Connector 4"/>
          <p:cNvCxnSpPr/>
          <p:nvPr/>
        </p:nvCxnSpPr>
        <p:spPr bwMode="auto">
          <a:xfrm>
            <a:off x="0" y="1018777"/>
            <a:ext cx="9144000" cy="0"/>
          </a:xfrm>
          <a:prstGeom prst="line">
            <a:avLst/>
          </a:prstGeom>
          <a:noFill/>
          <a:ln w="25400" algn="ctr">
            <a:solidFill>
              <a:srgbClr val="A7A8AA"/>
            </a:solidFill>
            <a:round/>
            <a:headEnd/>
            <a:tailEnd/>
          </a:ln>
        </p:spPr>
      </p:cxnSp>
      <p:cxnSp>
        <p:nvCxnSpPr>
          <p:cNvPr id="6" name="Straight Connector 5"/>
          <p:cNvCxnSpPr/>
          <p:nvPr/>
        </p:nvCxnSpPr>
        <p:spPr bwMode="auto">
          <a:xfrm>
            <a:off x="1" y="3465190"/>
            <a:ext cx="6418003" cy="0"/>
          </a:xfrm>
          <a:prstGeom prst="line">
            <a:avLst/>
          </a:prstGeom>
          <a:noFill/>
          <a:ln w="25400" algn="ctr">
            <a:solidFill>
              <a:srgbClr val="A7A8AA"/>
            </a:solidFill>
            <a:round/>
            <a:headEnd/>
            <a:tailEnd/>
          </a:ln>
        </p:spPr>
      </p:cxnSp>
      <p:sp>
        <p:nvSpPr>
          <p:cNvPr id="12" name="Text Placeholder 11"/>
          <p:cNvSpPr>
            <a:spLocks noGrp="1"/>
          </p:cNvSpPr>
          <p:nvPr>
            <p:ph type="body" sz="quarter" idx="10" hasCustomPrompt="1"/>
          </p:nvPr>
        </p:nvSpPr>
        <p:spPr>
          <a:xfrm>
            <a:off x="2930363" y="1286702"/>
            <a:ext cx="3009783" cy="1874268"/>
          </a:xfrm>
        </p:spPr>
        <p:txBody>
          <a:bodyPr/>
          <a:lstStyle>
            <a:lvl1pPr marL="0" indent="0">
              <a:buNone/>
              <a:defRPr/>
            </a:lvl1pPr>
          </a:lstStyle>
          <a:p>
            <a:pPr lvl="0"/>
            <a:r>
              <a:rPr lang="en-US" dirty="0"/>
              <a:t>Sample Text</a:t>
            </a:r>
          </a:p>
        </p:txBody>
      </p:sp>
      <p:sp>
        <p:nvSpPr>
          <p:cNvPr id="14" name="Text Placeholder 13"/>
          <p:cNvSpPr>
            <a:spLocks noGrp="1"/>
          </p:cNvSpPr>
          <p:nvPr>
            <p:ph type="body" sz="quarter" idx="11" hasCustomPrompt="1"/>
          </p:nvPr>
        </p:nvSpPr>
        <p:spPr>
          <a:xfrm>
            <a:off x="578794" y="3662362"/>
            <a:ext cx="5361350" cy="1028975"/>
          </a:xfrm>
        </p:spPr>
        <p:txBody>
          <a:bodyPr/>
          <a:lstStyle>
            <a:lvl1pPr marL="0" indent="0">
              <a:buNone/>
              <a:defRPr/>
            </a:lvl1pPr>
          </a:lstStyle>
          <a:p>
            <a:pPr lvl="0"/>
            <a:r>
              <a:rPr lang="en-US" dirty="0"/>
              <a:t>Sample Text</a:t>
            </a:r>
          </a:p>
        </p:txBody>
      </p:sp>
      <p:sp>
        <p:nvSpPr>
          <p:cNvPr id="16" name="Text Placeholder 15"/>
          <p:cNvSpPr>
            <a:spLocks noGrp="1"/>
          </p:cNvSpPr>
          <p:nvPr>
            <p:ph type="body" sz="quarter" idx="12" hasCustomPrompt="1"/>
          </p:nvPr>
        </p:nvSpPr>
        <p:spPr>
          <a:xfrm>
            <a:off x="578796" y="1287068"/>
            <a:ext cx="1782909" cy="1874044"/>
          </a:xfrm>
        </p:spPr>
        <p:txBody>
          <a:bodyPr/>
          <a:lstStyle>
            <a:lvl1pPr marL="0" indent="0">
              <a:buNone/>
              <a:defRPr baseline="0"/>
            </a:lvl1pPr>
          </a:lstStyle>
          <a:p>
            <a:pPr lvl="0"/>
            <a:r>
              <a:rPr lang="en-US" dirty="0"/>
              <a:t>Sample Text</a:t>
            </a:r>
          </a:p>
        </p:txBody>
      </p:sp>
      <p:cxnSp>
        <p:nvCxnSpPr>
          <p:cNvPr id="11" name="Straight Connector 10"/>
          <p:cNvCxnSpPr/>
          <p:nvPr/>
        </p:nvCxnSpPr>
        <p:spPr bwMode="auto">
          <a:xfrm>
            <a:off x="2659075" y="1019126"/>
            <a:ext cx="0" cy="2446066"/>
          </a:xfrm>
          <a:prstGeom prst="line">
            <a:avLst/>
          </a:prstGeom>
          <a:noFill/>
          <a:ln w="25400" algn="ctr">
            <a:solidFill>
              <a:srgbClr val="A7A8AA"/>
            </a:solidFill>
            <a:round/>
            <a:headEnd/>
            <a:tailEnd/>
          </a:ln>
        </p:spPr>
      </p:cxnSp>
      <p:cxnSp>
        <p:nvCxnSpPr>
          <p:cNvPr id="13" name="Straight Connector 12"/>
          <p:cNvCxnSpPr/>
          <p:nvPr/>
        </p:nvCxnSpPr>
        <p:spPr bwMode="auto">
          <a:xfrm>
            <a:off x="0" y="1018777"/>
            <a:ext cx="9144000" cy="0"/>
          </a:xfrm>
          <a:prstGeom prst="line">
            <a:avLst/>
          </a:prstGeom>
          <a:noFill/>
          <a:ln w="25400" algn="ctr">
            <a:solidFill>
              <a:srgbClr val="A7A8AA"/>
            </a:solidFill>
            <a:round/>
            <a:headEnd/>
            <a:tailEnd/>
          </a:ln>
        </p:spPr>
      </p:cxnSp>
      <p:cxnSp>
        <p:nvCxnSpPr>
          <p:cNvPr id="15" name="Straight Connector 14"/>
          <p:cNvCxnSpPr/>
          <p:nvPr/>
        </p:nvCxnSpPr>
        <p:spPr bwMode="auto">
          <a:xfrm>
            <a:off x="1" y="3465190"/>
            <a:ext cx="9143999" cy="0"/>
          </a:xfrm>
          <a:prstGeom prst="line">
            <a:avLst/>
          </a:prstGeom>
          <a:noFill/>
          <a:ln w="25400" algn="ctr">
            <a:solidFill>
              <a:srgbClr val="A7A8AA"/>
            </a:solidFill>
            <a:round/>
            <a:headEnd/>
            <a:tailEnd/>
          </a:ln>
        </p:spPr>
      </p:cxnSp>
      <p:cxnSp>
        <p:nvCxnSpPr>
          <p:cNvPr id="17" name="Straight Connector 16"/>
          <p:cNvCxnSpPr/>
          <p:nvPr userDrawn="1"/>
        </p:nvCxnSpPr>
        <p:spPr bwMode="auto">
          <a:xfrm>
            <a:off x="6418004" y="1019126"/>
            <a:ext cx="0" cy="2446065"/>
          </a:xfrm>
          <a:prstGeom prst="line">
            <a:avLst/>
          </a:prstGeom>
          <a:noFill/>
          <a:ln w="25400" algn="ctr">
            <a:solidFill>
              <a:srgbClr val="A7A8AA"/>
            </a:solidFill>
            <a:round/>
            <a:headEnd/>
            <a:tailEnd/>
          </a:ln>
        </p:spPr>
      </p:cxnSp>
    </p:spTree>
    <p:extLst>
      <p:ext uri="{BB962C8B-B14F-4D97-AF65-F5344CB8AC3E}">
        <p14:creationId xmlns:p14="http://schemas.microsoft.com/office/powerpoint/2010/main" val="6007806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299982" y="368856"/>
            <a:ext cx="8229362" cy="471137"/>
          </a:xfrm>
          <a:prstGeom prst="rect">
            <a:avLst/>
          </a:prstGeom>
        </p:spPr>
        <p:txBody>
          <a:bodyPr/>
          <a:lstStyle>
            <a:lvl1pPr>
              <a:defRPr sz="2400" b="0"/>
            </a:lvl1pPr>
          </a:lstStyle>
          <a:p>
            <a:r>
              <a:rPr lang="en-US"/>
              <a:t>Click to edit Master title style</a:t>
            </a:r>
          </a:p>
        </p:txBody>
      </p:sp>
      <p:sp>
        <p:nvSpPr>
          <p:cNvPr id="4" name="Text Placeholder 10"/>
          <p:cNvSpPr>
            <a:spLocks noGrp="1"/>
          </p:cNvSpPr>
          <p:nvPr>
            <p:ph type="body" sz="quarter" idx="11"/>
          </p:nvPr>
        </p:nvSpPr>
        <p:spPr>
          <a:xfrm>
            <a:off x="964148" y="4668441"/>
            <a:ext cx="4515515" cy="243532"/>
          </a:xfrm>
          <a:prstGeom prst="rect">
            <a:avLst/>
          </a:prstGeom>
        </p:spPr>
        <p:txBody>
          <a:bodyPr vert="horz" lIns="0" tIns="0" rIns="0" bIns="0" rtlCol="0" anchor="b" anchorCtr="0"/>
          <a:lstStyle>
            <a:lvl1pPr marL="0" indent="0">
              <a:buNone/>
              <a:defRPr lang="en-US" sz="750" b="0" i="1" dirty="0">
                <a:solidFill>
                  <a:schemeClr val="tx1">
                    <a:lumMod val="50000"/>
                    <a:lumOff val="50000"/>
                  </a:schemeClr>
                </a:solidFill>
              </a:defRPr>
            </a:lvl1pPr>
          </a:lstStyle>
          <a:p>
            <a:pPr marL="0" lvl="0"/>
            <a:endParaRPr lang="en-US" dirty="0"/>
          </a:p>
        </p:txBody>
      </p:sp>
    </p:spTree>
    <p:extLst>
      <p:ext uri="{BB962C8B-B14F-4D97-AF65-F5344CB8AC3E}">
        <p14:creationId xmlns:p14="http://schemas.microsoft.com/office/powerpoint/2010/main" val="11355874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1143000" y="841772"/>
            <a:ext cx="6858000" cy="1790700"/>
          </a:xfrm>
          <a:prstGeom prst="rect">
            <a:avLst/>
          </a:prstGeom>
          <a:noFill/>
          <a:ln>
            <a:noFill/>
          </a:ln>
        </p:spPr>
        <p:txBody>
          <a:bodyPr anchor="b"/>
          <a:lstStyle>
            <a:lvl1pPr marL="0" marR="0" lvl="0" indent="0" algn="ctr" rtl="0">
              <a:spcBef>
                <a:spcPts val="0"/>
              </a:spcBef>
              <a:buClr>
                <a:schemeClr val="accent1"/>
              </a:buClr>
              <a:buFont typeface="Arial"/>
              <a:buNone/>
              <a:defRPr sz="4499" b="0" i="0" u="none" strike="noStrike" cap="none">
                <a:solidFill>
                  <a:schemeClr val="accent1"/>
                </a:solidFill>
                <a:latin typeface="Arial"/>
                <a:ea typeface="Arial"/>
                <a:cs typeface="Arial"/>
                <a:sym typeface="Arial"/>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
        <p:nvSpPr>
          <p:cNvPr id="55" name="Shape 55"/>
          <p:cNvSpPr txBox="1">
            <a:spLocks noGrp="1"/>
          </p:cNvSpPr>
          <p:nvPr>
            <p:ph type="subTitle" idx="1"/>
          </p:nvPr>
        </p:nvSpPr>
        <p:spPr>
          <a:xfrm>
            <a:off x="1143000" y="2701528"/>
            <a:ext cx="6858000" cy="1241821"/>
          </a:xfrm>
          <a:prstGeom prst="rect">
            <a:avLst/>
          </a:prstGeom>
          <a:noFill/>
          <a:ln>
            <a:noFill/>
          </a:ln>
        </p:spPr>
        <p:txBody>
          <a:bodyPr/>
          <a:lstStyle>
            <a:lvl1pPr marL="0" marR="0" lvl="0" indent="0" algn="ctr" rtl="0">
              <a:spcBef>
                <a:spcPts val="360"/>
              </a:spcBef>
              <a:buClr>
                <a:schemeClr val="dk2"/>
              </a:buClr>
              <a:buFont typeface="Arial"/>
              <a:buNone/>
              <a:defRPr sz="1799" b="0" i="0" u="none" strike="noStrike" cap="none">
                <a:solidFill>
                  <a:schemeClr val="dk2"/>
                </a:solidFill>
                <a:latin typeface="Arial"/>
                <a:ea typeface="Arial"/>
                <a:cs typeface="Arial"/>
                <a:sym typeface="Arial"/>
              </a:defRPr>
            </a:lvl1pPr>
            <a:lvl2pPr marL="342797" marR="0" lvl="1" indent="-9422" algn="ctr" rtl="0">
              <a:spcBef>
                <a:spcPts val="300"/>
              </a:spcBef>
              <a:buClr>
                <a:schemeClr val="dk2"/>
              </a:buClr>
              <a:buFont typeface="Arial"/>
              <a:buNone/>
              <a:defRPr sz="1499" b="0" i="0" u="none" strike="noStrike" cap="none">
                <a:solidFill>
                  <a:schemeClr val="dk2"/>
                </a:solidFill>
                <a:latin typeface="Arial"/>
                <a:ea typeface="Arial"/>
                <a:cs typeface="Arial"/>
                <a:sym typeface="Arial"/>
              </a:defRPr>
            </a:lvl2pPr>
            <a:lvl3pPr marL="685595" marR="0" lvl="2" indent="-9319" algn="ctr" rtl="0">
              <a:spcBef>
                <a:spcPts val="270"/>
              </a:spcBef>
              <a:buClr>
                <a:schemeClr val="dk2"/>
              </a:buClr>
              <a:buFont typeface="Arial"/>
              <a:buNone/>
              <a:defRPr sz="1349" b="0" i="0" u="none" strike="noStrike" cap="none">
                <a:solidFill>
                  <a:schemeClr val="dk2"/>
                </a:solidFill>
                <a:latin typeface="Arial"/>
                <a:ea typeface="Arial"/>
                <a:cs typeface="Arial"/>
                <a:sym typeface="Arial"/>
              </a:defRPr>
            </a:lvl3pPr>
            <a:lvl4pPr marL="1028392" marR="0" lvl="3" indent="-9216" algn="ctr" rtl="0">
              <a:spcBef>
                <a:spcPts val="240"/>
              </a:spcBef>
              <a:buClr>
                <a:schemeClr val="dk2"/>
              </a:buClr>
              <a:buFont typeface="Arial"/>
              <a:buNone/>
              <a:defRPr sz="1200" b="0" i="0" u="none" strike="noStrike" cap="none">
                <a:solidFill>
                  <a:schemeClr val="dk2"/>
                </a:solidFill>
                <a:latin typeface="Arial"/>
                <a:ea typeface="Arial"/>
                <a:cs typeface="Arial"/>
                <a:sym typeface="Arial"/>
              </a:defRPr>
            </a:lvl4pPr>
            <a:lvl5pPr marL="1371188" marR="0" lvl="4" indent="-9113" algn="ctr" rtl="0">
              <a:spcBef>
                <a:spcPts val="240"/>
              </a:spcBef>
              <a:buClr>
                <a:schemeClr val="dk2"/>
              </a:buClr>
              <a:buFont typeface="Arial"/>
              <a:buNone/>
              <a:defRPr sz="1200" b="0" i="0" u="none" strike="noStrike" cap="none">
                <a:solidFill>
                  <a:schemeClr val="dk2"/>
                </a:solidFill>
                <a:latin typeface="Arial"/>
                <a:ea typeface="Arial"/>
                <a:cs typeface="Arial"/>
                <a:sym typeface="Arial"/>
              </a:defRPr>
            </a:lvl5pPr>
            <a:lvl6pPr marL="1713986" marR="0" lvl="5" indent="-9010" algn="ctr" rtl="0">
              <a:spcBef>
                <a:spcPts val="240"/>
              </a:spcBef>
              <a:buClr>
                <a:schemeClr val="dk1"/>
              </a:buClr>
              <a:buFont typeface="Arial"/>
              <a:buNone/>
              <a:defRPr sz="1200" b="0" i="0" u="none" strike="noStrike" cap="none">
                <a:solidFill>
                  <a:schemeClr val="dk1"/>
                </a:solidFill>
                <a:latin typeface="Arial"/>
                <a:ea typeface="Arial"/>
                <a:cs typeface="Arial"/>
                <a:sym typeface="Arial"/>
              </a:defRPr>
            </a:lvl6pPr>
            <a:lvl7pPr marL="2056783" marR="0" lvl="6" indent="-8907" algn="ctr" rtl="0">
              <a:spcBef>
                <a:spcPts val="240"/>
              </a:spcBef>
              <a:buClr>
                <a:schemeClr val="dk1"/>
              </a:buClr>
              <a:buFont typeface="Arial"/>
              <a:buNone/>
              <a:defRPr sz="1200" b="0" i="0" u="none" strike="noStrike" cap="none">
                <a:solidFill>
                  <a:schemeClr val="dk1"/>
                </a:solidFill>
                <a:latin typeface="Arial"/>
                <a:ea typeface="Arial"/>
                <a:cs typeface="Arial"/>
                <a:sym typeface="Arial"/>
              </a:defRPr>
            </a:lvl7pPr>
            <a:lvl8pPr marL="2399580" marR="0" lvl="7" indent="-8804" algn="ctr" rtl="0">
              <a:spcBef>
                <a:spcPts val="240"/>
              </a:spcBef>
              <a:buClr>
                <a:schemeClr val="dk1"/>
              </a:buClr>
              <a:buFont typeface="Arial"/>
              <a:buNone/>
              <a:defRPr sz="1200" b="0" i="0" u="none" strike="noStrike" cap="none">
                <a:solidFill>
                  <a:schemeClr val="dk1"/>
                </a:solidFill>
                <a:latin typeface="Arial"/>
                <a:ea typeface="Arial"/>
                <a:cs typeface="Arial"/>
                <a:sym typeface="Arial"/>
              </a:defRPr>
            </a:lvl8pPr>
            <a:lvl9pPr marL="2742377" marR="0" lvl="8" indent="-8702" algn="ctr" rtl="0">
              <a:spcBef>
                <a:spcPts val="240"/>
              </a:spcBef>
              <a:buClr>
                <a:schemeClr val="dk1"/>
              </a:buClr>
              <a:buFont typeface="Arial"/>
              <a:buNone/>
              <a:defRPr sz="1200" b="0" i="0" u="none" strike="noStrike" cap="none">
                <a:solidFill>
                  <a:schemeClr val="dk1"/>
                </a:solidFill>
                <a:latin typeface="Arial"/>
                <a:ea typeface="Arial"/>
                <a:cs typeface="Arial"/>
                <a:sym typeface="Arial"/>
              </a:defRPr>
            </a:lvl9pPr>
          </a:lstStyle>
          <a:p>
            <a:endParaRPr/>
          </a:p>
        </p:txBody>
      </p:sp>
      <p:sp>
        <p:nvSpPr>
          <p:cNvPr id="4" name="Shape 56"/>
          <p:cNvSpPr txBox="1">
            <a:spLocks noGrp="1"/>
          </p:cNvSpPr>
          <p:nvPr>
            <p:ph type="dt" idx="10"/>
          </p:nvPr>
        </p:nvSpPr>
        <p:spPr bwMode="auto">
          <a:xfrm>
            <a:off x="628814" y="4767263"/>
            <a:ext cx="2056745" cy="273844"/>
          </a:xfrm>
          <a:prstGeom prst="rect">
            <a:avLst/>
          </a:prstGeom>
          <a:ln>
            <a:miter lim="800000"/>
            <a:headEnd/>
            <a:tailEnd/>
          </a:ln>
        </p:spPr>
        <p:txBody>
          <a:bodyPr vert="horz" wrap="square" lIns="91425" tIns="91425" rIns="91425" bIns="91425" numCol="1" anchor="t" anchorCtr="0" compatLnSpc="1">
            <a:prstTxWarp prst="textNoShape">
              <a:avLst/>
            </a:prstTxWarp>
          </a:bodyPr>
          <a:lstStyle>
            <a:lvl1pPr>
              <a:defRPr sz="1800"/>
            </a:lvl1pPr>
          </a:lstStyle>
          <a:p>
            <a:pPr>
              <a:defRPr/>
            </a:pPr>
            <a:endParaRPr lang="en-US"/>
          </a:p>
        </p:txBody>
      </p:sp>
      <p:sp>
        <p:nvSpPr>
          <p:cNvPr id="5" name="Shape 57"/>
          <p:cNvSpPr txBox="1">
            <a:spLocks noGrp="1"/>
          </p:cNvSpPr>
          <p:nvPr>
            <p:ph type="ftr" idx="11"/>
          </p:nvPr>
        </p:nvSpPr>
        <p:spPr bwMode="auto">
          <a:xfrm>
            <a:off x="3028548" y="4767263"/>
            <a:ext cx="3086904" cy="273844"/>
          </a:xfrm>
          <a:prstGeom prst="rect">
            <a:avLst/>
          </a:prstGeom>
          <a:ln>
            <a:miter lim="800000"/>
            <a:headEnd/>
            <a:tailEnd/>
          </a:ln>
        </p:spPr>
        <p:txBody>
          <a:bodyPr vert="horz" wrap="square" lIns="91425" tIns="91425" rIns="91425" bIns="91425" numCol="1" anchor="t" anchorCtr="0" compatLnSpc="1">
            <a:prstTxWarp prst="textNoShape">
              <a:avLst/>
            </a:prstTxWarp>
          </a:bodyPr>
          <a:lstStyle>
            <a:lvl1pPr>
              <a:defRPr sz="1800"/>
            </a:lvl1pPr>
          </a:lstStyle>
          <a:p>
            <a:pPr>
              <a:defRPr/>
            </a:pPr>
            <a:endParaRPr lang="en-US"/>
          </a:p>
        </p:txBody>
      </p:sp>
      <p:sp>
        <p:nvSpPr>
          <p:cNvPr id="6" name="Shape 58"/>
          <p:cNvSpPr txBox="1">
            <a:spLocks noGrp="1"/>
          </p:cNvSpPr>
          <p:nvPr>
            <p:ph type="sldNum" idx="12"/>
          </p:nvPr>
        </p:nvSpPr>
        <p:spPr bwMode="auto">
          <a:xfrm>
            <a:off x="6458441" y="4767263"/>
            <a:ext cx="2056745" cy="273844"/>
          </a:xfrm>
          <a:prstGeom prst="rect">
            <a:avLst/>
          </a:prstGeom>
          <a:ln>
            <a:miter lim="800000"/>
            <a:headEnd/>
            <a:tailEnd/>
          </a:ln>
        </p:spPr>
        <p:txBody>
          <a:bodyPr vert="horz" wrap="square" lIns="91425" tIns="45700" rIns="91425" bIns="45700" numCol="1" anchor="t" anchorCtr="0" compatLnSpc="1">
            <a:prstTxWarp prst="textNoShape">
              <a:avLst/>
            </a:prstTxWarp>
          </a:bodyPr>
          <a:lstStyle>
            <a:lvl1pPr>
              <a:buSzPct val="25000"/>
              <a:defRPr sz="1800"/>
            </a:lvl1pPr>
          </a:lstStyle>
          <a:p>
            <a:pPr>
              <a:defRPr/>
            </a:pPr>
            <a:fld id="{A389B0C9-3FAB-4B95-A50F-34BE181E73B3}" type="slidenum">
              <a:rPr lang="en-US"/>
              <a:pPr>
                <a:defRPr/>
              </a:pPr>
              <a:t>‹#›</a:t>
            </a:fld>
            <a:endParaRPr lang="en-US"/>
          </a:p>
        </p:txBody>
      </p:sp>
    </p:spTree>
    <p:extLst>
      <p:ext uri="{BB962C8B-B14F-4D97-AF65-F5344CB8AC3E}">
        <p14:creationId xmlns:p14="http://schemas.microsoft.com/office/powerpoint/2010/main" val="19353236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92"/>
        <p:cNvGrpSpPr/>
        <p:nvPr/>
      </p:nvGrpSpPr>
      <p:grpSpPr>
        <a:xfrm>
          <a:off x="0" y="0"/>
          <a:ext cx="0" cy="0"/>
          <a:chOff x="0" y="0"/>
          <a:chExt cx="0" cy="0"/>
        </a:xfrm>
      </p:grpSpPr>
      <p:sp>
        <p:nvSpPr>
          <p:cNvPr id="93" name="Shape 93"/>
          <p:cNvSpPr txBox="1">
            <a:spLocks noGrp="1"/>
          </p:cNvSpPr>
          <p:nvPr>
            <p:ph type="dt" idx="10"/>
          </p:nvPr>
        </p:nvSpPr>
        <p:spPr>
          <a:xfrm>
            <a:off x="628650" y="4767262"/>
            <a:ext cx="2057400" cy="2739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1pPr>
            <a:lvl2pPr marL="457189" marR="0" lvl="1"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2pPr>
            <a:lvl3pPr marL="914378" marR="0" lvl="2"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3pPr>
            <a:lvl4pPr marL="1371566" marR="0" lvl="3"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4pPr>
            <a:lvl5pPr marL="1828754" marR="0" lvl="4"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5pPr>
            <a:lvl6pPr marL="2285943" marR="0" lvl="5"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6pPr>
            <a:lvl7pPr marL="2743132" marR="0" lvl="6"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7pPr>
            <a:lvl8pPr marL="3200320" marR="0" lvl="7"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8pPr>
            <a:lvl9pPr marL="3657509" marR="0" lvl="8"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9pPr>
          </a:lstStyle>
          <a:p>
            <a:pPr>
              <a:buClr>
                <a:srgbClr val="000000"/>
              </a:buClr>
            </a:pPr>
            <a:endParaRPr kern="0">
              <a:solidFill>
                <a:srgbClr val="000000"/>
              </a:solidFill>
              <a:uFillTx/>
            </a:endParaRPr>
          </a:p>
        </p:txBody>
      </p:sp>
      <p:sp>
        <p:nvSpPr>
          <p:cNvPr id="94" name="Shape 94"/>
          <p:cNvSpPr txBox="1">
            <a:spLocks noGrp="1"/>
          </p:cNvSpPr>
          <p:nvPr>
            <p:ph type="ftr" idx="11"/>
          </p:nvPr>
        </p:nvSpPr>
        <p:spPr>
          <a:xfrm>
            <a:off x="3028950" y="4767262"/>
            <a:ext cx="3086100" cy="2739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1pPr>
            <a:lvl2pPr marL="457189" marR="0" lvl="1"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2pPr>
            <a:lvl3pPr marL="914378" marR="0" lvl="2"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3pPr>
            <a:lvl4pPr marL="1371566" marR="0" lvl="3"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4pPr>
            <a:lvl5pPr marL="1828754" marR="0" lvl="4"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5pPr>
            <a:lvl6pPr marL="2285943" marR="0" lvl="5"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6pPr>
            <a:lvl7pPr marL="2743132" marR="0" lvl="6"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7pPr>
            <a:lvl8pPr marL="3200320" marR="0" lvl="7"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8pPr>
            <a:lvl9pPr marL="3657509" marR="0" lvl="8" indent="-12700" algn="l" rtl="0">
              <a:lnSpc>
                <a:spcPct val="100000"/>
              </a:lnSpc>
              <a:spcBef>
                <a:spcPts val="0"/>
              </a:spcBef>
              <a:spcAft>
                <a:spcPts val="0"/>
              </a:spcAft>
              <a:buClr>
                <a:schemeClr val="dk1"/>
              </a:buClr>
              <a:buFont typeface="Arial"/>
              <a:buNone/>
              <a:defRPr sz="1800" b="0" i="0" u="none" strike="noStrike" cap="none">
                <a:solidFill>
                  <a:schemeClr val="dk1"/>
                </a:solidFill>
                <a:uFillTx/>
                <a:latin typeface="Arial"/>
                <a:ea typeface="Arial"/>
                <a:cs typeface="Arial"/>
                <a:sym typeface="Arial"/>
              </a:defRPr>
            </a:lvl9pPr>
          </a:lstStyle>
          <a:p>
            <a:pPr>
              <a:buClr>
                <a:srgbClr val="000000"/>
              </a:buClr>
            </a:pPr>
            <a:endParaRPr kern="0">
              <a:solidFill>
                <a:srgbClr val="000000"/>
              </a:solidFill>
              <a:uFillTx/>
            </a:endParaRPr>
          </a:p>
        </p:txBody>
      </p:sp>
      <p:sp>
        <p:nvSpPr>
          <p:cNvPr id="95" name="Shape 95"/>
          <p:cNvSpPr txBox="1">
            <a:spLocks noGrp="1"/>
          </p:cNvSpPr>
          <p:nvPr>
            <p:ph type="sldNum" idx="12"/>
          </p:nvPr>
        </p:nvSpPr>
        <p:spPr>
          <a:xfrm>
            <a:off x="6457948" y="4767262"/>
            <a:ext cx="2057400" cy="273900"/>
          </a:xfrm>
          <a:prstGeom prst="rect">
            <a:avLst/>
          </a:prstGeom>
          <a:noFill/>
          <a:ln>
            <a:noFill/>
          </a:ln>
        </p:spPr>
        <p:txBody>
          <a:bodyPr lIns="68550" tIns="34275" rIns="68550" bIns="34275" anchor="t" anchorCtr="0">
            <a:noAutofit/>
          </a:bodyPr>
          <a:lstStyle/>
          <a:p>
            <a:pPr>
              <a:buClr>
                <a:srgbClr val="000000"/>
              </a:buClr>
              <a:buSzPct val="25000"/>
              <a:buFont typeface="Arial"/>
              <a:buNone/>
            </a:pPr>
            <a:fld id="{00000000-1234-1234-1234-123412341234}" type="slidenum">
              <a:rPr lang="en-US" kern="0">
                <a:solidFill>
                  <a:srgbClr val="000000"/>
                </a:solidFill>
                <a:uFillTx/>
                <a:ea typeface="Arial"/>
                <a:cs typeface="Arial"/>
                <a:sym typeface="Arial"/>
              </a:rPr>
              <a:pPr>
                <a:buClr>
                  <a:srgbClr val="000000"/>
                </a:buClr>
                <a:buSzPct val="25000"/>
                <a:buFont typeface="Arial"/>
                <a:buNone/>
              </a:pPr>
              <a:t>‹#›</a:t>
            </a:fld>
            <a:endParaRPr lang="en-US" kern="0">
              <a:solidFill>
                <a:srgbClr val="000000"/>
              </a:solidFill>
              <a:uFillTx/>
              <a:ea typeface="Arial"/>
              <a:cs typeface="Arial"/>
              <a:sym typeface="Arial"/>
            </a:endParaRPr>
          </a:p>
        </p:txBody>
      </p:sp>
    </p:spTree>
    <p:extLst>
      <p:ext uri="{BB962C8B-B14F-4D97-AF65-F5344CB8AC3E}">
        <p14:creationId xmlns:p14="http://schemas.microsoft.com/office/powerpoint/2010/main" val="1941404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ver_3">
    <p:spTree>
      <p:nvGrpSpPr>
        <p:cNvPr id="1" name=""/>
        <p:cNvGrpSpPr/>
        <p:nvPr/>
      </p:nvGrpSpPr>
      <p:grpSpPr>
        <a:xfrm>
          <a:off x="0" y="0"/>
          <a:ext cx="0" cy="0"/>
          <a:chOff x="0" y="0"/>
          <a:chExt cx="0" cy="0"/>
        </a:xfrm>
      </p:grpSpPr>
      <p:pic>
        <p:nvPicPr>
          <p:cNvPr id="13" name="Picture 12" descr="architecture-1839930.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9861"/>
            <a:ext cx="9144000" cy="5143500"/>
          </a:xfrm>
          <a:prstGeom prst="rect">
            <a:avLst/>
          </a:prstGeom>
        </p:spPr>
      </p:pic>
      <p:cxnSp>
        <p:nvCxnSpPr>
          <p:cNvPr id="14" name="Straight Connector 13"/>
          <p:cNvCxnSpPr/>
          <p:nvPr/>
        </p:nvCxnSpPr>
        <p:spPr bwMode="auto">
          <a:xfrm>
            <a:off x="0" y="3802620"/>
            <a:ext cx="6725302" cy="0"/>
          </a:xfrm>
          <a:prstGeom prst="line">
            <a:avLst/>
          </a:prstGeom>
          <a:noFill/>
          <a:ln w="25400" algn="ctr">
            <a:solidFill>
              <a:srgbClr val="FFFFFF"/>
            </a:solidFill>
            <a:round/>
            <a:headEnd/>
            <a:tailEnd/>
          </a:ln>
        </p:spPr>
      </p:cxnSp>
      <p:sp>
        <p:nvSpPr>
          <p:cNvPr id="26" name="Text Placeholder 13"/>
          <p:cNvSpPr>
            <a:spLocks noGrp="1"/>
          </p:cNvSpPr>
          <p:nvPr>
            <p:ph type="body" sz="quarter" idx="12" hasCustomPrompt="1"/>
          </p:nvPr>
        </p:nvSpPr>
        <p:spPr>
          <a:xfrm>
            <a:off x="502247" y="502532"/>
            <a:ext cx="5931186" cy="2222236"/>
          </a:xfrm>
        </p:spPr>
        <p:txBody>
          <a:bodyPr>
            <a:normAutofit/>
          </a:bodyPr>
          <a:lstStyle>
            <a:lvl1pPr marL="0" indent="0">
              <a:buNone/>
              <a:defRPr sz="2800" b="1" baseline="0">
                <a:solidFill>
                  <a:srgbClr val="000000"/>
                </a:solidFill>
              </a:defRPr>
            </a:lvl1pPr>
          </a:lstStyle>
          <a:p>
            <a:pPr lvl="0"/>
            <a:r>
              <a:rPr lang="en-US" dirty="0" smtClean="0"/>
              <a:t>TITLE</a:t>
            </a:r>
            <a:endParaRPr lang="en-US" dirty="0"/>
          </a:p>
        </p:txBody>
      </p:sp>
      <p:pic>
        <p:nvPicPr>
          <p:cNvPr id="11" name="Picture 10" descr="MapR_white_R.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94339" y="1046775"/>
            <a:ext cx="1697920" cy="369987"/>
          </a:xfrm>
          <a:prstGeom prst="rect">
            <a:avLst/>
          </a:prstGeom>
        </p:spPr>
      </p:pic>
      <p:sp>
        <p:nvSpPr>
          <p:cNvPr id="12" name="Text Placeholder 40"/>
          <p:cNvSpPr>
            <a:spLocks noGrp="1"/>
          </p:cNvSpPr>
          <p:nvPr>
            <p:ph type="body" sz="quarter" idx="11" hasCustomPrompt="1"/>
          </p:nvPr>
        </p:nvSpPr>
        <p:spPr>
          <a:xfrm>
            <a:off x="502246" y="3993426"/>
            <a:ext cx="5930992" cy="986173"/>
          </a:xfrm>
        </p:spPr>
        <p:txBody>
          <a:bodyPr anchor="t">
            <a:normAutofit/>
          </a:bodyPr>
          <a:lstStyle>
            <a:lvl1pPr marL="0" indent="0">
              <a:buNone/>
              <a:defRPr sz="1900" b="1">
                <a:solidFill>
                  <a:schemeClr val="tx1"/>
                </a:solidFill>
              </a:defRPr>
            </a:lvl1pPr>
          </a:lstStyle>
          <a:p>
            <a:pPr lvl="0"/>
            <a:r>
              <a:rPr lang="en-US" dirty="0" smtClean="0"/>
              <a:t>Speaker Name</a:t>
            </a:r>
            <a:br>
              <a:rPr lang="en-US" dirty="0" smtClean="0"/>
            </a:br>
            <a:r>
              <a:rPr lang="en-US" dirty="0" smtClean="0"/>
              <a:t>Title</a:t>
            </a:r>
          </a:p>
          <a:p>
            <a:pPr lvl="0"/>
            <a:r>
              <a:rPr lang="en-US" dirty="0" smtClean="0"/>
              <a:t>Date</a:t>
            </a:r>
            <a:endParaRPr lang="en-US" dirty="0"/>
          </a:p>
        </p:txBody>
      </p:sp>
      <p:pic>
        <p:nvPicPr>
          <p:cNvPr id="15" name="Picture 14" descr="Mapr_200-16-46_R-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9290" y="1339924"/>
            <a:ext cx="2414710" cy="897836"/>
          </a:xfrm>
          <a:prstGeom prst="rect">
            <a:avLst/>
          </a:prstGeom>
        </p:spPr>
      </p:pic>
      <p:cxnSp>
        <p:nvCxnSpPr>
          <p:cNvPr id="16" name="Straight Connector 15"/>
          <p:cNvCxnSpPr/>
          <p:nvPr/>
        </p:nvCxnSpPr>
        <p:spPr bwMode="auto">
          <a:xfrm>
            <a:off x="6729290" y="1332052"/>
            <a:ext cx="2418698" cy="0"/>
          </a:xfrm>
          <a:prstGeom prst="line">
            <a:avLst/>
          </a:prstGeom>
          <a:noFill/>
          <a:ln w="25400" algn="ctr">
            <a:solidFill>
              <a:srgbClr val="FFFFFF"/>
            </a:solidFill>
            <a:round/>
            <a:headEnd/>
            <a:tailEnd/>
          </a:ln>
        </p:spPr>
      </p:cxnSp>
      <p:cxnSp>
        <p:nvCxnSpPr>
          <p:cNvPr id="17" name="Straight Connector 16"/>
          <p:cNvCxnSpPr/>
          <p:nvPr/>
        </p:nvCxnSpPr>
        <p:spPr bwMode="auto">
          <a:xfrm>
            <a:off x="6725302" y="2242048"/>
            <a:ext cx="2418698" cy="0"/>
          </a:xfrm>
          <a:prstGeom prst="line">
            <a:avLst/>
          </a:prstGeom>
          <a:noFill/>
          <a:ln w="25400" algn="ctr">
            <a:solidFill>
              <a:srgbClr val="FFFFFF"/>
            </a:solidFill>
            <a:round/>
            <a:headEnd/>
            <a:tailEnd/>
          </a:ln>
        </p:spPr>
      </p:cxnSp>
      <p:cxnSp>
        <p:nvCxnSpPr>
          <p:cNvPr id="18" name="Straight Connector 17"/>
          <p:cNvCxnSpPr/>
          <p:nvPr/>
        </p:nvCxnSpPr>
        <p:spPr bwMode="auto">
          <a:xfrm>
            <a:off x="6725302" y="1"/>
            <a:ext cx="0" cy="5189757"/>
          </a:xfrm>
          <a:prstGeom prst="line">
            <a:avLst/>
          </a:prstGeom>
          <a:noFill/>
          <a:ln w="25400" algn="ctr">
            <a:solidFill>
              <a:srgbClr val="FFFFFF"/>
            </a:solidFill>
            <a:round/>
            <a:headEnd/>
            <a:tailEnd/>
          </a:ln>
        </p:spPr>
      </p:cxnSp>
      <p:pic>
        <p:nvPicPr>
          <p:cNvPr id="19" name="Picture 18" descr="Mapr_200-16-46_R-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9290" y="1339924"/>
            <a:ext cx="2414710" cy="897836"/>
          </a:xfrm>
          <a:prstGeom prst="rect">
            <a:avLst/>
          </a:prstGeom>
        </p:spPr>
      </p:pic>
      <p:pic>
        <p:nvPicPr>
          <p:cNvPr id="20" name="Picture 19" descr="Mapr_200-16-46_R-0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729290" y="1339924"/>
            <a:ext cx="2414710" cy="897836"/>
          </a:xfrm>
          <a:prstGeom prst="rect">
            <a:avLst/>
          </a:prstGeom>
        </p:spPr>
      </p:pic>
    </p:spTree>
    <p:extLst>
      <p:ext uri="{BB962C8B-B14F-4D97-AF65-F5344CB8AC3E}">
        <p14:creationId xmlns:p14="http://schemas.microsoft.com/office/powerpoint/2010/main" val="2640238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ver_4">
    <p:spTree>
      <p:nvGrpSpPr>
        <p:cNvPr id="1" name=""/>
        <p:cNvGrpSpPr/>
        <p:nvPr/>
      </p:nvGrpSpPr>
      <p:grpSpPr>
        <a:xfrm>
          <a:off x="0" y="0"/>
          <a:ext cx="0" cy="0"/>
          <a:chOff x="0" y="0"/>
          <a:chExt cx="0" cy="0"/>
        </a:xfrm>
      </p:grpSpPr>
      <p:pic>
        <p:nvPicPr>
          <p:cNvPr id="14" name="Picture 13" descr="GettyImages-174917571_filter.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cxnSp>
        <p:nvCxnSpPr>
          <p:cNvPr id="9" name="Straight Connector 8"/>
          <p:cNvCxnSpPr/>
          <p:nvPr/>
        </p:nvCxnSpPr>
        <p:spPr bwMode="auto">
          <a:xfrm>
            <a:off x="-25521" y="3801811"/>
            <a:ext cx="6750823" cy="809"/>
          </a:xfrm>
          <a:prstGeom prst="line">
            <a:avLst/>
          </a:prstGeom>
          <a:noFill/>
          <a:ln w="25400" algn="ctr">
            <a:solidFill>
              <a:srgbClr val="FFFFFF"/>
            </a:solidFill>
            <a:round/>
            <a:headEnd/>
            <a:tailEnd/>
          </a:ln>
        </p:spPr>
      </p:cxnSp>
      <p:sp>
        <p:nvSpPr>
          <p:cNvPr id="5" name="Text Placeholder 4"/>
          <p:cNvSpPr>
            <a:spLocks noGrp="1"/>
          </p:cNvSpPr>
          <p:nvPr>
            <p:ph type="body" sz="quarter" idx="12" hasCustomPrompt="1"/>
          </p:nvPr>
        </p:nvSpPr>
        <p:spPr>
          <a:xfrm>
            <a:off x="502247" y="1438276"/>
            <a:ext cx="5931186" cy="2221707"/>
          </a:xfrm>
        </p:spPr>
        <p:txBody>
          <a:bodyPr>
            <a:normAutofit/>
          </a:bodyPr>
          <a:lstStyle>
            <a:lvl1pPr marL="0" indent="0">
              <a:buNone/>
              <a:defRPr sz="2800" b="1"/>
            </a:lvl1pPr>
          </a:lstStyle>
          <a:p>
            <a:pPr lvl="0"/>
            <a:r>
              <a:rPr lang="en-US" dirty="0" smtClean="0"/>
              <a:t>TITLE</a:t>
            </a:r>
            <a:endParaRPr lang="en-US" dirty="0"/>
          </a:p>
        </p:txBody>
      </p:sp>
      <p:sp>
        <p:nvSpPr>
          <p:cNvPr id="13" name="Text Placeholder 40"/>
          <p:cNvSpPr>
            <a:spLocks noGrp="1"/>
          </p:cNvSpPr>
          <p:nvPr>
            <p:ph type="body" sz="quarter" idx="11" hasCustomPrompt="1"/>
          </p:nvPr>
        </p:nvSpPr>
        <p:spPr>
          <a:xfrm>
            <a:off x="502246" y="3993426"/>
            <a:ext cx="5930992" cy="986173"/>
          </a:xfrm>
        </p:spPr>
        <p:txBody>
          <a:bodyPr anchor="t">
            <a:normAutofit/>
          </a:bodyPr>
          <a:lstStyle>
            <a:lvl1pPr marL="0" indent="0">
              <a:buNone/>
              <a:defRPr sz="1900" b="1">
                <a:solidFill>
                  <a:srgbClr val="000000"/>
                </a:solidFill>
              </a:defRPr>
            </a:lvl1pPr>
          </a:lstStyle>
          <a:p>
            <a:pPr lvl="0"/>
            <a:r>
              <a:rPr lang="en-US" dirty="0" smtClean="0"/>
              <a:t>Speaker Name</a:t>
            </a:r>
            <a:br>
              <a:rPr lang="en-US" dirty="0" smtClean="0"/>
            </a:br>
            <a:r>
              <a:rPr lang="en-US" dirty="0" smtClean="0"/>
              <a:t>Title</a:t>
            </a:r>
          </a:p>
          <a:p>
            <a:pPr lvl="0"/>
            <a:r>
              <a:rPr lang="en-US" dirty="0" smtClean="0"/>
              <a:t>Date</a:t>
            </a:r>
            <a:endParaRPr lang="en-US" dirty="0"/>
          </a:p>
        </p:txBody>
      </p:sp>
      <p:pic>
        <p:nvPicPr>
          <p:cNvPr id="11" name="Picture 10" descr="Mapr_200-16-46_R-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9290" y="1339924"/>
            <a:ext cx="2414710" cy="897836"/>
          </a:xfrm>
          <a:prstGeom prst="rect">
            <a:avLst/>
          </a:prstGeom>
        </p:spPr>
      </p:pic>
      <p:cxnSp>
        <p:nvCxnSpPr>
          <p:cNvPr id="15" name="Straight Connector 14"/>
          <p:cNvCxnSpPr/>
          <p:nvPr/>
        </p:nvCxnSpPr>
        <p:spPr bwMode="auto">
          <a:xfrm>
            <a:off x="6729290" y="1332052"/>
            <a:ext cx="2418698" cy="0"/>
          </a:xfrm>
          <a:prstGeom prst="line">
            <a:avLst/>
          </a:prstGeom>
          <a:noFill/>
          <a:ln w="25400" algn="ctr">
            <a:solidFill>
              <a:srgbClr val="FFFFFF"/>
            </a:solidFill>
            <a:round/>
            <a:headEnd/>
            <a:tailEnd/>
          </a:ln>
        </p:spPr>
      </p:cxnSp>
      <p:cxnSp>
        <p:nvCxnSpPr>
          <p:cNvPr id="18" name="Straight Connector 17"/>
          <p:cNvCxnSpPr/>
          <p:nvPr/>
        </p:nvCxnSpPr>
        <p:spPr bwMode="auto">
          <a:xfrm>
            <a:off x="6725302" y="1"/>
            <a:ext cx="0" cy="5189757"/>
          </a:xfrm>
          <a:prstGeom prst="line">
            <a:avLst/>
          </a:prstGeom>
          <a:noFill/>
          <a:ln w="25400" algn="ctr">
            <a:solidFill>
              <a:srgbClr val="FFFFFF"/>
            </a:solidFill>
            <a:round/>
            <a:headEnd/>
            <a:tailEnd/>
          </a:ln>
        </p:spPr>
      </p:cxnSp>
      <p:cxnSp>
        <p:nvCxnSpPr>
          <p:cNvPr id="17" name="Straight Connector 16"/>
          <p:cNvCxnSpPr/>
          <p:nvPr/>
        </p:nvCxnSpPr>
        <p:spPr bwMode="auto">
          <a:xfrm>
            <a:off x="6725302" y="2242048"/>
            <a:ext cx="2418698" cy="0"/>
          </a:xfrm>
          <a:prstGeom prst="line">
            <a:avLst/>
          </a:prstGeom>
          <a:noFill/>
          <a:ln w="25400" algn="ctr">
            <a:solidFill>
              <a:srgbClr val="FFFFFF"/>
            </a:solidFill>
            <a:round/>
            <a:headEnd/>
            <a:tailEnd/>
          </a:ln>
        </p:spPr>
      </p:cxnSp>
    </p:spTree>
    <p:extLst>
      <p:ext uri="{BB962C8B-B14F-4D97-AF65-F5344CB8AC3E}">
        <p14:creationId xmlns:p14="http://schemas.microsoft.com/office/powerpoint/2010/main" val="1579931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ver_5">
    <p:spTree>
      <p:nvGrpSpPr>
        <p:cNvPr id="1" name=""/>
        <p:cNvGrpSpPr/>
        <p:nvPr/>
      </p:nvGrpSpPr>
      <p:grpSpPr>
        <a:xfrm>
          <a:off x="0" y="0"/>
          <a:ext cx="0" cy="0"/>
          <a:chOff x="0" y="0"/>
          <a:chExt cx="0" cy="0"/>
        </a:xfrm>
      </p:grpSpPr>
      <p:pic>
        <p:nvPicPr>
          <p:cNvPr id="16" name="Picture 15" descr="pexels-photo-24495_filter2.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7" name="Title 1"/>
          <p:cNvSpPr>
            <a:spLocks noGrp="1"/>
          </p:cNvSpPr>
          <p:nvPr>
            <p:ph type="title" hasCustomPrompt="1"/>
          </p:nvPr>
        </p:nvSpPr>
        <p:spPr>
          <a:xfrm>
            <a:off x="502248" y="1438812"/>
            <a:ext cx="5930991" cy="2221700"/>
          </a:xfrm>
        </p:spPr>
        <p:txBody>
          <a:bodyPr anchor="t">
            <a:normAutofit/>
          </a:bodyPr>
          <a:lstStyle>
            <a:lvl1pPr>
              <a:defRPr sz="2800" baseline="0">
                <a:solidFill>
                  <a:srgbClr val="FFFFFF"/>
                </a:solidFill>
              </a:defRPr>
            </a:lvl1pPr>
          </a:lstStyle>
          <a:p>
            <a:r>
              <a:rPr lang="en-US" dirty="0" smtClean="0">
                <a:solidFill>
                  <a:schemeClr val="bg1"/>
                </a:solidFill>
              </a:rPr>
              <a:t>TITLE</a:t>
            </a:r>
            <a:endParaRPr lang="en-US" dirty="0">
              <a:solidFill>
                <a:schemeClr val="bg1"/>
              </a:solidFill>
            </a:endParaRPr>
          </a:p>
        </p:txBody>
      </p:sp>
      <p:cxnSp>
        <p:nvCxnSpPr>
          <p:cNvPr id="9" name="Straight Connector 8"/>
          <p:cNvCxnSpPr/>
          <p:nvPr/>
        </p:nvCxnSpPr>
        <p:spPr bwMode="auto">
          <a:xfrm>
            <a:off x="0" y="3802620"/>
            <a:ext cx="6725302" cy="0"/>
          </a:xfrm>
          <a:prstGeom prst="line">
            <a:avLst/>
          </a:prstGeom>
          <a:noFill/>
          <a:ln w="25400" algn="ctr">
            <a:solidFill>
              <a:srgbClr val="FFFFFF"/>
            </a:solidFill>
            <a:round/>
            <a:headEnd/>
            <a:tailEnd/>
          </a:ln>
        </p:spPr>
      </p:cxnSp>
      <p:sp>
        <p:nvSpPr>
          <p:cNvPr id="13" name="Text Placeholder 40"/>
          <p:cNvSpPr>
            <a:spLocks noGrp="1"/>
          </p:cNvSpPr>
          <p:nvPr>
            <p:ph type="body" sz="quarter" idx="11" hasCustomPrompt="1"/>
          </p:nvPr>
        </p:nvSpPr>
        <p:spPr>
          <a:xfrm>
            <a:off x="502246" y="3993426"/>
            <a:ext cx="5930992" cy="986173"/>
          </a:xfrm>
        </p:spPr>
        <p:txBody>
          <a:bodyPr anchor="t">
            <a:normAutofit/>
          </a:bodyPr>
          <a:lstStyle>
            <a:lvl1pPr marL="0" indent="0">
              <a:buNone/>
              <a:defRPr sz="1900" b="1">
                <a:solidFill>
                  <a:srgbClr val="FFFFFF"/>
                </a:solidFill>
              </a:defRPr>
            </a:lvl1pPr>
          </a:lstStyle>
          <a:p>
            <a:pPr lvl="0"/>
            <a:r>
              <a:rPr lang="en-US" dirty="0" smtClean="0"/>
              <a:t>Speaker Name</a:t>
            </a:r>
            <a:br>
              <a:rPr lang="en-US" dirty="0" smtClean="0"/>
            </a:br>
            <a:r>
              <a:rPr lang="en-US" dirty="0" smtClean="0"/>
              <a:t>Title</a:t>
            </a:r>
          </a:p>
          <a:p>
            <a:pPr lvl="0"/>
            <a:r>
              <a:rPr lang="en-US" dirty="0" smtClean="0"/>
              <a:t>Date</a:t>
            </a:r>
            <a:endParaRPr lang="en-US" dirty="0"/>
          </a:p>
        </p:txBody>
      </p:sp>
      <p:pic>
        <p:nvPicPr>
          <p:cNvPr id="11" name="Picture 10" descr="Mapr_200-16-46_R-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9290" y="1339924"/>
            <a:ext cx="2414710" cy="897836"/>
          </a:xfrm>
          <a:prstGeom prst="rect">
            <a:avLst/>
          </a:prstGeom>
        </p:spPr>
      </p:pic>
      <p:cxnSp>
        <p:nvCxnSpPr>
          <p:cNvPr id="14" name="Straight Connector 13"/>
          <p:cNvCxnSpPr/>
          <p:nvPr/>
        </p:nvCxnSpPr>
        <p:spPr bwMode="auto">
          <a:xfrm>
            <a:off x="6729290" y="1332052"/>
            <a:ext cx="2418698" cy="0"/>
          </a:xfrm>
          <a:prstGeom prst="line">
            <a:avLst/>
          </a:prstGeom>
          <a:noFill/>
          <a:ln w="25400" algn="ctr">
            <a:solidFill>
              <a:srgbClr val="FFFFFF"/>
            </a:solidFill>
            <a:round/>
            <a:headEnd/>
            <a:tailEnd/>
          </a:ln>
        </p:spPr>
      </p:cxnSp>
      <p:cxnSp>
        <p:nvCxnSpPr>
          <p:cNvPr id="15" name="Straight Connector 14"/>
          <p:cNvCxnSpPr/>
          <p:nvPr/>
        </p:nvCxnSpPr>
        <p:spPr bwMode="auto">
          <a:xfrm>
            <a:off x="6725302" y="2242048"/>
            <a:ext cx="2418698" cy="0"/>
          </a:xfrm>
          <a:prstGeom prst="line">
            <a:avLst/>
          </a:prstGeom>
          <a:noFill/>
          <a:ln w="25400" algn="ctr">
            <a:solidFill>
              <a:srgbClr val="FFFFFF"/>
            </a:solidFill>
            <a:round/>
            <a:headEnd/>
            <a:tailEnd/>
          </a:ln>
        </p:spPr>
      </p:cxnSp>
      <p:cxnSp>
        <p:nvCxnSpPr>
          <p:cNvPr id="17" name="Straight Connector 16"/>
          <p:cNvCxnSpPr/>
          <p:nvPr/>
        </p:nvCxnSpPr>
        <p:spPr bwMode="auto">
          <a:xfrm>
            <a:off x="6725302" y="1"/>
            <a:ext cx="0" cy="5189757"/>
          </a:xfrm>
          <a:prstGeom prst="line">
            <a:avLst/>
          </a:prstGeom>
          <a:noFill/>
          <a:ln w="25400" algn="ctr">
            <a:solidFill>
              <a:srgbClr val="FFFFFF"/>
            </a:solidFill>
            <a:round/>
            <a:headEnd/>
            <a:tailEnd/>
          </a:ln>
        </p:spPr>
      </p:cxnSp>
    </p:spTree>
    <p:extLst>
      <p:ext uri="{BB962C8B-B14F-4D97-AF65-F5344CB8AC3E}">
        <p14:creationId xmlns:p14="http://schemas.microsoft.com/office/powerpoint/2010/main" val="3658808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Partner_Cover1">
    <p:spTree>
      <p:nvGrpSpPr>
        <p:cNvPr id="1" name=""/>
        <p:cNvGrpSpPr/>
        <p:nvPr/>
      </p:nvGrpSpPr>
      <p:grpSpPr>
        <a:xfrm>
          <a:off x="0" y="0"/>
          <a:ext cx="0" cy="0"/>
          <a:chOff x="0" y="0"/>
          <a:chExt cx="0" cy="0"/>
        </a:xfrm>
      </p:grpSpPr>
      <p:pic>
        <p:nvPicPr>
          <p:cNvPr id="13" name="Picture 12" descr="architecture-1850732.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1"/>
            <a:ext cx="9144000" cy="5189758"/>
          </a:xfrm>
          <a:prstGeom prst="rect">
            <a:avLst/>
          </a:prstGeom>
        </p:spPr>
      </p:pic>
      <p:sp>
        <p:nvSpPr>
          <p:cNvPr id="84" name="TextBox 83" hidden="1"/>
          <p:cNvSpPr txBox="1"/>
          <p:nvPr/>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pPr algn="r"/>
              <a:t>‹#›</a:t>
            </a:fld>
            <a:endParaRPr lang="en-US" sz="500" dirty="0">
              <a:solidFill>
                <a:schemeClr val="bg1"/>
              </a:solidFill>
              <a:latin typeface="+mn-lt"/>
            </a:endParaRPr>
          </a:p>
        </p:txBody>
      </p:sp>
      <p:sp>
        <p:nvSpPr>
          <p:cNvPr id="19" name="Title 1"/>
          <p:cNvSpPr>
            <a:spLocks noGrp="1"/>
          </p:cNvSpPr>
          <p:nvPr>
            <p:ph type="title" hasCustomPrompt="1"/>
          </p:nvPr>
        </p:nvSpPr>
        <p:spPr>
          <a:xfrm>
            <a:off x="502248" y="1605644"/>
            <a:ext cx="5722297" cy="2027653"/>
          </a:xfrm>
        </p:spPr>
        <p:txBody>
          <a:bodyPr anchor="t">
            <a:normAutofit/>
          </a:bodyPr>
          <a:lstStyle>
            <a:lvl1pPr>
              <a:defRPr sz="2800" baseline="0">
                <a:solidFill>
                  <a:srgbClr val="FFFFFF"/>
                </a:solidFill>
              </a:defRPr>
            </a:lvl1pPr>
          </a:lstStyle>
          <a:p>
            <a:r>
              <a:rPr lang="en-US" dirty="0" smtClean="0">
                <a:solidFill>
                  <a:schemeClr val="bg1"/>
                </a:solidFill>
              </a:rPr>
              <a:t>TITLE</a:t>
            </a:r>
            <a:endParaRPr lang="en-US" dirty="0">
              <a:solidFill>
                <a:schemeClr val="bg1"/>
              </a:solidFill>
            </a:endParaRPr>
          </a:p>
        </p:txBody>
      </p:sp>
      <p:cxnSp>
        <p:nvCxnSpPr>
          <p:cNvPr id="12" name="Straight Connector 11"/>
          <p:cNvCxnSpPr/>
          <p:nvPr/>
        </p:nvCxnSpPr>
        <p:spPr bwMode="auto">
          <a:xfrm>
            <a:off x="6456676" y="0"/>
            <a:ext cx="0" cy="5143500"/>
          </a:xfrm>
          <a:prstGeom prst="line">
            <a:avLst/>
          </a:prstGeom>
          <a:noFill/>
          <a:ln w="25400" algn="ctr">
            <a:solidFill>
              <a:srgbClr val="FFFFFF"/>
            </a:solidFill>
            <a:round/>
            <a:headEnd/>
            <a:tailEnd/>
          </a:ln>
        </p:spPr>
      </p:cxnSp>
      <p:cxnSp>
        <p:nvCxnSpPr>
          <p:cNvPr id="14" name="Straight Connector 13"/>
          <p:cNvCxnSpPr/>
          <p:nvPr/>
        </p:nvCxnSpPr>
        <p:spPr bwMode="auto">
          <a:xfrm>
            <a:off x="0" y="3802620"/>
            <a:ext cx="6456676" cy="0"/>
          </a:xfrm>
          <a:prstGeom prst="line">
            <a:avLst/>
          </a:prstGeom>
          <a:noFill/>
          <a:ln w="25400" algn="ctr">
            <a:solidFill>
              <a:srgbClr val="FFFFFF"/>
            </a:solidFill>
            <a:round/>
            <a:headEnd/>
            <a:tailEnd/>
          </a:ln>
        </p:spPr>
      </p:cxnSp>
      <p:sp>
        <p:nvSpPr>
          <p:cNvPr id="17" name="Rectangle 16"/>
          <p:cNvSpPr/>
          <p:nvPr/>
        </p:nvSpPr>
        <p:spPr bwMode="auto">
          <a:xfrm>
            <a:off x="6456676" y="1300564"/>
            <a:ext cx="2692414" cy="1786850"/>
          </a:xfrm>
          <a:prstGeom prst="rect">
            <a:avLst/>
          </a:prstGeom>
          <a:solidFill>
            <a:schemeClr val="bg1"/>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sp>
        <p:nvSpPr>
          <p:cNvPr id="21" name="TextBox 20"/>
          <p:cNvSpPr txBox="1"/>
          <p:nvPr/>
        </p:nvSpPr>
        <p:spPr>
          <a:xfrm>
            <a:off x="8542912" y="1736834"/>
            <a:ext cx="279924" cy="364416"/>
          </a:xfrm>
          <a:prstGeom prst="rect">
            <a:avLst/>
          </a:prstGeom>
          <a:noFill/>
        </p:spPr>
        <p:txBody>
          <a:bodyPr wrap="square" lIns="71332" tIns="35666" rIns="71332" bIns="35666" rtlCol="0">
            <a:spAutoFit/>
          </a:bodyPr>
          <a:lstStyle/>
          <a:p>
            <a:r>
              <a:rPr lang="en-US" dirty="0" smtClean="0">
                <a:solidFill>
                  <a:schemeClr val="tx2"/>
                </a:solidFill>
                <a:latin typeface="Arial"/>
                <a:cs typeface="Arial"/>
              </a:rPr>
              <a:t>+</a:t>
            </a:r>
          </a:p>
        </p:txBody>
      </p:sp>
      <p:pic>
        <p:nvPicPr>
          <p:cNvPr id="2" name="Picture 1" descr="Mapr_200-16-46_R.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42622" y="1736834"/>
            <a:ext cx="1660100" cy="361745"/>
          </a:xfrm>
          <a:prstGeom prst="rect">
            <a:avLst/>
          </a:prstGeom>
        </p:spPr>
      </p:pic>
      <p:sp>
        <p:nvSpPr>
          <p:cNvPr id="15" name="Text Placeholder 40"/>
          <p:cNvSpPr>
            <a:spLocks noGrp="1"/>
          </p:cNvSpPr>
          <p:nvPr>
            <p:ph type="body" sz="quarter" idx="11" hasCustomPrompt="1"/>
          </p:nvPr>
        </p:nvSpPr>
        <p:spPr>
          <a:xfrm>
            <a:off x="502246" y="3993426"/>
            <a:ext cx="5930992" cy="986173"/>
          </a:xfrm>
        </p:spPr>
        <p:txBody>
          <a:bodyPr anchor="t">
            <a:normAutofit/>
          </a:bodyPr>
          <a:lstStyle>
            <a:lvl1pPr marL="0" indent="0">
              <a:buNone/>
              <a:defRPr sz="1900" b="1">
                <a:solidFill>
                  <a:srgbClr val="FFFFFF"/>
                </a:solidFill>
              </a:defRPr>
            </a:lvl1pPr>
          </a:lstStyle>
          <a:p>
            <a:pPr lvl="0"/>
            <a:r>
              <a:rPr lang="en-US" dirty="0" smtClean="0"/>
              <a:t>Speaker Name</a:t>
            </a:r>
            <a:br>
              <a:rPr lang="en-US" dirty="0" smtClean="0"/>
            </a:br>
            <a:r>
              <a:rPr lang="en-US" dirty="0" smtClean="0"/>
              <a:t>Title</a:t>
            </a:r>
          </a:p>
          <a:p>
            <a:pPr lvl="0"/>
            <a:r>
              <a:rPr lang="en-US" dirty="0" smtClean="0"/>
              <a:t>Date</a:t>
            </a:r>
            <a:endParaRPr lang="en-US" dirty="0"/>
          </a:p>
        </p:txBody>
      </p:sp>
      <p:sp>
        <p:nvSpPr>
          <p:cNvPr id="11" name="TextBox 10" hidden="1"/>
          <p:cNvSpPr txBox="1"/>
          <p:nvPr/>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pPr algn="r"/>
              <a:t>‹#›</a:t>
            </a:fld>
            <a:endParaRPr lang="en-US" sz="500" dirty="0">
              <a:solidFill>
                <a:schemeClr val="bg1"/>
              </a:solidFill>
              <a:latin typeface="+mn-lt"/>
            </a:endParaRPr>
          </a:p>
        </p:txBody>
      </p:sp>
      <p:sp>
        <p:nvSpPr>
          <p:cNvPr id="16" name="TextBox 15" hidden="1"/>
          <p:cNvSpPr txBox="1"/>
          <p:nvPr userDrawn="1"/>
        </p:nvSpPr>
        <p:spPr>
          <a:xfrm>
            <a:off x="8722645" y="4979599"/>
            <a:ext cx="78366" cy="76944"/>
          </a:xfrm>
          <a:prstGeom prst="rect">
            <a:avLst/>
          </a:prstGeom>
          <a:noFill/>
        </p:spPr>
        <p:txBody>
          <a:bodyPr wrap="none" lIns="0" tIns="0" rIns="0" bIns="0" rtlCol="0">
            <a:spAutoFit/>
          </a:bodyPr>
          <a:lstStyle/>
          <a:p>
            <a:pPr algn="r"/>
            <a:fld id="{342FB9F6-3526-4818-B864-6624DDD159B3}" type="slidenum">
              <a:rPr lang="en-US" sz="500" smtClean="0">
                <a:solidFill>
                  <a:schemeClr val="bg1"/>
                </a:solidFill>
                <a:latin typeface="+mn-lt"/>
              </a:rPr>
              <a:pPr algn="r"/>
              <a:t>‹#›</a:t>
            </a:fld>
            <a:endParaRPr lang="en-US" sz="500" dirty="0">
              <a:solidFill>
                <a:schemeClr val="bg1"/>
              </a:solidFill>
              <a:latin typeface="+mn-lt"/>
            </a:endParaRPr>
          </a:p>
        </p:txBody>
      </p:sp>
    </p:spTree>
    <p:extLst>
      <p:ext uri="{BB962C8B-B14F-4D97-AF65-F5344CB8AC3E}">
        <p14:creationId xmlns:p14="http://schemas.microsoft.com/office/powerpoint/2010/main" val="321263860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artner_Cover2">
    <p:spTree>
      <p:nvGrpSpPr>
        <p:cNvPr id="1" name=""/>
        <p:cNvGrpSpPr/>
        <p:nvPr/>
      </p:nvGrpSpPr>
      <p:grpSpPr>
        <a:xfrm>
          <a:off x="0" y="0"/>
          <a:ext cx="0" cy="0"/>
          <a:chOff x="0" y="0"/>
          <a:chExt cx="0" cy="0"/>
        </a:xfrm>
      </p:grpSpPr>
      <p:pic>
        <p:nvPicPr>
          <p:cNvPr id="7" name="Picture 6" descr="building-1132207_filter.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1" name="Rectangle 10"/>
          <p:cNvSpPr/>
          <p:nvPr/>
        </p:nvSpPr>
        <p:spPr bwMode="auto">
          <a:xfrm>
            <a:off x="1" y="-1"/>
            <a:ext cx="9143999" cy="5143501"/>
          </a:xfrm>
          <a:prstGeom prst="rect">
            <a:avLst/>
          </a:prstGeom>
          <a:solidFill>
            <a:srgbClr val="000000">
              <a:alpha val="60000"/>
            </a:srgbClr>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sp>
        <p:nvSpPr>
          <p:cNvPr id="4" name="Rectangle 3"/>
          <p:cNvSpPr/>
          <p:nvPr/>
        </p:nvSpPr>
        <p:spPr bwMode="auto">
          <a:xfrm>
            <a:off x="6456676" y="1300564"/>
            <a:ext cx="2692414" cy="1786850"/>
          </a:xfrm>
          <a:prstGeom prst="rect">
            <a:avLst/>
          </a:prstGeom>
          <a:solidFill>
            <a:schemeClr val="bg1"/>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sp>
        <p:nvSpPr>
          <p:cNvPr id="6" name="TextBox 5"/>
          <p:cNvSpPr txBox="1"/>
          <p:nvPr/>
        </p:nvSpPr>
        <p:spPr>
          <a:xfrm>
            <a:off x="8542912" y="1736834"/>
            <a:ext cx="279924" cy="364416"/>
          </a:xfrm>
          <a:prstGeom prst="rect">
            <a:avLst/>
          </a:prstGeom>
          <a:noFill/>
        </p:spPr>
        <p:txBody>
          <a:bodyPr wrap="square" lIns="71332" tIns="35666" rIns="71332" bIns="35666" rtlCol="0">
            <a:spAutoFit/>
          </a:bodyPr>
          <a:lstStyle/>
          <a:p>
            <a:r>
              <a:rPr lang="en-US" dirty="0" smtClean="0">
                <a:solidFill>
                  <a:schemeClr val="tx2"/>
                </a:solidFill>
                <a:latin typeface="Arial"/>
                <a:cs typeface="Arial"/>
              </a:rPr>
              <a:t>+</a:t>
            </a:r>
          </a:p>
        </p:txBody>
      </p:sp>
      <p:cxnSp>
        <p:nvCxnSpPr>
          <p:cNvPr id="9" name="Straight Connector 8"/>
          <p:cNvCxnSpPr/>
          <p:nvPr/>
        </p:nvCxnSpPr>
        <p:spPr bwMode="auto">
          <a:xfrm>
            <a:off x="6456676" y="0"/>
            <a:ext cx="0" cy="5143500"/>
          </a:xfrm>
          <a:prstGeom prst="line">
            <a:avLst/>
          </a:prstGeom>
          <a:noFill/>
          <a:ln w="25400" algn="ctr">
            <a:solidFill>
              <a:srgbClr val="FFFFFF"/>
            </a:solidFill>
            <a:round/>
            <a:headEnd/>
            <a:tailEnd/>
          </a:ln>
        </p:spPr>
      </p:cxnSp>
      <p:sp>
        <p:nvSpPr>
          <p:cNvPr id="15" name="Text Placeholder 40"/>
          <p:cNvSpPr>
            <a:spLocks noGrp="1"/>
          </p:cNvSpPr>
          <p:nvPr>
            <p:ph type="body" sz="quarter" idx="11" hasCustomPrompt="1"/>
          </p:nvPr>
        </p:nvSpPr>
        <p:spPr>
          <a:xfrm>
            <a:off x="502246" y="4060206"/>
            <a:ext cx="5683728" cy="831056"/>
          </a:xfrm>
        </p:spPr>
        <p:txBody>
          <a:bodyPr anchor="t">
            <a:normAutofit/>
          </a:bodyPr>
          <a:lstStyle>
            <a:lvl1pPr marL="0" indent="0">
              <a:buNone/>
              <a:defRPr sz="1900" b="1">
                <a:solidFill>
                  <a:srgbClr val="FFFFFF"/>
                </a:solidFill>
              </a:defRPr>
            </a:lvl1pPr>
          </a:lstStyle>
          <a:p>
            <a:pPr lvl="0"/>
            <a:r>
              <a:rPr lang="en-US" dirty="0" smtClean="0"/>
              <a:t>Speaker Name</a:t>
            </a:r>
          </a:p>
          <a:p>
            <a:pPr lvl="0"/>
            <a:r>
              <a:rPr lang="en-US" dirty="0" smtClean="0"/>
              <a:t>Date</a:t>
            </a:r>
            <a:endParaRPr lang="en-US" dirty="0"/>
          </a:p>
        </p:txBody>
      </p:sp>
      <p:cxnSp>
        <p:nvCxnSpPr>
          <p:cNvPr id="19" name="Straight Connector 18"/>
          <p:cNvCxnSpPr/>
          <p:nvPr/>
        </p:nvCxnSpPr>
        <p:spPr bwMode="auto">
          <a:xfrm>
            <a:off x="0" y="3802620"/>
            <a:ext cx="6456676" cy="0"/>
          </a:xfrm>
          <a:prstGeom prst="line">
            <a:avLst/>
          </a:prstGeom>
          <a:noFill/>
          <a:ln w="25400" algn="ctr">
            <a:solidFill>
              <a:srgbClr val="FFFFFF"/>
            </a:solidFill>
            <a:round/>
            <a:headEnd/>
            <a:tailEnd/>
          </a:ln>
        </p:spPr>
      </p:cxnSp>
      <p:sp>
        <p:nvSpPr>
          <p:cNvPr id="20" name="Title 1"/>
          <p:cNvSpPr>
            <a:spLocks noGrp="1"/>
          </p:cNvSpPr>
          <p:nvPr>
            <p:ph type="title" hasCustomPrompt="1"/>
          </p:nvPr>
        </p:nvSpPr>
        <p:spPr>
          <a:xfrm>
            <a:off x="502246" y="1605644"/>
            <a:ext cx="5683728" cy="2054868"/>
          </a:xfrm>
        </p:spPr>
        <p:txBody>
          <a:bodyPr anchor="t">
            <a:normAutofit/>
          </a:bodyPr>
          <a:lstStyle>
            <a:lvl1pPr>
              <a:defRPr sz="2800" baseline="0">
                <a:solidFill>
                  <a:srgbClr val="FFFFFF"/>
                </a:solidFill>
              </a:defRPr>
            </a:lvl1pPr>
          </a:lstStyle>
          <a:p>
            <a:r>
              <a:rPr lang="en-US" dirty="0" smtClean="0">
                <a:solidFill>
                  <a:schemeClr val="bg1"/>
                </a:solidFill>
              </a:rPr>
              <a:t>TITLE</a:t>
            </a:r>
            <a:endParaRPr lang="en-US" dirty="0">
              <a:solidFill>
                <a:schemeClr val="bg1"/>
              </a:solidFill>
            </a:endParaRPr>
          </a:p>
        </p:txBody>
      </p:sp>
      <p:pic>
        <p:nvPicPr>
          <p:cNvPr id="13" name="Picture 12" descr="MapRLogo_r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19958" y="1736834"/>
            <a:ext cx="1660100" cy="360536"/>
          </a:xfrm>
          <a:prstGeom prst="rect">
            <a:avLst/>
          </a:prstGeom>
        </p:spPr>
      </p:pic>
    </p:spTree>
    <p:extLst>
      <p:ext uri="{BB962C8B-B14F-4D97-AF65-F5344CB8AC3E}">
        <p14:creationId xmlns:p14="http://schemas.microsoft.com/office/powerpoint/2010/main" val="1099443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artner_Cover3">
    <p:spTree>
      <p:nvGrpSpPr>
        <p:cNvPr id="1" name=""/>
        <p:cNvGrpSpPr/>
        <p:nvPr/>
      </p:nvGrpSpPr>
      <p:grpSpPr>
        <a:xfrm>
          <a:off x="0" y="0"/>
          <a:ext cx="0" cy="0"/>
          <a:chOff x="0" y="0"/>
          <a:chExt cx="0" cy="0"/>
        </a:xfrm>
      </p:grpSpPr>
      <p:pic>
        <p:nvPicPr>
          <p:cNvPr id="13" name="Picture 12" descr="architecture-1839930.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cxnSp>
        <p:nvCxnSpPr>
          <p:cNvPr id="23" name="Straight Connector 22"/>
          <p:cNvCxnSpPr/>
          <p:nvPr/>
        </p:nvCxnSpPr>
        <p:spPr bwMode="auto">
          <a:xfrm>
            <a:off x="6725302" y="1478826"/>
            <a:ext cx="2418698" cy="0"/>
          </a:xfrm>
          <a:prstGeom prst="line">
            <a:avLst/>
          </a:prstGeom>
          <a:noFill/>
          <a:ln w="25400" algn="ctr">
            <a:solidFill>
              <a:srgbClr val="FFFFFF"/>
            </a:solidFill>
            <a:round/>
            <a:headEnd/>
            <a:tailEnd/>
          </a:ln>
        </p:spPr>
      </p:cxnSp>
      <p:sp>
        <p:nvSpPr>
          <p:cNvPr id="26" name="Text Placeholder 13"/>
          <p:cNvSpPr>
            <a:spLocks noGrp="1"/>
          </p:cNvSpPr>
          <p:nvPr>
            <p:ph type="body" sz="quarter" idx="12" hasCustomPrompt="1"/>
          </p:nvPr>
        </p:nvSpPr>
        <p:spPr>
          <a:xfrm>
            <a:off x="502248" y="502532"/>
            <a:ext cx="5722297" cy="2222236"/>
          </a:xfrm>
        </p:spPr>
        <p:txBody>
          <a:bodyPr>
            <a:normAutofit/>
          </a:bodyPr>
          <a:lstStyle>
            <a:lvl1pPr marL="0" indent="0">
              <a:buNone/>
              <a:defRPr sz="2800" b="1" baseline="0">
                <a:solidFill>
                  <a:srgbClr val="000000"/>
                </a:solidFill>
              </a:defRPr>
            </a:lvl1pPr>
          </a:lstStyle>
          <a:p>
            <a:pPr lvl="0"/>
            <a:r>
              <a:rPr lang="en-US" dirty="0" smtClean="0"/>
              <a:t>TITLE</a:t>
            </a:r>
            <a:endParaRPr lang="en-US" dirty="0"/>
          </a:p>
        </p:txBody>
      </p:sp>
      <p:cxnSp>
        <p:nvCxnSpPr>
          <p:cNvPr id="12" name="Straight Connector 11"/>
          <p:cNvCxnSpPr/>
          <p:nvPr/>
        </p:nvCxnSpPr>
        <p:spPr bwMode="auto">
          <a:xfrm>
            <a:off x="6456676" y="0"/>
            <a:ext cx="0" cy="5143500"/>
          </a:xfrm>
          <a:prstGeom prst="line">
            <a:avLst/>
          </a:prstGeom>
          <a:noFill/>
          <a:ln w="25400" algn="ctr">
            <a:solidFill>
              <a:srgbClr val="FFFFFF"/>
            </a:solidFill>
            <a:round/>
            <a:headEnd/>
            <a:tailEnd/>
          </a:ln>
        </p:spPr>
      </p:cxnSp>
      <p:cxnSp>
        <p:nvCxnSpPr>
          <p:cNvPr id="16" name="Straight Connector 15"/>
          <p:cNvCxnSpPr/>
          <p:nvPr/>
        </p:nvCxnSpPr>
        <p:spPr bwMode="auto">
          <a:xfrm>
            <a:off x="0" y="3802620"/>
            <a:ext cx="6456676" cy="0"/>
          </a:xfrm>
          <a:prstGeom prst="line">
            <a:avLst/>
          </a:prstGeom>
          <a:noFill/>
          <a:ln w="25400" algn="ctr">
            <a:solidFill>
              <a:srgbClr val="FFFFFF"/>
            </a:solidFill>
            <a:round/>
            <a:headEnd/>
            <a:tailEnd/>
          </a:ln>
        </p:spPr>
      </p:cxnSp>
      <p:sp>
        <p:nvSpPr>
          <p:cNvPr id="17" name="Rectangle 16"/>
          <p:cNvSpPr/>
          <p:nvPr/>
        </p:nvSpPr>
        <p:spPr bwMode="auto">
          <a:xfrm>
            <a:off x="6456676" y="215886"/>
            <a:ext cx="2692414" cy="1786850"/>
          </a:xfrm>
          <a:prstGeom prst="rect">
            <a:avLst/>
          </a:prstGeom>
          <a:solidFill>
            <a:schemeClr val="bg1"/>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sp>
        <p:nvSpPr>
          <p:cNvPr id="19" name="TextBox 18"/>
          <p:cNvSpPr txBox="1"/>
          <p:nvPr/>
        </p:nvSpPr>
        <p:spPr>
          <a:xfrm>
            <a:off x="8542912" y="652155"/>
            <a:ext cx="279924" cy="364416"/>
          </a:xfrm>
          <a:prstGeom prst="rect">
            <a:avLst/>
          </a:prstGeom>
          <a:noFill/>
        </p:spPr>
        <p:txBody>
          <a:bodyPr wrap="square" lIns="71332" tIns="35666" rIns="71332" bIns="35666" rtlCol="0">
            <a:spAutoFit/>
          </a:bodyPr>
          <a:lstStyle/>
          <a:p>
            <a:r>
              <a:rPr lang="en-US" dirty="0" smtClean="0">
                <a:solidFill>
                  <a:schemeClr val="tx2"/>
                </a:solidFill>
                <a:latin typeface="Arial"/>
                <a:cs typeface="Arial"/>
              </a:rPr>
              <a:t>+</a:t>
            </a:r>
          </a:p>
        </p:txBody>
      </p:sp>
      <p:pic>
        <p:nvPicPr>
          <p:cNvPr id="11" name="Picture 10" descr="Mapr_200-16-46_R.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42622" y="652155"/>
            <a:ext cx="1660100" cy="361745"/>
          </a:xfrm>
          <a:prstGeom prst="rect">
            <a:avLst/>
          </a:prstGeom>
        </p:spPr>
      </p:pic>
      <p:sp>
        <p:nvSpPr>
          <p:cNvPr id="14" name="Text Placeholder 40"/>
          <p:cNvSpPr>
            <a:spLocks noGrp="1"/>
          </p:cNvSpPr>
          <p:nvPr>
            <p:ph type="body" sz="quarter" idx="11" hasCustomPrompt="1"/>
          </p:nvPr>
        </p:nvSpPr>
        <p:spPr>
          <a:xfrm>
            <a:off x="502246" y="3993426"/>
            <a:ext cx="5930992" cy="986173"/>
          </a:xfrm>
        </p:spPr>
        <p:txBody>
          <a:bodyPr anchor="t">
            <a:normAutofit/>
          </a:bodyPr>
          <a:lstStyle>
            <a:lvl1pPr marL="0" indent="0">
              <a:buNone/>
              <a:defRPr sz="1900" b="1">
                <a:solidFill>
                  <a:srgbClr val="000000"/>
                </a:solidFill>
              </a:defRPr>
            </a:lvl1pPr>
          </a:lstStyle>
          <a:p>
            <a:pPr lvl="0"/>
            <a:r>
              <a:rPr lang="en-US" dirty="0" smtClean="0"/>
              <a:t>Speaker Name</a:t>
            </a:r>
            <a:br>
              <a:rPr lang="en-US" dirty="0" smtClean="0"/>
            </a:br>
            <a:r>
              <a:rPr lang="en-US" dirty="0" smtClean="0"/>
              <a:t>Title</a:t>
            </a:r>
          </a:p>
          <a:p>
            <a:pPr lvl="0"/>
            <a:r>
              <a:rPr lang="en-US" dirty="0" smtClean="0"/>
              <a:t>Date</a:t>
            </a:r>
            <a:endParaRPr lang="en-US" dirty="0"/>
          </a:p>
        </p:txBody>
      </p:sp>
      <p:cxnSp>
        <p:nvCxnSpPr>
          <p:cNvPr id="15" name="Straight Connector 14"/>
          <p:cNvCxnSpPr/>
          <p:nvPr/>
        </p:nvCxnSpPr>
        <p:spPr bwMode="auto">
          <a:xfrm>
            <a:off x="6725302" y="1478826"/>
            <a:ext cx="2418698" cy="0"/>
          </a:xfrm>
          <a:prstGeom prst="line">
            <a:avLst/>
          </a:prstGeom>
          <a:noFill/>
          <a:ln w="25400" algn="ctr">
            <a:solidFill>
              <a:srgbClr val="FFFFFF"/>
            </a:solidFill>
            <a:round/>
            <a:headEnd/>
            <a:tailEnd/>
          </a:ln>
        </p:spPr>
      </p:cxnSp>
      <p:cxnSp>
        <p:nvCxnSpPr>
          <p:cNvPr id="18" name="Straight Connector 17"/>
          <p:cNvCxnSpPr/>
          <p:nvPr userDrawn="1"/>
        </p:nvCxnSpPr>
        <p:spPr bwMode="auto">
          <a:xfrm>
            <a:off x="6725302" y="1478826"/>
            <a:ext cx="2418698" cy="0"/>
          </a:xfrm>
          <a:prstGeom prst="line">
            <a:avLst/>
          </a:prstGeom>
          <a:noFill/>
          <a:ln w="25400" algn="ctr">
            <a:solidFill>
              <a:srgbClr val="FFFFFF"/>
            </a:solidFill>
            <a:round/>
            <a:headEnd/>
            <a:tailEnd/>
          </a:ln>
        </p:spPr>
      </p:cxnSp>
    </p:spTree>
    <p:extLst>
      <p:ext uri="{BB962C8B-B14F-4D97-AF65-F5344CB8AC3E}">
        <p14:creationId xmlns:p14="http://schemas.microsoft.com/office/powerpoint/2010/main" val="22062122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artner_Cover4">
    <p:spTree>
      <p:nvGrpSpPr>
        <p:cNvPr id="1" name=""/>
        <p:cNvGrpSpPr/>
        <p:nvPr/>
      </p:nvGrpSpPr>
      <p:grpSpPr>
        <a:xfrm>
          <a:off x="0" y="0"/>
          <a:ext cx="0" cy="0"/>
          <a:chOff x="0" y="0"/>
          <a:chExt cx="0" cy="0"/>
        </a:xfrm>
      </p:grpSpPr>
      <p:pic>
        <p:nvPicPr>
          <p:cNvPr id="14" name="Picture 13" descr="GettyImages-174917571_filter.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5" name="Text Placeholder 4"/>
          <p:cNvSpPr>
            <a:spLocks noGrp="1"/>
          </p:cNvSpPr>
          <p:nvPr>
            <p:ph type="body" sz="quarter" idx="12" hasCustomPrompt="1"/>
          </p:nvPr>
        </p:nvSpPr>
        <p:spPr>
          <a:xfrm>
            <a:off x="502247" y="1605644"/>
            <a:ext cx="5722297" cy="2054338"/>
          </a:xfrm>
        </p:spPr>
        <p:txBody>
          <a:bodyPr>
            <a:normAutofit/>
          </a:bodyPr>
          <a:lstStyle>
            <a:lvl1pPr marL="0" indent="0">
              <a:buNone/>
              <a:defRPr sz="2800" b="1"/>
            </a:lvl1pPr>
          </a:lstStyle>
          <a:p>
            <a:pPr lvl="0"/>
            <a:r>
              <a:rPr lang="en-US" dirty="0" smtClean="0"/>
              <a:t>TITLE</a:t>
            </a:r>
            <a:endParaRPr lang="en-US" dirty="0"/>
          </a:p>
        </p:txBody>
      </p:sp>
      <p:cxnSp>
        <p:nvCxnSpPr>
          <p:cNvPr id="13" name="Straight Connector 12"/>
          <p:cNvCxnSpPr/>
          <p:nvPr/>
        </p:nvCxnSpPr>
        <p:spPr bwMode="auto">
          <a:xfrm>
            <a:off x="0" y="3802620"/>
            <a:ext cx="6456676" cy="0"/>
          </a:xfrm>
          <a:prstGeom prst="line">
            <a:avLst/>
          </a:prstGeom>
          <a:noFill/>
          <a:ln w="25400" algn="ctr">
            <a:solidFill>
              <a:srgbClr val="FFFFFF"/>
            </a:solidFill>
            <a:round/>
            <a:headEnd/>
            <a:tailEnd/>
          </a:ln>
        </p:spPr>
      </p:cxnSp>
      <p:sp>
        <p:nvSpPr>
          <p:cNvPr id="15" name="Rectangle 14"/>
          <p:cNvSpPr/>
          <p:nvPr/>
        </p:nvSpPr>
        <p:spPr bwMode="auto">
          <a:xfrm>
            <a:off x="6456676" y="1300564"/>
            <a:ext cx="2692414" cy="1786850"/>
          </a:xfrm>
          <a:prstGeom prst="rect">
            <a:avLst/>
          </a:prstGeom>
          <a:solidFill>
            <a:schemeClr val="bg1"/>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pic>
        <p:nvPicPr>
          <p:cNvPr id="18" name="Picture 17" descr="MapRLogo_r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19958" y="1736834"/>
            <a:ext cx="1660100" cy="360536"/>
          </a:xfrm>
          <a:prstGeom prst="rect">
            <a:avLst/>
          </a:prstGeom>
        </p:spPr>
      </p:pic>
      <p:sp>
        <p:nvSpPr>
          <p:cNvPr id="21" name="TextBox 20"/>
          <p:cNvSpPr txBox="1"/>
          <p:nvPr/>
        </p:nvSpPr>
        <p:spPr>
          <a:xfrm>
            <a:off x="8542912" y="1736834"/>
            <a:ext cx="279924" cy="364416"/>
          </a:xfrm>
          <a:prstGeom prst="rect">
            <a:avLst/>
          </a:prstGeom>
          <a:noFill/>
        </p:spPr>
        <p:txBody>
          <a:bodyPr wrap="square" lIns="71332" tIns="35666" rIns="71332" bIns="35666" rtlCol="0">
            <a:spAutoFit/>
          </a:bodyPr>
          <a:lstStyle/>
          <a:p>
            <a:r>
              <a:rPr lang="en-US" dirty="0" smtClean="0">
                <a:solidFill>
                  <a:schemeClr val="tx2"/>
                </a:solidFill>
                <a:latin typeface="Arial"/>
                <a:cs typeface="Arial"/>
              </a:rPr>
              <a:t>+</a:t>
            </a:r>
          </a:p>
        </p:txBody>
      </p:sp>
      <p:cxnSp>
        <p:nvCxnSpPr>
          <p:cNvPr id="22" name="Straight Connector 21"/>
          <p:cNvCxnSpPr/>
          <p:nvPr/>
        </p:nvCxnSpPr>
        <p:spPr bwMode="auto">
          <a:xfrm>
            <a:off x="6456676" y="0"/>
            <a:ext cx="0" cy="5143500"/>
          </a:xfrm>
          <a:prstGeom prst="line">
            <a:avLst/>
          </a:prstGeom>
          <a:noFill/>
          <a:ln w="25400" algn="ctr">
            <a:solidFill>
              <a:srgbClr val="FFFFFF"/>
            </a:solidFill>
            <a:round/>
            <a:headEnd/>
            <a:tailEnd/>
          </a:ln>
        </p:spPr>
      </p:cxnSp>
      <p:sp>
        <p:nvSpPr>
          <p:cNvPr id="12" name="Text Placeholder 40"/>
          <p:cNvSpPr>
            <a:spLocks noGrp="1"/>
          </p:cNvSpPr>
          <p:nvPr>
            <p:ph type="body" sz="quarter" idx="11" hasCustomPrompt="1"/>
          </p:nvPr>
        </p:nvSpPr>
        <p:spPr>
          <a:xfrm>
            <a:off x="502246" y="3993426"/>
            <a:ext cx="5930992" cy="986173"/>
          </a:xfrm>
        </p:spPr>
        <p:txBody>
          <a:bodyPr anchor="t">
            <a:normAutofit/>
          </a:bodyPr>
          <a:lstStyle>
            <a:lvl1pPr marL="0" indent="0">
              <a:buNone/>
              <a:defRPr sz="1900" b="1">
                <a:solidFill>
                  <a:schemeClr val="tx1"/>
                </a:solidFill>
              </a:defRPr>
            </a:lvl1pPr>
          </a:lstStyle>
          <a:p>
            <a:pPr lvl="0"/>
            <a:r>
              <a:rPr lang="en-US" dirty="0" smtClean="0"/>
              <a:t>Speaker Name</a:t>
            </a:r>
            <a:br>
              <a:rPr lang="en-US" dirty="0" smtClean="0"/>
            </a:br>
            <a:r>
              <a:rPr lang="en-US" dirty="0" smtClean="0"/>
              <a:t>Title</a:t>
            </a:r>
          </a:p>
          <a:p>
            <a:pPr lvl="0"/>
            <a:r>
              <a:rPr lang="en-US" dirty="0" smtClean="0"/>
              <a:t>Date</a:t>
            </a:r>
            <a:endParaRPr lang="en-US" dirty="0"/>
          </a:p>
        </p:txBody>
      </p:sp>
    </p:spTree>
    <p:extLst>
      <p:ext uri="{BB962C8B-B14F-4D97-AF65-F5344CB8AC3E}">
        <p14:creationId xmlns:p14="http://schemas.microsoft.com/office/powerpoint/2010/main" val="1309574208"/>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theme" Target="../theme/theme1.xml"/><Relationship Id="rId30"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bwMode="auto">
          <a:xfrm>
            <a:off x="1" y="4880489"/>
            <a:ext cx="9151146" cy="263011"/>
          </a:xfrm>
          <a:prstGeom prst="rect">
            <a:avLst/>
          </a:prstGeom>
          <a:solidFill>
            <a:srgbClr val="000000"/>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sp>
        <p:nvSpPr>
          <p:cNvPr id="2" name="Title Placeholder 1"/>
          <p:cNvSpPr>
            <a:spLocks noGrp="1"/>
          </p:cNvSpPr>
          <p:nvPr>
            <p:ph type="title"/>
          </p:nvPr>
        </p:nvSpPr>
        <p:spPr>
          <a:xfrm>
            <a:off x="456359" y="205980"/>
            <a:ext cx="8260400" cy="692646"/>
          </a:xfrm>
          <a:prstGeom prst="rect">
            <a:avLst/>
          </a:prstGeom>
        </p:spPr>
        <p:txBody>
          <a:bodyPr vert="horz" lIns="95093" tIns="47546" rIns="95093" bIns="47546"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0947" y="898625"/>
            <a:ext cx="8260400" cy="3695999"/>
          </a:xfrm>
          <a:prstGeom prst="rect">
            <a:avLst/>
          </a:prstGeom>
        </p:spPr>
        <p:txBody>
          <a:bodyPr vert="horz" lIns="95093" tIns="47546" rIns="95093" bIns="47546" rtlCol="0">
            <a:normAutofit/>
          </a:bodyPr>
          <a:lstStyle/>
          <a:p>
            <a:pPr lvl="0"/>
            <a:r>
              <a:rPr lang="en-US" dirty="0" smtClean="0"/>
              <a:t>Click to edit Master text styles</a:t>
            </a:r>
          </a:p>
          <a:p>
            <a:pPr lvl="1"/>
            <a:r>
              <a:rPr lang="en-US" dirty="0" smtClean="0"/>
              <a:t>Second level</a:t>
            </a:r>
          </a:p>
        </p:txBody>
      </p:sp>
      <p:sp>
        <p:nvSpPr>
          <p:cNvPr id="30" name="TextBox 29"/>
          <p:cNvSpPr txBox="1"/>
          <p:nvPr/>
        </p:nvSpPr>
        <p:spPr>
          <a:xfrm>
            <a:off x="7032038" y="4960685"/>
            <a:ext cx="1527693" cy="107722"/>
          </a:xfrm>
          <a:prstGeom prst="rect">
            <a:avLst/>
          </a:prstGeom>
          <a:noFill/>
        </p:spPr>
        <p:txBody>
          <a:bodyPr wrap="square" lIns="0" tIns="0" rIns="0" bIns="0" rtlCol="0">
            <a:spAutoFit/>
          </a:bodyPr>
          <a:lstStyle/>
          <a:p>
            <a:pPr algn="ctr"/>
            <a:r>
              <a:rPr lang="en-US" sz="700" dirty="0">
                <a:solidFill>
                  <a:srgbClr val="FFFFFF"/>
                </a:solidFill>
                <a:latin typeface="Arial"/>
                <a:cs typeface="Arial"/>
              </a:rPr>
              <a:t>© </a:t>
            </a:r>
            <a:r>
              <a:rPr lang="en-US" sz="700" dirty="0" smtClean="0">
                <a:solidFill>
                  <a:srgbClr val="FFFFFF"/>
                </a:solidFill>
                <a:latin typeface="Arial"/>
                <a:cs typeface="Arial"/>
              </a:rPr>
              <a:t>2017 </a:t>
            </a:r>
            <a:r>
              <a:rPr lang="en-US" sz="700" dirty="0">
                <a:solidFill>
                  <a:srgbClr val="FFFFFF"/>
                </a:solidFill>
                <a:latin typeface="Arial"/>
                <a:cs typeface="Arial"/>
              </a:rPr>
              <a:t>MapR Technologies</a:t>
            </a:r>
          </a:p>
        </p:txBody>
      </p:sp>
      <p:sp>
        <p:nvSpPr>
          <p:cNvPr id="12" name="TextBox 11"/>
          <p:cNvSpPr txBox="1"/>
          <p:nvPr/>
        </p:nvSpPr>
        <p:spPr>
          <a:xfrm>
            <a:off x="5957426" y="4961727"/>
            <a:ext cx="1033987" cy="107722"/>
          </a:xfrm>
          <a:prstGeom prst="rect">
            <a:avLst/>
          </a:prstGeom>
          <a:noFill/>
        </p:spPr>
        <p:txBody>
          <a:bodyPr wrap="square" lIns="0" tIns="0" rIns="0" bIns="0" rtlCol="0">
            <a:spAutoFit/>
          </a:bodyPr>
          <a:lstStyle/>
          <a:p>
            <a:pPr algn="ctr"/>
            <a:r>
              <a:rPr lang="en-US" sz="700" dirty="0">
                <a:solidFill>
                  <a:schemeClr val="bg1"/>
                </a:solidFill>
                <a:latin typeface="Arial"/>
                <a:cs typeface="Arial"/>
              </a:rPr>
              <a:t>MapR Confidential</a:t>
            </a:r>
          </a:p>
        </p:txBody>
      </p:sp>
      <p:sp>
        <p:nvSpPr>
          <p:cNvPr id="17" name="Slide Number Placeholder 5"/>
          <p:cNvSpPr txBox="1">
            <a:spLocks/>
          </p:cNvSpPr>
          <p:nvPr/>
        </p:nvSpPr>
        <p:spPr>
          <a:xfrm>
            <a:off x="8711347" y="4902901"/>
            <a:ext cx="647869" cy="228600"/>
          </a:xfrm>
          <a:prstGeom prst="rect">
            <a:avLst/>
          </a:prstGeom>
        </p:spPr>
        <p:txBody>
          <a:bodyPr lIns="71332" tIns="35666" rIns="71332" bIns="35666"/>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C6DA7C-23A0-49B4-BC54-16041AFD646B}" type="slidenum">
              <a:rPr lang="en-US" sz="900" smtClean="0">
                <a:solidFill>
                  <a:srgbClr val="FFFFFF"/>
                </a:solidFill>
                <a:latin typeface="Arial"/>
                <a:cs typeface="Arial"/>
              </a:rPr>
              <a:pPr/>
              <a:t>‹#›</a:t>
            </a:fld>
            <a:endParaRPr lang="en-US" sz="900" dirty="0">
              <a:solidFill>
                <a:srgbClr val="FFFFFF"/>
              </a:solidFill>
              <a:latin typeface="Arial"/>
              <a:cs typeface="Arial"/>
            </a:endParaRPr>
          </a:p>
        </p:txBody>
      </p:sp>
      <p:cxnSp>
        <p:nvCxnSpPr>
          <p:cNvPr id="22" name="Straight Connector 21"/>
          <p:cNvCxnSpPr/>
          <p:nvPr/>
        </p:nvCxnSpPr>
        <p:spPr bwMode="auto">
          <a:xfrm>
            <a:off x="7032037" y="4874540"/>
            <a:ext cx="0" cy="268961"/>
          </a:xfrm>
          <a:prstGeom prst="line">
            <a:avLst/>
          </a:prstGeom>
          <a:noFill/>
          <a:ln w="25400" algn="ctr">
            <a:solidFill>
              <a:schemeClr val="bg1"/>
            </a:solidFill>
            <a:round/>
            <a:headEnd/>
            <a:tailEnd/>
          </a:ln>
        </p:spPr>
      </p:cxnSp>
      <p:cxnSp>
        <p:nvCxnSpPr>
          <p:cNvPr id="23" name="Straight Connector 22"/>
          <p:cNvCxnSpPr/>
          <p:nvPr/>
        </p:nvCxnSpPr>
        <p:spPr bwMode="auto">
          <a:xfrm>
            <a:off x="8559731" y="4874540"/>
            <a:ext cx="0" cy="268961"/>
          </a:xfrm>
          <a:prstGeom prst="line">
            <a:avLst/>
          </a:prstGeom>
          <a:noFill/>
          <a:ln w="25400" algn="ctr">
            <a:solidFill>
              <a:schemeClr val="bg1"/>
            </a:solidFill>
            <a:round/>
            <a:headEnd/>
            <a:tailEnd/>
          </a:ln>
        </p:spPr>
      </p:cxnSp>
      <p:pic>
        <p:nvPicPr>
          <p:cNvPr id="6" name="Picture 5" descr="Mapr_200-16-46_R-01.png"/>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67334" y="4880362"/>
            <a:ext cx="714113" cy="265521"/>
          </a:xfrm>
          <a:prstGeom prst="rect">
            <a:avLst/>
          </a:prstGeom>
        </p:spPr>
      </p:pic>
      <p:cxnSp>
        <p:nvCxnSpPr>
          <p:cNvPr id="13" name="Straight Connector 12"/>
          <p:cNvCxnSpPr/>
          <p:nvPr/>
        </p:nvCxnSpPr>
        <p:spPr bwMode="auto">
          <a:xfrm>
            <a:off x="1290973" y="4878943"/>
            <a:ext cx="0" cy="268961"/>
          </a:xfrm>
          <a:prstGeom prst="line">
            <a:avLst/>
          </a:prstGeom>
          <a:noFill/>
          <a:ln w="25400" algn="ctr">
            <a:solidFill>
              <a:schemeClr val="bg1"/>
            </a:solidFill>
            <a:round/>
            <a:headEnd/>
            <a:tailEnd/>
          </a:ln>
        </p:spPr>
      </p:cxnSp>
      <p:cxnSp>
        <p:nvCxnSpPr>
          <p:cNvPr id="20" name="Straight Connector 19"/>
          <p:cNvCxnSpPr/>
          <p:nvPr/>
        </p:nvCxnSpPr>
        <p:spPr bwMode="auto">
          <a:xfrm>
            <a:off x="558252" y="4878943"/>
            <a:ext cx="0" cy="268961"/>
          </a:xfrm>
          <a:prstGeom prst="line">
            <a:avLst/>
          </a:prstGeom>
          <a:noFill/>
          <a:ln w="25400" algn="ctr">
            <a:solidFill>
              <a:schemeClr val="bg1"/>
            </a:solidFill>
            <a:round/>
            <a:headEnd/>
            <a:tailEnd/>
          </a:ln>
        </p:spPr>
      </p:cxnSp>
      <p:cxnSp>
        <p:nvCxnSpPr>
          <p:cNvPr id="14" name="Straight Connector 13"/>
          <p:cNvCxnSpPr/>
          <p:nvPr/>
        </p:nvCxnSpPr>
        <p:spPr bwMode="auto">
          <a:xfrm>
            <a:off x="7032037" y="4874542"/>
            <a:ext cx="0" cy="268961"/>
          </a:xfrm>
          <a:prstGeom prst="line">
            <a:avLst/>
          </a:prstGeom>
          <a:noFill/>
          <a:ln w="25400" algn="ctr">
            <a:solidFill>
              <a:schemeClr val="bg1"/>
            </a:solidFill>
            <a:round/>
            <a:headEnd/>
            <a:tailEnd/>
          </a:ln>
        </p:spPr>
      </p:cxnSp>
      <p:cxnSp>
        <p:nvCxnSpPr>
          <p:cNvPr id="15" name="Straight Connector 14"/>
          <p:cNvCxnSpPr/>
          <p:nvPr/>
        </p:nvCxnSpPr>
        <p:spPr bwMode="auto">
          <a:xfrm>
            <a:off x="8559731" y="4874542"/>
            <a:ext cx="0" cy="268961"/>
          </a:xfrm>
          <a:prstGeom prst="line">
            <a:avLst/>
          </a:prstGeom>
          <a:noFill/>
          <a:ln w="25400" algn="ctr">
            <a:solidFill>
              <a:schemeClr val="bg1"/>
            </a:solidFill>
            <a:round/>
            <a:headEnd/>
            <a:tailEnd/>
          </a:ln>
        </p:spPr>
      </p:cxnSp>
      <p:cxnSp>
        <p:nvCxnSpPr>
          <p:cNvPr id="16" name="Straight Connector 15"/>
          <p:cNvCxnSpPr/>
          <p:nvPr/>
        </p:nvCxnSpPr>
        <p:spPr bwMode="auto">
          <a:xfrm>
            <a:off x="1290973" y="4878943"/>
            <a:ext cx="0" cy="268961"/>
          </a:xfrm>
          <a:prstGeom prst="line">
            <a:avLst/>
          </a:prstGeom>
          <a:noFill/>
          <a:ln w="25400" algn="ctr">
            <a:solidFill>
              <a:schemeClr val="bg1"/>
            </a:solidFill>
            <a:round/>
            <a:headEnd/>
            <a:tailEnd/>
          </a:ln>
        </p:spPr>
      </p:cxnSp>
      <p:cxnSp>
        <p:nvCxnSpPr>
          <p:cNvPr id="18" name="Straight Connector 17"/>
          <p:cNvCxnSpPr/>
          <p:nvPr userDrawn="1"/>
        </p:nvCxnSpPr>
        <p:spPr bwMode="auto">
          <a:xfrm>
            <a:off x="7032037" y="4874542"/>
            <a:ext cx="0" cy="268961"/>
          </a:xfrm>
          <a:prstGeom prst="line">
            <a:avLst/>
          </a:prstGeom>
          <a:noFill/>
          <a:ln w="25400" algn="ctr">
            <a:solidFill>
              <a:schemeClr val="bg1"/>
            </a:solidFill>
            <a:round/>
            <a:headEnd/>
            <a:tailEnd/>
          </a:ln>
        </p:spPr>
      </p:cxnSp>
      <p:cxnSp>
        <p:nvCxnSpPr>
          <p:cNvPr id="19" name="Straight Connector 18"/>
          <p:cNvCxnSpPr/>
          <p:nvPr userDrawn="1"/>
        </p:nvCxnSpPr>
        <p:spPr bwMode="auto">
          <a:xfrm>
            <a:off x="8559731" y="4874542"/>
            <a:ext cx="0" cy="268961"/>
          </a:xfrm>
          <a:prstGeom prst="line">
            <a:avLst/>
          </a:prstGeom>
          <a:noFill/>
          <a:ln w="25400" algn="ctr">
            <a:solidFill>
              <a:schemeClr val="bg1"/>
            </a:solidFill>
            <a:round/>
            <a:headEnd/>
            <a:tailEnd/>
          </a:ln>
        </p:spPr>
      </p:cxnSp>
      <p:cxnSp>
        <p:nvCxnSpPr>
          <p:cNvPr id="21" name="Straight Connector 20"/>
          <p:cNvCxnSpPr/>
          <p:nvPr userDrawn="1"/>
        </p:nvCxnSpPr>
        <p:spPr bwMode="auto">
          <a:xfrm>
            <a:off x="1290973" y="4878943"/>
            <a:ext cx="0" cy="268961"/>
          </a:xfrm>
          <a:prstGeom prst="line">
            <a:avLst/>
          </a:prstGeom>
          <a:noFill/>
          <a:ln w="25400" algn="ctr">
            <a:solidFill>
              <a:schemeClr val="bg1"/>
            </a:solidFill>
            <a:round/>
            <a:headEnd/>
            <a:tailEnd/>
          </a:ln>
        </p:spPr>
      </p:cxnSp>
      <p:cxnSp>
        <p:nvCxnSpPr>
          <p:cNvPr id="7" name="Straight Connector 6"/>
          <p:cNvCxnSpPr/>
          <p:nvPr userDrawn="1"/>
        </p:nvCxnSpPr>
        <p:spPr bwMode="auto">
          <a:xfrm>
            <a:off x="0" y="4874540"/>
            <a:ext cx="9144000" cy="0"/>
          </a:xfrm>
          <a:prstGeom prst="line">
            <a:avLst/>
          </a:prstGeom>
          <a:noFill/>
          <a:ln w="25400" algn="ctr">
            <a:solidFill>
              <a:schemeClr val="bg1"/>
            </a:solidFill>
            <a:round/>
            <a:headEnd/>
            <a:tailEnd/>
          </a:ln>
        </p:spPr>
      </p:cxnSp>
    </p:spTree>
    <p:extLst>
      <p:ext uri="{BB962C8B-B14F-4D97-AF65-F5344CB8AC3E}">
        <p14:creationId xmlns:p14="http://schemas.microsoft.com/office/powerpoint/2010/main" val="1258332111"/>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23" r:id="rId17"/>
    <p:sldLayoutId id="2147483820" r:id="rId18"/>
    <p:sldLayoutId id="2147483824" r:id="rId19"/>
    <p:sldLayoutId id="2147483821" r:id="rId20"/>
    <p:sldLayoutId id="2147483822" r:id="rId21"/>
    <p:sldLayoutId id="2147483830" r:id="rId22"/>
    <p:sldLayoutId id="2147483833" r:id="rId23"/>
    <p:sldLayoutId id="2147483834" r:id="rId24"/>
    <p:sldLayoutId id="2147483835" r:id="rId25"/>
    <p:sldLayoutId id="2147483836" r:id="rId26"/>
    <p:sldLayoutId id="2147483837" r:id="rId27"/>
    <p:sldLayoutId id="2147483838" r:id="rId28"/>
  </p:sldLayoutIdLst>
  <p:txStyles>
    <p:titleStyle>
      <a:lvl1pPr algn="l" defTabSz="475465" rtl="0" eaLnBrk="1" latinLnBrk="0" hangingPunct="1">
        <a:spcBef>
          <a:spcPct val="0"/>
        </a:spcBef>
        <a:buNone/>
        <a:defRPr sz="2500" b="1" kern="1200">
          <a:solidFill>
            <a:schemeClr val="accent1"/>
          </a:solidFill>
          <a:latin typeface="Arial"/>
          <a:ea typeface="+mj-ea"/>
          <a:cs typeface="Arial"/>
        </a:defRPr>
      </a:lvl1pPr>
    </p:titleStyle>
    <p:bodyStyle>
      <a:lvl1pPr marL="211138" indent="-211138" algn="l" defTabSz="475465" rtl="0" eaLnBrk="1" latinLnBrk="0" hangingPunct="1">
        <a:spcBef>
          <a:spcPct val="20000"/>
        </a:spcBef>
        <a:buFont typeface="Arial"/>
        <a:buChar char="•"/>
        <a:defRPr sz="2200" kern="1200">
          <a:solidFill>
            <a:srgbClr val="000000"/>
          </a:solidFill>
          <a:latin typeface="Arial"/>
          <a:ea typeface="+mn-ea"/>
          <a:cs typeface="Arial"/>
        </a:defRPr>
      </a:lvl1pPr>
      <a:lvl2pPr marL="461963" indent="-211138" algn="l" defTabSz="475465" rtl="0" eaLnBrk="1" latinLnBrk="0" hangingPunct="1">
        <a:spcBef>
          <a:spcPct val="20000"/>
        </a:spcBef>
        <a:buFont typeface="Arial"/>
        <a:buChar char="–"/>
        <a:defRPr sz="1900" kern="1200">
          <a:solidFill>
            <a:srgbClr val="000000"/>
          </a:solidFill>
          <a:latin typeface="Arial"/>
          <a:ea typeface="+mn-ea"/>
          <a:cs typeface="Arial"/>
        </a:defRPr>
      </a:lvl2pPr>
      <a:lvl3pPr marL="887939" indent="-236536" algn="l" defTabSz="475465" rtl="0" eaLnBrk="1" latinLnBrk="0" hangingPunct="1">
        <a:spcBef>
          <a:spcPct val="20000"/>
        </a:spcBef>
        <a:buFont typeface="Arial"/>
        <a:buChar char="•"/>
        <a:defRPr sz="1600" kern="1200">
          <a:solidFill>
            <a:srgbClr val="000000"/>
          </a:solidFill>
          <a:latin typeface="Arial"/>
          <a:ea typeface="+mn-ea"/>
          <a:cs typeface="Arial"/>
        </a:defRPr>
      </a:lvl3pPr>
      <a:lvl4pPr marL="1162866" indent="-236536" algn="l" defTabSz="475465" rtl="0" eaLnBrk="1" latinLnBrk="0" hangingPunct="1">
        <a:spcBef>
          <a:spcPct val="20000"/>
        </a:spcBef>
        <a:buFont typeface="Arial"/>
        <a:buChar char="–"/>
        <a:tabLst>
          <a:tab pos="1252032" algn="l"/>
        </a:tabLst>
        <a:defRPr sz="1400" kern="1200">
          <a:solidFill>
            <a:srgbClr val="000000"/>
          </a:solidFill>
          <a:latin typeface="Arial"/>
          <a:ea typeface="+mn-ea"/>
          <a:cs typeface="Arial"/>
        </a:defRPr>
      </a:lvl4pPr>
      <a:lvl5pPr marL="1431601" indent="-236536" algn="l" defTabSz="475465" rtl="0" eaLnBrk="1" latinLnBrk="0" hangingPunct="1">
        <a:spcBef>
          <a:spcPct val="20000"/>
        </a:spcBef>
        <a:buFont typeface="Arial"/>
        <a:buChar char="»"/>
        <a:defRPr sz="1200" kern="1200">
          <a:solidFill>
            <a:srgbClr val="000000"/>
          </a:solidFill>
          <a:latin typeface="Arial"/>
          <a:ea typeface="+mn-ea"/>
          <a:cs typeface="Arial"/>
        </a:defRPr>
      </a:lvl5pPr>
      <a:lvl6pPr marL="2615061" indent="-237733" algn="l" defTabSz="475465" rtl="0" eaLnBrk="1" latinLnBrk="0" hangingPunct="1">
        <a:spcBef>
          <a:spcPct val="20000"/>
        </a:spcBef>
        <a:buFont typeface="Arial"/>
        <a:buChar char="•"/>
        <a:defRPr sz="2100" kern="1200">
          <a:solidFill>
            <a:schemeClr val="tx1"/>
          </a:solidFill>
          <a:latin typeface="+mn-lt"/>
          <a:ea typeface="+mn-ea"/>
          <a:cs typeface="+mn-cs"/>
        </a:defRPr>
      </a:lvl6pPr>
      <a:lvl7pPr marL="3090528" indent="-237733" algn="l" defTabSz="475465" rtl="0" eaLnBrk="1" latinLnBrk="0" hangingPunct="1">
        <a:spcBef>
          <a:spcPct val="20000"/>
        </a:spcBef>
        <a:buFont typeface="Arial"/>
        <a:buChar char="•"/>
        <a:defRPr sz="2100" kern="1200">
          <a:solidFill>
            <a:schemeClr val="tx1"/>
          </a:solidFill>
          <a:latin typeface="+mn-lt"/>
          <a:ea typeface="+mn-ea"/>
          <a:cs typeface="+mn-cs"/>
        </a:defRPr>
      </a:lvl7pPr>
      <a:lvl8pPr marL="3565993" indent="-237733" algn="l" defTabSz="475465" rtl="0" eaLnBrk="1" latinLnBrk="0" hangingPunct="1">
        <a:spcBef>
          <a:spcPct val="20000"/>
        </a:spcBef>
        <a:buFont typeface="Arial"/>
        <a:buChar char="•"/>
        <a:defRPr sz="2100" kern="1200">
          <a:solidFill>
            <a:schemeClr val="tx1"/>
          </a:solidFill>
          <a:latin typeface="+mn-lt"/>
          <a:ea typeface="+mn-ea"/>
          <a:cs typeface="+mn-cs"/>
        </a:defRPr>
      </a:lvl8pPr>
      <a:lvl9pPr marL="4041459" indent="-237733" algn="l" defTabSz="475465" rtl="0" eaLnBrk="1" latinLnBrk="0" hangingPunct="1">
        <a:spcBef>
          <a:spcPct val="20000"/>
        </a:spcBef>
        <a:buFont typeface="Arial"/>
        <a:buChar char="•"/>
        <a:defRPr sz="2100" kern="1200">
          <a:solidFill>
            <a:schemeClr val="tx1"/>
          </a:solidFill>
          <a:latin typeface="+mn-lt"/>
          <a:ea typeface="+mn-ea"/>
          <a:cs typeface="+mn-cs"/>
        </a:defRPr>
      </a:lvl9pPr>
    </p:bodyStyle>
    <p:otherStyle>
      <a:defPPr>
        <a:defRPr lang="en-US"/>
      </a:defPPr>
      <a:lvl1pPr marL="0" algn="l" defTabSz="475465" rtl="0" eaLnBrk="1" latinLnBrk="0" hangingPunct="1">
        <a:defRPr sz="1900" kern="1200">
          <a:solidFill>
            <a:schemeClr val="tx1"/>
          </a:solidFill>
          <a:latin typeface="+mn-lt"/>
          <a:ea typeface="+mn-ea"/>
          <a:cs typeface="+mn-cs"/>
        </a:defRPr>
      </a:lvl1pPr>
      <a:lvl2pPr marL="475465" algn="l" defTabSz="475465" rtl="0" eaLnBrk="1" latinLnBrk="0" hangingPunct="1">
        <a:defRPr sz="1900" kern="1200">
          <a:solidFill>
            <a:schemeClr val="tx1"/>
          </a:solidFill>
          <a:latin typeface="+mn-lt"/>
          <a:ea typeface="+mn-ea"/>
          <a:cs typeface="+mn-cs"/>
        </a:defRPr>
      </a:lvl2pPr>
      <a:lvl3pPr marL="950932" algn="l" defTabSz="475465" rtl="0" eaLnBrk="1" latinLnBrk="0" hangingPunct="1">
        <a:defRPr sz="1900" kern="1200">
          <a:solidFill>
            <a:schemeClr val="tx1"/>
          </a:solidFill>
          <a:latin typeface="+mn-lt"/>
          <a:ea typeface="+mn-ea"/>
          <a:cs typeface="+mn-cs"/>
        </a:defRPr>
      </a:lvl3pPr>
      <a:lvl4pPr marL="1426397" algn="l" defTabSz="475465" rtl="0" eaLnBrk="1" latinLnBrk="0" hangingPunct="1">
        <a:defRPr sz="1900" kern="1200">
          <a:solidFill>
            <a:schemeClr val="tx1"/>
          </a:solidFill>
          <a:latin typeface="+mn-lt"/>
          <a:ea typeface="+mn-ea"/>
          <a:cs typeface="+mn-cs"/>
        </a:defRPr>
      </a:lvl4pPr>
      <a:lvl5pPr marL="1901863" algn="l" defTabSz="475465" rtl="0" eaLnBrk="1" latinLnBrk="0" hangingPunct="1">
        <a:defRPr sz="1900" kern="1200">
          <a:solidFill>
            <a:schemeClr val="tx1"/>
          </a:solidFill>
          <a:latin typeface="+mn-lt"/>
          <a:ea typeface="+mn-ea"/>
          <a:cs typeface="+mn-cs"/>
        </a:defRPr>
      </a:lvl5pPr>
      <a:lvl6pPr marL="2377329" algn="l" defTabSz="475465" rtl="0" eaLnBrk="1" latinLnBrk="0" hangingPunct="1">
        <a:defRPr sz="1900" kern="1200">
          <a:solidFill>
            <a:schemeClr val="tx1"/>
          </a:solidFill>
          <a:latin typeface="+mn-lt"/>
          <a:ea typeface="+mn-ea"/>
          <a:cs typeface="+mn-cs"/>
        </a:defRPr>
      </a:lvl6pPr>
      <a:lvl7pPr marL="2852794" algn="l" defTabSz="475465" rtl="0" eaLnBrk="1" latinLnBrk="0" hangingPunct="1">
        <a:defRPr sz="1900" kern="1200">
          <a:solidFill>
            <a:schemeClr val="tx1"/>
          </a:solidFill>
          <a:latin typeface="+mn-lt"/>
          <a:ea typeface="+mn-ea"/>
          <a:cs typeface="+mn-cs"/>
        </a:defRPr>
      </a:lvl7pPr>
      <a:lvl8pPr marL="3328260" algn="l" defTabSz="475465" rtl="0" eaLnBrk="1" latinLnBrk="0" hangingPunct="1">
        <a:defRPr sz="1900" kern="1200">
          <a:solidFill>
            <a:schemeClr val="tx1"/>
          </a:solidFill>
          <a:latin typeface="+mn-lt"/>
          <a:ea typeface="+mn-ea"/>
          <a:cs typeface="+mn-cs"/>
        </a:defRPr>
      </a:lvl8pPr>
      <a:lvl9pPr marL="3803726" algn="l" defTabSz="475465"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 Id="rId3" Type="http://schemas.openxmlformats.org/officeDocument/2006/relationships/image" Target="../media/image129.png"/></Relationships>
</file>

<file path=ppt/slides/_rels/slide101.xml.rels><?xml version="1.0" encoding="UTF-8" standalone="yes"?>
<Relationships xmlns="http://schemas.openxmlformats.org/package/2006/relationships"><Relationship Id="rId3" Type="http://schemas.openxmlformats.org/officeDocument/2006/relationships/image" Target="../media/image125.png"/><Relationship Id="rId4" Type="http://schemas.openxmlformats.org/officeDocument/2006/relationships/image" Target="../media/image126.png"/><Relationship Id="rId5" Type="http://schemas.openxmlformats.org/officeDocument/2006/relationships/image" Target="../media/image127.png"/><Relationship Id="rId6" Type="http://schemas.openxmlformats.org/officeDocument/2006/relationships/image" Target="../media/image128.png"/><Relationship Id="rId7" Type="http://schemas.openxmlformats.org/officeDocument/2006/relationships/image" Target="../media/image130.png"/><Relationship Id="rId1" Type="http://schemas.openxmlformats.org/officeDocument/2006/relationships/slideLayout" Target="../slideLayouts/slideLayout14.xml"/><Relationship Id="rId2" Type="http://schemas.openxmlformats.org/officeDocument/2006/relationships/notesSlide" Target="../notesSlides/notesSlide8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 Id="rId3" Type="http://schemas.openxmlformats.org/officeDocument/2006/relationships/image" Target="../media/image13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 Id="rId3" Type="http://schemas.openxmlformats.org/officeDocument/2006/relationships/image" Target="../media/image13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image" Target="../media/image13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 Id="rId3" Type="http://schemas.openxmlformats.org/officeDocument/2006/relationships/image" Target="../media/image13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0.xml"/><Relationship Id="rId3" Type="http://schemas.openxmlformats.org/officeDocument/2006/relationships/image" Target="../media/image13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1.xml"/><Relationship Id="rId2" Type="http://schemas.openxmlformats.org/officeDocument/2006/relationships/notesSlide" Target="../notesSlides/notesSlide9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11" Type="http://schemas.openxmlformats.org/officeDocument/2006/relationships/image" Target="../media/image144.png"/><Relationship Id="rId12" Type="http://schemas.openxmlformats.org/officeDocument/2006/relationships/image" Target="../media/image145.png"/><Relationship Id="rId13" Type="http://schemas.openxmlformats.org/officeDocument/2006/relationships/image" Target="../media/image146.png"/><Relationship Id="rId14" Type="http://schemas.openxmlformats.org/officeDocument/2006/relationships/image" Target="../media/image147.png"/><Relationship Id="rId15" Type="http://schemas.openxmlformats.org/officeDocument/2006/relationships/image" Target="../media/image148.png"/><Relationship Id="rId16" Type="http://schemas.openxmlformats.org/officeDocument/2006/relationships/image" Target="../media/image149.png"/><Relationship Id="rId17" Type="http://schemas.openxmlformats.org/officeDocument/2006/relationships/image" Target="../media/image150.png"/><Relationship Id="rId1" Type="http://schemas.openxmlformats.org/officeDocument/2006/relationships/slideLayout" Target="../slideLayouts/slideLayout20.xml"/><Relationship Id="rId2" Type="http://schemas.openxmlformats.org/officeDocument/2006/relationships/notesSlide" Target="../notesSlides/notesSlide93.xml"/><Relationship Id="rId3" Type="http://schemas.openxmlformats.org/officeDocument/2006/relationships/image" Target="../media/image136.png"/><Relationship Id="rId4" Type="http://schemas.openxmlformats.org/officeDocument/2006/relationships/image" Target="../media/image137.png"/><Relationship Id="rId5" Type="http://schemas.openxmlformats.org/officeDocument/2006/relationships/image" Target="../media/image138.png"/><Relationship Id="rId6" Type="http://schemas.openxmlformats.org/officeDocument/2006/relationships/image" Target="../media/image139.png"/><Relationship Id="rId7" Type="http://schemas.openxmlformats.org/officeDocument/2006/relationships/image" Target="../media/image140.png"/><Relationship Id="rId8" Type="http://schemas.openxmlformats.org/officeDocument/2006/relationships/image" Target="../media/image141.png"/><Relationship Id="rId9" Type="http://schemas.openxmlformats.org/officeDocument/2006/relationships/image" Target="../media/image142.png"/><Relationship Id="rId10" Type="http://schemas.openxmlformats.org/officeDocument/2006/relationships/image" Target="../media/image143.png"/></Relationships>
</file>

<file path=ppt/slides/_rels/slide113.xml.rels><?xml version="1.0" encoding="UTF-8" standalone="yes"?>
<Relationships xmlns="http://schemas.openxmlformats.org/package/2006/relationships"><Relationship Id="rId3" Type="http://schemas.openxmlformats.org/officeDocument/2006/relationships/image" Target="../media/image151.jpeg"/><Relationship Id="rId4" Type="http://schemas.openxmlformats.org/officeDocument/2006/relationships/image" Target="../media/image152.png"/><Relationship Id="rId5" Type="http://schemas.openxmlformats.org/officeDocument/2006/relationships/image" Target="../media/image153.png"/><Relationship Id="rId6" Type="http://schemas.openxmlformats.org/officeDocument/2006/relationships/image" Target="../media/image154.png"/><Relationship Id="rId7" Type="http://schemas.openxmlformats.org/officeDocument/2006/relationships/image" Target="../media/image155.png"/><Relationship Id="rId8" Type="http://schemas.openxmlformats.org/officeDocument/2006/relationships/image" Target="../media/image156.png"/><Relationship Id="rId9" Type="http://schemas.openxmlformats.org/officeDocument/2006/relationships/image" Target="../media/image157.png"/><Relationship Id="rId10" Type="http://schemas.openxmlformats.org/officeDocument/2006/relationships/image" Target="../media/image158.png"/><Relationship Id="rId1" Type="http://schemas.openxmlformats.org/officeDocument/2006/relationships/slideLayout" Target="../slideLayouts/slideLayout14.xml"/><Relationship Id="rId2" Type="http://schemas.openxmlformats.org/officeDocument/2006/relationships/notesSlide" Target="../notesSlides/notesSlide9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5.xml"/><Relationship Id="rId3" Type="http://schemas.openxmlformats.org/officeDocument/2006/relationships/image" Target="../media/image159.jpeg"/></Relationships>
</file>

<file path=ppt/slides/_rels/slide115.xml.rels><?xml version="1.0" encoding="UTF-8" standalone="yes"?>
<Relationships xmlns="http://schemas.openxmlformats.org/package/2006/relationships"><Relationship Id="rId3" Type="http://schemas.openxmlformats.org/officeDocument/2006/relationships/image" Target="../media/image161.png"/><Relationship Id="rId4" Type="http://schemas.openxmlformats.org/officeDocument/2006/relationships/image" Target="../media/image162.png"/><Relationship Id="rId5" Type="http://schemas.openxmlformats.org/officeDocument/2006/relationships/image" Target="../media/image163.png"/><Relationship Id="rId6" Type="http://schemas.microsoft.com/office/2007/relationships/hdphoto" Target="../media/hdphoto2.wdp"/><Relationship Id="rId7" Type="http://schemas.microsoft.com/office/2007/relationships/hdphoto" Target="../media/hdphoto3.wdp"/><Relationship Id="rId8" Type="http://schemas.openxmlformats.org/officeDocument/2006/relationships/image" Target="../media/image164.png"/><Relationship Id="rId9" Type="http://schemas.microsoft.com/office/2007/relationships/hdphoto" Target="../media/hdphoto4.wdp"/><Relationship Id="rId10" Type="http://schemas.openxmlformats.org/officeDocument/2006/relationships/image" Target="../media/image165.png"/><Relationship Id="rId11" Type="http://schemas.microsoft.com/office/2007/relationships/hdphoto" Target="../media/hdphoto5.wdp"/><Relationship Id="rId1" Type="http://schemas.openxmlformats.org/officeDocument/2006/relationships/slideLayout" Target="../slideLayouts/slideLayout24.xml"/><Relationship Id="rId2" Type="http://schemas.openxmlformats.org/officeDocument/2006/relationships/image" Target="../media/image160.jpeg"/></Relationships>
</file>

<file path=ppt/slides/_rels/slide116.xml.rels><?xml version="1.0" encoding="UTF-8" standalone="yes"?>
<Relationships xmlns="http://schemas.openxmlformats.org/package/2006/relationships"><Relationship Id="rId3" Type="http://schemas.openxmlformats.org/officeDocument/2006/relationships/image" Target="../media/image166.jpeg"/><Relationship Id="rId4" Type="http://schemas.openxmlformats.org/officeDocument/2006/relationships/image" Target="../media/image167.jpeg"/><Relationship Id="rId5" Type="http://schemas.openxmlformats.org/officeDocument/2006/relationships/image" Target="../media/image168.jpeg"/><Relationship Id="rId6" Type="http://schemas.openxmlformats.org/officeDocument/2006/relationships/image" Target="../media/image169.jpeg"/><Relationship Id="rId7" Type="http://schemas.openxmlformats.org/officeDocument/2006/relationships/image" Target="../media/image170.jpeg"/><Relationship Id="rId1" Type="http://schemas.openxmlformats.org/officeDocument/2006/relationships/slideLayout" Target="../slideLayouts/slideLayout16.xml"/><Relationship Id="rId2" Type="http://schemas.openxmlformats.org/officeDocument/2006/relationships/notesSlide" Target="../notesSlides/notesSlide96.xml"/></Relationships>
</file>

<file path=ppt/slides/_rels/slide117.xml.rels><?xml version="1.0" encoding="UTF-8" standalone="yes"?>
<Relationships xmlns="http://schemas.openxmlformats.org/package/2006/relationships"><Relationship Id="rId11" Type="http://schemas.openxmlformats.org/officeDocument/2006/relationships/image" Target="../media/image179.png"/><Relationship Id="rId12" Type="http://schemas.openxmlformats.org/officeDocument/2006/relationships/image" Target="../media/image180.png"/><Relationship Id="rId13" Type="http://schemas.openxmlformats.org/officeDocument/2006/relationships/image" Target="../media/image181.png"/><Relationship Id="rId1" Type="http://schemas.openxmlformats.org/officeDocument/2006/relationships/slideLayout" Target="../slideLayouts/slideLayout20.xml"/><Relationship Id="rId2" Type="http://schemas.openxmlformats.org/officeDocument/2006/relationships/notesSlide" Target="../notesSlides/notesSlide97.xml"/><Relationship Id="rId3" Type="http://schemas.openxmlformats.org/officeDocument/2006/relationships/image" Target="../media/image171.png"/><Relationship Id="rId4" Type="http://schemas.openxmlformats.org/officeDocument/2006/relationships/image" Target="../media/image172.png"/><Relationship Id="rId5" Type="http://schemas.openxmlformats.org/officeDocument/2006/relationships/image" Target="../media/image173.png"/><Relationship Id="rId6" Type="http://schemas.openxmlformats.org/officeDocument/2006/relationships/image" Target="../media/image174.png"/><Relationship Id="rId7" Type="http://schemas.openxmlformats.org/officeDocument/2006/relationships/image" Target="../media/image175.png"/><Relationship Id="rId8" Type="http://schemas.openxmlformats.org/officeDocument/2006/relationships/image" Target="../media/image176.jpeg"/><Relationship Id="rId9" Type="http://schemas.openxmlformats.org/officeDocument/2006/relationships/image" Target="../media/image177.jpeg"/><Relationship Id="rId10" Type="http://schemas.openxmlformats.org/officeDocument/2006/relationships/image" Target="../media/image178.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s>
</file>

<file path=ppt/slides/_rels/slide120.xml.rels><?xml version="1.0" encoding="UTF-8" standalone="yes"?>
<Relationships xmlns="http://schemas.openxmlformats.org/package/2006/relationships"><Relationship Id="rId3" Type="http://schemas.openxmlformats.org/officeDocument/2006/relationships/image" Target="../media/image182.png"/><Relationship Id="rId4" Type="http://schemas.openxmlformats.org/officeDocument/2006/relationships/image" Target="../media/image183.png"/><Relationship Id="rId5" Type="http://schemas.openxmlformats.org/officeDocument/2006/relationships/image" Target="../media/image184.png"/><Relationship Id="rId6" Type="http://schemas.openxmlformats.org/officeDocument/2006/relationships/image" Target="../media/image185.png"/><Relationship Id="rId7" Type="http://schemas.openxmlformats.org/officeDocument/2006/relationships/image" Target="../media/image186.png"/><Relationship Id="rId8" Type="http://schemas.openxmlformats.org/officeDocument/2006/relationships/image" Target="../media/image187.png"/><Relationship Id="rId9" Type="http://schemas.openxmlformats.org/officeDocument/2006/relationships/image" Target="../media/image188.png"/><Relationship Id="rId10" Type="http://schemas.openxmlformats.org/officeDocument/2006/relationships/image" Target="../media/image189.png"/><Relationship Id="rId11" Type="http://schemas.openxmlformats.org/officeDocument/2006/relationships/image" Target="../media/image190.png"/><Relationship Id="rId1" Type="http://schemas.openxmlformats.org/officeDocument/2006/relationships/slideLayout" Target="../slideLayouts/slideLayout13.xml"/><Relationship Id="rId2" Type="http://schemas.openxmlformats.org/officeDocument/2006/relationships/notesSlide" Target="../notesSlides/notesSlide9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0.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1.xml"/><Relationship Id="rId3" Type="http://schemas.openxmlformats.org/officeDocument/2006/relationships/image" Target="../media/image19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7.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image" Target="../media/image104.png"/><Relationship Id="rId6" Type="http://schemas.openxmlformats.org/officeDocument/2006/relationships/image" Target="../media/image111.png"/><Relationship Id="rId7" Type="http://schemas.openxmlformats.org/officeDocument/2006/relationships/image" Target="../media/image192.tiff"/><Relationship Id="rId8" Type="http://schemas.openxmlformats.org/officeDocument/2006/relationships/image" Target="../media/image193.tiff"/><Relationship Id="rId1" Type="http://schemas.openxmlformats.org/officeDocument/2006/relationships/slideLayout" Target="../slideLayouts/slideLayout26.xml"/><Relationship Id="rId2" Type="http://schemas.openxmlformats.org/officeDocument/2006/relationships/notesSlide" Target="../notesSlides/notesSlide10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94.jpe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130.xml.rels><?xml version="1.0" encoding="UTF-8" standalone="yes"?>
<Relationships xmlns="http://schemas.openxmlformats.org/package/2006/relationships"><Relationship Id="rId3" Type="http://schemas.openxmlformats.org/officeDocument/2006/relationships/image" Target="../media/image195.jpeg"/><Relationship Id="rId4" Type="http://schemas.openxmlformats.org/officeDocument/2006/relationships/image" Target="../media/image196.png"/><Relationship Id="rId5" Type="http://schemas.openxmlformats.org/officeDocument/2006/relationships/image" Target="../media/image197.png"/><Relationship Id="rId6" Type="http://schemas.openxmlformats.org/officeDocument/2006/relationships/image" Target="../media/image198.png"/><Relationship Id="rId1" Type="http://schemas.openxmlformats.org/officeDocument/2006/relationships/slideLayout" Target="../slideLayouts/slideLayout15.xml"/><Relationship Id="rId2" Type="http://schemas.openxmlformats.org/officeDocument/2006/relationships/notesSlide" Target="../notesSlides/notesSlide10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9.xml.rels><?xml version="1.0" encoding="UTF-8" standalone="yes"?>
<Relationships xmlns="http://schemas.openxmlformats.org/package/2006/relationships"><Relationship Id="rId20" Type="http://schemas.openxmlformats.org/officeDocument/2006/relationships/image" Target="../media/image214.png"/><Relationship Id="rId21" Type="http://schemas.openxmlformats.org/officeDocument/2006/relationships/image" Target="../media/image215.png"/><Relationship Id="rId22" Type="http://schemas.openxmlformats.org/officeDocument/2006/relationships/image" Target="../media/image216.png"/><Relationship Id="rId23" Type="http://schemas.openxmlformats.org/officeDocument/2006/relationships/image" Target="../media/image217.png"/><Relationship Id="rId24" Type="http://schemas.microsoft.com/office/2007/relationships/hdphoto" Target="../media/hdphoto9.wdp"/><Relationship Id="rId25" Type="http://schemas.openxmlformats.org/officeDocument/2006/relationships/image" Target="../media/image218.png"/><Relationship Id="rId26" Type="http://schemas.openxmlformats.org/officeDocument/2006/relationships/image" Target="../media/image219.png"/><Relationship Id="rId27" Type="http://schemas.openxmlformats.org/officeDocument/2006/relationships/image" Target="../media/image220.png"/><Relationship Id="rId28" Type="http://schemas.openxmlformats.org/officeDocument/2006/relationships/image" Target="../media/image221.png"/><Relationship Id="rId29" Type="http://schemas.openxmlformats.org/officeDocument/2006/relationships/image" Target="../media/image222.png"/><Relationship Id="rId1" Type="http://schemas.openxmlformats.org/officeDocument/2006/relationships/slideLayout" Target="../slideLayouts/slideLayout14.xml"/><Relationship Id="rId2" Type="http://schemas.openxmlformats.org/officeDocument/2006/relationships/image" Target="../media/image199.png"/><Relationship Id="rId3" Type="http://schemas.openxmlformats.org/officeDocument/2006/relationships/image" Target="../media/image200.png"/><Relationship Id="rId4" Type="http://schemas.openxmlformats.org/officeDocument/2006/relationships/image" Target="../media/image201.png"/><Relationship Id="rId5" Type="http://schemas.microsoft.com/office/2007/relationships/hdphoto" Target="../media/hdphoto6.wdp"/><Relationship Id="rId30" Type="http://schemas.microsoft.com/office/2007/relationships/hdphoto" Target="../media/hdphoto10.wdp"/><Relationship Id="rId31" Type="http://schemas.openxmlformats.org/officeDocument/2006/relationships/image" Target="../media/image223.png"/><Relationship Id="rId32" Type="http://schemas.openxmlformats.org/officeDocument/2006/relationships/image" Target="../media/image224.jpeg"/><Relationship Id="rId9" Type="http://schemas.openxmlformats.org/officeDocument/2006/relationships/image" Target="../media/image205.png"/><Relationship Id="rId6" Type="http://schemas.openxmlformats.org/officeDocument/2006/relationships/image" Target="../media/image202.png"/><Relationship Id="rId7" Type="http://schemas.openxmlformats.org/officeDocument/2006/relationships/image" Target="../media/image203.png"/><Relationship Id="rId8" Type="http://schemas.openxmlformats.org/officeDocument/2006/relationships/image" Target="../media/image204.png"/><Relationship Id="rId33" Type="http://schemas.openxmlformats.org/officeDocument/2006/relationships/image" Target="../media/image225.png"/><Relationship Id="rId34" Type="http://schemas.openxmlformats.org/officeDocument/2006/relationships/image" Target="../media/image226.emf"/><Relationship Id="rId35" Type="http://schemas.openxmlformats.org/officeDocument/2006/relationships/image" Target="../media/image227.jpeg"/><Relationship Id="rId36" Type="http://schemas.openxmlformats.org/officeDocument/2006/relationships/image" Target="../media/image228.png"/><Relationship Id="rId10" Type="http://schemas.openxmlformats.org/officeDocument/2006/relationships/image" Target="../media/image206.png"/><Relationship Id="rId11" Type="http://schemas.openxmlformats.org/officeDocument/2006/relationships/image" Target="../media/image207.png"/><Relationship Id="rId12" Type="http://schemas.microsoft.com/office/2007/relationships/hdphoto" Target="../media/hdphoto7.wdp"/><Relationship Id="rId13" Type="http://schemas.openxmlformats.org/officeDocument/2006/relationships/image" Target="../media/image208.png"/><Relationship Id="rId14" Type="http://schemas.openxmlformats.org/officeDocument/2006/relationships/image" Target="../media/image209.png"/><Relationship Id="rId15" Type="http://schemas.openxmlformats.org/officeDocument/2006/relationships/image" Target="../media/image210.png"/><Relationship Id="rId16" Type="http://schemas.openxmlformats.org/officeDocument/2006/relationships/image" Target="../media/image211.png"/><Relationship Id="rId17" Type="http://schemas.openxmlformats.org/officeDocument/2006/relationships/image" Target="../media/image212.png"/><Relationship Id="rId18" Type="http://schemas.openxmlformats.org/officeDocument/2006/relationships/image" Target="../media/image213.png"/><Relationship Id="rId19" Type="http://schemas.microsoft.com/office/2007/relationships/hdphoto" Target="../media/hdphoto8.wdp"/><Relationship Id="rId37" Type="http://schemas.openxmlformats.org/officeDocument/2006/relationships/image" Target="../media/image229.png"/><Relationship Id="rId38" Type="http://schemas.openxmlformats.org/officeDocument/2006/relationships/image" Target="../media/image2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1.xml.rels><?xml version="1.0" encoding="UTF-8" standalone="yes"?>
<Relationships xmlns="http://schemas.openxmlformats.org/package/2006/relationships"><Relationship Id="rId11" Type="http://schemas.openxmlformats.org/officeDocument/2006/relationships/image" Target="../media/image240.png"/><Relationship Id="rId12" Type="http://schemas.openxmlformats.org/officeDocument/2006/relationships/image" Target="../media/image241.png"/><Relationship Id="rId13" Type="http://schemas.openxmlformats.org/officeDocument/2006/relationships/image" Target="../media/image242.png"/><Relationship Id="rId1" Type="http://schemas.openxmlformats.org/officeDocument/2006/relationships/slideLayout" Target="../slideLayouts/slideLayout14.xml"/><Relationship Id="rId2" Type="http://schemas.openxmlformats.org/officeDocument/2006/relationships/image" Target="../media/image231.png"/><Relationship Id="rId3" Type="http://schemas.openxmlformats.org/officeDocument/2006/relationships/image" Target="../media/image232.png"/><Relationship Id="rId4" Type="http://schemas.openxmlformats.org/officeDocument/2006/relationships/image" Target="../media/image233.png"/><Relationship Id="rId5" Type="http://schemas.openxmlformats.org/officeDocument/2006/relationships/image" Target="../media/image234.png"/><Relationship Id="rId6" Type="http://schemas.openxmlformats.org/officeDocument/2006/relationships/image" Target="../media/image235.png"/><Relationship Id="rId7" Type="http://schemas.openxmlformats.org/officeDocument/2006/relationships/image" Target="../media/image236.png"/><Relationship Id="rId8" Type="http://schemas.openxmlformats.org/officeDocument/2006/relationships/image" Target="../media/image237.png"/><Relationship Id="rId9" Type="http://schemas.openxmlformats.org/officeDocument/2006/relationships/image" Target="../media/image238.png"/><Relationship Id="rId10" Type="http://schemas.openxmlformats.org/officeDocument/2006/relationships/image" Target="../media/image239.png"/></Relationships>
</file>

<file path=ppt/slides/_rels/slide142.xml.rels><?xml version="1.0" encoding="UTF-8" standalone="yes"?>
<Relationships xmlns="http://schemas.openxmlformats.org/package/2006/relationships"><Relationship Id="rId11" Type="http://schemas.openxmlformats.org/officeDocument/2006/relationships/image" Target="../media/image251.png"/><Relationship Id="rId12" Type="http://schemas.openxmlformats.org/officeDocument/2006/relationships/image" Target="../media/image252.png"/><Relationship Id="rId1" Type="http://schemas.openxmlformats.org/officeDocument/2006/relationships/slideLayout" Target="../slideLayouts/slideLayout14.xml"/><Relationship Id="rId2" Type="http://schemas.openxmlformats.org/officeDocument/2006/relationships/image" Target="../media/image243.png"/><Relationship Id="rId3" Type="http://schemas.openxmlformats.org/officeDocument/2006/relationships/image" Target="../media/image244.png"/><Relationship Id="rId4" Type="http://schemas.openxmlformats.org/officeDocument/2006/relationships/image" Target="../media/image240.png"/><Relationship Id="rId5" Type="http://schemas.openxmlformats.org/officeDocument/2006/relationships/image" Target="../media/image245.png"/><Relationship Id="rId6" Type="http://schemas.openxmlformats.org/officeDocument/2006/relationships/image" Target="../media/image246.png"/><Relationship Id="rId7" Type="http://schemas.openxmlformats.org/officeDocument/2006/relationships/image" Target="../media/image247.png"/><Relationship Id="rId8" Type="http://schemas.openxmlformats.org/officeDocument/2006/relationships/image" Target="../media/image248.png"/><Relationship Id="rId9" Type="http://schemas.openxmlformats.org/officeDocument/2006/relationships/image" Target="../media/image249.png"/><Relationship Id="rId10" Type="http://schemas.openxmlformats.org/officeDocument/2006/relationships/image" Target="../media/image250.png"/></Relationships>
</file>

<file path=ppt/slides/_rels/slide143.xml.rels><?xml version="1.0" encoding="UTF-8" standalone="yes"?>
<Relationships xmlns="http://schemas.openxmlformats.org/package/2006/relationships"><Relationship Id="rId11" Type="http://schemas.openxmlformats.org/officeDocument/2006/relationships/image" Target="../media/image262.png"/><Relationship Id="rId12" Type="http://schemas.openxmlformats.org/officeDocument/2006/relationships/image" Target="../media/image263.png"/><Relationship Id="rId13" Type="http://schemas.openxmlformats.org/officeDocument/2006/relationships/image" Target="../media/image264.png"/><Relationship Id="rId1" Type="http://schemas.openxmlformats.org/officeDocument/2006/relationships/slideLayout" Target="../slideLayouts/slideLayout14.xml"/><Relationship Id="rId2" Type="http://schemas.openxmlformats.org/officeDocument/2006/relationships/image" Target="../media/image253.png"/><Relationship Id="rId3" Type="http://schemas.openxmlformats.org/officeDocument/2006/relationships/image" Target="../media/image254.png"/><Relationship Id="rId4" Type="http://schemas.openxmlformats.org/officeDocument/2006/relationships/image" Target="../media/image255.png"/><Relationship Id="rId5" Type="http://schemas.openxmlformats.org/officeDocument/2006/relationships/image" Target="../media/image256.png"/><Relationship Id="rId6" Type="http://schemas.openxmlformats.org/officeDocument/2006/relationships/image" Target="../media/image257.png"/><Relationship Id="rId7" Type="http://schemas.openxmlformats.org/officeDocument/2006/relationships/image" Target="../media/image258.png"/><Relationship Id="rId8" Type="http://schemas.openxmlformats.org/officeDocument/2006/relationships/image" Target="../media/image259.png"/><Relationship Id="rId9" Type="http://schemas.openxmlformats.org/officeDocument/2006/relationships/image" Target="../media/image260.png"/><Relationship Id="rId10" Type="http://schemas.openxmlformats.org/officeDocument/2006/relationships/image" Target="../media/image261.png"/></Relationships>
</file>

<file path=ppt/slides/_rels/slide144.xml.rels><?xml version="1.0" encoding="UTF-8" standalone="yes"?>
<Relationships xmlns="http://schemas.openxmlformats.org/package/2006/relationships"><Relationship Id="rId11" Type="http://schemas.openxmlformats.org/officeDocument/2006/relationships/image" Target="../media/image274.png"/><Relationship Id="rId12" Type="http://schemas.openxmlformats.org/officeDocument/2006/relationships/image" Target="../media/image275.png"/><Relationship Id="rId1" Type="http://schemas.openxmlformats.org/officeDocument/2006/relationships/slideLayout" Target="../slideLayouts/slideLayout14.xml"/><Relationship Id="rId2" Type="http://schemas.openxmlformats.org/officeDocument/2006/relationships/image" Target="../media/image265.png"/><Relationship Id="rId3" Type="http://schemas.openxmlformats.org/officeDocument/2006/relationships/image" Target="../media/image266.png"/><Relationship Id="rId4" Type="http://schemas.openxmlformats.org/officeDocument/2006/relationships/image" Target="../media/image267.png"/><Relationship Id="rId5" Type="http://schemas.openxmlformats.org/officeDocument/2006/relationships/image" Target="../media/image268.png"/><Relationship Id="rId6" Type="http://schemas.openxmlformats.org/officeDocument/2006/relationships/image" Target="../media/image269.png"/><Relationship Id="rId7" Type="http://schemas.openxmlformats.org/officeDocument/2006/relationships/image" Target="../media/image270.png"/><Relationship Id="rId8" Type="http://schemas.openxmlformats.org/officeDocument/2006/relationships/image" Target="../media/image271.png"/><Relationship Id="rId9" Type="http://schemas.openxmlformats.org/officeDocument/2006/relationships/image" Target="../media/image272.png"/><Relationship Id="rId10" Type="http://schemas.openxmlformats.org/officeDocument/2006/relationships/image" Target="../media/image273.png"/></Relationships>
</file>

<file path=ppt/slides/_rels/slide145.xml.rels><?xml version="1.0" encoding="UTF-8" standalone="yes"?>
<Relationships xmlns="http://schemas.openxmlformats.org/package/2006/relationships"><Relationship Id="rId20" Type="http://schemas.openxmlformats.org/officeDocument/2006/relationships/image" Target="../media/image293.png"/><Relationship Id="rId21" Type="http://schemas.openxmlformats.org/officeDocument/2006/relationships/image" Target="../media/image294.png"/><Relationship Id="rId22" Type="http://schemas.openxmlformats.org/officeDocument/2006/relationships/image" Target="../media/image295.png"/><Relationship Id="rId23" Type="http://schemas.openxmlformats.org/officeDocument/2006/relationships/image" Target="../media/image296.png"/><Relationship Id="rId24" Type="http://schemas.openxmlformats.org/officeDocument/2006/relationships/image" Target="../media/image297.png"/><Relationship Id="rId25" Type="http://schemas.openxmlformats.org/officeDocument/2006/relationships/image" Target="../media/image298.png"/><Relationship Id="rId26" Type="http://schemas.openxmlformats.org/officeDocument/2006/relationships/image" Target="../media/image299.png"/><Relationship Id="rId27" Type="http://schemas.openxmlformats.org/officeDocument/2006/relationships/image" Target="../media/image300.png"/><Relationship Id="rId28" Type="http://schemas.openxmlformats.org/officeDocument/2006/relationships/image" Target="../media/image301.png"/><Relationship Id="rId29" Type="http://schemas.openxmlformats.org/officeDocument/2006/relationships/image" Target="../media/image302.png"/><Relationship Id="rId1" Type="http://schemas.openxmlformats.org/officeDocument/2006/relationships/slideLayout" Target="../slideLayouts/slideLayout14.xml"/><Relationship Id="rId2" Type="http://schemas.openxmlformats.org/officeDocument/2006/relationships/notesSlide" Target="../notesSlides/notesSlide108.xml"/><Relationship Id="rId3" Type="http://schemas.openxmlformats.org/officeDocument/2006/relationships/image" Target="../media/image276.png"/><Relationship Id="rId4" Type="http://schemas.openxmlformats.org/officeDocument/2006/relationships/image" Target="../media/image277.png"/><Relationship Id="rId5" Type="http://schemas.openxmlformats.org/officeDocument/2006/relationships/image" Target="../media/image278.png"/><Relationship Id="rId30" Type="http://schemas.openxmlformats.org/officeDocument/2006/relationships/image" Target="../media/image303.png"/><Relationship Id="rId31" Type="http://schemas.openxmlformats.org/officeDocument/2006/relationships/image" Target="../media/image304.png"/><Relationship Id="rId32" Type="http://schemas.openxmlformats.org/officeDocument/2006/relationships/image" Target="../media/image305.png"/><Relationship Id="rId9" Type="http://schemas.openxmlformats.org/officeDocument/2006/relationships/image" Target="../media/image282.png"/><Relationship Id="rId6" Type="http://schemas.openxmlformats.org/officeDocument/2006/relationships/image" Target="../media/image279.png"/><Relationship Id="rId7" Type="http://schemas.openxmlformats.org/officeDocument/2006/relationships/image" Target="../media/image280.png"/><Relationship Id="rId8" Type="http://schemas.openxmlformats.org/officeDocument/2006/relationships/image" Target="../media/image281.png"/><Relationship Id="rId33" Type="http://schemas.openxmlformats.org/officeDocument/2006/relationships/image" Target="../media/image306.png"/><Relationship Id="rId34" Type="http://schemas.openxmlformats.org/officeDocument/2006/relationships/image" Target="../media/image307.png"/><Relationship Id="rId35" Type="http://schemas.openxmlformats.org/officeDocument/2006/relationships/image" Target="../media/image308.png"/><Relationship Id="rId36" Type="http://schemas.openxmlformats.org/officeDocument/2006/relationships/image" Target="../media/image309.png"/><Relationship Id="rId10" Type="http://schemas.openxmlformats.org/officeDocument/2006/relationships/image" Target="../media/image283.png"/><Relationship Id="rId11" Type="http://schemas.openxmlformats.org/officeDocument/2006/relationships/image" Target="../media/image284.png"/><Relationship Id="rId12" Type="http://schemas.openxmlformats.org/officeDocument/2006/relationships/image" Target="../media/image285.png"/><Relationship Id="rId13" Type="http://schemas.openxmlformats.org/officeDocument/2006/relationships/image" Target="../media/image286.png"/><Relationship Id="rId14" Type="http://schemas.openxmlformats.org/officeDocument/2006/relationships/image" Target="../media/image287.png"/><Relationship Id="rId15" Type="http://schemas.openxmlformats.org/officeDocument/2006/relationships/image" Target="../media/image288.png"/><Relationship Id="rId16" Type="http://schemas.openxmlformats.org/officeDocument/2006/relationships/image" Target="../media/image289.png"/><Relationship Id="rId17" Type="http://schemas.openxmlformats.org/officeDocument/2006/relationships/image" Target="../media/image290.png"/><Relationship Id="rId18" Type="http://schemas.openxmlformats.org/officeDocument/2006/relationships/image" Target="../media/image291.png"/><Relationship Id="rId19" Type="http://schemas.openxmlformats.org/officeDocument/2006/relationships/image" Target="../media/image292.png"/><Relationship Id="rId37" Type="http://schemas.openxmlformats.org/officeDocument/2006/relationships/image" Target="../media/image310.png"/></Relationships>
</file>

<file path=ppt/slides/_rels/slide146.xml.rels><?xml version="1.0" encoding="UTF-8" standalone="yes"?>
<Relationships xmlns="http://schemas.openxmlformats.org/package/2006/relationships"><Relationship Id="rId20" Type="http://schemas.openxmlformats.org/officeDocument/2006/relationships/image" Target="../media/image329.png"/><Relationship Id="rId21" Type="http://schemas.openxmlformats.org/officeDocument/2006/relationships/image" Target="../media/image330.png"/><Relationship Id="rId22" Type="http://schemas.openxmlformats.org/officeDocument/2006/relationships/image" Target="../media/image331.png"/><Relationship Id="rId23" Type="http://schemas.openxmlformats.org/officeDocument/2006/relationships/image" Target="../media/image332.png"/><Relationship Id="rId24" Type="http://schemas.openxmlformats.org/officeDocument/2006/relationships/image" Target="../media/image333.png"/><Relationship Id="rId25" Type="http://schemas.openxmlformats.org/officeDocument/2006/relationships/image" Target="../media/image334.png"/><Relationship Id="rId26" Type="http://schemas.openxmlformats.org/officeDocument/2006/relationships/image" Target="../media/image335.png"/><Relationship Id="rId27" Type="http://schemas.openxmlformats.org/officeDocument/2006/relationships/image" Target="../media/image336.png"/><Relationship Id="rId28" Type="http://schemas.openxmlformats.org/officeDocument/2006/relationships/image" Target="../media/image337.png"/><Relationship Id="rId29" Type="http://schemas.openxmlformats.org/officeDocument/2006/relationships/image" Target="../media/image338.png"/><Relationship Id="rId1" Type="http://schemas.openxmlformats.org/officeDocument/2006/relationships/slideLayout" Target="../slideLayouts/slideLayout14.xml"/><Relationship Id="rId2" Type="http://schemas.openxmlformats.org/officeDocument/2006/relationships/image" Target="../media/image311.png"/><Relationship Id="rId3" Type="http://schemas.openxmlformats.org/officeDocument/2006/relationships/image" Target="../media/image312.png"/><Relationship Id="rId4" Type="http://schemas.openxmlformats.org/officeDocument/2006/relationships/image" Target="../media/image313.png"/><Relationship Id="rId5" Type="http://schemas.openxmlformats.org/officeDocument/2006/relationships/image" Target="../media/image314.png"/><Relationship Id="rId30" Type="http://schemas.openxmlformats.org/officeDocument/2006/relationships/image" Target="../media/image339.png"/><Relationship Id="rId31" Type="http://schemas.openxmlformats.org/officeDocument/2006/relationships/image" Target="../media/image340.png"/><Relationship Id="rId32" Type="http://schemas.openxmlformats.org/officeDocument/2006/relationships/image" Target="../media/image341.png"/><Relationship Id="rId9" Type="http://schemas.openxmlformats.org/officeDocument/2006/relationships/image" Target="../media/image318.png"/><Relationship Id="rId6" Type="http://schemas.openxmlformats.org/officeDocument/2006/relationships/image" Target="../media/image315.png"/><Relationship Id="rId7" Type="http://schemas.openxmlformats.org/officeDocument/2006/relationships/image" Target="../media/image316.png"/><Relationship Id="rId8" Type="http://schemas.openxmlformats.org/officeDocument/2006/relationships/image" Target="../media/image317.png"/><Relationship Id="rId33" Type="http://schemas.openxmlformats.org/officeDocument/2006/relationships/image" Target="../media/image342.png"/><Relationship Id="rId10" Type="http://schemas.openxmlformats.org/officeDocument/2006/relationships/image" Target="../media/image319.png"/><Relationship Id="rId11" Type="http://schemas.openxmlformats.org/officeDocument/2006/relationships/image" Target="../media/image320.png"/><Relationship Id="rId12" Type="http://schemas.openxmlformats.org/officeDocument/2006/relationships/image" Target="../media/image321.png"/><Relationship Id="rId13" Type="http://schemas.openxmlformats.org/officeDocument/2006/relationships/image" Target="../media/image322.png"/><Relationship Id="rId14" Type="http://schemas.openxmlformats.org/officeDocument/2006/relationships/image" Target="../media/image323.png"/><Relationship Id="rId15" Type="http://schemas.openxmlformats.org/officeDocument/2006/relationships/image" Target="../media/image324.png"/><Relationship Id="rId16" Type="http://schemas.openxmlformats.org/officeDocument/2006/relationships/image" Target="../media/image325.png"/><Relationship Id="rId17" Type="http://schemas.openxmlformats.org/officeDocument/2006/relationships/image" Target="../media/image326.png"/><Relationship Id="rId18" Type="http://schemas.openxmlformats.org/officeDocument/2006/relationships/image" Target="../media/image327.png"/><Relationship Id="rId19" Type="http://schemas.openxmlformats.org/officeDocument/2006/relationships/image" Target="../media/image328.png"/></Relationships>
</file>

<file path=ppt/slides/_rels/slide147.xml.rels><?xml version="1.0" encoding="UTF-8" standalone="yes"?>
<Relationships xmlns="http://schemas.openxmlformats.org/package/2006/relationships"><Relationship Id="rId9" Type="http://schemas.openxmlformats.org/officeDocument/2006/relationships/image" Target="../media/image350.png"/><Relationship Id="rId20" Type="http://schemas.openxmlformats.org/officeDocument/2006/relationships/image" Target="../media/image361.png"/><Relationship Id="rId21" Type="http://schemas.openxmlformats.org/officeDocument/2006/relationships/image" Target="../media/image362.png"/><Relationship Id="rId22" Type="http://schemas.openxmlformats.org/officeDocument/2006/relationships/image" Target="../media/image363.png"/><Relationship Id="rId23" Type="http://schemas.openxmlformats.org/officeDocument/2006/relationships/image" Target="../media/image364.png"/><Relationship Id="rId24" Type="http://schemas.openxmlformats.org/officeDocument/2006/relationships/image" Target="../media/image365.png"/><Relationship Id="rId25" Type="http://schemas.openxmlformats.org/officeDocument/2006/relationships/image" Target="../media/image366.png"/><Relationship Id="rId26" Type="http://schemas.openxmlformats.org/officeDocument/2006/relationships/image" Target="../media/image367.png"/><Relationship Id="rId27" Type="http://schemas.openxmlformats.org/officeDocument/2006/relationships/image" Target="../media/image368.png"/><Relationship Id="rId28" Type="http://schemas.openxmlformats.org/officeDocument/2006/relationships/image" Target="../media/image369.png"/><Relationship Id="rId29" Type="http://schemas.openxmlformats.org/officeDocument/2006/relationships/image" Target="../media/image370.png"/><Relationship Id="rId30" Type="http://schemas.openxmlformats.org/officeDocument/2006/relationships/image" Target="../media/image371.png"/><Relationship Id="rId31" Type="http://schemas.openxmlformats.org/officeDocument/2006/relationships/image" Target="../media/image372.png"/><Relationship Id="rId10" Type="http://schemas.openxmlformats.org/officeDocument/2006/relationships/image" Target="../media/image351.png"/><Relationship Id="rId11" Type="http://schemas.openxmlformats.org/officeDocument/2006/relationships/image" Target="../media/image352.png"/><Relationship Id="rId12" Type="http://schemas.openxmlformats.org/officeDocument/2006/relationships/image" Target="../media/image353.png"/><Relationship Id="rId13" Type="http://schemas.openxmlformats.org/officeDocument/2006/relationships/image" Target="../media/image354.png"/><Relationship Id="rId14" Type="http://schemas.openxmlformats.org/officeDocument/2006/relationships/image" Target="../media/image355.png"/><Relationship Id="rId15" Type="http://schemas.openxmlformats.org/officeDocument/2006/relationships/image" Target="../media/image356.png"/><Relationship Id="rId16" Type="http://schemas.openxmlformats.org/officeDocument/2006/relationships/image" Target="../media/image357.png"/><Relationship Id="rId17" Type="http://schemas.openxmlformats.org/officeDocument/2006/relationships/image" Target="../media/image358.png"/><Relationship Id="rId18" Type="http://schemas.openxmlformats.org/officeDocument/2006/relationships/image" Target="../media/image359.png"/><Relationship Id="rId19" Type="http://schemas.openxmlformats.org/officeDocument/2006/relationships/image" Target="../media/image360.png"/><Relationship Id="rId1" Type="http://schemas.openxmlformats.org/officeDocument/2006/relationships/slideLayout" Target="../slideLayouts/slideLayout14.xml"/><Relationship Id="rId2" Type="http://schemas.openxmlformats.org/officeDocument/2006/relationships/image" Target="../media/image343.png"/><Relationship Id="rId3" Type="http://schemas.openxmlformats.org/officeDocument/2006/relationships/image" Target="../media/image344.png"/><Relationship Id="rId4" Type="http://schemas.openxmlformats.org/officeDocument/2006/relationships/image" Target="../media/image345.png"/><Relationship Id="rId5" Type="http://schemas.openxmlformats.org/officeDocument/2006/relationships/image" Target="../media/image346.png"/><Relationship Id="rId6" Type="http://schemas.openxmlformats.org/officeDocument/2006/relationships/image" Target="../media/image347.png"/><Relationship Id="rId7" Type="http://schemas.openxmlformats.org/officeDocument/2006/relationships/image" Target="../media/image348.png"/><Relationship Id="rId8" Type="http://schemas.openxmlformats.org/officeDocument/2006/relationships/image" Target="../media/image349.png"/></Relationships>
</file>

<file path=ppt/slides/_rels/slide148.xml.rels><?xml version="1.0" encoding="UTF-8" standalone="yes"?>
<Relationships xmlns="http://schemas.openxmlformats.org/package/2006/relationships"><Relationship Id="rId9" Type="http://schemas.openxmlformats.org/officeDocument/2006/relationships/image" Target="../media/image379.png"/><Relationship Id="rId20" Type="http://schemas.openxmlformats.org/officeDocument/2006/relationships/image" Target="../media/image390.png"/><Relationship Id="rId21" Type="http://schemas.openxmlformats.org/officeDocument/2006/relationships/image" Target="../media/image391.png"/><Relationship Id="rId22" Type="http://schemas.openxmlformats.org/officeDocument/2006/relationships/image" Target="../media/image392.png"/><Relationship Id="rId23" Type="http://schemas.openxmlformats.org/officeDocument/2006/relationships/image" Target="../media/image393.png"/><Relationship Id="rId24" Type="http://schemas.openxmlformats.org/officeDocument/2006/relationships/image" Target="../media/image394.png"/><Relationship Id="rId25" Type="http://schemas.openxmlformats.org/officeDocument/2006/relationships/image" Target="../media/image395.png"/><Relationship Id="rId26" Type="http://schemas.openxmlformats.org/officeDocument/2006/relationships/image" Target="../media/image396.png"/><Relationship Id="rId27" Type="http://schemas.openxmlformats.org/officeDocument/2006/relationships/image" Target="../media/image397.png"/><Relationship Id="rId28" Type="http://schemas.openxmlformats.org/officeDocument/2006/relationships/image" Target="../media/image398.png"/><Relationship Id="rId29" Type="http://schemas.openxmlformats.org/officeDocument/2006/relationships/image" Target="../media/image399.png"/><Relationship Id="rId30" Type="http://schemas.openxmlformats.org/officeDocument/2006/relationships/image" Target="../media/image400.png"/><Relationship Id="rId31" Type="http://schemas.openxmlformats.org/officeDocument/2006/relationships/image" Target="../media/image401.png"/><Relationship Id="rId10" Type="http://schemas.openxmlformats.org/officeDocument/2006/relationships/image" Target="../media/image380.png"/><Relationship Id="rId11" Type="http://schemas.openxmlformats.org/officeDocument/2006/relationships/image" Target="../media/image381.png"/><Relationship Id="rId12" Type="http://schemas.openxmlformats.org/officeDocument/2006/relationships/image" Target="../media/image382.png"/><Relationship Id="rId13" Type="http://schemas.openxmlformats.org/officeDocument/2006/relationships/image" Target="../media/image383.png"/><Relationship Id="rId14" Type="http://schemas.openxmlformats.org/officeDocument/2006/relationships/image" Target="../media/image384.png"/><Relationship Id="rId15" Type="http://schemas.openxmlformats.org/officeDocument/2006/relationships/image" Target="../media/image385.png"/><Relationship Id="rId16" Type="http://schemas.openxmlformats.org/officeDocument/2006/relationships/image" Target="../media/image386.png"/><Relationship Id="rId17" Type="http://schemas.openxmlformats.org/officeDocument/2006/relationships/image" Target="../media/image387.png"/><Relationship Id="rId18" Type="http://schemas.openxmlformats.org/officeDocument/2006/relationships/image" Target="../media/image388.png"/><Relationship Id="rId19" Type="http://schemas.openxmlformats.org/officeDocument/2006/relationships/image" Target="../media/image389.png"/><Relationship Id="rId1" Type="http://schemas.openxmlformats.org/officeDocument/2006/relationships/slideLayout" Target="../slideLayouts/slideLayout14.xml"/><Relationship Id="rId2" Type="http://schemas.openxmlformats.org/officeDocument/2006/relationships/notesSlide" Target="../notesSlides/notesSlide109.xml"/><Relationship Id="rId3" Type="http://schemas.openxmlformats.org/officeDocument/2006/relationships/image" Target="../media/image373.png"/><Relationship Id="rId4" Type="http://schemas.openxmlformats.org/officeDocument/2006/relationships/image" Target="../media/image374.png"/><Relationship Id="rId5" Type="http://schemas.openxmlformats.org/officeDocument/2006/relationships/image" Target="../media/image375.png"/><Relationship Id="rId6" Type="http://schemas.openxmlformats.org/officeDocument/2006/relationships/image" Target="../media/image376.png"/><Relationship Id="rId7" Type="http://schemas.openxmlformats.org/officeDocument/2006/relationships/image" Target="../media/image377.png"/><Relationship Id="rId8" Type="http://schemas.openxmlformats.org/officeDocument/2006/relationships/image" Target="../media/image378.png"/></Relationships>
</file>

<file path=ppt/slides/_rels/slide149.xml.rels><?xml version="1.0" encoding="UTF-8" standalone="yes"?>
<Relationships xmlns="http://schemas.openxmlformats.org/package/2006/relationships"><Relationship Id="rId11" Type="http://schemas.openxmlformats.org/officeDocument/2006/relationships/image" Target="../media/image411.png"/><Relationship Id="rId12" Type="http://schemas.openxmlformats.org/officeDocument/2006/relationships/image" Target="../media/image412.png"/><Relationship Id="rId13" Type="http://schemas.openxmlformats.org/officeDocument/2006/relationships/image" Target="../media/image413.png"/><Relationship Id="rId14" Type="http://schemas.openxmlformats.org/officeDocument/2006/relationships/image" Target="../media/image414.png"/><Relationship Id="rId15" Type="http://schemas.openxmlformats.org/officeDocument/2006/relationships/image" Target="../media/image415.png"/><Relationship Id="rId16" Type="http://schemas.openxmlformats.org/officeDocument/2006/relationships/image" Target="../media/image416.png"/><Relationship Id="rId1" Type="http://schemas.openxmlformats.org/officeDocument/2006/relationships/slideLayout" Target="../slideLayouts/slideLayout14.xml"/><Relationship Id="rId2" Type="http://schemas.openxmlformats.org/officeDocument/2006/relationships/image" Target="../media/image402.png"/><Relationship Id="rId3" Type="http://schemas.openxmlformats.org/officeDocument/2006/relationships/image" Target="../media/image403.png"/><Relationship Id="rId4" Type="http://schemas.openxmlformats.org/officeDocument/2006/relationships/image" Target="../media/image404.png"/><Relationship Id="rId5" Type="http://schemas.openxmlformats.org/officeDocument/2006/relationships/image" Target="../media/image405.png"/><Relationship Id="rId6" Type="http://schemas.openxmlformats.org/officeDocument/2006/relationships/image" Target="../media/image406.png"/><Relationship Id="rId7" Type="http://schemas.openxmlformats.org/officeDocument/2006/relationships/image" Target="../media/image407.png"/><Relationship Id="rId8" Type="http://schemas.openxmlformats.org/officeDocument/2006/relationships/image" Target="../media/image408.png"/><Relationship Id="rId9" Type="http://schemas.openxmlformats.org/officeDocument/2006/relationships/image" Target="../media/image409.png"/><Relationship Id="rId10" Type="http://schemas.openxmlformats.org/officeDocument/2006/relationships/image" Target="../media/image410.png"/></Relationships>
</file>

<file path=ppt/slides/_rels/slide15.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image" Target="../media/image29.tiff"/><Relationship Id="rId5" Type="http://schemas.openxmlformats.org/officeDocument/2006/relationships/image" Target="../media/image30.tiff"/><Relationship Id="rId6" Type="http://schemas.openxmlformats.org/officeDocument/2006/relationships/image" Target="../media/image31.tiff"/><Relationship Id="rId7" Type="http://schemas.openxmlformats.org/officeDocument/2006/relationships/image" Target="../media/image32.tiff"/><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50.xml.rels><?xml version="1.0" encoding="UTF-8" standalone="yes"?>
<Relationships xmlns="http://schemas.openxmlformats.org/package/2006/relationships"><Relationship Id="rId3" Type="http://schemas.openxmlformats.org/officeDocument/2006/relationships/image" Target="../media/image418.png"/><Relationship Id="rId4" Type="http://schemas.openxmlformats.org/officeDocument/2006/relationships/image" Target="../media/image419.png"/><Relationship Id="rId5" Type="http://schemas.openxmlformats.org/officeDocument/2006/relationships/image" Target="../media/image420.png"/><Relationship Id="rId6" Type="http://schemas.openxmlformats.org/officeDocument/2006/relationships/image" Target="../media/image421.png"/><Relationship Id="rId1" Type="http://schemas.openxmlformats.org/officeDocument/2006/relationships/slideLayout" Target="../slideLayouts/slideLayout14.xml"/><Relationship Id="rId2" Type="http://schemas.openxmlformats.org/officeDocument/2006/relationships/image" Target="../media/image417.png"/></Relationships>
</file>

<file path=ppt/slides/_rels/slide151.xml.rels><?xml version="1.0" encoding="UTF-8" standalone="yes"?>
<Relationships xmlns="http://schemas.openxmlformats.org/package/2006/relationships"><Relationship Id="rId3" Type="http://schemas.openxmlformats.org/officeDocument/2006/relationships/image" Target="../media/image195.jpeg"/><Relationship Id="rId4" Type="http://schemas.openxmlformats.org/officeDocument/2006/relationships/image" Target="../media/image196.png"/><Relationship Id="rId5" Type="http://schemas.openxmlformats.org/officeDocument/2006/relationships/image" Target="../media/image197.png"/><Relationship Id="rId6" Type="http://schemas.openxmlformats.org/officeDocument/2006/relationships/image" Target="../media/image198.png"/><Relationship Id="rId1" Type="http://schemas.openxmlformats.org/officeDocument/2006/relationships/slideLayout" Target="../slideLayouts/slideLayout15.xml"/><Relationship Id="rId2" Type="http://schemas.openxmlformats.org/officeDocument/2006/relationships/notesSlide" Target="../notesSlides/notesSlide1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3" Type="http://schemas.openxmlformats.org/officeDocument/2006/relationships/image" Target="../media/image33.tiff"/><Relationship Id="rId4" Type="http://schemas.openxmlformats.org/officeDocument/2006/relationships/image" Target="../media/image34.tiff"/><Relationship Id="rId5" Type="http://schemas.openxmlformats.org/officeDocument/2006/relationships/image" Target="../media/image35.tiff"/><Relationship Id="rId6" Type="http://schemas.openxmlformats.org/officeDocument/2006/relationships/image" Target="../media/image36.tiff"/><Relationship Id="rId7" Type="http://schemas.openxmlformats.org/officeDocument/2006/relationships/image" Target="../media/image37.tiff"/><Relationship Id="rId8" Type="http://schemas.openxmlformats.org/officeDocument/2006/relationships/image" Target="../media/image38.tiff"/><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39.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41.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43.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44.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45.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46.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45.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jpe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2.png"/><Relationship Id="rId9" Type="http://schemas.openxmlformats.org/officeDocument/2006/relationships/image" Target="../media/image53.png"/><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xml"/><Relationship Id="rId3" Type="http://schemas.openxmlformats.org/officeDocument/2006/relationships/image" Target="../media/image5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2.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48.png"/><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openxmlformats.org/officeDocument/2006/relationships/image" Target="../media/image49.jpeg"/><Relationship Id="rId1" Type="http://schemas.openxmlformats.org/officeDocument/2006/relationships/slideLayout" Target="../slideLayouts/slideLayout22.xml"/><Relationship Id="rId2" Type="http://schemas.openxmlformats.org/officeDocument/2006/relationships/notesSlide" Target="../notesSlides/notesSlide43.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48.png"/><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openxmlformats.org/officeDocument/2006/relationships/image" Target="../media/image49.jpeg"/><Relationship Id="rId1" Type="http://schemas.openxmlformats.org/officeDocument/2006/relationships/slideLayout" Target="../slideLayouts/slideLayout22.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61.tiff"/></Relationships>
</file>

<file path=ppt/slides/_rels/slide57.xml.rels><?xml version="1.0" encoding="UTF-8" standalone="yes"?>
<Relationships xmlns="http://schemas.openxmlformats.org/package/2006/relationships"><Relationship Id="rId3" Type="http://schemas.openxmlformats.org/officeDocument/2006/relationships/image" Target="../media/image31.tiff"/><Relationship Id="rId4" Type="http://schemas.openxmlformats.org/officeDocument/2006/relationships/image" Target="../media/image63.tiff"/><Relationship Id="rId5" Type="http://schemas.openxmlformats.org/officeDocument/2006/relationships/image" Target="../media/image64.tiff"/><Relationship Id="rId6" Type="http://schemas.openxmlformats.org/officeDocument/2006/relationships/image" Target="../media/image33.tiff"/><Relationship Id="rId7" Type="http://schemas.openxmlformats.org/officeDocument/2006/relationships/image" Target="../media/image34.tiff"/><Relationship Id="rId8" Type="http://schemas.openxmlformats.org/officeDocument/2006/relationships/image" Target="../media/image37.tiff"/><Relationship Id="rId1" Type="http://schemas.openxmlformats.org/officeDocument/2006/relationships/slideLayout" Target="../slideLayouts/slideLayout22.xml"/><Relationship Id="rId2" Type="http://schemas.openxmlformats.org/officeDocument/2006/relationships/image" Target="../media/image62.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7.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18.emf"/><Relationship Id="rId5" Type="http://schemas.openxmlformats.org/officeDocument/2006/relationships/image" Target="../media/image19.png"/><Relationship Id="rId6" Type="http://schemas.microsoft.com/office/2007/relationships/hdphoto" Target="../media/hdphoto1.wdp"/><Relationship Id="rId7" Type="http://schemas.openxmlformats.org/officeDocument/2006/relationships/chart" Target="../charts/chart2.xml"/><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8.xml"/></Relationships>
</file>

<file path=ppt/slides/_rels/slide63.xml.rels><?xml version="1.0" encoding="UTF-8" standalone="yes"?>
<Relationships xmlns="http://schemas.openxmlformats.org/package/2006/relationships"><Relationship Id="rId3" Type="http://schemas.openxmlformats.org/officeDocument/2006/relationships/image" Target="../media/image65.jpg"/><Relationship Id="rId4" Type="http://schemas.openxmlformats.org/officeDocument/2006/relationships/image" Target="../media/image66.png"/><Relationship Id="rId5" Type="http://schemas.openxmlformats.org/officeDocument/2006/relationships/image" Target="../media/image67.jpg"/><Relationship Id="rId6" Type="http://schemas.openxmlformats.org/officeDocument/2006/relationships/image" Target="../media/image68.jpg"/><Relationship Id="rId1" Type="http://schemas.openxmlformats.org/officeDocument/2006/relationships/slideLayout" Target="../slideLayouts/slideLayout22.xml"/><Relationship Id="rId2" Type="http://schemas.openxmlformats.org/officeDocument/2006/relationships/notesSlide" Target="../notesSlides/notesSlide4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0.xml"/><Relationship Id="rId3" Type="http://schemas.openxmlformats.org/officeDocument/2006/relationships/image" Target="../media/image69.png"/></Relationships>
</file>

<file path=ppt/slides/_rels/slide65.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image" Target="../media/image74.png"/><Relationship Id="rId8" Type="http://schemas.openxmlformats.org/officeDocument/2006/relationships/image" Target="../media/image75.png"/><Relationship Id="rId9" Type="http://schemas.openxmlformats.org/officeDocument/2006/relationships/image" Target="../media/image76.png"/><Relationship Id="rId1" Type="http://schemas.openxmlformats.org/officeDocument/2006/relationships/slideLayout" Target="../slideLayouts/slideLayout22.xml"/><Relationship Id="rId2" Type="http://schemas.openxmlformats.org/officeDocument/2006/relationships/notesSlide" Target="../notesSlides/notesSlide51.xml"/></Relationships>
</file>

<file path=ppt/slides/_rels/slide66.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6" Type="http://schemas.openxmlformats.org/officeDocument/2006/relationships/image" Target="../media/image80.png"/><Relationship Id="rId7" Type="http://schemas.openxmlformats.org/officeDocument/2006/relationships/image" Target="../media/image81.png"/><Relationship Id="rId8" Type="http://schemas.openxmlformats.org/officeDocument/2006/relationships/image" Target="../media/image82.png"/><Relationship Id="rId9" Type="http://schemas.openxmlformats.org/officeDocument/2006/relationships/image" Target="../media/image83.png"/><Relationship Id="rId1" Type="http://schemas.openxmlformats.org/officeDocument/2006/relationships/slideLayout" Target="../slideLayouts/slideLayout22.xml"/><Relationship Id="rId2" Type="http://schemas.openxmlformats.org/officeDocument/2006/relationships/notesSlide" Target="../notesSlides/notesSlide52.xml"/></Relationships>
</file>

<file path=ppt/slides/_rels/slide67.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69.png"/><Relationship Id="rId1" Type="http://schemas.openxmlformats.org/officeDocument/2006/relationships/slideLayout" Target="../slideLayouts/slideLayout22.xml"/><Relationship Id="rId2" Type="http://schemas.openxmlformats.org/officeDocument/2006/relationships/notesSlide" Target="../notesSlides/notesSlide5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4.xml"/><Relationship Id="rId3" Type="http://schemas.openxmlformats.org/officeDocument/2006/relationships/image" Target="../media/image6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5.xml"/><Relationship Id="rId3" Type="http://schemas.openxmlformats.org/officeDocument/2006/relationships/image" Target="../media/image69.png"/></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png"/><Relationship Id="rId1" Type="http://schemas.openxmlformats.org/officeDocument/2006/relationships/slideLayout" Target="../slideLayouts/slideLayout14.xml"/><Relationship Id="rId2" Type="http://schemas.openxmlformats.org/officeDocument/2006/relationships/image" Target="../media/image2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6.xml"/><Relationship Id="rId3" Type="http://schemas.openxmlformats.org/officeDocument/2006/relationships/image" Target="../media/image6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8.xml"/><Relationship Id="rId3" Type="http://schemas.openxmlformats.org/officeDocument/2006/relationships/image" Target="../media/image85.png"/></Relationships>
</file>

<file path=ppt/slides/_rels/slide73.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 Id="rId1" Type="http://schemas.openxmlformats.org/officeDocument/2006/relationships/slideLayout" Target="../slideLayouts/slideLayout22.xml"/><Relationship Id="rId2" Type="http://schemas.openxmlformats.org/officeDocument/2006/relationships/notesSlide" Target="../notesSlides/notesSlide59.xml"/></Relationships>
</file>

<file path=ppt/slides/_rels/slide74.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90.png"/><Relationship Id="rId1" Type="http://schemas.openxmlformats.org/officeDocument/2006/relationships/slideLayout" Target="../slideLayouts/slideLayout22.xml"/><Relationship Id="rId2" Type="http://schemas.openxmlformats.org/officeDocument/2006/relationships/notesSlide" Target="../notesSlides/notesSlide6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91.png"/></Relationships>
</file>

<file path=ppt/slides/_rels/slide76.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1.png"/><Relationship Id="rId1" Type="http://schemas.openxmlformats.org/officeDocument/2006/relationships/slideLayout" Target="../slideLayouts/slideLayout14.xml"/><Relationship Id="rId2" Type="http://schemas.openxmlformats.org/officeDocument/2006/relationships/notesSlide" Target="../notesSlides/notesSlide62.xml"/></Relationships>
</file>

<file path=ppt/slides/_rels/slide77.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2.png"/><Relationship Id="rId6" Type="http://schemas.openxmlformats.org/officeDocument/2006/relationships/image" Target="../media/image95.png"/><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 Id="rId10" Type="http://schemas.openxmlformats.org/officeDocument/2006/relationships/image" Target="../media/image91.png"/><Relationship Id="rId11" Type="http://schemas.openxmlformats.org/officeDocument/2006/relationships/image" Target="../media/image99.png"/><Relationship Id="rId1" Type="http://schemas.openxmlformats.org/officeDocument/2006/relationships/slideLayout" Target="../slideLayouts/slideLayout14.xml"/><Relationship Id="rId2" Type="http://schemas.openxmlformats.org/officeDocument/2006/relationships/notesSlide" Target="../notesSlides/notesSlide6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80.xml.rels><?xml version="1.0" encoding="UTF-8" standalone="yes"?>
<Relationships xmlns="http://schemas.openxmlformats.org/package/2006/relationships"><Relationship Id="rId11" Type="http://schemas.openxmlformats.org/officeDocument/2006/relationships/image" Target="../media/image107.png"/><Relationship Id="rId12" Type="http://schemas.openxmlformats.org/officeDocument/2006/relationships/image" Target="../media/image108.png"/><Relationship Id="rId13" Type="http://schemas.openxmlformats.org/officeDocument/2006/relationships/image" Target="../media/image109.png"/><Relationship Id="rId14" Type="http://schemas.openxmlformats.org/officeDocument/2006/relationships/image" Target="../media/image110.png"/><Relationship Id="rId15" Type="http://schemas.openxmlformats.org/officeDocument/2006/relationships/image" Target="../media/image111.png"/><Relationship Id="rId1" Type="http://schemas.openxmlformats.org/officeDocument/2006/relationships/slideLayout" Target="../slideLayouts/slideLayout22.xml"/><Relationship Id="rId2" Type="http://schemas.openxmlformats.org/officeDocument/2006/relationships/notesSlide" Target="../notesSlides/notesSlide66.xml"/><Relationship Id="rId3" Type="http://schemas.openxmlformats.org/officeDocument/2006/relationships/image" Target="../media/image100.png"/><Relationship Id="rId4" Type="http://schemas.openxmlformats.org/officeDocument/2006/relationships/image" Target="../media/image69.png"/><Relationship Id="rId5" Type="http://schemas.openxmlformats.org/officeDocument/2006/relationships/image" Target="../media/image101.png"/><Relationship Id="rId6" Type="http://schemas.openxmlformats.org/officeDocument/2006/relationships/image" Target="../media/image102.png"/><Relationship Id="rId7" Type="http://schemas.openxmlformats.org/officeDocument/2006/relationships/image" Target="../media/image103.png"/><Relationship Id="rId8" Type="http://schemas.openxmlformats.org/officeDocument/2006/relationships/image" Target="../media/image104.png"/><Relationship Id="rId9" Type="http://schemas.openxmlformats.org/officeDocument/2006/relationships/image" Target="../media/image105.png"/><Relationship Id="rId10" Type="http://schemas.openxmlformats.org/officeDocument/2006/relationships/image" Target="../media/image10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7.xml"/><Relationship Id="rId3" Type="http://schemas.openxmlformats.org/officeDocument/2006/relationships/image" Target="../media/image6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9.xml"/></Relationships>
</file>

<file path=ppt/slides/_rels/slide84.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12.png"/><Relationship Id="rId5" Type="http://schemas.openxmlformats.org/officeDocument/2006/relationships/image" Target="../media/image113.png"/><Relationship Id="rId1" Type="http://schemas.openxmlformats.org/officeDocument/2006/relationships/slideLayout" Target="../slideLayouts/slideLayout22.xml"/><Relationship Id="rId2" Type="http://schemas.openxmlformats.org/officeDocument/2006/relationships/notesSlide" Target="../notesSlides/notesSlide7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1.xml"/></Relationships>
</file>

<file path=ppt/slides/_rels/slide86.xml.rels><?xml version="1.0" encoding="UTF-8" standalone="yes"?>
<Relationships xmlns="http://schemas.openxmlformats.org/package/2006/relationships"><Relationship Id="rId3" Type="http://schemas.openxmlformats.org/officeDocument/2006/relationships/image" Target="../media/image114.png"/><Relationship Id="rId4" Type="http://schemas.openxmlformats.org/officeDocument/2006/relationships/image" Target="../media/image115.png"/><Relationship Id="rId1" Type="http://schemas.openxmlformats.org/officeDocument/2006/relationships/slideLayout" Target="../slideLayouts/slideLayout22.xml"/><Relationship Id="rId2" Type="http://schemas.openxmlformats.org/officeDocument/2006/relationships/notesSlide" Target="../notesSlides/notesSlide7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5.xml"/><Relationship Id="rId3" Type="http://schemas.openxmlformats.org/officeDocument/2006/relationships/image" Target="../media/image6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6.xml"/></Relationships>
</file>

<file path=ppt/slides/_rels/slide91.xml.rels><?xml version="1.0" encoding="UTF-8" standalone="yes"?>
<Relationships xmlns="http://schemas.openxmlformats.org/package/2006/relationships"><Relationship Id="rId3" Type="http://schemas.openxmlformats.org/officeDocument/2006/relationships/image" Target="../media/image117.tiff"/><Relationship Id="rId4" Type="http://schemas.openxmlformats.org/officeDocument/2006/relationships/image" Target="../media/image118.tiff"/><Relationship Id="rId5" Type="http://schemas.openxmlformats.org/officeDocument/2006/relationships/image" Target="../media/image119.png"/><Relationship Id="rId1" Type="http://schemas.openxmlformats.org/officeDocument/2006/relationships/slideLayout" Target="../slideLayouts/slideLayout22.xml"/><Relationship Id="rId2" Type="http://schemas.openxmlformats.org/officeDocument/2006/relationships/image" Target="../media/image116.tif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20.tif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7.xml"/><Relationship Id="rId3" Type="http://schemas.openxmlformats.org/officeDocument/2006/relationships/image" Target="../media/image121.tif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s>
</file>

<file path=ppt/slides/_rels/slide97.xml.rels><?xml version="1.0" encoding="UTF-8" standalone="yes"?>
<Relationships xmlns="http://schemas.openxmlformats.org/package/2006/relationships"><Relationship Id="rId3" Type="http://schemas.openxmlformats.org/officeDocument/2006/relationships/image" Target="../media/image122.png"/><Relationship Id="rId4" Type="http://schemas.openxmlformats.org/officeDocument/2006/relationships/image" Target="../media/image123.png"/><Relationship Id="rId1" Type="http://schemas.openxmlformats.org/officeDocument/2006/relationships/slideLayout" Target="../slideLayouts/slideLayout14.xml"/><Relationship Id="rId2" Type="http://schemas.openxmlformats.org/officeDocument/2006/relationships/notesSlide" Target="../notesSlides/notesSlide8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image" Target="../media/image124.png"/></Relationships>
</file>

<file path=ppt/slides/_rels/slide99.xml.rels><?xml version="1.0" encoding="UTF-8" standalone="yes"?>
<Relationships xmlns="http://schemas.openxmlformats.org/package/2006/relationships"><Relationship Id="rId3" Type="http://schemas.openxmlformats.org/officeDocument/2006/relationships/image" Target="../media/image125.png"/><Relationship Id="rId4" Type="http://schemas.openxmlformats.org/officeDocument/2006/relationships/image" Target="../media/image126.png"/><Relationship Id="rId5" Type="http://schemas.openxmlformats.org/officeDocument/2006/relationships/image" Target="../media/image127.png"/><Relationship Id="rId6" Type="http://schemas.openxmlformats.org/officeDocument/2006/relationships/image" Target="../media/image128.png"/><Relationship Id="rId1" Type="http://schemas.openxmlformats.org/officeDocument/2006/relationships/slideLayout" Target="../slideLayouts/slideLayout14.xml"/><Relationship Id="rId2" Type="http://schemas.openxmlformats.org/officeDocument/2006/relationships/notesSlide" Target="../notesSlides/notesSlide8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Use Cases</a:t>
            </a:r>
            <a:endParaRPr lang="en-US" dirty="0"/>
          </a:p>
        </p:txBody>
      </p:sp>
      <p:sp>
        <p:nvSpPr>
          <p:cNvPr id="2" name="Text Placeholder 1"/>
          <p:cNvSpPr>
            <a:spLocks noGrp="1"/>
          </p:cNvSpPr>
          <p:nvPr>
            <p:ph type="body" sz="quarter" idx="11"/>
          </p:nvPr>
        </p:nvSpPr>
        <p:spPr/>
        <p:txBody>
          <a:bodyPr>
            <a:normAutofit lnSpcReduction="10000"/>
          </a:bodyPr>
          <a:lstStyle/>
          <a:p>
            <a:pPr lvl="0"/>
            <a:r>
              <a:rPr lang="en-US" dirty="0" smtClean="0"/>
              <a:t>Carsten Hufe</a:t>
            </a:r>
            <a:r>
              <a:rPr lang="en-US" dirty="0"/>
              <a:t/>
            </a:r>
            <a:br>
              <a:rPr lang="en-US" dirty="0"/>
            </a:br>
            <a:r>
              <a:rPr lang="en-US" dirty="0" smtClean="0"/>
              <a:t>Senior Data Engineer</a:t>
            </a:r>
            <a:endParaRPr lang="en-US" dirty="0"/>
          </a:p>
          <a:p>
            <a:pPr lvl="0"/>
            <a:r>
              <a:rPr lang="en-US" dirty="0" smtClean="0"/>
              <a:t>September 2017</a:t>
            </a:r>
            <a:endParaRPr lang="en-US" dirty="0"/>
          </a:p>
        </p:txBody>
      </p:sp>
    </p:spTree>
    <p:extLst>
      <p:ext uri="{BB962C8B-B14F-4D97-AF65-F5344CB8AC3E}">
        <p14:creationId xmlns:p14="http://schemas.microsoft.com/office/powerpoint/2010/main" val="16739956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7" name="Shape 168"/>
          <p:cNvSpPr txBox="1">
            <a:spLocks noGrp="1"/>
          </p:cNvSpPr>
          <p:nvPr>
            <p:ph type="title"/>
          </p:nvPr>
        </p:nvSpPr>
        <p:spPr>
          <a:xfrm>
            <a:off x="332185" y="205979"/>
            <a:ext cx="8227219" cy="553640"/>
          </a:xfrm>
        </p:spPr>
        <p:txBody>
          <a:bodyPr vert="horz" lIns="91406" tIns="45694" rIns="91406" bIns="45694" rtlCol="0" anchor="ctr">
            <a:normAutofit/>
          </a:bodyPr>
          <a:lstStyle/>
          <a:p>
            <a:pPr eaLnBrk="1" hangingPunct="1">
              <a:spcBef>
                <a:spcPct val="0"/>
              </a:spcBef>
              <a:buSzPct val="25000"/>
              <a:buFontTx/>
              <a:buNone/>
            </a:pPr>
            <a:r>
              <a:rPr lang="en-US" b="0" dirty="0" smtClean="0">
                <a:latin typeface="Arial" charset="0"/>
                <a:cs typeface="Arial" charset="0"/>
                <a:sym typeface="Arial" charset="0"/>
              </a:rPr>
              <a:t>Identifying the Right Data &amp; Workloads</a:t>
            </a:r>
          </a:p>
        </p:txBody>
      </p:sp>
      <p:sp>
        <p:nvSpPr>
          <p:cNvPr id="169" name="Shape 169"/>
          <p:cNvSpPr txBox="1">
            <a:spLocks noGrp="1"/>
          </p:cNvSpPr>
          <p:nvPr>
            <p:ph type="body" idx="1"/>
          </p:nvPr>
        </p:nvSpPr>
        <p:spPr>
          <a:xfrm>
            <a:off x="442913" y="875110"/>
            <a:ext cx="8472488" cy="3323421"/>
          </a:xfrm>
        </p:spPr>
        <p:txBody>
          <a:bodyPr vert="horz" lIns="91406" tIns="45694" rIns="91406" bIns="45694" rtlCol="0">
            <a:spAutoFit/>
          </a:bodyPr>
          <a:lstStyle/>
          <a:p>
            <a:pPr marL="173831" indent="-173831">
              <a:spcBef>
                <a:spcPts val="450"/>
              </a:spcBef>
              <a:buClr>
                <a:srgbClr val="4D4F53"/>
              </a:buClr>
              <a:buFontTx/>
              <a:buChar char="•"/>
            </a:pPr>
            <a:r>
              <a:rPr lang="en-US" sz="1950" dirty="0">
                <a:solidFill>
                  <a:schemeClr val="bg2"/>
                </a:solidFill>
                <a:latin typeface="Arial" charset="0"/>
                <a:cs typeface="Arial" charset="0"/>
                <a:sym typeface="Arial" charset="0"/>
              </a:rPr>
              <a:t>Perform holistic analysis of all data and workloads to identify:</a:t>
            </a:r>
          </a:p>
          <a:p>
            <a:pPr marL="511969" lvl="1" indent="-164306">
              <a:spcBef>
                <a:spcPts val="329"/>
              </a:spcBef>
              <a:buClr>
                <a:srgbClr val="4D4F53"/>
              </a:buClr>
              <a:buFontTx/>
              <a:buChar char="–"/>
            </a:pPr>
            <a:r>
              <a:rPr lang="en-US" sz="1650" dirty="0">
                <a:solidFill>
                  <a:schemeClr val="bg2"/>
                </a:solidFill>
                <a:latin typeface="Arial" charset="0"/>
                <a:cs typeface="Arial" charset="0"/>
                <a:sym typeface="Arial" charset="0"/>
              </a:rPr>
              <a:t>Unused and rarely-used </a:t>
            </a:r>
            <a:r>
              <a:rPr lang="en-US" sz="1650" dirty="0" smtClean="0">
                <a:solidFill>
                  <a:schemeClr val="bg2"/>
                </a:solidFill>
                <a:latin typeface="Arial" charset="0"/>
                <a:cs typeface="Arial" charset="0"/>
                <a:sym typeface="Arial" charset="0"/>
              </a:rPr>
              <a:t>data</a:t>
            </a:r>
            <a:endParaRPr lang="en-US" sz="1650" dirty="0">
              <a:solidFill>
                <a:schemeClr val="bg2"/>
              </a:solidFill>
              <a:latin typeface="Arial" charset="0"/>
              <a:cs typeface="Arial" charset="0"/>
              <a:sym typeface="Arial" charset="0"/>
            </a:endParaRPr>
          </a:p>
          <a:p>
            <a:pPr marL="511969" lvl="1" indent="-164306">
              <a:spcBef>
                <a:spcPts val="329"/>
              </a:spcBef>
              <a:buClr>
                <a:srgbClr val="4D4F53"/>
              </a:buClr>
              <a:buFontTx/>
              <a:buChar char="–"/>
            </a:pPr>
            <a:r>
              <a:rPr lang="en-US" sz="1650" dirty="0">
                <a:solidFill>
                  <a:schemeClr val="bg2"/>
                </a:solidFill>
                <a:latin typeface="Arial" charset="0"/>
                <a:cs typeface="Arial" charset="0"/>
                <a:sym typeface="Arial" charset="0"/>
              </a:rPr>
              <a:t>Expensive </a:t>
            </a:r>
            <a:r>
              <a:rPr lang="en-US" sz="1650" dirty="0" smtClean="0">
                <a:solidFill>
                  <a:schemeClr val="bg2"/>
                </a:solidFill>
                <a:latin typeface="Arial" charset="0"/>
                <a:cs typeface="Arial" charset="0"/>
                <a:sym typeface="Arial" charset="0"/>
              </a:rPr>
              <a:t>ETL </a:t>
            </a:r>
            <a:r>
              <a:rPr lang="en-US" sz="1650" dirty="0">
                <a:solidFill>
                  <a:schemeClr val="bg2"/>
                </a:solidFill>
                <a:latin typeface="Arial" charset="0"/>
                <a:cs typeface="Arial" charset="0"/>
                <a:sym typeface="Arial" charset="0"/>
              </a:rPr>
              <a:t>workloads </a:t>
            </a:r>
          </a:p>
          <a:p>
            <a:pPr marL="511969" lvl="1" indent="-164306">
              <a:spcBef>
                <a:spcPts val="329"/>
              </a:spcBef>
              <a:buClr>
                <a:srgbClr val="4D4F53"/>
              </a:buClr>
              <a:buFontTx/>
              <a:buChar char="–"/>
            </a:pPr>
            <a:r>
              <a:rPr lang="en-US" sz="1650" dirty="0">
                <a:solidFill>
                  <a:schemeClr val="bg2"/>
                </a:solidFill>
                <a:latin typeface="Arial" charset="0"/>
                <a:cs typeface="Arial" charset="0"/>
                <a:sym typeface="Arial" charset="0"/>
              </a:rPr>
              <a:t>Costly loops and validation steps</a:t>
            </a:r>
          </a:p>
          <a:p>
            <a:pPr marL="173831" indent="-173831">
              <a:spcBef>
                <a:spcPts val="450"/>
              </a:spcBef>
              <a:buClr>
                <a:srgbClr val="4D4F53"/>
              </a:buClr>
              <a:buFontTx/>
              <a:buChar char="•"/>
            </a:pPr>
            <a:r>
              <a:rPr lang="en-US" sz="1950" dirty="0" smtClean="0">
                <a:solidFill>
                  <a:schemeClr val="bg2"/>
                </a:solidFill>
                <a:latin typeface="Arial" charset="0"/>
                <a:cs typeface="Arial" charset="0"/>
                <a:sym typeface="Arial" charset="0"/>
              </a:rPr>
              <a:t>Not </a:t>
            </a:r>
            <a:r>
              <a:rPr lang="en-US" sz="1950" dirty="0">
                <a:solidFill>
                  <a:schemeClr val="bg2"/>
                </a:solidFill>
                <a:latin typeface="Arial" charset="0"/>
                <a:cs typeface="Arial" charset="0"/>
                <a:sym typeface="Arial" charset="0"/>
              </a:rPr>
              <a:t>all workload migrations have equal payback</a:t>
            </a:r>
          </a:p>
          <a:p>
            <a:pPr marL="511969" lvl="1" indent="-164306">
              <a:spcBef>
                <a:spcPts val="329"/>
              </a:spcBef>
              <a:buClr>
                <a:srgbClr val="4D4F53"/>
              </a:buClr>
              <a:buFontTx/>
              <a:buChar char="–"/>
            </a:pPr>
            <a:r>
              <a:rPr lang="en-US" sz="1650" dirty="0">
                <a:solidFill>
                  <a:schemeClr val="bg2"/>
                </a:solidFill>
                <a:latin typeface="Arial" charset="0"/>
                <a:cs typeface="Arial" charset="0"/>
                <a:sym typeface="Arial" charset="0"/>
              </a:rPr>
              <a:t>Identify those that will deliver the biggest impact for the initiative</a:t>
            </a:r>
          </a:p>
          <a:p>
            <a:pPr marL="511969" lvl="1" indent="-164306">
              <a:spcBef>
                <a:spcPts val="329"/>
              </a:spcBef>
              <a:buClr>
                <a:srgbClr val="4D4F53"/>
              </a:buClr>
              <a:buFontTx/>
              <a:buChar char="–"/>
            </a:pPr>
            <a:r>
              <a:rPr lang="en-US" sz="1650" dirty="0">
                <a:solidFill>
                  <a:schemeClr val="bg2"/>
                </a:solidFill>
                <a:latin typeface="Arial" charset="0"/>
                <a:cs typeface="Arial" charset="0"/>
                <a:sym typeface="Arial" charset="0"/>
              </a:rPr>
              <a:t>20/80 rule: 20% of data transformations can consume up to 80% of </a:t>
            </a:r>
            <a:r>
              <a:rPr lang="en-US" sz="1650" dirty="0" smtClean="0">
                <a:solidFill>
                  <a:schemeClr val="bg2"/>
                </a:solidFill>
                <a:latin typeface="Arial" charset="0"/>
                <a:cs typeface="Arial" charset="0"/>
                <a:sym typeface="Arial" charset="0"/>
              </a:rPr>
              <a:t>resources</a:t>
            </a:r>
          </a:p>
          <a:p>
            <a:r>
              <a:rPr lang="en-US" sz="1950" dirty="0">
                <a:solidFill>
                  <a:schemeClr val="bg2"/>
                </a:solidFill>
              </a:rPr>
              <a:t>Queries/workloads to flag: high CPU consumption</a:t>
            </a:r>
          </a:p>
          <a:p>
            <a:r>
              <a:rPr lang="en-US" sz="1950" dirty="0">
                <a:solidFill>
                  <a:schemeClr val="bg2"/>
                </a:solidFill>
              </a:rPr>
              <a:t>Data to flag: high disk consumption and/or infrequent access</a:t>
            </a:r>
          </a:p>
          <a:p>
            <a:pPr marL="511969" lvl="1" indent="-164306">
              <a:spcBef>
                <a:spcPts val="329"/>
              </a:spcBef>
              <a:buClr>
                <a:srgbClr val="4D4F53"/>
              </a:buClr>
              <a:buFontTx/>
              <a:buChar char="–"/>
            </a:pPr>
            <a:endParaRPr lang="en-US" sz="1650" dirty="0">
              <a:solidFill>
                <a:srgbClr val="4D4F53"/>
              </a:solidFill>
              <a:latin typeface="Arial" charset="0"/>
              <a:cs typeface="Arial" charset="0"/>
              <a:sym typeface="Arial" charset="0"/>
            </a:endParaRPr>
          </a:p>
        </p:txBody>
      </p:sp>
    </p:spTree>
    <p:extLst>
      <p:ext uri="{BB962C8B-B14F-4D97-AF65-F5344CB8AC3E}">
        <p14:creationId xmlns:p14="http://schemas.microsoft.com/office/powerpoint/2010/main" val="17546051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hape 173"/>
          <p:cNvPicPr preferRelativeResize="0"/>
          <p:nvPr/>
        </p:nvPicPr>
        <p:blipFill>
          <a:blip r:embed="rId3">
            <a:alphaModFix amt="66000"/>
          </a:blip>
          <a:stretch>
            <a:fillRect/>
          </a:stretch>
        </p:blipFill>
        <p:spPr>
          <a:xfrm>
            <a:off x="820243" y="1162874"/>
            <a:ext cx="2853736" cy="2096052"/>
          </a:xfrm>
          <a:prstGeom prst="rect">
            <a:avLst/>
          </a:prstGeom>
          <a:noFill/>
          <a:ln>
            <a:noFill/>
          </a:ln>
        </p:spPr>
      </p:pic>
      <p:cxnSp>
        <p:nvCxnSpPr>
          <p:cNvPr id="6" name="Shape 174"/>
          <p:cNvCxnSpPr/>
          <p:nvPr/>
        </p:nvCxnSpPr>
        <p:spPr>
          <a:xfrm>
            <a:off x="820243" y="913826"/>
            <a:ext cx="3187735" cy="2666862"/>
          </a:xfrm>
          <a:prstGeom prst="straightConnector1">
            <a:avLst/>
          </a:prstGeom>
          <a:noFill/>
          <a:ln w="114300" cap="flat" cmpd="sng">
            <a:solidFill>
              <a:srgbClr val="980000"/>
            </a:solidFill>
            <a:prstDash val="solid"/>
            <a:round/>
            <a:headEnd type="none" w="lg" len="lg"/>
            <a:tailEnd type="none" w="lg" len="lg"/>
          </a:ln>
        </p:spPr>
      </p:cxnSp>
      <p:cxnSp>
        <p:nvCxnSpPr>
          <p:cNvPr id="7" name="Shape 175"/>
          <p:cNvCxnSpPr/>
          <p:nvPr/>
        </p:nvCxnSpPr>
        <p:spPr>
          <a:xfrm flipV="1">
            <a:off x="820243" y="913826"/>
            <a:ext cx="3264647" cy="2598496"/>
          </a:xfrm>
          <a:prstGeom prst="straightConnector1">
            <a:avLst/>
          </a:prstGeom>
          <a:noFill/>
          <a:ln w="114300" cap="flat" cmpd="sng">
            <a:solidFill>
              <a:srgbClr val="980000"/>
            </a:solidFill>
            <a:prstDash val="solid"/>
            <a:round/>
            <a:headEnd type="none" w="lg" len="lg"/>
            <a:tailEnd type="none" w="lg" len="lg"/>
          </a:ln>
        </p:spPr>
      </p:cxnSp>
      <p:sp>
        <p:nvSpPr>
          <p:cNvPr id="8" name="Shape 176"/>
          <p:cNvSpPr txBox="1"/>
          <p:nvPr/>
        </p:nvSpPr>
        <p:spPr>
          <a:xfrm>
            <a:off x="4471915" y="1527486"/>
            <a:ext cx="4784333" cy="1910902"/>
          </a:xfrm>
          <a:prstGeom prst="rect">
            <a:avLst/>
          </a:prstGeom>
          <a:noFill/>
          <a:ln>
            <a:noFill/>
          </a:ln>
        </p:spPr>
        <p:txBody>
          <a:bodyPr wrap="square" lIns="91425" tIns="91425" rIns="91425" bIns="91425" anchor="t" anchorCtr="0">
            <a:noAutofit/>
          </a:bodyPr>
          <a:lstStyle/>
          <a:p>
            <a:pPr lvl="0">
              <a:spcBef>
                <a:spcPts val="0"/>
              </a:spcBef>
              <a:buNone/>
            </a:pPr>
            <a:r>
              <a:rPr lang="en-US" sz="4800" dirty="0">
                <a:solidFill>
                  <a:srgbClr val="980000"/>
                </a:solidFill>
              </a:rPr>
              <a:t>Your system does not scale!</a:t>
            </a:r>
          </a:p>
        </p:txBody>
      </p:sp>
    </p:spTree>
    <p:extLst>
      <p:ext uri="{BB962C8B-B14F-4D97-AF65-F5344CB8AC3E}">
        <p14:creationId xmlns:p14="http://schemas.microsoft.com/office/powerpoint/2010/main" val="120083167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869" y="205982"/>
            <a:ext cx="7988995" cy="692646"/>
          </a:xfrm>
        </p:spPr>
        <p:txBody>
          <a:bodyPr/>
          <a:lstStyle/>
          <a:p>
            <a:r>
              <a:rPr lang="en-US" b="1" dirty="0" err="1" smtClean="0"/>
              <a:t>MapR’s</a:t>
            </a:r>
            <a:r>
              <a:rPr lang="en-US" b="1" dirty="0" smtClean="0"/>
              <a:t> approach with OPC servers</a:t>
            </a:r>
            <a:endParaRPr lang="en-US" b="1" dirty="0"/>
          </a:p>
        </p:txBody>
      </p:sp>
      <p:grpSp>
        <p:nvGrpSpPr>
          <p:cNvPr id="9" name="Shape 182"/>
          <p:cNvGrpSpPr/>
          <p:nvPr/>
        </p:nvGrpSpPr>
        <p:grpSpPr>
          <a:xfrm>
            <a:off x="3733597" y="1063834"/>
            <a:ext cx="5302311" cy="3243245"/>
            <a:chOff x="3628539" y="1469417"/>
            <a:chExt cx="7666307" cy="4733013"/>
          </a:xfrm>
        </p:grpSpPr>
        <p:sp>
          <p:nvSpPr>
            <p:cNvPr id="10" name="Shape 183"/>
            <p:cNvSpPr/>
            <p:nvPr/>
          </p:nvSpPr>
          <p:spPr>
            <a:xfrm>
              <a:off x="5688300" y="2605950"/>
              <a:ext cx="3638400" cy="2865300"/>
            </a:xfrm>
            <a:prstGeom prst="triangle">
              <a:avLst>
                <a:gd name="adj" fmla="val 50000"/>
              </a:avLst>
            </a:prstGeom>
            <a:solidFill>
              <a:srgbClr val="9800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US" sz="1800" dirty="0">
                  <a:solidFill>
                    <a:srgbClr val="F3F3F3"/>
                  </a:solidFill>
                </a:rPr>
                <a:t>OPC Server</a:t>
              </a:r>
            </a:p>
          </p:txBody>
        </p:sp>
        <p:sp>
          <p:nvSpPr>
            <p:cNvPr id="11" name="Shape 184"/>
            <p:cNvSpPr txBox="1"/>
            <p:nvPr/>
          </p:nvSpPr>
          <p:spPr>
            <a:xfrm>
              <a:off x="7059786" y="1469417"/>
              <a:ext cx="2836500" cy="683401"/>
            </a:xfrm>
            <a:prstGeom prst="rect">
              <a:avLst/>
            </a:prstGeom>
            <a:noFill/>
            <a:ln>
              <a:noFill/>
            </a:ln>
          </p:spPr>
          <p:txBody>
            <a:bodyPr wrap="square" lIns="91425" tIns="91425" rIns="91425" bIns="91425" anchor="t" anchorCtr="0">
              <a:noAutofit/>
            </a:bodyPr>
            <a:lstStyle/>
            <a:p>
              <a:pPr lvl="0" rtl="0">
                <a:spcBef>
                  <a:spcPts val="0"/>
                </a:spcBef>
                <a:buNone/>
              </a:pPr>
              <a:r>
                <a:rPr lang="en-US" sz="1800">
                  <a:solidFill>
                    <a:srgbClr val="666666"/>
                  </a:solidFill>
                </a:rPr>
                <a:t>Large amount</a:t>
              </a:r>
              <a:br>
                <a:rPr lang="en-US" sz="1800">
                  <a:solidFill>
                    <a:srgbClr val="666666"/>
                  </a:solidFill>
                </a:rPr>
              </a:br>
              <a:r>
                <a:rPr lang="en-US" sz="1800">
                  <a:solidFill>
                    <a:srgbClr val="666666"/>
                  </a:solidFill>
                </a:rPr>
                <a:t>of sensors</a:t>
              </a:r>
            </a:p>
          </p:txBody>
        </p:sp>
        <p:sp>
          <p:nvSpPr>
            <p:cNvPr id="12" name="Shape 185"/>
            <p:cNvSpPr txBox="1"/>
            <p:nvPr/>
          </p:nvSpPr>
          <p:spPr>
            <a:xfrm>
              <a:off x="7656447" y="5586687"/>
              <a:ext cx="3638399" cy="615743"/>
            </a:xfrm>
            <a:prstGeom prst="rect">
              <a:avLst/>
            </a:prstGeom>
            <a:noFill/>
            <a:ln>
              <a:noFill/>
            </a:ln>
          </p:spPr>
          <p:txBody>
            <a:bodyPr wrap="square" lIns="91425" tIns="91425" rIns="91425" bIns="91425" anchor="t" anchorCtr="0">
              <a:noAutofit/>
            </a:bodyPr>
            <a:lstStyle/>
            <a:p>
              <a:pPr lvl="0" algn="ctr" rtl="0">
                <a:spcBef>
                  <a:spcPts val="0"/>
                </a:spcBef>
                <a:buNone/>
              </a:pPr>
              <a:r>
                <a:rPr lang="en-US" sz="1800">
                  <a:solidFill>
                    <a:srgbClr val="666666"/>
                  </a:solidFill>
                </a:rPr>
                <a:t>Low fetch interval</a:t>
              </a:r>
            </a:p>
          </p:txBody>
        </p:sp>
        <p:sp>
          <p:nvSpPr>
            <p:cNvPr id="13" name="Shape 186"/>
            <p:cNvSpPr txBox="1"/>
            <p:nvPr/>
          </p:nvSpPr>
          <p:spPr>
            <a:xfrm>
              <a:off x="3628539" y="5580977"/>
              <a:ext cx="3638399" cy="432900"/>
            </a:xfrm>
            <a:prstGeom prst="rect">
              <a:avLst/>
            </a:prstGeom>
            <a:noFill/>
            <a:ln>
              <a:noFill/>
            </a:ln>
          </p:spPr>
          <p:txBody>
            <a:bodyPr wrap="square" lIns="91425" tIns="91425" rIns="91425" bIns="91425" anchor="t" anchorCtr="0">
              <a:noAutofit/>
            </a:bodyPr>
            <a:lstStyle/>
            <a:p>
              <a:pPr lvl="0" algn="ctr" rtl="0">
                <a:spcBef>
                  <a:spcPts val="0"/>
                </a:spcBef>
                <a:buNone/>
              </a:pPr>
              <a:r>
                <a:rPr lang="en-US" sz="1800">
                  <a:solidFill>
                    <a:srgbClr val="666666"/>
                  </a:solidFill>
                </a:rPr>
                <a:t>Many consumers</a:t>
              </a:r>
            </a:p>
          </p:txBody>
        </p:sp>
        <p:pic>
          <p:nvPicPr>
            <p:cNvPr id="14" name="Shape 187" descr="Icon_Features-Components_White_Control-System_300x300px_cl_bk-01.png"/>
            <p:cNvPicPr preferRelativeResize="0"/>
            <p:nvPr/>
          </p:nvPicPr>
          <p:blipFill rotWithShape="1">
            <a:blip r:embed="rId3">
              <a:alphaModFix/>
            </a:blip>
            <a:srcRect/>
            <a:stretch/>
          </p:blipFill>
          <p:spPr>
            <a:xfrm>
              <a:off x="7059787" y="3532893"/>
              <a:ext cx="914400" cy="914401"/>
            </a:xfrm>
            <a:prstGeom prst="rect">
              <a:avLst/>
            </a:prstGeom>
            <a:noFill/>
            <a:ln>
              <a:noFill/>
            </a:ln>
          </p:spPr>
        </p:pic>
        <p:pic>
          <p:nvPicPr>
            <p:cNvPr id="15" name="Shape 188" descr="Icon_Features-Components_Gray_Scalability_300x300px_wht-bk.png"/>
            <p:cNvPicPr preferRelativeResize="0"/>
            <p:nvPr/>
          </p:nvPicPr>
          <p:blipFill rotWithShape="1">
            <a:blip r:embed="rId4">
              <a:alphaModFix/>
            </a:blip>
            <a:srcRect/>
            <a:stretch/>
          </p:blipFill>
          <p:spPr>
            <a:xfrm>
              <a:off x="4607328" y="4592339"/>
              <a:ext cx="914400" cy="914400"/>
            </a:xfrm>
            <a:prstGeom prst="rect">
              <a:avLst/>
            </a:prstGeom>
            <a:noFill/>
            <a:ln>
              <a:noFill/>
            </a:ln>
          </p:spPr>
        </p:pic>
        <p:pic>
          <p:nvPicPr>
            <p:cNvPr id="16" name="Shape 189" descr="Icon_Features-Components_Gray_High-Availability_300x300px_wht-bk.png"/>
            <p:cNvPicPr preferRelativeResize="0"/>
            <p:nvPr/>
          </p:nvPicPr>
          <p:blipFill rotWithShape="1">
            <a:blip r:embed="rId5">
              <a:alphaModFix/>
            </a:blip>
            <a:srcRect/>
            <a:stretch/>
          </p:blipFill>
          <p:spPr>
            <a:xfrm>
              <a:off x="9471612" y="4601773"/>
              <a:ext cx="914400" cy="914400"/>
            </a:xfrm>
            <a:prstGeom prst="rect">
              <a:avLst/>
            </a:prstGeom>
            <a:noFill/>
            <a:ln>
              <a:noFill/>
            </a:ln>
          </p:spPr>
        </p:pic>
        <p:pic>
          <p:nvPicPr>
            <p:cNvPr id="17" name="Shape 190" descr="Icon_Data-Sources_Grey_Sensor-Data_300x300px_wht-bk.png"/>
            <p:cNvPicPr preferRelativeResize="0"/>
            <p:nvPr/>
          </p:nvPicPr>
          <p:blipFill rotWithShape="1">
            <a:blip r:embed="rId6">
              <a:alphaModFix/>
            </a:blip>
            <a:srcRect/>
            <a:stretch/>
          </p:blipFill>
          <p:spPr>
            <a:xfrm>
              <a:off x="6055128" y="1637952"/>
              <a:ext cx="914400" cy="914400"/>
            </a:xfrm>
            <a:prstGeom prst="rect">
              <a:avLst/>
            </a:prstGeom>
            <a:noFill/>
            <a:ln>
              <a:noFill/>
            </a:ln>
          </p:spPr>
        </p:pic>
      </p:grpSp>
      <p:sp>
        <p:nvSpPr>
          <p:cNvPr id="18" name="Shape 191"/>
          <p:cNvSpPr txBox="1"/>
          <p:nvPr/>
        </p:nvSpPr>
        <p:spPr>
          <a:xfrm>
            <a:off x="449869" y="1276145"/>
            <a:ext cx="3652112" cy="566486"/>
          </a:xfrm>
          <a:prstGeom prst="rect">
            <a:avLst/>
          </a:prstGeom>
          <a:noFill/>
          <a:ln>
            <a:noFill/>
          </a:ln>
        </p:spPr>
        <p:txBody>
          <a:bodyPr wrap="square" lIns="91425" tIns="91425" rIns="91425" bIns="91425" anchor="t" anchorCtr="0">
            <a:noAutofit/>
          </a:bodyPr>
          <a:lstStyle/>
          <a:p>
            <a:pPr lvl="0">
              <a:spcBef>
                <a:spcPts val="0"/>
              </a:spcBef>
              <a:buNone/>
            </a:pPr>
            <a:r>
              <a:rPr lang="en-US" sz="3200" dirty="0">
                <a:solidFill>
                  <a:srgbClr val="666666"/>
                </a:solidFill>
              </a:rPr>
              <a:t>We can have </a:t>
            </a:r>
            <a:r>
              <a:rPr lang="en-US" sz="3200" dirty="0" smtClean="0">
                <a:solidFill>
                  <a:srgbClr val="666666"/>
                </a:solidFill>
              </a:rPr>
              <a:t>it all</a:t>
            </a:r>
            <a:r>
              <a:rPr lang="en-US" sz="3200" dirty="0">
                <a:solidFill>
                  <a:srgbClr val="666666"/>
                </a:solidFill>
              </a:rPr>
              <a:t>!</a:t>
            </a:r>
            <a:r>
              <a:rPr lang="en-US" sz="3600" dirty="0">
                <a:solidFill>
                  <a:srgbClr val="666666"/>
                </a:solidFill>
              </a:rPr>
              <a:t/>
            </a:r>
            <a:br>
              <a:rPr lang="en-US" sz="3600" dirty="0">
                <a:solidFill>
                  <a:srgbClr val="666666"/>
                </a:solidFill>
              </a:rPr>
            </a:br>
            <a:endParaRPr lang="en-US" sz="3600" dirty="0">
              <a:solidFill>
                <a:srgbClr val="666666"/>
              </a:solidFill>
            </a:endParaRPr>
          </a:p>
          <a:p>
            <a:pPr lvl="0">
              <a:spcBef>
                <a:spcPts val="0"/>
              </a:spcBef>
              <a:buNone/>
            </a:pPr>
            <a:r>
              <a:rPr lang="en-US" sz="1800" dirty="0" err="1">
                <a:solidFill>
                  <a:srgbClr val="666666"/>
                </a:solidFill>
              </a:rPr>
              <a:t>MapR</a:t>
            </a:r>
            <a:r>
              <a:rPr lang="en-US" sz="1800" dirty="0">
                <a:solidFill>
                  <a:srgbClr val="666666"/>
                </a:solidFill>
              </a:rPr>
              <a:t>-Streams for scaling up the number </a:t>
            </a:r>
            <a:r>
              <a:rPr lang="en-US" sz="1800" dirty="0" smtClean="0">
                <a:solidFill>
                  <a:srgbClr val="666666"/>
                </a:solidFill>
              </a:rPr>
              <a:t>of </a:t>
            </a:r>
            <a:r>
              <a:rPr lang="en-US" sz="1800" dirty="0">
                <a:solidFill>
                  <a:srgbClr val="666666"/>
                </a:solidFill>
              </a:rPr>
              <a:t>consumers.</a:t>
            </a:r>
          </a:p>
        </p:txBody>
      </p:sp>
      <p:pic>
        <p:nvPicPr>
          <p:cNvPr id="19" name="Shape 192" descr="MapR_Streams_2.1 (1).png"/>
          <p:cNvPicPr preferRelativeResize="0"/>
          <p:nvPr/>
        </p:nvPicPr>
        <p:blipFill rotWithShape="1">
          <a:blip r:embed="rId7">
            <a:alphaModFix/>
          </a:blip>
          <a:srcRect/>
          <a:stretch/>
        </p:blipFill>
        <p:spPr>
          <a:xfrm>
            <a:off x="4144417" y="4307078"/>
            <a:ext cx="1643540" cy="164663"/>
          </a:xfrm>
          <a:prstGeom prst="rect">
            <a:avLst/>
          </a:prstGeom>
          <a:noFill/>
          <a:ln>
            <a:noFill/>
          </a:ln>
        </p:spPr>
      </p:pic>
    </p:spTree>
    <p:extLst>
      <p:ext uri="{BB962C8B-B14F-4D97-AF65-F5344CB8AC3E}">
        <p14:creationId xmlns:p14="http://schemas.microsoft.com/office/powerpoint/2010/main" val="155655849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6732" y="42730"/>
            <a:ext cx="8842801" cy="4634796"/>
          </a:xfrm>
          <a:prstGeom prst="rect">
            <a:avLst/>
          </a:prstGeom>
        </p:spPr>
      </p:pic>
    </p:spTree>
    <p:extLst>
      <p:ext uri="{BB962C8B-B14F-4D97-AF65-F5344CB8AC3E}">
        <p14:creationId xmlns:p14="http://schemas.microsoft.com/office/powerpoint/2010/main" val="15871373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869" y="205982"/>
            <a:ext cx="7988995" cy="692646"/>
          </a:xfrm>
        </p:spPr>
        <p:txBody>
          <a:bodyPr/>
          <a:lstStyle/>
          <a:p>
            <a:r>
              <a:rPr lang="en-US" b="1" dirty="0" smtClean="0"/>
              <a:t>Real-time </a:t>
            </a:r>
            <a:r>
              <a:rPr lang="en-US" b="1" dirty="0" err="1" smtClean="0"/>
              <a:t>visualisation</a:t>
            </a:r>
            <a:r>
              <a:rPr lang="en-US" b="1" dirty="0" smtClean="0"/>
              <a:t> example</a:t>
            </a:r>
            <a:endParaRPr lang="en-US" b="1" dirty="0"/>
          </a:p>
        </p:txBody>
      </p:sp>
      <p:sp>
        <p:nvSpPr>
          <p:cNvPr id="3" name="Content Placeholder 2"/>
          <p:cNvSpPr>
            <a:spLocks noGrp="1"/>
          </p:cNvSpPr>
          <p:nvPr>
            <p:ph idx="4294967295"/>
          </p:nvPr>
        </p:nvSpPr>
        <p:spPr>
          <a:xfrm>
            <a:off x="449869" y="898525"/>
            <a:ext cx="7327900" cy="3695700"/>
          </a:xfrm>
        </p:spPr>
        <p:txBody>
          <a:bodyPr>
            <a:normAutofit/>
          </a:bodyPr>
          <a:lstStyle/>
          <a:p>
            <a:pPr marL="344487" lvl="0" indent="-344487">
              <a:spcBef>
                <a:spcPts val="0"/>
              </a:spcBef>
              <a:buClr>
                <a:schemeClr val="dk2"/>
              </a:buClr>
              <a:buSzPct val="100000"/>
            </a:pPr>
            <a:r>
              <a:rPr lang="en-US" sz="2400" dirty="0"/>
              <a:t>Fetch </a:t>
            </a:r>
            <a:r>
              <a:rPr lang="en-US" sz="2400" dirty="0" err="1"/>
              <a:t>sensoric</a:t>
            </a:r>
            <a:r>
              <a:rPr lang="en-US" sz="2400" dirty="0"/>
              <a:t> data from OPC server</a:t>
            </a:r>
          </a:p>
          <a:p>
            <a:pPr marL="344487" lvl="0" indent="-344487">
              <a:spcBef>
                <a:spcPts val="0"/>
              </a:spcBef>
              <a:buClr>
                <a:schemeClr val="dk2"/>
              </a:buClr>
              <a:buSzPct val="100000"/>
            </a:pPr>
            <a:r>
              <a:rPr lang="en-US" sz="2400" dirty="0"/>
              <a:t>Ingest to </a:t>
            </a:r>
            <a:r>
              <a:rPr lang="en-US" sz="2400" dirty="0" err="1"/>
              <a:t>MapR</a:t>
            </a:r>
            <a:r>
              <a:rPr lang="en-US" sz="2400" dirty="0"/>
              <a:t>-Streams</a:t>
            </a:r>
          </a:p>
          <a:p>
            <a:pPr marL="344487" lvl="0" indent="-344487">
              <a:spcBef>
                <a:spcPts val="0"/>
              </a:spcBef>
              <a:buClr>
                <a:schemeClr val="dk2"/>
              </a:buClr>
              <a:buSzPct val="100000"/>
            </a:pPr>
            <a:r>
              <a:rPr lang="en-US" sz="2400" dirty="0"/>
              <a:t>Consume from Streams and write into </a:t>
            </a:r>
            <a:r>
              <a:rPr lang="en-US" sz="2400" dirty="0" err="1"/>
              <a:t>OpenTSDB</a:t>
            </a:r>
            <a:endParaRPr lang="en-US" sz="2400" dirty="0"/>
          </a:p>
          <a:p>
            <a:pPr marL="344487" lvl="0" indent="-344487">
              <a:spcBef>
                <a:spcPts val="0"/>
              </a:spcBef>
              <a:buClr>
                <a:schemeClr val="dk2"/>
              </a:buClr>
              <a:buSzPct val="100000"/>
            </a:pPr>
            <a:r>
              <a:rPr lang="en-US" sz="2400" dirty="0"/>
              <a:t>Visualize with </a:t>
            </a:r>
            <a:r>
              <a:rPr lang="en-US" sz="2400" dirty="0" err="1"/>
              <a:t>Grafana</a:t>
            </a:r>
            <a:endParaRPr lang="en-US" sz="2400" dirty="0"/>
          </a:p>
        </p:txBody>
      </p:sp>
      <p:pic>
        <p:nvPicPr>
          <p:cNvPr id="4" name="Picture 3"/>
          <p:cNvPicPr>
            <a:picLocks noChangeAspect="1"/>
          </p:cNvPicPr>
          <p:nvPr/>
        </p:nvPicPr>
        <p:blipFill>
          <a:blip r:embed="rId3"/>
          <a:stretch>
            <a:fillRect/>
          </a:stretch>
        </p:blipFill>
        <p:spPr>
          <a:xfrm>
            <a:off x="325293" y="2729283"/>
            <a:ext cx="8255237" cy="2008225"/>
          </a:xfrm>
          <a:prstGeom prst="rect">
            <a:avLst/>
          </a:prstGeom>
        </p:spPr>
      </p:pic>
    </p:spTree>
    <p:extLst>
      <p:ext uri="{BB962C8B-B14F-4D97-AF65-F5344CB8AC3E}">
        <p14:creationId xmlns:p14="http://schemas.microsoft.com/office/powerpoint/2010/main" val="196047262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869" y="205982"/>
            <a:ext cx="7988995" cy="692646"/>
          </a:xfrm>
        </p:spPr>
        <p:txBody>
          <a:bodyPr/>
          <a:lstStyle/>
          <a:p>
            <a:r>
              <a:rPr lang="en-US" dirty="0" smtClean="0"/>
              <a:t>Example of OPC and </a:t>
            </a:r>
            <a:r>
              <a:rPr lang="en-US" dirty="0" err="1" smtClean="0"/>
              <a:t>MapR</a:t>
            </a:r>
            <a:r>
              <a:rPr lang="en-US" dirty="0" smtClean="0"/>
              <a:t>-Streams configuration</a:t>
            </a:r>
            <a:endParaRPr lang="en-US" b="1" dirty="0"/>
          </a:p>
        </p:txBody>
      </p:sp>
      <p:pic>
        <p:nvPicPr>
          <p:cNvPr id="5" name="Shape 237"/>
          <p:cNvPicPr preferRelativeResize="0"/>
          <p:nvPr/>
        </p:nvPicPr>
        <p:blipFill>
          <a:blip r:embed="rId3">
            <a:alphaModFix/>
          </a:blip>
          <a:stretch>
            <a:fillRect/>
          </a:stretch>
        </p:blipFill>
        <p:spPr>
          <a:xfrm>
            <a:off x="367469" y="1034041"/>
            <a:ext cx="8776531" cy="3406035"/>
          </a:xfrm>
          <a:prstGeom prst="rect">
            <a:avLst/>
          </a:prstGeom>
          <a:noFill/>
          <a:ln>
            <a:noFill/>
          </a:ln>
        </p:spPr>
      </p:pic>
    </p:spTree>
    <p:extLst>
      <p:ext uri="{BB962C8B-B14F-4D97-AF65-F5344CB8AC3E}">
        <p14:creationId xmlns:p14="http://schemas.microsoft.com/office/powerpoint/2010/main" val="88715477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869" y="205982"/>
            <a:ext cx="7988995" cy="692646"/>
          </a:xfrm>
        </p:spPr>
        <p:txBody>
          <a:bodyPr/>
          <a:lstStyle/>
          <a:p>
            <a:r>
              <a:rPr lang="en-US" dirty="0" smtClean="0"/>
              <a:t>Consume stream and write to </a:t>
            </a:r>
            <a:r>
              <a:rPr lang="en-US" dirty="0" err="1" smtClean="0"/>
              <a:t>OpenTSDB</a:t>
            </a:r>
            <a:endParaRPr lang="en-US" b="1" dirty="0"/>
          </a:p>
        </p:txBody>
      </p:sp>
      <p:pic>
        <p:nvPicPr>
          <p:cNvPr id="4" name="Shape 244"/>
          <p:cNvPicPr preferRelativeResize="0"/>
          <p:nvPr/>
        </p:nvPicPr>
        <p:blipFill>
          <a:blip r:embed="rId3">
            <a:alphaModFix/>
          </a:blip>
          <a:stretch>
            <a:fillRect/>
          </a:stretch>
        </p:blipFill>
        <p:spPr>
          <a:xfrm>
            <a:off x="449869" y="1102408"/>
            <a:ext cx="8388334" cy="2561788"/>
          </a:xfrm>
          <a:prstGeom prst="rect">
            <a:avLst/>
          </a:prstGeom>
          <a:noFill/>
          <a:ln>
            <a:noFill/>
          </a:ln>
        </p:spPr>
      </p:pic>
    </p:spTree>
    <p:extLst>
      <p:ext uri="{BB962C8B-B14F-4D97-AF65-F5344CB8AC3E}">
        <p14:creationId xmlns:p14="http://schemas.microsoft.com/office/powerpoint/2010/main" val="153031945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869" y="205982"/>
            <a:ext cx="7988995" cy="692646"/>
          </a:xfrm>
        </p:spPr>
        <p:txBody>
          <a:bodyPr/>
          <a:lstStyle/>
          <a:p>
            <a:r>
              <a:rPr lang="en-US" dirty="0" smtClean="0"/>
              <a:t>Visualized in </a:t>
            </a:r>
            <a:r>
              <a:rPr lang="en-US" dirty="0" err="1" smtClean="0"/>
              <a:t>Grafana</a:t>
            </a:r>
            <a:endParaRPr lang="en-US" b="1" dirty="0"/>
          </a:p>
        </p:txBody>
      </p:sp>
      <p:pic>
        <p:nvPicPr>
          <p:cNvPr id="5" name="Shape 251"/>
          <p:cNvPicPr preferRelativeResize="0"/>
          <p:nvPr/>
        </p:nvPicPr>
        <p:blipFill>
          <a:blip r:embed="rId3">
            <a:alphaModFix/>
          </a:blip>
          <a:stretch>
            <a:fillRect/>
          </a:stretch>
        </p:blipFill>
        <p:spPr>
          <a:xfrm>
            <a:off x="518236" y="898628"/>
            <a:ext cx="8070288" cy="3718947"/>
          </a:xfrm>
          <a:prstGeom prst="rect">
            <a:avLst/>
          </a:prstGeom>
          <a:noFill/>
          <a:ln>
            <a:noFill/>
          </a:ln>
        </p:spPr>
      </p:pic>
    </p:spTree>
    <p:extLst>
      <p:ext uri="{BB962C8B-B14F-4D97-AF65-F5344CB8AC3E}">
        <p14:creationId xmlns:p14="http://schemas.microsoft.com/office/powerpoint/2010/main" val="28264715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MAPR EDGE FOR IoT ARCHITECTURES</a:t>
            </a:r>
          </a:p>
        </p:txBody>
      </p:sp>
    </p:spTree>
    <p:extLst>
      <p:ext uri="{BB962C8B-B14F-4D97-AF65-F5344CB8AC3E}">
        <p14:creationId xmlns:p14="http://schemas.microsoft.com/office/powerpoint/2010/main" val="18590318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50429" y="898626"/>
            <a:ext cx="8260400" cy="3695999"/>
          </a:xfrm>
        </p:spPr>
        <p:txBody>
          <a:bodyPr>
            <a:normAutofit/>
          </a:bodyPr>
          <a:lstStyle/>
          <a:p>
            <a:r>
              <a:rPr lang="en-US" sz="2000" dirty="0"/>
              <a:t>I am collecting sensor data, but what do I do with it? </a:t>
            </a:r>
          </a:p>
          <a:p>
            <a:r>
              <a:rPr lang="en-US" sz="2000" dirty="0"/>
              <a:t>How do I act? </a:t>
            </a:r>
          </a:p>
          <a:p>
            <a:r>
              <a:rPr lang="en-US" sz="2000" dirty="0"/>
              <a:t>How do I build intelligence? </a:t>
            </a:r>
          </a:p>
          <a:p>
            <a:r>
              <a:rPr lang="en-US" sz="2000" dirty="0"/>
              <a:t>Do I keep the data?</a:t>
            </a:r>
          </a:p>
          <a:p>
            <a:r>
              <a:rPr lang="en-US" sz="2000" dirty="0"/>
              <a:t>Where do I collect, How much should I collect ?</a:t>
            </a:r>
          </a:p>
          <a:p>
            <a:r>
              <a:rPr lang="en-US" sz="2000" dirty="0"/>
              <a:t>Does Security have a role ?</a:t>
            </a:r>
          </a:p>
          <a:p>
            <a:endParaRPr lang="en-US" sz="2000" dirty="0"/>
          </a:p>
        </p:txBody>
      </p:sp>
      <p:sp>
        <p:nvSpPr>
          <p:cNvPr id="3" name="Title 2"/>
          <p:cNvSpPr>
            <a:spLocks noGrp="1"/>
          </p:cNvSpPr>
          <p:nvPr>
            <p:ph type="title"/>
          </p:nvPr>
        </p:nvSpPr>
        <p:spPr/>
        <p:txBody>
          <a:bodyPr>
            <a:normAutofit fontScale="90000"/>
          </a:bodyPr>
          <a:lstStyle/>
          <a:p>
            <a:r>
              <a:rPr lang="en-US" dirty="0"/>
              <a:t>IOT Fundamental Questions</a:t>
            </a:r>
            <a:br>
              <a:rPr lang="en-US" dirty="0"/>
            </a:br>
            <a:endParaRPr lang="en-US" dirty="0"/>
          </a:p>
        </p:txBody>
      </p:sp>
    </p:spTree>
    <p:extLst>
      <p:ext uri="{BB962C8B-B14F-4D97-AF65-F5344CB8AC3E}">
        <p14:creationId xmlns:p14="http://schemas.microsoft.com/office/powerpoint/2010/main" val="8568286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479501" y="367991"/>
          <a:ext cx="9813072" cy="45050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a:xfrm>
            <a:off x="0" y="223457"/>
            <a:ext cx="8260400" cy="692646"/>
          </a:xfrm>
        </p:spPr>
        <p:txBody>
          <a:bodyPr/>
          <a:lstStyle/>
          <a:p>
            <a:r>
              <a:rPr lang="en-US" dirty="0"/>
              <a:t>Multi Dimension face of IOT</a:t>
            </a:r>
          </a:p>
        </p:txBody>
      </p:sp>
      <p:sp>
        <p:nvSpPr>
          <p:cNvPr id="5" name="Rectangle 4"/>
          <p:cNvSpPr/>
          <p:nvPr/>
        </p:nvSpPr>
        <p:spPr>
          <a:xfrm>
            <a:off x="0" y="2761333"/>
            <a:ext cx="3685430" cy="892552"/>
          </a:xfrm>
          <a:prstGeom prst="rect">
            <a:avLst/>
          </a:prstGeom>
        </p:spPr>
        <p:txBody>
          <a:bodyPr wrap="square">
            <a:spAutoFit/>
          </a:bodyPr>
          <a:lstStyle/>
          <a:p>
            <a:pPr>
              <a:spcBef>
                <a:spcPct val="20000"/>
              </a:spcBef>
            </a:pPr>
            <a:r>
              <a:rPr lang="en-US" sz="1600" b="1" dirty="0"/>
              <a:t>SMART USER</a:t>
            </a:r>
          </a:p>
          <a:p>
            <a:pPr marL="95250" indent="-95250">
              <a:spcBef>
                <a:spcPct val="20000"/>
              </a:spcBef>
              <a:buFont typeface="Arial" pitchFamily="34" charset="0"/>
              <a:buChar char="•"/>
            </a:pPr>
            <a:r>
              <a:rPr lang="en-US" sz="1000" b="1" dirty="0"/>
              <a:t>Ubiquitous info for sustainable decisions</a:t>
            </a:r>
          </a:p>
          <a:p>
            <a:pPr marL="95250" indent="-95250">
              <a:spcBef>
                <a:spcPct val="20000"/>
              </a:spcBef>
              <a:buFont typeface="Arial" pitchFamily="34" charset="0"/>
              <a:buChar char="•"/>
            </a:pPr>
            <a:r>
              <a:rPr lang="en-US" sz="1000" dirty="0"/>
              <a:t>Smart &amp; privacy-aware applications</a:t>
            </a:r>
          </a:p>
          <a:p>
            <a:pPr marL="95250" indent="-95250">
              <a:spcBef>
                <a:spcPct val="20000"/>
              </a:spcBef>
              <a:buFont typeface="Arial" pitchFamily="34" charset="0"/>
              <a:buChar char="•"/>
              <a:tabLst>
                <a:tab pos="273050" algn="l"/>
              </a:tabLst>
            </a:pPr>
            <a:r>
              <a:rPr lang="en-US" sz="1000" b="1" dirty="0"/>
              <a:t>Integration in urban environment</a:t>
            </a:r>
          </a:p>
        </p:txBody>
      </p:sp>
      <p:sp>
        <p:nvSpPr>
          <p:cNvPr id="6" name="Text Box 45"/>
          <p:cNvSpPr txBox="1">
            <a:spLocks noChangeArrowheads="1"/>
          </p:cNvSpPr>
          <p:nvPr/>
        </p:nvSpPr>
        <p:spPr bwMode="auto">
          <a:xfrm>
            <a:off x="6093571" y="1912785"/>
            <a:ext cx="3240000" cy="981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801688" eaLnBrk="0" hangingPunct="0">
              <a:defRPr>
                <a:solidFill>
                  <a:schemeClr val="tx1"/>
                </a:solidFill>
                <a:latin typeface="Arial" pitchFamily="34" charset="0"/>
                <a:ea typeface="ＭＳ Ｐゴシック" pitchFamily="34" charset="-128"/>
              </a:defRPr>
            </a:lvl1pPr>
            <a:lvl2pPr marL="742950" indent="-285750" defTabSz="801688" eaLnBrk="0" hangingPunct="0">
              <a:defRPr>
                <a:solidFill>
                  <a:schemeClr val="tx1"/>
                </a:solidFill>
                <a:latin typeface="Arial" pitchFamily="34" charset="0"/>
                <a:ea typeface="ＭＳ Ｐゴシック" pitchFamily="34" charset="-128"/>
              </a:defRPr>
            </a:lvl2pPr>
            <a:lvl3pPr marL="1143000" indent="-228600" defTabSz="801688" eaLnBrk="0" hangingPunct="0">
              <a:defRPr>
                <a:solidFill>
                  <a:schemeClr val="tx1"/>
                </a:solidFill>
                <a:latin typeface="Arial" pitchFamily="34" charset="0"/>
                <a:ea typeface="ＭＳ Ｐゴシック" pitchFamily="34" charset="-128"/>
              </a:defRPr>
            </a:lvl3pPr>
            <a:lvl4pPr marL="1600200" indent="-228600" defTabSz="801688" eaLnBrk="0" hangingPunct="0">
              <a:defRPr>
                <a:solidFill>
                  <a:schemeClr val="tx1"/>
                </a:solidFill>
                <a:latin typeface="Arial" pitchFamily="34" charset="0"/>
                <a:ea typeface="ＭＳ Ｐゴシック" pitchFamily="34" charset="-128"/>
              </a:defRPr>
            </a:lvl4pPr>
            <a:lvl5pPr marL="2057400" indent="-228600" defTabSz="801688" eaLnBrk="0" hangingPunct="0">
              <a:defRPr>
                <a:solidFill>
                  <a:schemeClr val="tx1"/>
                </a:solidFill>
                <a:latin typeface="Arial" pitchFamily="34" charset="0"/>
                <a:ea typeface="ＭＳ Ｐゴシック" pitchFamily="34" charset="-128"/>
              </a:defRPr>
            </a:lvl5pPr>
            <a:lvl6pPr marL="2514600" indent="-228600" defTabSz="801688"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801688"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801688"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801688"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spcBef>
                <a:spcPct val="20000"/>
              </a:spcBef>
            </a:pPr>
            <a:r>
              <a:rPr lang="en-US" sz="1100" b="1" noProof="1"/>
              <a:t>Information &amp; Comm Tech</a:t>
            </a:r>
            <a:endParaRPr lang="en-US" sz="1100" b="1" dirty="0"/>
          </a:p>
          <a:p>
            <a:pPr marL="182563" indent="-182563" eaLnBrk="1" hangingPunct="1">
              <a:spcBef>
                <a:spcPct val="20000"/>
              </a:spcBef>
              <a:buFont typeface="Arial" pitchFamily="34" charset="0"/>
              <a:buChar char="•"/>
            </a:pPr>
            <a:r>
              <a:rPr lang="en-US" sz="1100" b="1" dirty="0"/>
              <a:t>Cross-domain data driven applications</a:t>
            </a:r>
          </a:p>
          <a:p>
            <a:pPr marL="182563" indent="-182563" eaLnBrk="1" hangingPunct="1">
              <a:spcBef>
                <a:spcPct val="20000"/>
              </a:spcBef>
              <a:buFont typeface="Arial" pitchFamily="34" charset="0"/>
              <a:buChar char="•"/>
            </a:pPr>
            <a:r>
              <a:rPr lang="en-US" sz="1100" dirty="0"/>
              <a:t>Data integration</a:t>
            </a:r>
          </a:p>
          <a:p>
            <a:pPr marL="182563" indent="-182563" eaLnBrk="1" hangingPunct="1">
              <a:spcBef>
                <a:spcPct val="20000"/>
              </a:spcBef>
              <a:buFont typeface="Arial" pitchFamily="34" charset="0"/>
              <a:buChar char="•"/>
            </a:pPr>
            <a:r>
              <a:rPr lang="en-US" sz="1100" b="1" dirty="0"/>
              <a:t>Big data analytics</a:t>
            </a:r>
          </a:p>
          <a:p>
            <a:pPr marL="182563" indent="-182563" eaLnBrk="1" hangingPunct="1">
              <a:spcBef>
                <a:spcPct val="20000"/>
              </a:spcBef>
              <a:buFont typeface="Arial" pitchFamily="34" charset="0"/>
              <a:buChar char="•"/>
            </a:pPr>
            <a:r>
              <a:rPr lang="en-US" sz="1100" dirty="0"/>
              <a:t>Multitenant data aggregation and provisioning</a:t>
            </a:r>
          </a:p>
        </p:txBody>
      </p:sp>
    </p:spTree>
    <p:extLst>
      <p:ext uri="{BB962C8B-B14F-4D97-AF65-F5344CB8AC3E}">
        <p14:creationId xmlns:p14="http://schemas.microsoft.com/office/powerpoint/2010/main" val="18420909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hape 110"/>
          <p:cNvSpPr txBox="1">
            <a:spLocks noGrp="1"/>
          </p:cNvSpPr>
          <p:nvPr>
            <p:ph type="title"/>
          </p:nvPr>
        </p:nvSpPr>
        <p:spPr>
          <a:xfrm>
            <a:off x="330995" y="164306"/>
            <a:ext cx="8227219" cy="691754"/>
          </a:xfrm>
        </p:spPr>
        <p:txBody>
          <a:bodyPr vert="horz" lIns="91406" tIns="45694" rIns="91406" bIns="45694" rtlCol="0" anchor="ctr">
            <a:normAutofit/>
          </a:bodyPr>
          <a:lstStyle/>
          <a:p>
            <a:pPr eaLnBrk="1" hangingPunct="1">
              <a:spcBef>
                <a:spcPct val="0"/>
              </a:spcBef>
              <a:buSzPct val="25000"/>
            </a:pPr>
            <a:r>
              <a:rPr lang="en-US" dirty="0" smtClean="0"/>
              <a:t>Enterprise Data Warehouse Offload/Optimization</a:t>
            </a:r>
            <a:endParaRPr lang="en-US" dirty="0" smtClean="0">
              <a:latin typeface="Arial" charset="0"/>
              <a:cs typeface="Arial" charset="0"/>
              <a:sym typeface="Arial" charset="0"/>
            </a:endParaRPr>
          </a:p>
        </p:txBody>
      </p:sp>
      <p:sp>
        <p:nvSpPr>
          <p:cNvPr id="111" name="Shape 111"/>
          <p:cNvSpPr txBox="1"/>
          <p:nvPr/>
        </p:nvSpPr>
        <p:spPr>
          <a:xfrm>
            <a:off x="709614" y="2814638"/>
            <a:ext cx="8227219" cy="692944"/>
          </a:xfrm>
          <a:prstGeom prst="rect">
            <a:avLst/>
          </a:prstGeom>
          <a:noFill/>
          <a:ln>
            <a:noFill/>
          </a:ln>
        </p:spPr>
        <p:txBody>
          <a:bodyPr lIns="91406" tIns="45694" rIns="91406" bIns="45694" anchor="ctr"/>
          <a:lstStyle/>
          <a:p>
            <a:pPr>
              <a:buClr>
                <a:schemeClr val="accent1"/>
              </a:buClr>
              <a:buSzPct val="25000"/>
              <a:defRPr/>
            </a:pPr>
            <a:r>
              <a:rPr lang="en-US" sz="2048" kern="0" dirty="0">
                <a:solidFill>
                  <a:schemeClr val="accent1"/>
                </a:solidFill>
                <a:latin typeface="Arial"/>
                <a:ea typeface="Arial"/>
                <a:cs typeface="Arial"/>
                <a:sym typeface="Arial"/>
              </a:rPr>
              <a:t>DWO - Move Selected </a:t>
            </a:r>
            <a:r>
              <a:rPr lang="en-US" sz="2048" kern="0" dirty="0" smtClean="0">
                <a:solidFill>
                  <a:schemeClr val="accent1"/>
                </a:solidFill>
                <a:latin typeface="Arial"/>
                <a:ea typeface="Arial"/>
                <a:cs typeface="Arial"/>
                <a:sym typeface="Arial"/>
              </a:rPr>
              <a:t>ETL </a:t>
            </a:r>
            <a:r>
              <a:rPr lang="en-US" sz="2048" kern="0" dirty="0">
                <a:solidFill>
                  <a:schemeClr val="accent1"/>
                </a:solidFill>
                <a:latin typeface="Arial"/>
                <a:ea typeface="Arial"/>
                <a:cs typeface="Arial"/>
                <a:sym typeface="Arial"/>
              </a:rPr>
              <a:t>to MapR</a:t>
            </a:r>
          </a:p>
        </p:txBody>
      </p:sp>
      <p:cxnSp>
        <p:nvCxnSpPr>
          <p:cNvPr id="21507" name="Shape 112"/>
          <p:cNvCxnSpPr>
            <a:cxnSpLocks noChangeShapeType="1"/>
          </p:cNvCxnSpPr>
          <p:nvPr/>
        </p:nvCxnSpPr>
        <p:spPr bwMode="auto">
          <a:xfrm>
            <a:off x="313135" y="2837260"/>
            <a:ext cx="8485585" cy="35719"/>
          </a:xfrm>
          <a:prstGeom prst="straightConnector1">
            <a:avLst/>
          </a:prstGeom>
          <a:noFill/>
          <a:ln w="25400">
            <a:solidFill>
              <a:schemeClr val="tx2"/>
            </a:solidFill>
            <a:round/>
            <a:headEnd/>
            <a:tailEnd/>
          </a:ln>
        </p:spPr>
      </p:cxnSp>
      <p:sp>
        <p:nvSpPr>
          <p:cNvPr id="113" name="Shape 113"/>
          <p:cNvSpPr/>
          <p:nvPr/>
        </p:nvSpPr>
        <p:spPr>
          <a:xfrm>
            <a:off x="707232" y="800100"/>
            <a:ext cx="7186613" cy="715566"/>
          </a:xfrm>
          <a:prstGeom prst="rect">
            <a:avLst/>
          </a:prstGeom>
          <a:noFill/>
          <a:ln>
            <a:noFill/>
          </a:ln>
        </p:spPr>
        <p:txBody>
          <a:bodyPr lIns="91406" tIns="45694" rIns="91406" bIns="45694" anchor="ctr"/>
          <a:lstStyle/>
          <a:p>
            <a:pPr>
              <a:buSzPct val="25000"/>
            </a:pPr>
            <a:r>
              <a:rPr lang="en-US" sz="2025" dirty="0">
                <a:solidFill>
                  <a:schemeClr val="accent1"/>
                </a:solidFill>
              </a:rPr>
              <a:t>DWO - Move Selected Historic/Cold Data to MapR</a:t>
            </a:r>
          </a:p>
        </p:txBody>
      </p:sp>
      <p:sp>
        <p:nvSpPr>
          <p:cNvPr id="21510" name="Shape 115"/>
          <p:cNvSpPr>
            <a:spLocks noChangeArrowheads="1"/>
          </p:cNvSpPr>
          <p:nvPr/>
        </p:nvSpPr>
        <p:spPr bwMode="auto">
          <a:xfrm>
            <a:off x="5994797" y="2257425"/>
            <a:ext cx="1446610" cy="484585"/>
          </a:xfrm>
          <a:prstGeom prst="rect">
            <a:avLst/>
          </a:prstGeom>
          <a:noFill/>
          <a:ln w="9525">
            <a:noFill/>
            <a:miter lim="800000"/>
            <a:headEnd/>
            <a:tailEnd/>
          </a:ln>
        </p:spPr>
        <p:txBody>
          <a:bodyPr lIns="68569" tIns="34275" rIns="68569" bIns="34275"/>
          <a:lstStyle/>
          <a:p>
            <a:pPr algn="ctr">
              <a:buSzPct val="25000"/>
            </a:pPr>
            <a:r>
              <a:rPr lang="en-US" sz="1350" dirty="0">
                <a:solidFill>
                  <a:srgbClr val="7F7F7F"/>
                </a:solidFill>
                <a:latin typeface="Source Sans Pro"/>
                <a:sym typeface="Source Sans Pro"/>
              </a:rPr>
              <a:t>Restores storage capacity to EDW</a:t>
            </a:r>
          </a:p>
        </p:txBody>
      </p:sp>
      <p:sp>
        <p:nvSpPr>
          <p:cNvPr id="21513" name="Shape 118"/>
          <p:cNvSpPr>
            <a:spLocks noChangeArrowheads="1"/>
          </p:cNvSpPr>
          <p:nvPr/>
        </p:nvSpPr>
        <p:spPr bwMode="auto">
          <a:xfrm>
            <a:off x="750095" y="2257425"/>
            <a:ext cx="2393156" cy="484585"/>
          </a:xfrm>
          <a:prstGeom prst="rect">
            <a:avLst/>
          </a:prstGeom>
          <a:noFill/>
          <a:ln w="9525">
            <a:noFill/>
            <a:miter lim="800000"/>
            <a:headEnd/>
            <a:tailEnd/>
          </a:ln>
        </p:spPr>
        <p:txBody>
          <a:bodyPr lIns="68569" tIns="34275" rIns="68569" bIns="34275"/>
          <a:lstStyle/>
          <a:p>
            <a:pPr algn="ctr">
              <a:buSzPct val="25000"/>
            </a:pPr>
            <a:r>
              <a:rPr lang="en-US" sz="1350">
                <a:solidFill>
                  <a:srgbClr val="7F7F7F"/>
                </a:solidFill>
                <a:latin typeface="Source Sans Pro"/>
                <a:sym typeface="Source Sans Pro"/>
              </a:rPr>
              <a:t>One-time offload of historic,</a:t>
            </a:r>
            <a:br>
              <a:rPr lang="en-US" sz="1350">
                <a:solidFill>
                  <a:srgbClr val="7F7F7F"/>
                </a:solidFill>
                <a:latin typeface="Source Sans Pro"/>
                <a:sym typeface="Source Sans Pro"/>
              </a:rPr>
            </a:br>
            <a:r>
              <a:rPr lang="en-US" sz="1350">
                <a:solidFill>
                  <a:srgbClr val="7F7F7F"/>
                </a:solidFill>
                <a:latin typeface="Source Sans Pro"/>
                <a:sym typeface="Source Sans Pro"/>
              </a:rPr>
              <a:t>rarely-accessed data</a:t>
            </a:r>
          </a:p>
        </p:txBody>
      </p:sp>
      <p:sp>
        <p:nvSpPr>
          <p:cNvPr id="21516" name="Shape 121"/>
          <p:cNvSpPr>
            <a:spLocks noChangeArrowheads="1"/>
          </p:cNvSpPr>
          <p:nvPr/>
        </p:nvSpPr>
        <p:spPr bwMode="auto">
          <a:xfrm>
            <a:off x="3246835" y="2257425"/>
            <a:ext cx="2244329" cy="484585"/>
          </a:xfrm>
          <a:prstGeom prst="rect">
            <a:avLst/>
          </a:prstGeom>
          <a:noFill/>
          <a:ln w="9525">
            <a:noFill/>
            <a:miter lim="800000"/>
            <a:headEnd/>
            <a:tailEnd/>
          </a:ln>
        </p:spPr>
        <p:txBody>
          <a:bodyPr lIns="68569" tIns="34275" rIns="68569" bIns="34275"/>
          <a:lstStyle/>
          <a:p>
            <a:pPr algn="ctr">
              <a:buSzPct val="25000"/>
            </a:pPr>
            <a:r>
              <a:rPr lang="en-US" sz="1350">
                <a:solidFill>
                  <a:srgbClr val="7F7F7F"/>
                </a:solidFill>
                <a:latin typeface="Source Sans Pro"/>
                <a:sym typeface="Source Sans Pro"/>
              </a:rPr>
              <a:t>Minimal impact to existing data pipelines</a:t>
            </a:r>
          </a:p>
        </p:txBody>
      </p:sp>
      <p:sp>
        <p:nvSpPr>
          <p:cNvPr id="21518" name="Shape 123"/>
          <p:cNvSpPr>
            <a:spLocks noChangeArrowheads="1"/>
          </p:cNvSpPr>
          <p:nvPr/>
        </p:nvSpPr>
        <p:spPr bwMode="auto">
          <a:xfrm>
            <a:off x="1128118" y="4210050"/>
            <a:ext cx="1637109" cy="485775"/>
          </a:xfrm>
          <a:prstGeom prst="rect">
            <a:avLst/>
          </a:prstGeom>
          <a:noFill/>
          <a:ln w="9525">
            <a:noFill/>
            <a:miter lim="800000"/>
            <a:headEnd/>
            <a:tailEnd/>
          </a:ln>
        </p:spPr>
        <p:txBody>
          <a:bodyPr lIns="68569" tIns="34275" rIns="68569" bIns="34275"/>
          <a:lstStyle/>
          <a:p>
            <a:pPr algn="ctr">
              <a:buSzPct val="25000"/>
            </a:pPr>
            <a:r>
              <a:rPr lang="en-US" sz="1350">
                <a:solidFill>
                  <a:srgbClr val="7F7F7F"/>
                </a:solidFill>
                <a:latin typeface="Source Sans Pro"/>
                <a:sym typeface="Source Sans Pro"/>
              </a:rPr>
              <a:t>Present new data for exploration</a:t>
            </a:r>
          </a:p>
        </p:txBody>
      </p:sp>
      <p:sp>
        <p:nvSpPr>
          <p:cNvPr id="124" name="Shape 124"/>
          <p:cNvSpPr/>
          <p:nvPr/>
        </p:nvSpPr>
        <p:spPr>
          <a:xfrm>
            <a:off x="1568649" y="3429001"/>
            <a:ext cx="756047" cy="772715"/>
          </a:xfrm>
          <a:prstGeom prst="rect">
            <a:avLst/>
          </a:prstGeom>
          <a:solidFill>
            <a:schemeClr val="accent4"/>
          </a:solidFill>
          <a:ln>
            <a:noFill/>
          </a:ln>
        </p:spPr>
        <p:txBody>
          <a:bodyPr lIns="68569" tIns="34275" rIns="68569" bIns="34275" anchor="ctr"/>
          <a:lstStyle/>
          <a:p>
            <a:pPr algn="ctr">
              <a:defRPr/>
            </a:pPr>
            <a:endParaRPr sz="1800" kern="0">
              <a:solidFill>
                <a:schemeClr val="lt1"/>
              </a:solidFill>
              <a:latin typeface="Arial"/>
              <a:ea typeface="Arial"/>
              <a:cs typeface="Arial"/>
              <a:sym typeface="Arial"/>
            </a:endParaRPr>
          </a:p>
        </p:txBody>
      </p:sp>
      <p:grpSp>
        <p:nvGrpSpPr>
          <p:cNvPr id="21520" name="Shape 125"/>
          <p:cNvGrpSpPr>
            <a:grpSpLocks/>
          </p:cNvGrpSpPr>
          <p:nvPr/>
        </p:nvGrpSpPr>
        <p:grpSpPr bwMode="auto">
          <a:xfrm>
            <a:off x="1683545" y="3552230"/>
            <a:ext cx="526256" cy="526256"/>
            <a:chOff x="7046760" y="5185253"/>
            <a:chExt cx="928689" cy="928685"/>
          </a:xfrm>
        </p:grpSpPr>
        <p:sp>
          <p:nvSpPr>
            <p:cNvPr id="21527" name="Shape 126"/>
            <p:cNvSpPr>
              <a:spLocks/>
            </p:cNvSpPr>
            <p:nvPr/>
          </p:nvSpPr>
          <p:spPr bwMode="auto">
            <a:xfrm>
              <a:off x="7046760" y="5185253"/>
              <a:ext cx="928689" cy="928685"/>
            </a:xfrm>
            <a:custGeom>
              <a:avLst/>
              <a:gdLst>
                <a:gd name="T0" fmla="*/ 74994 w 120000"/>
                <a:gd name="T1" fmla="*/ 82500 h 120000"/>
                <a:gd name="T2" fmla="*/ 37494 w 120000"/>
                <a:gd name="T3" fmla="*/ 45000 h 120000"/>
                <a:gd name="T4" fmla="*/ 74994 w 120000"/>
                <a:gd name="T5" fmla="*/ 7500 h 120000"/>
                <a:gd name="T6" fmla="*/ 112494 w 120000"/>
                <a:gd name="T7" fmla="*/ 45000 h 120000"/>
                <a:gd name="T8" fmla="*/ 74994 w 120000"/>
                <a:gd name="T9" fmla="*/ 82500 h 120000"/>
                <a:gd name="T10" fmla="*/ 17977 w 120000"/>
                <a:gd name="T11" fmla="*/ 111344 h 120000"/>
                <a:gd name="T12" fmla="*/ 13233 w 120000"/>
                <a:gd name="T13" fmla="*/ 113377 h 120000"/>
                <a:gd name="T14" fmla="*/ 6616 w 120000"/>
                <a:gd name="T15" fmla="*/ 106766 h 120000"/>
                <a:gd name="T16" fmla="*/ 8650 w 120000"/>
                <a:gd name="T17" fmla="*/ 102016 h 120000"/>
                <a:gd name="T18" fmla="*/ 8616 w 120000"/>
                <a:gd name="T19" fmla="*/ 101988 h 120000"/>
                <a:gd name="T20" fmla="*/ 38866 w 120000"/>
                <a:gd name="T21" fmla="*/ 71738 h 120000"/>
                <a:gd name="T22" fmla="*/ 48222 w 120000"/>
                <a:gd name="T23" fmla="*/ 81105 h 120000"/>
                <a:gd name="T24" fmla="*/ 17977 w 120000"/>
                <a:gd name="T25" fmla="*/ 111344 h 120000"/>
                <a:gd name="T26" fmla="*/ 74994 w 120000"/>
                <a:gd name="T27" fmla="*/ 0 h 120000"/>
                <a:gd name="T28" fmla="*/ 29994 w 120000"/>
                <a:gd name="T29" fmla="*/ 45000 h 120000"/>
                <a:gd name="T30" fmla="*/ 35227 w 120000"/>
                <a:gd name="T31" fmla="*/ 66022 h 120000"/>
                <a:gd name="T32" fmla="*/ 3938 w 120000"/>
                <a:gd name="T33" fmla="*/ 97305 h 120000"/>
                <a:gd name="T34" fmla="*/ 3961 w 120000"/>
                <a:gd name="T35" fmla="*/ 97333 h 120000"/>
                <a:gd name="T36" fmla="*/ 0 w 120000"/>
                <a:gd name="T37" fmla="*/ 106766 h 120000"/>
                <a:gd name="T38" fmla="*/ 13233 w 120000"/>
                <a:gd name="T39" fmla="*/ 119994 h 120000"/>
                <a:gd name="T40" fmla="*/ 22661 w 120000"/>
                <a:gd name="T41" fmla="*/ 116027 h 120000"/>
                <a:gd name="T42" fmla="*/ 22655 w 120000"/>
                <a:gd name="T43" fmla="*/ 116022 h 120000"/>
                <a:gd name="T44" fmla="*/ 53933 w 120000"/>
                <a:gd name="T45" fmla="*/ 84750 h 120000"/>
                <a:gd name="T46" fmla="*/ 74994 w 120000"/>
                <a:gd name="T47" fmla="*/ 90000 h 120000"/>
                <a:gd name="T48" fmla="*/ 120000 w 120000"/>
                <a:gd name="T49" fmla="*/ 45000 h 120000"/>
                <a:gd name="T50" fmla="*/ 74994 w 120000"/>
                <a:gd name="T51" fmla="*/ 0 h 12000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0000"/>
                <a:gd name="T79" fmla="*/ 0 h 120000"/>
                <a:gd name="T80" fmla="*/ 120000 w 120000"/>
                <a:gd name="T81" fmla="*/ 120000 h 12000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0000" h="120000" extrusionOk="0">
                  <a:moveTo>
                    <a:pt x="74994" y="82500"/>
                  </a:moveTo>
                  <a:cubicBezTo>
                    <a:pt x="54288" y="82500"/>
                    <a:pt x="37494" y="65705"/>
                    <a:pt x="37494" y="45000"/>
                  </a:cubicBezTo>
                  <a:cubicBezTo>
                    <a:pt x="37494" y="24288"/>
                    <a:pt x="54288" y="7500"/>
                    <a:pt x="74994" y="7500"/>
                  </a:cubicBezTo>
                  <a:cubicBezTo>
                    <a:pt x="95705" y="7500"/>
                    <a:pt x="112494" y="24288"/>
                    <a:pt x="112494" y="45000"/>
                  </a:cubicBezTo>
                  <a:cubicBezTo>
                    <a:pt x="112494" y="65705"/>
                    <a:pt x="95705" y="82500"/>
                    <a:pt x="74994" y="82500"/>
                  </a:cubicBezTo>
                  <a:moveTo>
                    <a:pt x="17977" y="111344"/>
                  </a:moveTo>
                  <a:cubicBezTo>
                    <a:pt x="16772" y="112588"/>
                    <a:pt x="15100" y="113377"/>
                    <a:pt x="13233" y="113377"/>
                  </a:cubicBezTo>
                  <a:cubicBezTo>
                    <a:pt x="9577" y="113377"/>
                    <a:pt x="6616" y="110416"/>
                    <a:pt x="6616" y="106766"/>
                  </a:cubicBezTo>
                  <a:cubicBezTo>
                    <a:pt x="6616" y="104894"/>
                    <a:pt x="7400" y="103222"/>
                    <a:pt x="8650" y="102016"/>
                  </a:cubicBezTo>
                  <a:lnTo>
                    <a:pt x="8616" y="101988"/>
                  </a:lnTo>
                  <a:lnTo>
                    <a:pt x="38866" y="71738"/>
                  </a:lnTo>
                  <a:cubicBezTo>
                    <a:pt x="41511" y="75305"/>
                    <a:pt x="44661" y="78455"/>
                    <a:pt x="48222" y="81105"/>
                  </a:cubicBezTo>
                  <a:cubicBezTo>
                    <a:pt x="48222" y="81105"/>
                    <a:pt x="17977" y="111344"/>
                    <a:pt x="17977" y="111344"/>
                  </a:cubicBezTo>
                  <a:close/>
                  <a:moveTo>
                    <a:pt x="74994" y="0"/>
                  </a:moveTo>
                  <a:cubicBezTo>
                    <a:pt x="50144" y="0"/>
                    <a:pt x="29994" y="20144"/>
                    <a:pt x="29994" y="45000"/>
                  </a:cubicBezTo>
                  <a:cubicBezTo>
                    <a:pt x="29994" y="52594"/>
                    <a:pt x="31900" y="59744"/>
                    <a:pt x="35227" y="66022"/>
                  </a:cubicBezTo>
                  <a:lnTo>
                    <a:pt x="3938" y="97305"/>
                  </a:lnTo>
                  <a:lnTo>
                    <a:pt x="3961" y="97333"/>
                  </a:lnTo>
                  <a:cubicBezTo>
                    <a:pt x="1522" y="99738"/>
                    <a:pt x="0" y="103066"/>
                    <a:pt x="0" y="106766"/>
                  </a:cubicBezTo>
                  <a:cubicBezTo>
                    <a:pt x="0" y="114072"/>
                    <a:pt x="5922" y="119994"/>
                    <a:pt x="13233" y="119994"/>
                  </a:cubicBezTo>
                  <a:cubicBezTo>
                    <a:pt x="16927" y="119994"/>
                    <a:pt x="20261" y="118477"/>
                    <a:pt x="22661" y="116027"/>
                  </a:cubicBezTo>
                  <a:lnTo>
                    <a:pt x="22655" y="116022"/>
                  </a:lnTo>
                  <a:lnTo>
                    <a:pt x="53933" y="84750"/>
                  </a:lnTo>
                  <a:cubicBezTo>
                    <a:pt x="60216" y="88088"/>
                    <a:pt x="67377" y="90000"/>
                    <a:pt x="74994" y="90000"/>
                  </a:cubicBezTo>
                  <a:cubicBezTo>
                    <a:pt x="99850" y="90000"/>
                    <a:pt x="120000" y="69850"/>
                    <a:pt x="120000" y="45000"/>
                  </a:cubicBezTo>
                  <a:cubicBezTo>
                    <a:pt x="120000" y="20144"/>
                    <a:pt x="99850" y="0"/>
                    <a:pt x="74994" y="0"/>
                  </a:cubicBezTo>
                </a:path>
              </a:pathLst>
            </a:custGeom>
            <a:solidFill>
              <a:schemeClr val="bg1"/>
            </a:solidFill>
            <a:ln w="9525">
              <a:noFill/>
              <a:round/>
              <a:headEnd/>
              <a:tailEnd/>
            </a:ln>
          </p:spPr>
          <p:txBody>
            <a:bodyPr lIns="28575" tIns="28575" rIns="28575" bIns="28575" anchor="ctr"/>
            <a:lstStyle/>
            <a:p>
              <a:endParaRPr lang="en-US" sz="1425"/>
            </a:p>
          </p:txBody>
        </p:sp>
        <p:sp>
          <p:nvSpPr>
            <p:cNvPr id="21528" name="Shape 127"/>
            <p:cNvSpPr>
              <a:spLocks/>
            </p:cNvSpPr>
            <p:nvPr/>
          </p:nvSpPr>
          <p:spPr bwMode="auto">
            <a:xfrm>
              <a:off x="7397750" y="5308600"/>
              <a:ext cx="219075" cy="217487"/>
            </a:xfrm>
            <a:custGeom>
              <a:avLst/>
              <a:gdLst>
                <a:gd name="T0" fmla="*/ 112000 w 120000"/>
                <a:gd name="T1" fmla="*/ 0 h 120000"/>
                <a:gd name="T2" fmla="*/ 0 w 120000"/>
                <a:gd name="T3" fmla="*/ 112000 h 120000"/>
                <a:gd name="T4" fmla="*/ 8000 w 120000"/>
                <a:gd name="T5" fmla="*/ 120000 h 120000"/>
                <a:gd name="T6" fmla="*/ 16000 w 120000"/>
                <a:gd name="T7" fmla="*/ 112000 h 120000"/>
                <a:gd name="T8" fmla="*/ 112000 w 120000"/>
                <a:gd name="T9" fmla="*/ 16000 h 120000"/>
                <a:gd name="T10" fmla="*/ 119994 w 120000"/>
                <a:gd name="T11" fmla="*/ 8000 h 120000"/>
                <a:gd name="T12" fmla="*/ 112000 w 120000"/>
                <a:gd name="T13" fmla="*/ 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112000" y="0"/>
                  </a:moveTo>
                  <a:cubicBezTo>
                    <a:pt x="50138" y="0"/>
                    <a:pt x="0" y="50138"/>
                    <a:pt x="0" y="112000"/>
                  </a:cubicBezTo>
                  <a:cubicBezTo>
                    <a:pt x="0" y="116411"/>
                    <a:pt x="3577" y="120000"/>
                    <a:pt x="8000" y="120000"/>
                  </a:cubicBezTo>
                  <a:cubicBezTo>
                    <a:pt x="12416" y="120000"/>
                    <a:pt x="16000" y="116411"/>
                    <a:pt x="16000" y="112000"/>
                  </a:cubicBezTo>
                  <a:cubicBezTo>
                    <a:pt x="16000" y="58988"/>
                    <a:pt x="58983" y="16000"/>
                    <a:pt x="112000" y="16000"/>
                  </a:cubicBezTo>
                  <a:cubicBezTo>
                    <a:pt x="116416" y="16000"/>
                    <a:pt x="119994" y="12411"/>
                    <a:pt x="119994" y="8000"/>
                  </a:cubicBezTo>
                  <a:cubicBezTo>
                    <a:pt x="119994" y="3583"/>
                    <a:pt x="116416" y="0"/>
                    <a:pt x="112000" y="0"/>
                  </a:cubicBezTo>
                </a:path>
              </a:pathLst>
            </a:custGeom>
            <a:solidFill>
              <a:schemeClr val="bg1"/>
            </a:solidFill>
            <a:ln w="9525">
              <a:noFill/>
              <a:round/>
              <a:headEnd/>
              <a:tailEnd/>
            </a:ln>
          </p:spPr>
          <p:txBody>
            <a:bodyPr lIns="28575" tIns="28575" rIns="28575" bIns="28575" anchor="ctr"/>
            <a:lstStyle/>
            <a:p>
              <a:endParaRPr lang="en-US" sz="1425"/>
            </a:p>
          </p:txBody>
        </p:sp>
      </p:grpSp>
      <p:sp>
        <p:nvSpPr>
          <p:cNvPr id="21522" name="Shape 129"/>
          <p:cNvSpPr>
            <a:spLocks noChangeArrowheads="1"/>
          </p:cNvSpPr>
          <p:nvPr/>
        </p:nvSpPr>
        <p:spPr bwMode="auto">
          <a:xfrm>
            <a:off x="3381972" y="4229100"/>
            <a:ext cx="1974056" cy="485775"/>
          </a:xfrm>
          <a:prstGeom prst="rect">
            <a:avLst/>
          </a:prstGeom>
          <a:noFill/>
          <a:ln w="9525">
            <a:noFill/>
            <a:miter lim="800000"/>
            <a:headEnd/>
            <a:tailEnd/>
          </a:ln>
        </p:spPr>
        <p:txBody>
          <a:bodyPr lIns="68569" tIns="34275" rIns="68569" bIns="34275"/>
          <a:lstStyle/>
          <a:p>
            <a:pPr algn="ctr">
              <a:buSzPct val="25000"/>
            </a:pPr>
            <a:r>
              <a:rPr lang="en-US" sz="1350">
                <a:solidFill>
                  <a:srgbClr val="7F7F7F"/>
                </a:solidFill>
                <a:latin typeface="Source Sans Pro"/>
                <a:sym typeface="Source Sans Pro"/>
              </a:rPr>
              <a:t>ETL work includes</a:t>
            </a:r>
            <a:br>
              <a:rPr lang="en-US" sz="1350">
                <a:solidFill>
                  <a:srgbClr val="7F7F7F"/>
                </a:solidFill>
                <a:latin typeface="Source Sans Pro"/>
                <a:sym typeface="Source Sans Pro"/>
              </a:rPr>
            </a:br>
            <a:r>
              <a:rPr lang="en-US" sz="1350">
                <a:solidFill>
                  <a:srgbClr val="7F7F7F"/>
                </a:solidFill>
                <a:latin typeface="Source Sans Pro"/>
                <a:sym typeface="Source Sans Pro"/>
              </a:rPr>
              <a:t>incremental updates</a:t>
            </a:r>
          </a:p>
        </p:txBody>
      </p:sp>
      <p:sp>
        <p:nvSpPr>
          <p:cNvPr id="21525" name="Shape 132"/>
          <p:cNvSpPr>
            <a:spLocks noChangeArrowheads="1"/>
          </p:cNvSpPr>
          <p:nvPr/>
        </p:nvSpPr>
        <p:spPr bwMode="auto">
          <a:xfrm>
            <a:off x="5606653" y="4231482"/>
            <a:ext cx="2222897" cy="484585"/>
          </a:xfrm>
          <a:prstGeom prst="rect">
            <a:avLst/>
          </a:prstGeom>
          <a:noFill/>
          <a:ln w="9525">
            <a:noFill/>
            <a:miter lim="800000"/>
            <a:headEnd/>
            <a:tailEnd/>
          </a:ln>
        </p:spPr>
        <p:txBody>
          <a:bodyPr lIns="68569" tIns="34275" rIns="68569" bIns="34275"/>
          <a:lstStyle/>
          <a:p>
            <a:pPr algn="ctr">
              <a:buSzPct val="25000"/>
            </a:pPr>
            <a:r>
              <a:rPr lang="en-US" sz="1350" dirty="0">
                <a:solidFill>
                  <a:srgbClr val="7F7F7F"/>
                </a:solidFill>
                <a:latin typeface="Source Sans Pro"/>
                <a:sym typeface="Source Sans Pro"/>
              </a:rPr>
              <a:t>Restores CPU and storage capacity to EDW</a:t>
            </a:r>
          </a:p>
        </p:txBody>
      </p:sp>
      <p:sp>
        <p:nvSpPr>
          <p:cNvPr id="26" name="Rectangle 25"/>
          <p:cNvSpPr/>
          <p:nvPr/>
        </p:nvSpPr>
        <p:spPr>
          <a:xfrm>
            <a:off x="6340188" y="1420942"/>
            <a:ext cx="755827" cy="7718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20"/>
            <a:endParaRPr lang="en-US" sz="1800" dirty="0">
              <a:solidFill>
                <a:prstClr val="white"/>
              </a:solidFill>
            </a:endParaRPr>
          </a:p>
        </p:txBody>
      </p:sp>
      <p:pic>
        <p:nvPicPr>
          <p:cNvPr id="27" name="Picture 26" descr="Icon_Big-Data_Gray_Big-Data_300x300px_trans.png"/>
          <p:cNvPicPr>
            <a:picLocks noChangeAspect="1"/>
          </p:cNvPicPr>
          <p:nvPr/>
        </p:nvPicPr>
        <p:blipFill>
          <a:blip r:embed="rId3">
            <a:biLevel thresh="50000"/>
            <a:extLst>
              <a:ext uri="{28A0092B-C50C-407E-A947-70E740481C1C}">
                <a14:useLocalDpi xmlns:a14="http://schemas.microsoft.com/office/drawing/2010/main" val="0"/>
              </a:ext>
            </a:extLst>
          </a:blip>
          <a:stretch>
            <a:fillRect/>
          </a:stretch>
        </p:blipFill>
        <p:spPr>
          <a:xfrm>
            <a:off x="6421749" y="1510526"/>
            <a:ext cx="592706" cy="592706"/>
          </a:xfrm>
          <a:prstGeom prst="rect">
            <a:avLst/>
          </a:prstGeom>
        </p:spPr>
      </p:pic>
      <p:sp>
        <p:nvSpPr>
          <p:cNvPr id="28" name="Rectangle 27"/>
          <p:cNvSpPr/>
          <p:nvPr/>
        </p:nvSpPr>
        <p:spPr>
          <a:xfrm>
            <a:off x="1568760" y="1420942"/>
            <a:ext cx="755827" cy="77187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20"/>
            <a:endParaRPr lang="en-US" sz="1800" dirty="0">
              <a:solidFill>
                <a:prstClr val="white"/>
              </a:solidFill>
            </a:endParaRPr>
          </a:p>
        </p:txBody>
      </p:sp>
      <p:pic>
        <p:nvPicPr>
          <p:cNvPr id="29" name="Picture 28" descr="Icon_Big-Data_Gray_Real-Time_300x300px_trans.png"/>
          <p:cNvPicPr>
            <a:picLocks noChangeAspect="1"/>
          </p:cNvPicPr>
          <p:nvPr/>
        </p:nvPicPr>
        <p:blipFill>
          <a:blip r:embed="rId4">
            <a:biLevel thresh="50000"/>
            <a:extLst>
              <a:ext uri="{28A0092B-C50C-407E-A947-70E740481C1C}">
                <a14:useLocalDpi xmlns:a14="http://schemas.microsoft.com/office/drawing/2010/main" val="0"/>
              </a:ext>
            </a:extLst>
          </a:blip>
          <a:stretch>
            <a:fillRect/>
          </a:stretch>
        </p:blipFill>
        <p:spPr>
          <a:xfrm>
            <a:off x="1650320" y="1510526"/>
            <a:ext cx="592706" cy="592706"/>
          </a:xfrm>
          <a:prstGeom prst="rect">
            <a:avLst/>
          </a:prstGeom>
        </p:spPr>
      </p:pic>
      <p:sp>
        <p:nvSpPr>
          <p:cNvPr id="30" name="Rectangle 29"/>
          <p:cNvSpPr/>
          <p:nvPr/>
        </p:nvSpPr>
        <p:spPr>
          <a:xfrm>
            <a:off x="3991086" y="1420942"/>
            <a:ext cx="755827" cy="771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20"/>
            <a:endParaRPr lang="en-US" sz="1800" dirty="0">
              <a:solidFill>
                <a:prstClr val="white"/>
              </a:solidFill>
            </a:endParaRPr>
          </a:p>
        </p:txBody>
      </p:sp>
      <p:pic>
        <p:nvPicPr>
          <p:cNvPr id="31" name="Picture 30" descr="Icon_Big-Data_Gray_Enterprise-Data-Hub_300x300px_trans.png"/>
          <p:cNvPicPr>
            <a:picLocks noChangeAspect="1"/>
          </p:cNvPicPr>
          <p:nvPr/>
        </p:nvPicPr>
        <p:blipFill>
          <a:blip r:embed="rId5">
            <a:biLevel thresh="50000"/>
            <a:extLst>
              <a:ext uri="{28A0092B-C50C-407E-A947-70E740481C1C}">
                <a14:useLocalDpi xmlns:a14="http://schemas.microsoft.com/office/drawing/2010/main" val="0"/>
              </a:ext>
            </a:extLst>
          </a:blip>
          <a:stretch>
            <a:fillRect/>
          </a:stretch>
        </p:blipFill>
        <p:spPr>
          <a:xfrm>
            <a:off x="4072647" y="1510526"/>
            <a:ext cx="592706" cy="592706"/>
          </a:xfrm>
          <a:prstGeom prst="rect">
            <a:avLst/>
          </a:prstGeom>
        </p:spPr>
      </p:pic>
      <p:sp>
        <p:nvSpPr>
          <p:cNvPr id="32" name="Rectangle 31"/>
          <p:cNvSpPr/>
          <p:nvPr/>
        </p:nvSpPr>
        <p:spPr>
          <a:xfrm>
            <a:off x="3991086" y="3429421"/>
            <a:ext cx="755827" cy="77187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20"/>
            <a:endParaRPr lang="en-US" sz="1800" dirty="0">
              <a:solidFill>
                <a:prstClr val="white"/>
              </a:solidFill>
            </a:endParaRPr>
          </a:p>
        </p:txBody>
      </p:sp>
      <p:pic>
        <p:nvPicPr>
          <p:cNvPr id="33" name="Picture 32" descr="Icon_Big-Data_Gray_ELT_300x300px_trans.png"/>
          <p:cNvPicPr>
            <a:picLocks noChangeAspect="1"/>
          </p:cNvPicPr>
          <p:nvPr/>
        </p:nvPicPr>
        <p:blipFill>
          <a:blip r:embed="rId6">
            <a:biLevel thresh="50000"/>
            <a:extLst>
              <a:ext uri="{28A0092B-C50C-407E-A947-70E740481C1C}">
                <a14:useLocalDpi xmlns:a14="http://schemas.microsoft.com/office/drawing/2010/main" val="0"/>
              </a:ext>
            </a:extLst>
          </a:blip>
          <a:stretch>
            <a:fillRect/>
          </a:stretch>
        </p:blipFill>
        <p:spPr>
          <a:xfrm>
            <a:off x="4072647" y="3519005"/>
            <a:ext cx="592706" cy="592706"/>
          </a:xfrm>
          <a:prstGeom prst="rect">
            <a:avLst/>
          </a:prstGeom>
        </p:spPr>
      </p:pic>
      <p:sp>
        <p:nvSpPr>
          <p:cNvPr id="34" name="Rectangle 33"/>
          <p:cNvSpPr/>
          <p:nvPr/>
        </p:nvSpPr>
        <p:spPr>
          <a:xfrm>
            <a:off x="6340188" y="3429421"/>
            <a:ext cx="755827" cy="77187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20"/>
            <a:endParaRPr lang="en-US" sz="1800" dirty="0">
              <a:solidFill>
                <a:prstClr val="white"/>
              </a:solidFill>
            </a:endParaRPr>
          </a:p>
        </p:txBody>
      </p:sp>
      <p:pic>
        <p:nvPicPr>
          <p:cNvPr id="35" name="Picture 34" descr="Icon_Big-Data_Gray_Data-Warehouse_300x300px_trans.png"/>
          <p:cNvPicPr>
            <a:picLocks noChangeAspect="1"/>
          </p:cNvPicPr>
          <p:nvPr/>
        </p:nvPicPr>
        <p:blipFill>
          <a:blip r:embed="rId7">
            <a:biLevel thresh="50000"/>
            <a:extLst>
              <a:ext uri="{28A0092B-C50C-407E-A947-70E740481C1C}">
                <a14:useLocalDpi xmlns:a14="http://schemas.microsoft.com/office/drawing/2010/main" val="0"/>
              </a:ext>
            </a:extLst>
          </a:blip>
          <a:stretch>
            <a:fillRect/>
          </a:stretch>
        </p:blipFill>
        <p:spPr>
          <a:xfrm>
            <a:off x="6421749" y="3519005"/>
            <a:ext cx="592706" cy="592706"/>
          </a:xfrm>
          <a:prstGeom prst="rect">
            <a:avLst/>
          </a:prstGeom>
        </p:spPr>
      </p:pic>
    </p:spTree>
    <p:extLst>
      <p:ext uri="{BB962C8B-B14F-4D97-AF65-F5344CB8AC3E}">
        <p14:creationId xmlns:p14="http://schemas.microsoft.com/office/powerpoint/2010/main" val="105016890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Challenges</a:t>
            </a:r>
          </a:p>
        </p:txBody>
      </p:sp>
    </p:spTree>
    <p:extLst>
      <p:ext uri="{BB962C8B-B14F-4D97-AF65-F5344CB8AC3E}">
        <p14:creationId xmlns:p14="http://schemas.microsoft.com/office/powerpoint/2010/main" val="373331752"/>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a:t>Device Management</a:t>
            </a:r>
          </a:p>
          <a:p>
            <a:pPr lvl="1"/>
            <a:r>
              <a:rPr lang="en-US" dirty="0"/>
              <a:t>Legacy products</a:t>
            </a:r>
          </a:p>
          <a:p>
            <a:pPr lvl="1"/>
            <a:r>
              <a:rPr lang="en-US" dirty="0"/>
              <a:t>Authorization and identification</a:t>
            </a:r>
          </a:p>
          <a:p>
            <a:r>
              <a:rPr lang="en-US" dirty="0"/>
              <a:t>Data &amp; Data collection rate from Devices</a:t>
            </a:r>
          </a:p>
          <a:p>
            <a:pPr lvl="1"/>
            <a:r>
              <a:rPr lang="en-US" dirty="0"/>
              <a:t>Data format</a:t>
            </a:r>
          </a:p>
          <a:p>
            <a:pPr lvl="1"/>
            <a:r>
              <a:rPr lang="en-US" dirty="0"/>
              <a:t>Limited due to constraints ( Power, bandwidth, storage)</a:t>
            </a:r>
          </a:p>
          <a:p>
            <a:r>
              <a:rPr lang="en-US" dirty="0"/>
              <a:t>Manage the Physical &amp; Digital representation</a:t>
            </a:r>
          </a:p>
          <a:p>
            <a:pPr lvl="1"/>
            <a:r>
              <a:rPr lang="en-US" dirty="0"/>
              <a:t>Digital twin </a:t>
            </a:r>
          </a:p>
          <a:p>
            <a:pPr lvl="1"/>
            <a:r>
              <a:rPr lang="en-US" dirty="0"/>
              <a:t>Data Quality and Data Management</a:t>
            </a:r>
          </a:p>
          <a:p>
            <a:r>
              <a:rPr lang="en-US" dirty="0"/>
              <a:t>Application Architecture</a:t>
            </a:r>
          </a:p>
        </p:txBody>
      </p:sp>
      <p:sp>
        <p:nvSpPr>
          <p:cNvPr id="2" name="Title 1"/>
          <p:cNvSpPr>
            <a:spLocks noGrp="1"/>
          </p:cNvSpPr>
          <p:nvPr>
            <p:ph type="title"/>
          </p:nvPr>
        </p:nvSpPr>
        <p:spPr/>
        <p:txBody>
          <a:bodyPr/>
          <a:lstStyle/>
          <a:p>
            <a:r>
              <a:rPr lang="en-US" dirty="0"/>
              <a:t>IOT Challenges</a:t>
            </a:r>
          </a:p>
        </p:txBody>
      </p:sp>
    </p:spTree>
    <p:extLst>
      <p:ext uri="{BB962C8B-B14F-4D97-AF65-F5344CB8AC3E}">
        <p14:creationId xmlns:p14="http://schemas.microsoft.com/office/powerpoint/2010/main" val="178702297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851425" y="1144477"/>
            <a:ext cx="9991923" cy="3731217"/>
          </a:xfrm>
          <a:prstGeom prst="rect">
            <a:avLst/>
          </a:prstGeom>
          <a:gradFill flip="none" rotWithShape="1">
            <a:gsLst>
              <a:gs pos="80000">
                <a:schemeClr val="tx1"/>
              </a:gs>
              <a:gs pos="0">
                <a:srgbClr val="FFFFFF">
                  <a:alpha val="1000"/>
                </a:srgbClr>
              </a:gs>
            </a:gsLst>
            <a:lin ang="0" scaled="1"/>
            <a:tileRect/>
          </a:gradFill>
          <a:ln w="9525" algn="ctr">
            <a:noFill/>
            <a:round/>
            <a:headEnd/>
            <a:tailEnd/>
          </a:ln>
        </p:spPr>
        <p:txBody>
          <a:bodyPr rtlCol="0" anchor="ctr"/>
          <a:lstStyle/>
          <a:p>
            <a:pPr algn="ctr" eaLnBrk="0" hangingPunct="0"/>
            <a:endParaRPr lang="en-US" sz="1799" dirty="0">
              <a:solidFill>
                <a:srgbClr val="BFBFBF"/>
              </a:solidFill>
            </a:endParaRPr>
          </a:p>
        </p:txBody>
      </p:sp>
      <p:cxnSp>
        <p:nvCxnSpPr>
          <p:cNvPr id="164" name="Straight Connector 163"/>
          <p:cNvCxnSpPr/>
          <p:nvPr/>
        </p:nvCxnSpPr>
        <p:spPr bwMode="auto">
          <a:xfrm flipV="1">
            <a:off x="157273" y="1953334"/>
            <a:ext cx="9019931" cy="33692"/>
          </a:xfrm>
          <a:prstGeom prst="line">
            <a:avLst/>
          </a:prstGeom>
          <a:noFill/>
          <a:ln w="25400" algn="ctr">
            <a:solidFill>
              <a:srgbClr val="BFBFBF"/>
            </a:solidFill>
            <a:round/>
            <a:headEnd/>
            <a:tailEnd/>
          </a:ln>
        </p:spPr>
      </p:cxnSp>
      <p:cxnSp>
        <p:nvCxnSpPr>
          <p:cNvPr id="247" name="Straight Connector 246"/>
          <p:cNvCxnSpPr/>
          <p:nvPr/>
        </p:nvCxnSpPr>
        <p:spPr bwMode="auto">
          <a:xfrm>
            <a:off x="84471" y="2813657"/>
            <a:ext cx="6936864" cy="0"/>
          </a:xfrm>
          <a:prstGeom prst="line">
            <a:avLst/>
          </a:prstGeom>
          <a:noFill/>
          <a:ln w="25400" algn="ctr">
            <a:solidFill>
              <a:srgbClr val="BFBFBF"/>
            </a:solidFill>
            <a:round/>
            <a:headEnd/>
            <a:tailEnd/>
          </a:ln>
        </p:spPr>
      </p:cxnSp>
      <p:cxnSp>
        <p:nvCxnSpPr>
          <p:cNvPr id="18" name="Straight Connector 17"/>
          <p:cNvCxnSpPr/>
          <p:nvPr/>
        </p:nvCxnSpPr>
        <p:spPr bwMode="auto">
          <a:xfrm flipV="1">
            <a:off x="1191" y="1140017"/>
            <a:ext cx="9141619" cy="12579"/>
          </a:xfrm>
          <a:prstGeom prst="line">
            <a:avLst/>
          </a:prstGeom>
          <a:noFill/>
          <a:ln w="25400" algn="ctr">
            <a:solidFill>
              <a:schemeClr val="tx1"/>
            </a:solidFill>
            <a:round/>
            <a:headEnd/>
            <a:tailEnd/>
          </a:ln>
        </p:spPr>
      </p:cxnSp>
      <p:grpSp>
        <p:nvGrpSpPr>
          <p:cNvPr id="23" name="Group 22"/>
          <p:cNvGrpSpPr/>
          <p:nvPr/>
        </p:nvGrpSpPr>
        <p:grpSpPr>
          <a:xfrm>
            <a:off x="2237976" y="1263743"/>
            <a:ext cx="309486" cy="872130"/>
            <a:chOff x="1785715" y="1857832"/>
            <a:chExt cx="412755" cy="871839"/>
          </a:xfrm>
        </p:grpSpPr>
        <p:sp>
          <p:nvSpPr>
            <p:cNvPr id="19" name="TextBox 18"/>
            <p:cNvSpPr txBox="1"/>
            <p:nvPr/>
          </p:nvSpPr>
          <p:spPr>
            <a:xfrm>
              <a:off x="1953668" y="1898952"/>
              <a:ext cx="187785" cy="611502"/>
            </a:xfrm>
            <a:prstGeom prst="rect">
              <a:avLst/>
            </a:prstGeom>
            <a:noFill/>
          </p:spPr>
          <p:txBody>
            <a:bodyPr wrap="square" rtlCol="0">
              <a:spAutoFit/>
            </a:bodyPr>
            <a:lstStyle/>
            <a:p>
              <a:r>
                <a:rPr lang="en-US" sz="375" dirty="0"/>
                <a:t>1</a:t>
              </a:r>
            </a:p>
            <a:p>
              <a:r>
                <a:rPr lang="en-US" sz="375" dirty="0"/>
                <a:t>0</a:t>
              </a:r>
            </a:p>
            <a:p>
              <a:r>
                <a:rPr lang="en-US" sz="375" dirty="0"/>
                <a:t>1</a:t>
              </a:r>
            </a:p>
            <a:p>
              <a:r>
                <a:rPr lang="en-US" sz="375" dirty="0"/>
                <a:t>0</a:t>
              </a:r>
            </a:p>
            <a:p>
              <a:r>
                <a:rPr lang="en-US" sz="375" dirty="0"/>
                <a:t>0</a:t>
              </a:r>
            </a:p>
            <a:p>
              <a:endParaRPr lang="en-US" sz="375" dirty="0"/>
            </a:p>
            <a:p>
              <a:r>
                <a:rPr lang="en-US" sz="375" dirty="0"/>
                <a:t>0</a:t>
              </a:r>
            </a:p>
            <a:p>
              <a:r>
                <a:rPr lang="en-US" sz="375" dirty="0"/>
                <a:t>1</a:t>
              </a:r>
            </a:p>
            <a:p>
              <a:r>
                <a:rPr lang="en-US" sz="375" dirty="0"/>
                <a:t>0</a:t>
              </a:r>
            </a:p>
          </p:txBody>
        </p:sp>
        <p:sp>
          <p:nvSpPr>
            <p:cNvPr id="20" name="Rectangle 19"/>
            <p:cNvSpPr/>
            <p:nvPr/>
          </p:nvSpPr>
          <p:spPr>
            <a:xfrm>
              <a:off x="1862680" y="1898952"/>
              <a:ext cx="229770" cy="830719"/>
            </a:xfrm>
            <a:prstGeom prst="rect">
              <a:avLst/>
            </a:prstGeom>
          </p:spPr>
          <p:txBody>
            <a:bodyPr wrap="square">
              <a:spAutoFit/>
            </a:bodyPr>
            <a:lstStyle/>
            <a:p>
              <a:r>
                <a:rPr lang="en-US" sz="600" dirty="0"/>
                <a:t>1</a:t>
              </a:r>
            </a:p>
            <a:p>
              <a:r>
                <a:rPr lang="en-US" sz="600" dirty="0"/>
                <a:t>0</a:t>
              </a:r>
            </a:p>
            <a:p>
              <a:r>
                <a:rPr lang="en-US" sz="600" dirty="0"/>
                <a:t>0</a:t>
              </a:r>
            </a:p>
            <a:p>
              <a:r>
                <a:rPr lang="en-US" sz="600" dirty="0"/>
                <a:t>1</a:t>
              </a:r>
            </a:p>
            <a:p>
              <a:r>
                <a:rPr lang="en-US" sz="600" dirty="0"/>
                <a:t>1</a:t>
              </a:r>
            </a:p>
            <a:p>
              <a:r>
                <a:rPr lang="en-US" sz="600" dirty="0"/>
                <a:t>0</a:t>
              </a:r>
            </a:p>
            <a:p>
              <a:endParaRPr lang="en-US" sz="600" dirty="0"/>
            </a:p>
            <a:p>
              <a:endParaRPr lang="en-US" sz="600" dirty="0"/>
            </a:p>
          </p:txBody>
        </p:sp>
        <p:sp>
          <p:nvSpPr>
            <p:cNvPr id="21" name="TextBox 20"/>
            <p:cNvSpPr txBox="1"/>
            <p:nvPr/>
          </p:nvSpPr>
          <p:spPr>
            <a:xfrm>
              <a:off x="1785715" y="1898952"/>
              <a:ext cx="187785" cy="611502"/>
            </a:xfrm>
            <a:prstGeom prst="rect">
              <a:avLst/>
            </a:prstGeom>
            <a:noFill/>
          </p:spPr>
          <p:txBody>
            <a:bodyPr wrap="square" rtlCol="0">
              <a:spAutoFit/>
            </a:bodyPr>
            <a:lstStyle/>
            <a:p>
              <a:r>
                <a:rPr lang="en-US" sz="375" dirty="0"/>
                <a:t>1</a:t>
              </a:r>
            </a:p>
            <a:p>
              <a:r>
                <a:rPr lang="en-US" sz="375" dirty="0"/>
                <a:t>0</a:t>
              </a:r>
            </a:p>
            <a:p>
              <a:r>
                <a:rPr lang="en-US" sz="375" dirty="0"/>
                <a:t>1</a:t>
              </a:r>
            </a:p>
            <a:p>
              <a:r>
                <a:rPr lang="en-US" sz="375" dirty="0"/>
                <a:t>0</a:t>
              </a:r>
            </a:p>
            <a:p>
              <a:r>
                <a:rPr lang="en-US" sz="375" dirty="0"/>
                <a:t>0</a:t>
              </a:r>
            </a:p>
            <a:p>
              <a:endParaRPr lang="en-US" sz="375" dirty="0"/>
            </a:p>
            <a:p>
              <a:r>
                <a:rPr lang="en-US" sz="375" dirty="0"/>
                <a:t>0</a:t>
              </a:r>
            </a:p>
            <a:p>
              <a:r>
                <a:rPr lang="en-US" sz="375" dirty="0"/>
                <a:t>1</a:t>
              </a:r>
            </a:p>
            <a:p>
              <a:r>
                <a:rPr lang="en-US" sz="375" dirty="0"/>
                <a:t>0</a:t>
              </a:r>
            </a:p>
          </p:txBody>
        </p:sp>
        <p:sp>
          <p:nvSpPr>
            <p:cNvPr id="22" name="TextBox 21"/>
            <p:cNvSpPr txBox="1"/>
            <p:nvPr/>
          </p:nvSpPr>
          <p:spPr>
            <a:xfrm>
              <a:off x="2010685" y="1857832"/>
              <a:ext cx="187785" cy="669191"/>
            </a:xfrm>
            <a:prstGeom prst="rect">
              <a:avLst/>
            </a:prstGeom>
            <a:noFill/>
          </p:spPr>
          <p:txBody>
            <a:bodyPr wrap="square" rtlCol="0">
              <a:spAutoFit/>
            </a:bodyPr>
            <a:lstStyle/>
            <a:p>
              <a:r>
                <a:rPr lang="en-US" sz="375" dirty="0"/>
                <a:t>0</a:t>
              </a:r>
            </a:p>
            <a:p>
              <a:r>
                <a:rPr lang="en-US" sz="375" dirty="0"/>
                <a:t>0</a:t>
              </a:r>
            </a:p>
            <a:p>
              <a:r>
                <a:rPr lang="en-US" sz="375" dirty="0"/>
                <a:t>0</a:t>
              </a:r>
            </a:p>
            <a:p>
              <a:r>
                <a:rPr lang="en-US" sz="375" dirty="0"/>
                <a:t>1</a:t>
              </a:r>
            </a:p>
            <a:p>
              <a:r>
                <a:rPr lang="en-US" sz="375" dirty="0"/>
                <a:t>0</a:t>
              </a:r>
            </a:p>
            <a:p>
              <a:r>
                <a:rPr lang="en-US" sz="375" dirty="0"/>
                <a:t>0</a:t>
              </a:r>
            </a:p>
            <a:p>
              <a:endParaRPr lang="en-US" sz="375" dirty="0"/>
            </a:p>
            <a:p>
              <a:r>
                <a:rPr lang="en-US" sz="375" dirty="0"/>
                <a:t>0</a:t>
              </a:r>
            </a:p>
            <a:p>
              <a:r>
                <a:rPr lang="en-US" sz="375" dirty="0"/>
                <a:t>1</a:t>
              </a:r>
            </a:p>
            <a:p>
              <a:r>
                <a:rPr lang="en-US" sz="375" dirty="0"/>
                <a:t>0</a:t>
              </a:r>
            </a:p>
          </p:txBody>
        </p:sp>
      </p:grpSp>
      <p:grpSp>
        <p:nvGrpSpPr>
          <p:cNvPr id="24" name="Group 23"/>
          <p:cNvGrpSpPr/>
          <p:nvPr/>
        </p:nvGrpSpPr>
        <p:grpSpPr>
          <a:xfrm>
            <a:off x="3025165" y="1113642"/>
            <a:ext cx="309486" cy="861829"/>
            <a:chOff x="1785715" y="1857832"/>
            <a:chExt cx="412755" cy="1149404"/>
          </a:xfrm>
        </p:grpSpPr>
        <p:sp>
          <p:nvSpPr>
            <p:cNvPr id="25" name="TextBox 24"/>
            <p:cNvSpPr txBox="1"/>
            <p:nvPr/>
          </p:nvSpPr>
          <p:spPr>
            <a:xfrm>
              <a:off x="1953668"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26" name="Rectangle 25"/>
            <p:cNvSpPr/>
            <p:nvPr/>
          </p:nvSpPr>
          <p:spPr>
            <a:xfrm>
              <a:off x="1862680" y="1898952"/>
              <a:ext cx="229770" cy="1108284"/>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27" name="TextBox 26"/>
            <p:cNvSpPr txBox="1"/>
            <p:nvPr/>
          </p:nvSpPr>
          <p:spPr>
            <a:xfrm>
              <a:off x="1785715"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28" name="TextBox 27"/>
            <p:cNvSpPr txBox="1"/>
            <p:nvPr/>
          </p:nvSpPr>
          <p:spPr>
            <a:xfrm>
              <a:off x="2010685" y="1857832"/>
              <a:ext cx="187785" cy="89278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29" name="Group 28"/>
          <p:cNvGrpSpPr/>
          <p:nvPr/>
        </p:nvGrpSpPr>
        <p:grpSpPr>
          <a:xfrm>
            <a:off x="2856481" y="1153383"/>
            <a:ext cx="309486" cy="861829"/>
            <a:chOff x="1785715" y="1857832"/>
            <a:chExt cx="412755" cy="1149404"/>
          </a:xfrm>
        </p:grpSpPr>
        <p:sp>
          <p:nvSpPr>
            <p:cNvPr id="30" name="TextBox 29"/>
            <p:cNvSpPr txBox="1"/>
            <p:nvPr/>
          </p:nvSpPr>
          <p:spPr>
            <a:xfrm>
              <a:off x="1953668"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31" name="Rectangle 30"/>
            <p:cNvSpPr/>
            <p:nvPr/>
          </p:nvSpPr>
          <p:spPr>
            <a:xfrm>
              <a:off x="1862680" y="1898952"/>
              <a:ext cx="229770" cy="1108284"/>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32" name="TextBox 31"/>
            <p:cNvSpPr txBox="1"/>
            <p:nvPr/>
          </p:nvSpPr>
          <p:spPr>
            <a:xfrm>
              <a:off x="1785715"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33" name="TextBox 32"/>
            <p:cNvSpPr txBox="1"/>
            <p:nvPr/>
          </p:nvSpPr>
          <p:spPr>
            <a:xfrm>
              <a:off x="2010685" y="1857832"/>
              <a:ext cx="187785" cy="89278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34" name="Group 33"/>
          <p:cNvGrpSpPr/>
          <p:nvPr/>
        </p:nvGrpSpPr>
        <p:grpSpPr>
          <a:xfrm>
            <a:off x="1520691" y="1122551"/>
            <a:ext cx="309486" cy="861829"/>
            <a:chOff x="1785715" y="1857832"/>
            <a:chExt cx="412755" cy="1149404"/>
          </a:xfrm>
        </p:grpSpPr>
        <p:sp>
          <p:nvSpPr>
            <p:cNvPr id="35" name="TextBox 34"/>
            <p:cNvSpPr txBox="1"/>
            <p:nvPr/>
          </p:nvSpPr>
          <p:spPr>
            <a:xfrm>
              <a:off x="1953668" y="1898952"/>
              <a:ext cx="187785" cy="815820"/>
            </a:xfrm>
            <a:prstGeom prst="rect">
              <a:avLst/>
            </a:prstGeom>
            <a:noFill/>
          </p:spPr>
          <p:txBody>
            <a:bodyPr wrap="square" rtlCol="0">
              <a:spAutoFit/>
            </a:bodyPr>
            <a:lstStyle/>
            <a:p>
              <a:r>
                <a:rPr lang="en-US" sz="375" dirty="0"/>
                <a:t>1</a:t>
              </a:r>
            </a:p>
            <a:p>
              <a:r>
                <a:rPr lang="en-US" sz="375" dirty="0"/>
                <a:t>0</a:t>
              </a:r>
            </a:p>
            <a:p>
              <a:r>
                <a:rPr lang="en-US" sz="375" dirty="0"/>
                <a:t>1</a:t>
              </a:r>
            </a:p>
            <a:p>
              <a:r>
                <a:rPr lang="en-US" sz="375" dirty="0"/>
                <a:t>0</a:t>
              </a:r>
            </a:p>
            <a:p>
              <a:r>
                <a:rPr lang="en-US" sz="375" dirty="0"/>
                <a:t>0</a:t>
              </a:r>
            </a:p>
            <a:p>
              <a:endParaRPr lang="en-US" sz="375" dirty="0"/>
            </a:p>
            <a:p>
              <a:r>
                <a:rPr lang="en-US" sz="375" dirty="0"/>
                <a:t>0</a:t>
              </a:r>
            </a:p>
            <a:p>
              <a:r>
                <a:rPr lang="en-US" sz="375" dirty="0"/>
                <a:t>1</a:t>
              </a:r>
            </a:p>
            <a:p>
              <a:r>
                <a:rPr lang="en-US" sz="375" dirty="0"/>
                <a:t>0</a:t>
              </a:r>
            </a:p>
          </p:txBody>
        </p:sp>
        <p:sp>
          <p:nvSpPr>
            <p:cNvPr id="36" name="Rectangle 35"/>
            <p:cNvSpPr/>
            <p:nvPr/>
          </p:nvSpPr>
          <p:spPr>
            <a:xfrm>
              <a:off x="1862680" y="1898952"/>
              <a:ext cx="229770" cy="1108284"/>
            </a:xfrm>
            <a:prstGeom prst="rect">
              <a:avLst/>
            </a:prstGeom>
          </p:spPr>
          <p:txBody>
            <a:bodyPr wrap="square">
              <a:spAutoFit/>
            </a:bodyPr>
            <a:lstStyle/>
            <a:p>
              <a:r>
                <a:rPr lang="en-US" sz="600" dirty="0"/>
                <a:t>1</a:t>
              </a:r>
            </a:p>
            <a:p>
              <a:r>
                <a:rPr lang="en-US" sz="600" dirty="0"/>
                <a:t>0</a:t>
              </a:r>
            </a:p>
            <a:p>
              <a:r>
                <a:rPr lang="en-US" sz="600" dirty="0"/>
                <a:t>0</a:t>
              </a:r>
            </a:p>
            <a:p>
              <a:r>
                <a:rPr lang="en-US" sz="600" dirty="0"/>
                <a:t>1</a:t>
              </a:r>
            </a:p>
            <a:p>
              <a:r>
                <a:rPr lang="en-US" sz="600" dirty="0"/>
                <a:t>1</a:t>
              </a:r>
            </a:p>
            <a:p>
              <a:r>
                <a:rPr lang="en-US" sz="600" dirty="0"/>
                <a:t>0</a:t>
              </a:r>
            </a:p>
            <a:p>
              <a:endParaRPr lang="en-US" sz="600" dirty="0"/>
            </a:p>
            <a:p>
              <a:endParaRPr lang="en-US" sz="600" dirty="0"/>
            </a:p>
          </p:txBody>
        </p:sp>
        <p:sp>
          <p:nvSpPr>
            <p:cNvPr id="37" name="TextBox 36"/>
            <p:cNvSpPr txBox="1"/>
            <p:nvPr/>
          </p:nvSpPr>
          <p:spPr>
            <a:xfrm>
              <a:off x="1785715" y="1898952"/>
              <a:ext cx="187785" cy="815820"/>
            </a:xfrm>
            <a:prstGeom prst="rect">
              <a:avLst/>
            </a:prstGeom>
            <a:noFill/>
          </p:spPr>
          <p:txBody>
            <a:bodyPr wrap="square" rtlCol="0">
              <a:spAutoFit/>
            </a:bodyPr>
            <a:lstStyle/>
            <a:p>
              <a:r>
                <a:rPr lang="en-US" sz="375" dirty="0"/>
                <a:t>1</a:t>
              </a:r>
            </a:p>
            <a:p>
              <a:r>
                <a:rPr lang="en-US" sz="375" dirty="0"/>
                <a:t>0</a:t>
              </a:r>
            </a:p>
            <a:p>
              <a:r>
                <a:rPr lang="en-US" sz="375" dirty="0"/>
                <a:t>1</a:t>
              </a:r>
            </a:p>
            <a:p>
              <a:r>
                <a:rPr lang="en-US" sz="375" dirty="0"/>
                <a:t>0</a:t>
              </a:r>
            </a:p>
            <a:p>
              <a:r>
                <a:rPr lang="en-US" sz="375" dirty="0"/>
                <a:t>0</a:t>
              </a:r>
            </a:p>
            <a:p>
              <a:endParaRPr lang="en-US" sz="375" dirty="0"/>
            </a:p>
            <a:p>
              <a:r>
                <a:rPr lang="en-US" sz="375" dirty="0"/>
                <a:t>0</a:t>
              </a:r>
            </a:p>
            <a:p>
              <a:r>
                <a:rPr lang="en-US" sz="375" dirty="0"/>
                <a:t>1</a:t>
              </a:r>
            </a:p>
            <a:p>
              <a:r>
                <a:rPr lang="en-US" sz="375" dirty="0"/>
                <a:t>0</a:t>
              </a:r>
            </a:p>
          </p:txBody>
        </p:sp>
        <p:sp>
          <p:nvSpPr>
            <p:cNvPr id="38" name="TextBox 37"/>
            <p:cNvSpPr txBox="1"/>
            <p:nvPr/>
          </p:nvSpPr>
          <p:spPr>
            <a:xfrm>
              <a:off x="2010685" y="1857832"/>
              <a:ext cx="187785" cy="892784"/>
            </a:xfrm>
            <a:prstGeom prst="rect">
              <a:avLst/>
            </a:prstGeom>
            <a:noFill/>
          </p:spPr>
          <p:txBody>
            <a:bodyPr wrap="square" rtlCol="0">
              <a:spAutoFit/>
            </a:bodyPr>
            <a:lstStyle/>
            <a:p>
              <a:r>
                <a:rPr lang="en-US" sz="375" dirty="0"/>
                <a:t>0</a:t>
              </a:r>
            </a:p>
            <a:p>
              <a:r>
                <a:rPr lang="en-US" sz="375" dirty="0"/>
                <a:t>0</a:t>
              </a:r>
            </a:p>
            <a:p>
              <a:r>
                <a:rPr lang="en-US" sz="375" dirty="0"/>
                <a:t>0</a:t>
              </a:r>
            </a:p>
            <a:p>
              <a:r>
                <a:rPr lang="en-US" sz="375" dirty="0"/>
                <a:t>1</a:t>
              </a:r>
            </a:p>
            <a:p>
              <a:r>
                <a:rPr lang="en-US" sz="375" dirty="0"/>
                <a:t>0</a:t>
              </a:r>
            </a:p>
            <a:p>
              <a:r>
                <a:rPr lang="en-US" sz="375" dirty="0"/>
                <a:t>0</a:t>
              </a:r>
            </a:p>
            <a:p>
              <a:endParaRPr lang="en-US" sz="375" dirty="0"/>
            </a:p>
            <a:p>
              <a:r>
                <a:rPr lang="en-US" sz="375" dirty="0"/>
                <a:t>0</a:t>
              </a:r>
            </a:p>
            <a:p>
              <a:r>
                <a:rPr lang="en-US" sz="375" dirty="0"/>
                <a:t>1</a:t>
              </a:r>
            </a:p>
            <a:p>
              <a:r>
                <a:rPr lang="en-US" sz="375" dirty="0"/>
                <a:t>0</a:t>
              </a:r>
            </a:p>
          </p:txBody>
        </p:sp>
      </p:grpSp>
      <p:grpSp>
        <p:nvGrpSpPr>
          <p:cNvPr id="39" name="Group 38"/>
          <p:cNvGrpSpPr/>
          <p:nvPr/>
        </p:nvGrpSpPr>
        <p:grpSpPr>
          <a:xfrm>
            <a:off x="1675433" y="1148976"/>
            <a:ext cx="309486" cy="861829"/>
            <a:chOff x="1785715" y="1857832"/>
            <a:chExt cx="412755" cy="1149404"/>
          </a:xfrm>
        </p:grpSpPr>
        <p:sp>
          <p:nvSpPr>
            <p:cNvPr id="40" name="TextBox 39"/>
            <p:cNvSpPr txBox="1"/>
            <p:nvPr/>
          </p:nvSpPr>
          <p:spPr>
            <a:xfrm>
              <a:off x="1953668"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41" name="Rectangle 40"/>
            <p:cNvSpPr/>
            <p:nvPr/>
          </p:nvSpPr>
          <p:spPr>
            <a:xfrm>
              <a:off x="1862680" y="1898952"/>
              <a:ext cx="229770" cy="1108284"/>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42" name="TextBox 41"/>
            <p:cNvSpPr txBox="1"/>
            <p:nvPr/>
          </p:nvSpPr>
          <p:spPr>
            <a:xfrm>
              <a:off x="1785715"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43" name="TextBox 42"/>
            <p:cNvSpPr txBox="1"/>
            <p:nvPr/>
          </p:nvSpPr>
          <p:spPr>
            <a:xfrm>
              <a:off x="2010685" y="1857832"/>
              <a:ext cx="187785" cy="89278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44" name="Group 43"/>
          <p:cNvGrpSpPr/>
          <p:nvPr/>
        </p:nvGrpSpPr>
        <p:grpSpPr>
          <a:xfrm>
            <a:off x="1807300" y="1091718"/>
            <a:ext cx="309486" cy="861829"/>
            <a:chOff x="1785715" y="1857832"/>
            <a:chExt cx="412755" cy="1149404"/>
          </a:xfrm>
        </p:grpSpPr>
        <p:sp>
          <p:nvSpPr>
            <p:cNvPr id="45" name="TextBox 44"/>
            <p:cNvSpPr txBox="1"/>
            <p:nvPr/>
          </p:nvSpPr>
          <p:spPr>
            <a:xfrm>
              <a:off x="1953668"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46" name="Rectangle 45"/>
            <p:cNvSpPr/>
            <p:nvPr/>
          </p:nvSpPr>
          <p:spPr>
            <a:xfrm>
              <a:off x="1862680" y="1898952"/>
              <a:ext cx="229770" cy="1108284"/>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47" name="TextBox 46"/>
            <p:cNvSpPr txBox="1"/>
            <p:nvPr/>
          </p:nvSpPr>
          <p:spPr>
            <a:xfrm>
              <a:off x="1785715"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48" name="TextBox 47"/>
            <p:cNvSpPr txBox="1"/>
            <p:nvPr/>
          </p:nvSpPr>
          <p:spPr>
            <a:xfrm>
              <a:off x="2010685" y="1857832"/>
              <a:ext cx="187785" cy="89278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49" name="Group 48"/>
          <p:cNvGrpSpPr/>
          <p:nvPr/>
        </p:nvGrpSpPr>
        <p:grpSpPr>
          <a:xfrm>
            <a:off x="1704245" y="1118144"/>
            <a:ext cx="309486" cy="861829"/>
            <a:chOff x="1785715" y="1857832"/>
            <a:chExt cx="412755" cy="1149404"/>
          </a:xfrm>
        </p:grpSpPr>
        <p:sp>
          <p:nvSpPr>
            <p:cNvPr id="50" name="TextBox 49"/>
            <p:cNvSpPr txBox="1"/>
            <p:nvPr/>
          </p:nvSpPr>
          <p:spPr>
            <a:xfrm>
              <a:off x="1953668" y="1898952"/>
              <a:ext cx="187785" cy="815820"/>
            </a:xfrm>
            <a:prstGeom prst="rect">
              <a:avLst/>
            </a:prstGeom>
            <a:noFill/>
          </p:spPr>
          <p:txBody>
            <a:bodyPr wrap="square" rtlCol="0">
              <a:spAutoFit/>
            </a:bodyPr>
            <a:lstStyle/>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0</a:t>
              </a:r>
            </a:p>
            <a:p>
              <a:endParaRPr lang="en-US" sz="375" dirty="0">
                <a:solidFill>
                  <a:schemeClr val="tx2">
                    <a:lumMod val="75000"/>
                  </a:schemeClr>
                </a:solidFill>
              </a:endParaRP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p:txBody>
        </p:sp>
        <p:sp>
          <p:nvSpPr>
            <p:cNvPr id="51" name="Rectangle 50"/>
            <p:cNvSpPr/>
            <p:nvPr/>
          </p:nvSpPr>
          <p:spPr>
            <a:xfrm>
              <a:off x="1862680" y="1898952"/>
              <a:ext cx="229770" cy="1108284"/>
            </a:xfrm>
            <a:prstGeom prst="rect">
              <a:avLst/>
            </a:prstGeom>
          </p:spPr>
          <p:txBody>
            <a:bodyPr wrap="square">
              <a:spAutoFit/>
            </a:bodyPr>
            <a:lstStyle/>
            <a:p>
              <a:r>
                <a:rPr lang="en-US" sz="600" dirty="0">
                  <a:solidFill>
                    <a:schemeClr val="tx2">
                      <a:lumMod val="75000"/>
                    </a:schemeClr>
                  </a:solidFill>
                </a:rPr>
                <a:t>1</a:t>
              </a:r>
            </a:p>
            <a:p>
              <a:r>
                <a:rPr lang="en-US" sz="600" dirty="0">
                  <a:solidFill>
                    <a:schemeClr val="tx2">
                      <a:lumMod val="75000"/>
                    </a:schemeClr>
                  </a:solidFill>
                </a:rPr>
                <a:t>0</a:t>
              </a:r>
            </a:p>
            <a:p>
              <a:r>
                <a:rPr lang="en-US" sz="600" dirty="0">
                  <a:solidFill>
                    <a:schemeClr val="tx2">
                      <a:lumMod val="75000"/>
                    </a:schemeClr>
                  </a:solidFill>
                </a:rPr>
                <a:t>0</a:t>
              </a:r>
            </a:p>
            <a:p>
              <a:r>
                <a:rPr lang="en-US" sz="600" dirty="0">
                  <a:solidFill>
                    <a:schemeClr val="tx2">
                      <a:lumMod val="75000"/>
                    </a:schemeClr>
                  </a:solidFill>
                </a:rPr>
                <a:t>1</a:t>
              </a:r>
            </a:p>
            <a:p>
              <a:r>
                <a:rPr lang="en-US" sz="600" dirty="0">
                  <a:solidFill>
                    <a:schemeClr val="tx2">
                      <a:lumMod val="75000"/>
                    </a:schemeClr>
                  </a:solidFill>
                </a:rPr>
                <a:t>1</a:t>
              </a:r>
            </a:p>
            <a:p>
              <a:r>
                <a:rPr lang="en-US" sz="600" dirty="0">
                  <a:solidFill>
                    <a:schemeClr val="tx2">
                      <a:lumMod val="75000"/>
                    </a:schemeClr>
                  </a:solidFill>
                </a:rPr>
                <a:t>0</a:t>
              </a:r>
            </a:p>
            <a:p>
              <a:endParaRPr lang="en-US" sz="600" dirty="0">
                <a:solidFill>
                  <a:schemeClr val="tx2">
                    <a:lumMod val="75000"/>
                  </a:schemeClr>
                </a:solidFill>
              </a:endParaRPr>
            </a:p>
            <a:p>
              <a:endParaRPr lang="en-US" sz="600" dirty="0">
                <a:solidFill>
                  <a:schemeClr val="tx2">
                    <a:lumMod val="75000"/>
                  </a:schemeClr>
                </a:solidFill>
              </a:endParaRPr>
            </a:p>
          </p:txBody>
        </p:sp>
        <p:sp>
          <p:nvSpPr>
            <p:cNvPr id="52" name="TextBox 51"/>
            <p:cNvSpPr txBox="1"/>
            <p:nvPr/>
          </p:nvSpPr>
          <p:spPr>
            <a:xfrm>
              <a:off x="1785715" y="1898952"/>
              <a:ext cx="187785" cy="815820"/>
            </a:xfrm>
            <a:prstGeom prst="rect">
              <a:avLst/>
            </a:prstGeom>
            <a:noFill/>
          </p:spPr>
          <p:txBody>
            <a:bodyPr wrap="square" rtlCol="0">
              <a:spAutoFit/>
            </a:bodyPr>
            <a:lstStyle/>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0</a:t>
              </a:r>
            </a:p>
            <a:p>
              <a:endParaRPr lang="en-US" sz="375" dirty="0">
                <a:solidFill>
                  <a:schemeClr val="tx2">
                    <a:lumMod val="75000"/>
                  </a:schemeClr>
                </a:solidFill>
              </a:endParaRP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p:txBody>
        </p:sp>
        <p:sp>
          <p:nvSpPr>
            <p:cNvPr id="53" name="TextBox 52"/>
            <p:cNvSpPr txBox="1"/>
            <p:nvPr/>
          </p:nvSpPr>
          <p:spPr>
            <a:xfrm>
              <a:off x="2010685" y="1857832"/>
              <a:ext cx="187785" cy="892784"/>
            </a:xfrm>
            <a:prstGeom prst="rect">
              <a:avLst/>
            </a:prstGeom>
            <a:noFill/>
          </p:spPr>
          <p:txBody>
            <a:bodyPr wrap="square" rtlCol="0">
              <a:spAutoFit/>
            </a:bodyPr>
            <a:lstStyle/>
            <a:p>
              <a:r>
                <a:rPr lang="en-US" sz="375" dirty="0">
                  <a:solidFill>
                    <a:schemeClr val="tx2">
                      <a:lumMod val="75000"/>
                    </a:schemeClr>
                  </a:solidFill>
                </a:rPr>
                <a:t>0</a:t>
              </a:r>
            </a:p>
            <a:p>
              <a:r>
                <a:rPr lang="en-US" sz="375" dirty="0">
                  <a:solidFill>
                    <a:schemeClr val="tx2">
                      <a:lumMod val="75000"/>
                    </a:schemeClr>
                  </a:solidFill>
                </a:rPr>
                <a:t>0</a:t>
              </a: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0</a:t>
              </a:r>
            </a:p>
            <a:p>
              <a:endParaRPr lang="en-US" sz="375" dirty="0">
                <a:solidFill>
                  <a:schemeClr val="tx2">
                    <a:lumMod val="75000"/>
                  </a:schemeClr>
                </a:solidFill>
              </a:endParaRP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p:txBody>
        </p:sp>
      </p:grpSp>
      <p:grpSp>
        <p:nvGrpSpPr>
          <p:cNvPr id="54" name="Group 53"/>
          <p:cNvGrpSpPr/>
          <p:nvPr/>
        </p:nvGrpSpPr>
        <p:grpSpPr>
          <a:xfrm>
            <a:off x="3036264" y="1188625"/>
            <a:ext cx="326036" cy="939421"/>
            <a:chOff x="1825158" y="1754349"/>
            <a:chExt cx="434828" cy="1252888"/>
          </a:xfrm>
        </p:grpSpPr>
        <p:sp>
          <p:nvSpPr>
            <p:cNvPr id="55" name="TextBox 54"/>
            <p:cNvSpPr txBox="1"/>
            <p:nvPr/>
          </p:nvSpPr>
          <p:spPr>
            <a:xfrm>
              <a:off x="1953669" y="1898952"/>
              <a:ext cx="187785" cy="815821"/>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p:txBody>
        </p:sp>
        <p:sp>
          <p:nvSpPr>
            <p:cNvPr id="56" name="Rectangle 55"/>
            <p:cNvSpPr/>
            <p:nvPr/>
          </p:nvSpPr>
          <p:spPr>
            <a:xfrm>
              <a:off x="1862681" y="1898952"/>
              <a:ext cx="229769" cy="1108285"/>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endParaRPr lang="en-US" sz="600" dirty="0">
                <a:solidFill>
                  <a:srgbClr val="000000"/>
                </a:solidFill>
              </a:endParaRPr>
            </a:p>
            <a:p>
              <a:endParaRPr lang="en-US" sz="600" dirty="0">
                <a:solidFill>
                  <a:srgbClr val="000000"/>
                </a:solidFill>
              </a:endParaRPr>
            </a:p>
            <a:p>
              <a:endParaRPr lang="en-US" sz="600" dirty="0">
                <a:solidFill>
                  <a:srgbClr val="000000"/>
                </a:solidFill>
              </a:endParaRPr>
            </a:p>
          </p:txBody>
        </p:sp>
        <p:sp>
          <p:nvSpPr>
            <p:cNvPr id="57" name="TextBox 56"/>
            <p:cNvSpPr txBox="1"/>
            <p:nvPr/>
          </p:nvSpPr>
          <p:spPr>
            <a:xfrm flipH="1">
              <a:off x="1825158" y="1898952"/>
              <a:ext cx="61827" cy="815821"/>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58" name="TextBox 57"/>
            <p:cNvSpPr txBox="1"/>
            <p:nvPr/>
          </p:nvSpPr>
          <p:spPr>
            <a:xfrm>
              <a:off x="2072201" y="1754349"/>
              <a:ext cx="187785" cy="892785"/>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endParaRPr lang="en-US" sz="375" dirty="0">
                <a:solidFill>
                  <a:srgbClr val="000000"/>
                </a:solidFill>
              </a:endParaRPr>
            </a:p>
          </p:txBody>
        </p:sp>
      </p:grpSp>
      <p:grpSp>
        <p:nvGrpSpPr>
          <p:cNvPr id="59" name="Group 58"/>
          <p:cNvGrpSpPr/>
          <p:nvPr/>
        </p:nvGrpSpPr>
        <p:grpSpPr>
          <a:xfrm>
            <a:off x="3600509" y="1157790"/>
            <a:ext cx="309486" cy="861829"/>
            <a:chOff x="1785715" y="1857832"/>
            <a:chExt cx="412755" cy="1149404"/>
          </a:xfrm>
        </p:grpSpPr>
        <p:sp>
          <p:nvSpPr>
            <p:cNvPr id="60" name="TextBox 59"/>
            <p:cNvSpPr txBox="1"/>
            <p:nvPr/>
          </p:nvSpPr>
          <p:spPr>
            <a:xfrm>
              <a:off x="1953668"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61" name="Rectangle 60"/>
            <p:cNvSpPr/>
            <p:nvPr/>
          </p:nvSpPr>
          <p:spPr>
            <a:xfrm>
              <a:off x="1862680" y="1898952"/>
              <a:ext cx="229770" cy="1108284"/>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62" name="TextBox 61"/>
            <p:cNvSpPr txBox="1"/>
            <p:nvPr/>
          </p:nvSpPr>
          <p:spPr>
            <a:xfrm>
              <a:off x="1785715"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63" name="TextBox 62"/>
            <p:cNvSpPr txBox="1"/>
            <p:nvPr/>
          </p:nvSpPr>
          <p:spPr>
            <a:xfrm>
              <a:off x="2010685" y="1857832"/>
              <a:ext cx="187785" cy="89278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64" name="Group 63"/>
          <p:cNvGrpSpPr/>
          <p:nvPr/>
        </p:nvGrpSpPr>
        <p:grpSpPr>
          <a:xfrm>
            <a:off x="3508778" y="1126958"/>
            <a:ext cx="309486" cy="861829"/>
            <a:chOff x="1785715" y="1857832"/>
            <a:chExt cx="412755" cy="1149404"/>
          </a:xfrm>
        </p:grpSpPr>
        <p:sp>
          <p:nvSpPr>
            <p:cNvPr id="65" name="TextBox 64"/>
            <p:cNvSpPr txBox="1"/>
            <p:nvPr/>
          </p:nvSpPr>
          <p:spPr>
            <a:xfrm>
              <a:off x="1953668" y="1898952"/>
              <a:ext cx="187785" cy="815820"/>
            </a:xfrm>
            <a:prstGeom prst="rect">
              <a:avLst/>
            </a:prstGeom>
            <a:noFill/>
          </p:spPr>
          <p:txBody>
            <a:bodyPr wrap="square" rtlCol="0">
              <a:spAutoFit/>
            </a:bodyPr>
            <a:lstStyle/>
            <a:p>
              <a:r>
                <a:rPr lang="en-US" sz="375" dirty="0">
                  <a:solidFill>
                    <a:srgbClr val="BFBFBF"/>
                  </a:solidFill>
                </a:rPr>
                <a:t>1</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0</a:t>
              </a:r>
            </a:p>
          </p:txBody>
        </p:sp>
        <p:sp>
          <p:nvSpPr>
            <p:cNvPr id="66" name="Rectangle 65"/>
            <p:cNvSpPr/>
            <p:nvPr/>
          </p:nvSpPr>
          <p:spPr>
            <a:xfrm>
              <a:off x="1862680" y="1898952"/>
              <a:ext cx="229770" cy="1108284"/>
            </a:xfrm>
            <a:prstGeom prst="rect">
              <a:avLst/>
            </a:prstGeom>
          </p:spPr>
          <p:txBody>
            <a:bodyPr wrap="square">
              <a:spAutoFit/>
            </a:bodyPr>
            <a:lstStyle/>
            <a:p>
              <a:r>
                <a:rPr lang="en-US" sz="600" dirty="0">
                  <a:solidFill>
                    <a:srgbClr val="BFBFBF"/>
                  </a:solidFill>
                </a:rPr>
                <a:t>1</a:t>
              </a:r>
            </a:p>
            <a:p>
              <a:r>
                <a:rPr lang="en-US" sz="600" dirty="0">
                  <a:solidFill>
                    <a:srgbClr val="BFBFBF"/>
                  </a:solidFill>
                </a:rPr>
                <a:t>0</a:t>
              </a:r>
            </a:p>
            <a:p>
              <a:r>
                <a:rPr lang="en-US" sz="600" dirty="0">
                  <a:solidFill>
                    <a:srgbClr val="BFBFBF"/>
                  </a:solidFill>
                </a:rPr>
                <a:t>0</a:t>
              </a:r>
            </a:p>
            <a:p>
              <a:r>
                <a:rPr lang="en-US" sz="600" dirty="0">
                  <a:solidFill>
                    <a:srgbClr val="BFBFBF"/>
                  </a:solidFill>
                </a:rPr>
                <a:t>1</a:t>
              </a:r>
            </a:p>
            <a:p>
              <a:r>
                <a:rPr lang="en-US" sz="600" dirty="0">
                  <a:solidFill>
                    <a:srgbClr val="BFBFBF"/>
                  </a:solidFill>
                </a:rPr>
                <a:t>1</a:t>
              </a:r>
            </a:p>
            <a:p>
              <a:r>
                <a:rPr lang="en-US" sz="600" dirty="0">
                  <a:solidFill>
                    <a:srgbClr val="BFBFBF"/>
                  </a:solidFill>
                </a:rPr>
                <a:t>0</a:t>
              </a:r>
            </a:p>
            <a:p>
              <a:endParaRPr lang="en-US" sz="600" dirty="0">
                <a:solidFill>
                  <a:srgbClr val="BFBFBF"/>
                </a:solidFill>
              </a:endParaRPr>
            </a:p>
            <a:p>
              <a:endParaRPr lang="en-US" sz="600" dirty="0">
                <a:solidFill>
                  <a:srgbClr val="BFBFBF"/>
                </a:solidFill>
              </a:endParaRPr>
            </a:p>
          </p:txBody>
        </p:sp>
        <p:sp>
          <p:nvSpPr>
            <p:cNvPr id="67" name="TextBox 66"/>
            <p:cNvSpPr txBox="1"/>
            <p:nvPr/>
          </p:nvSpPr>
          <p:spPr>
            <a:xfrm>
              <a:off x="1785715" y="1898952"/>
              <a:ext cx="187785" cy="815820"/>
            </a:xfrm>
            <a:prstGeom prst="rect">
              <a:avLst/>
            </a:prstGeom>
            <a:noFill/>
          </p:spPr>
          <p:txBody>
            <a:bodyPr wrap="square" rtlCol="0">
              <a:spAutoFit/>
            </a:bodyPr>
            <a:lstStyle/>
            <a:p>
              <a:r>
                <a:rPr lang="en-US" sz="375" dirty="0">
                  <a:solidFill>
                    <a:srgbClr val="BFBFBF"/>
                  </a:solidFill>
                </a:rPr>
                <a:t>1</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0</a:t>
              </a:r>
            </a:p>
          </p:txBody>
        </p:sp>
        <p:sp>
          <p:nvSpPr>
            <p:cNvPr id="68" name="TextBox 67"/>
            <p:cNvSpPr txBox="1"/>
            <p:nvPr/>
          </p:nvSpPr>
          <p:spPr>
            <a:xfrm>
              <a:off x="2010685" y="1857832"/>
              <a:ext cx="187785" cy="892784"/>
            </a:xfrm>
            <a:prstGeom prst="rect">
              <a:avLst/>
            </a:prstGeom>
            <a:noFill/>
          </p:spPr>
          <p:txBody>
            <a:bodyPr wrap="square" rtlCol="0">
              <a:spAutoFit/>
            </a:bodyPr>
            <a:lstStyle/>
            <a:p>
              <a:r>
                <a:rPr lang="en-US" sz="375" dirty="0">
                  <a:solidFill>
                    <a:srgbClr val="BFBFBF"/>
                  </a:solidFill>
                </a:rPr>
                <a:t>0</a:t>
              </a:r>
            </a:p>
            <a:p>
              <a:r>
                <a:rPr lang="en-US" sz="375" dirty="0">
                  <a:solidFill>
                    <a:srgbClr val="BFBFBF"/>
                  </a:solidFill>
                </a:rPr>
                <a:t>0</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0</a:t>
              </a:r>
            </a:p>
          </p:txBody>
        </p:sp>
      </p:grpSp>
      <p:grpSp>
        <p:nvGrpSpPr>
          <p:cNvPr id="69" name="Group 68"/>
          <p:cNvGrpSpPr/>
          <p:nvPr/>
        </p:nvGrpSpPr>
        <p:grpSpPr>
          <a:xfrm>
            <a:off x="3677933" y="1148976"/>
            <a:ext cx="309486" cy="861829"/>
            <a:chOff x="1785715" y="1857832"/>
            <a:chExt cx="412755" cy="1149404"/>
          </a:xfrm>
        </p:grpSpPr>
        <p:sp>
          <p:nvSpPr>
            <p:cNvPr id="70" name="TextBox 69"/>
            <p:cNvSpPr txBox="1"/>
            <p:nvPr/>
          </p:nvSpPr>
          <p:spPr>
            <a:xfrm>
              <a:off x="1953668" y="1898952"/>
              <a:ext cx="187785" cy="815820"/>
            </a:xfrm>
            <a:prstGeom prst="rect">
              <a:avLst/>
            </a:prstGeom>
            <a:noFill/>
          </p:spPr>
          <p:txBody>
            <a:bodyPr wrap="square" rtlCol="0">
              <a:spAutoFit/>
            </a:bodyPr>
            <a:lstStyle/>
            <a:p>
              <a:r>
                <a:rPr lang="en-US" sz="375" dirty="0">
                  <a:solidFill>
                    <a:srgbClr val="BFBFBF"/>
                  </a:solidFill>
                </a:rPr>
                <a:t>1</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0</a:t>
              </a:r>
            </a:p>
          </p:txBody>
        </p:sp>
        <p:sp>
          <p:nvSpPr>
            <p:cNvPr id="71" name="Rectangle 70"/>
            <p:cNvSpPr/>
            <p:nvPr/>
          </p:nvSpPr>
          <p:spPr>
            <a:xfrm>
              <a:off x="1862680" y="1898952"/>
              <a:ext cx="229770" cy="1108284"/>
            </a:xfrm>
            <a:prstGeom prst="rect">
              <a:avLst/>
            </a:prstGeom>
          </p:spPr>
          <p:txBody>
            <a:bodyPr wrap="square">
              <a:spAutoFit/>
            </a:bodyPr>
            <a:lstStyle/>
            <a:p>
              <a:r>
                <a:rPr lang="en-US" sz="600" dirty="0">
                  <a:solidFill>
                    <a:srgbClr val="BFBFBF"/>
                  </a:solidFill>
                </a:rPr>
                <a:t>1</a:t>
              </a:r>
            </a:p>
            <a:p>
              <a:r>
                <a:rPr lang="en-US" sz="600" dirty="0">
                  <a:solidFill>
                    <a:srgbClr val="BFBFBF"/>
                  </a:solidFill>
                </a:rPr>
                <a:t>0</a:t>
              </a:r>
            </a:p>
            <a:p>
              <a:r>
                <a:rPr lang="en-US" sz="600" dirty="0">
                  <a:solidFill>
                    <a:srgbClr val="BFBFBF"/>
                  </a:solidFill>
                </a:rPr>
                <a:t>0</a:t>
              </a:r>
            </a:p>
            <a:p>
              <a:r>
                <a:rPr lang="en-US" sz="600" dirty="0">
                  <a:solidFill>
                    <a:srgbClr val="BFBFBF"/>
                  </a:solidFill>
                </a:rPr>
                <a:t>1</a:t>
              </a:r>
            </a:p>
            <a:p>
              <a:r>
                <a:rPr lang="en-US" sz="600" dirty="0">
                  <a:solidFill>
                    <a:srgbClr val="BFBFBF"/>
                  </a:solidFill>
                </a:rPr>
                <a:t>1</a:t>
              </a:r>
            </a:p>
            <a:p>
              <a:r>
                <a:rPr lang="en-US" sz="600" dirty="0">
                  <a:solidFill>
                    <a:srgbClr val="BFBFBF"/>
                  </a:solidFill>
                </a:rPr>
                <a:t>0</a:t>
              </a:r>
            </a:p>
            <a:p>
              <a:endParaRPr lang="en-US" sz="600" dirty="0">
                <a:solidFill>
                  <a:srgbClr val="BFBFBF"/>
                </a:solidFill>
              </a:endParaRPr>
            </a:p>
            <a:p>
              <a:endParaRPr lang="en-US" sz="600" dirty="0">
                <a:solidFill>
                  <a:srgbClr val="BFBFBF"/>
                </a:solidFill>
              </a:endParaRPr>
            </a:p>
          </p:txBody>
        </p:sp>
        <p:sp>
          <p:nvSpPr>
            <p:cNvPr id="72" name="TextBox 71"/>
            <p:cNvSpPr txBox="1"/>
            <p:nvPr/>
          </p:nvSpPr>
          <p:spPr>
            <a:xfrm>
              <a:off x="1785715" y="1898952"/>
              <a:ext cx="187785" cy="815820"/>
            </a:xfrm>
            <a:prstGeom prst="rect">
              <a:avLst/>
            </a:prstGeom>
            <a:noFill/>
          </p:spPr>
          <p:txBody>
            <a:bodyPr wrap="square" rtlCol="0">
              <a:spAutoFit/>
            </a:bodyPr>
            <a:lstStyle/>
            <a:p>
              <a:r>
                <a:rPr lang="en-US" sz="375" dirty="0">
                  <a:solidFill>
                    <a:srgbClr val="BFBFBF"/>
                  </a:solidFill>
                </a:rPr>
                <a:t>1</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0</a:t>
              </a:r>
            </a:p>
          </p:txBody>
        </p:sp>
        <p:sp>
          <p:nvSpPr>
            <p:cNvPr id="73" name="TextBox 72"/>
            <p:cNvSpPr txBox="1"/>
            <p:nvPr/>
          </p:nvSpPr>
          <p:spPr>
            <a:xfrm>
              <a:off x="2010685" y="1857832"/>
              <a:ext cx="187785" cy="892784"/>
            </a:xfrm>
            <a:prstGeom prst="rect">
              <a:avLst/>
            </a:prstGeom>
            <a:noFill/>
          </p:spPr>
          <p:txBody>
            <a:bodyPr wrap="square" rtlCol="0">
              <a:spAutoFit/>
            </a:bodyPr>
            <a:lstStyle/>
            <a:p>
              <a:r>
                <a:rPr lang="en-US" sz="375" dirty="0">
                  <a:solidFill>
                    <a:srgbClr val="BFBFBF"/>
                  </a:solidFill>
                </a:rPr>
                <a:t>0</a:t>
              </a:r>
            </a:p>
            <a:p>
              <a:r>
                <a:rPr lang="en-US" sz="375" dirty="0">
                  <a:solidFill>
                    <a:srgbClr val="BFBFBF"/>
                  </a:solidFill>
                </a:rPr>
                <a:t>0</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0</a:t>
              </a:r>
            </a:p>
          </p:txBody>
        </p:sp>
      </p:grpSp>
      <p:grpSp>
        <p:nvGrpSpPr>
          <p:cNvPr id="74" name="Group 73"/>
          <p:cNvGrpSpPr/>
          <p:nvPr/>
        </p:nvGrpSpPr>
        <p:grpSpPr>
          <a:xfrm>
            <a:off x="4912607" y="1118144"/>
            <a:ext cx="309486" cy="861829"/>
            <a:chOff x="1785715" y="1857832"/>
            <a:chExt cx="412755" cy="1149404"/>
          </a:xfrm>
        </p:grpSpPr>
        <p:sp>
          <p:nvSpPr>
            <p:cNvPr id="75" name="TextBox 74"/>
            <p:cNvSpPr txBox="1"/>
            <p:nvPr/>
          </p:nvSpPr>
          <p:spPr>
            <a:xfrm>
              <a:off x="1953668"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76" name="Rectangle 75"/>
            <p:cNvSpPr/>
            <p:nvPr/>
          </p:nvSpPr>
          <p:spPr>
            <a:xfrm>
              <a:off x="1862680" y="1898952"/>
              <a:ext cx="229770" cy="1108284"/>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77" name="TextBox 76"/>
            <p:cNvSpPr txBox="1"/>
            <p:nvPr/>
          </p:nvSpPr>
          <p:spPr>
            <a:xfrm>
              <a:off x="1785715"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78" name="TextBox 77"/>
            <p:cNvSpPr txBox="1"/>
            <p:nvPr/>
          </p:nvSpPr>
          <p:spPr>
            <a:xfrm>
              <a:off x="2010685" y="1857832"/>
              <a:ext cx="187785" cy="89278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79" name="Group 78"/>
          <p:cNvGrpSpPr/>
          <p:nvPr/>
        </p:nvGrpSpPr>
        <p:grpSpPr>
          <a:xfrm>
            <a:off x="4955360" y="1142659"/>
            <a:ext cx="309486" cy="861829"/>
            <a:chOff x="1785715" y="1857832"/>
            <a:chExt cx="412755" cy="1149404"/>
          </a:xfrm>
        </p:grpSpPr>
        <p:sp>
          <p:nvSpPr>
            <p:cNvPr id="80" name="TextBox 79"/>
            <p:cNvSpPr txBox="1"/>
            <p:nvPr/>
          </p:nvSpPr>
          <p:spPr>
            <a:xfrm>
              <a:off x="1953668" y="1898952"/>
              <a:ext cx="187785" cy="815820"/>
            </a:xfrm>
            <a:prstGeom prst="rect">
              <a:avLst/>
            </a:prstGeom>
            <a:noFill/>
          </p:spPr>
          <p:txBody>
            <a:bodyPr wrap="square" rtlCol="0">
              <a:spAutoFit/>
            </a:bodyPr>
            <a:lstStyle/>
            <a:p>
              <a:r>
                <a:rPr lang="en-US" sz="375" dirty="0">
                  <a:solidFill>
                    <a:srgbClr val="BFBFBF"/>
                  </a:solidFill>
                </a:rPr>
                <a:t>1</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0</a:t>
              </a:r>
            </a:p>
          </p:txBody>
        </p:sp>
        <p:sp>
          <p:nvSpPr>
            <p:cNvPr id="81" name="Rectangle 80"/>
            <p:cNvSpPr/>
            <p:nvPr/>
          </p:nvSpPr>
          <p:spPr>
            <a:xfrm>
              <a:off x="1862680" y="1898952"/>
              <a:ext cx="229770" cy="1108284"/>
            </a:xfrm>
            <a:prstGeom prst="rect">
              <a:avLst/>
            </a:prstGeom>
          </p:spPr>
          <p:txBody>
            <a:bodyPr wrap="square">
              <a:spAutoFit/>
            </a:bodyPr>
            <a:lstStyle/>
            <a:p>
              <a:r>
                <a:rPr lang="en-US" sz="600" dirty="0">
                  <a:solidFill>
                    <a:srgbClr val="BFBFBF"/>
                  </a:solidFill>
                </a:rPr>
                <a:t>1</a:t>
              </a:r>
            </a:p>
            <a:p>
              <a:r>
                <a:rPr lang="en-US" sz="600" dirty="0">
                  <a:solidFill>
                    <a:srgbClr val="BFBFBF"/>
                  </a:solidFill>
                </a:rPr>
                <a:t>0</a:t>
              </a:r>
            </a:p>
            <a:p>
              <a:r>
                <a:rPr lang="en-US" sz="600" dirty="0">
                  <a:solidFill>
                    <a:srgbClr val="BFBFBF"/>
                  </a:solidFill>
                </a:rPr>
                <a:t>0</a:t>
              </a:r>
            </a:p>
            <a:p>
              <a:r>
                <a:rPr lang="en-US" sz="600" dirty="0">
                  <a:solidFill>
                    <a:srgbClr val="BFBFBF"/>
                  </a:solidFill>
                </a:rPr>
                <a:t>1</a:t>
              </a:r>
            </a:p>
            <a:p>
              <a:r>
                <a:rPr lang="en-US" sz="600" dirty="0">
                  <a:solidFill>
                    <a:srgbClr val="BFBFBF"/>
                  </a:solidFill>
                </a:rPr>
                <a:t>1</a:t>
              </a:r>
            </a:p>
            <a:p>
              <a:r>
                <a:rPr lang="en-US" sz="600" dirty="0">
                  <a:solidFill>
                    <a:srgbClr val="BFBFBF"/>
                  </a:solidFill>
                </a:rPr>
                <a:t>0</a:t>
              </a:r>
            </a:p>
            <a:p>
              <a:endParaRPr lang="en-US" sz="600" dirty="0">
                <a:solidFill>
                  <a:srgbClr val="BFBFBF"/>
                </a:solidFill>
              </a:endParaRPr>
            </a:p>
            <a:p>
              <a:endParaRPr lang="en-US" sz="600" dirty="0">
                <a:solidFill>
                  <a:srgbClr val="BFBFBF"/>
                </a:solidFill>
              </a:endParaRPr>
            </a:p>
          </p:txBody>
        </p:sp>
        <p:sp>
          <p:nvSpPr>
            <p:cNvPr id="82" name="TextBox 81"/>
            <p:cNvSpPr txBox="1"/>
            <p:nvPr/>
          </p:nvSpPr>
          <p:spPr>
            <a:xfrm>
              <a:off x="1785715" y="1898952"/>
              <a:ext cx="187785" cy="815820"/>
            </a:xfrm>
            <a:prstGeom prst="rect">
              <a:avLst/>
            </a:prstGeom>
            <a:noFill/>
          </p:spPr>
          <p:txBody>
            <a:bodyPr wrap="square" rtlCol="0">
              <a:spAutoFit/>
            </a:bodyPr>
            <a:lstStyle/>
            <a:p>
              <a:r>
                <a:rPr lang="en-US" sz="375" dirty="0">
                  <a:solidFill>
                    <a:srgbClr val="BFBFBF"/>
                  </a:solidFill>
                </a:rPr>
                <a:t>1</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0</a:t>
              </a:r>
            </a:p>
          </p:txBody>
        </p:sp>
        <p:sp>
          <p:nvSpPr>
            <p:cNvPr id="83" name="TextBox 82"/>
            <p:cNvSpPr txBox="1"/>
            <p:nvPr/>
          </p:nvSpPr>
          <p:spPr>
            <a:xfrm>
              <a:off x="2010685" y="1857832"/>
              <a:ext cx="187785" cy="892784"/>
            </a:xfrm>
            <a:prstGeom prst="rect">
              <a:avLst/>
            </a:prstGeom>
            <a:noFill/>
          </p:spPr>
          <p:txBody>
            <a:bodyPr wrap="square" rtlCol="0">
              <a:spAutoFit/>
            </a:bodyPr>
            <a:lstStyle/>
            <a:p>
              <a:r>
                <a:rPr lang="en-US" sz="375" dirty="0">
                  <a:solidFill>
                    <a:srgbClr val="BFBFBF"/>
                  </a:solidFill>
                </a:rPr>
                <a:t>0</a:t>
              </a:r>
            </a:p>
            <a:p>
              <a:r>
                <a:rPr lang="en-US" sz="375" dirty="0">
                  <a:solidFill>
                    <a:srgbClr val="BFBFBF"/>
                  </a:solidFill>
                </a:rPr>
                <a:t>0</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0</a:t>
              </a:r>
            </a:p>
          </p:txBody>
        </p:sp>
      </p:grpSp>
      <p:grpSp>
        <p:nvGrpSpPr>
          <p:cNvPr id="84" name="Group 83"/>
          <p:cNvGrpSpPr/>
          <p:nvPr/>
        </p:nvGrpSpPr>
        <p:grpSpPr>
          <a:xfrm>
            <a:off x="5034854" y="1144473"/>
            <a:ext cx="309486" cy="861829"/>
            <a:chOff x="1785715" y="1857832"/>
            <a:chExt cx="412755" cy="1149404"/>
          </a:xfrm>
        </p:grpSpPr>
        <p:sp>
          <p:nvSpPr>
            <p:cNvPr id="85" name="TextBox 84"/>
            <p:cNvSpPr txBox="1"/>
            <p:nvPr/>
          </p:nvSpPr>
          <p:spPr>
            <a:xfrm>
              <a:off x="1953668" y="1898952"/>
              <a:ext cx="187785" cy="815820"/>
            </a:xfrm>
            <a:prstGeom prst="rect">
              <a:avLst/>
            </a:prstGeom>
            <a:noFill/>
          </p:spPr>
          <p:txBody>
            <a:bodyPr wrap="square" rtlCol="0">
              <a:spAutoFit/>
            </a:bodyPr>
            <a:lstStyle/>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0</a:t>
              </a:r>
            </a:p>
            <a:p>
              <a:endParaRPr lang="en-US" sz="375" dirty="0">
                <a:solidFill>
                  <a:schemeClr val="bg2">
                    <a:lumMod val="75000"/>
                  </a:schemeClr>
                </a:solidFill>
              </a:endParaRP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p:txBody>
        </p:sp>
        <p:sp>
          <p:nvSpPr>
            <p:cNvPr id="86" name="Rectangle 85"/>
            <p:cNvSpPr/>
            <p:nvPr/>
          </p:nvSpPr>
          <p:spPr>
            <a:xfrm>
              <a:off x="1862680" y="1898952"/>
              <a:ext cx="229770" cy="1108284"/>
            </a:xfrm>
            <a:prstGeom prst="rect">
              <a:avLst/>
            </a:prstGeom>
          </p:spPr>
          <p:txBody>
            <a:bodyPr wrap="square">
              <a:spAutoFit/>
            </a:bodyPr>
            <a:lstStyle/>
            <a:p>
              <a:r>
                <a:rPr lang="en-US" sz="600" dirty="0">
                  <a:solidFill>
                    <a:schemeClr val="bg2">
                      <a:lumMod val="75000"/>
                    </a:schemeClr>
                  </a:solidFill>
                </a:rPr>
                <a:t>1</a:t>
              </a:r>
            </a:p>
            <a:p>
              <a:r>
                <a:rPr lang="en-US" sz="600" dirty="0">
                  <a:solidFill>
                    <a:schemeClr val="bg2">
                      <a:lumMod val="75000"/>
                    </a:schemeClr>
                  </a:solidFill>
                </a:rPr>
                <a:t>0</a:t>
              </a:r>
            </a:p>
            <a:p>
              <a:r>
                <a:rPr lang="en-US" sz="600" dirty="0">
                  <a:solidFill>
                    <a:schemeClr val="bg2">
                      <a:lumMod val="75000"/>
                    </a:schemeClr>
                  </a:solidFill>
                </a:rPr>
                <a:t>0</a:t>
              </a:r>
            </a:p>
            <a:p>
              <a:r>
                <a:rPr lang="en-US" sz="600" dirty="0">
                  <a:solidFill>
                    <a:schemeClr val="bg2">
                      <a:lumMod val="75000"/>
                    </a:schemeClr>
                  </a:solidFill>
                </a:rPr>
                <a:t>1</a:t>
              </a:r>
            </a:p>
            <a:p>
              <a:r>
                <a:rPr lang="en-US" sz="600" dirty="0">
                  <a:solidFill>
                    <a:schemeClr val="bg2">
                      <a:lumMod val="75000"/>
                    </a:schemeClr>
                  </a:solidFill>
                </a:rPr>
                <a:t>1</a:t>
              </a:r>
            </a:p>
            <a:p>
              <a:r>
                <a:rPr lang="en-US" sz="600" dirty="0">
                  <a:solidFill>
                    <a:schemeClr val="bg2">
                      <a:lumMod val="75000"/>
                    </a:schemeClr>
                  </a:solidFill>
                </a:rPr>
                <a:t>0</a:t>
              </a:r>
            </a:p>
            <a:p>
              <a:endParaRPr lang="en-US" sz="600" dirty="0">
                <a:solidFill>
                  <a:schemeClr val="bg2">
                    <a:lumMod val="75000"/>
                  </a:schemeClr>
                </a:solidFill>
              </a:endParaRPr>
            </a:p>
            <a:p>
              <a:endParaRPr lang="en-US" sz="600" dirty="0">
                <a:solidFill>
                  <a:schemeClr val="bg2">
                    <a:lumMod val="75000"/>
                  </a:schemeClr>
                </a:solidFill>
              </a:endParaRPr>
            </a:p>
          </p:txBody>
        </p:sp>
        <p:sp>
          <p:nvSpPr>
            <p:cNvPr id="87" name="TextBox 86"/>
            <p:cNvSpPr txBox="1"/>
            <p:nvPr/>
          </p:nvSpPr>
          <p:spPr>
            <a:xfrm>
              <a:off x="1785715" y="1898952"/>
              <a:ext cx="187785" cy="815820"/>
            </a:xfrm>
            <a:prstGeom prst="rect">
              <a:avLst/>
            </a:prstGeom>
            <a:noFill/>
          </p:spPr>
          <p:txBody>
            <a:bodyPr wrap="square" rtlCol="0">
              <a:spAutoFit/>
            </a:bodyPr>
            <a:lstStyle/>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0</a:t>
              </a:r>
            </a:p>
            <a:p>
              <a:endParaRPr lang="en-US" sz="375" dirty="0">
                <a:solidFill>
                  <a:schemeClr val="bg2">
                    <a:lumMod val="75000"/>
                  </a:schemeClr>
                </a:solidFill>
              </a:endParaRP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p:txBody>
        </p:sp>
        <p:sp>
          <p:nvSpPr>
            <p:cNvPr id="88" name="TextBox 87"/>
            <p:cNvSpPr txBox="1"/>
            <p:nvPr/>
          </p:nvSpPr>
          <p:spPr>
            <a:xfrm>
              <a:off x="2010685" y="1857832"/>
              <a:ext cx="187785" cy="892784"/>
            </a:xfrm>
            <a:prstGeom prst="rect">
              <a:avLst/>
            </a:prstGeom>
            <a:noFill/>
          </p:spPr>
          <p:txBody>
            <a:bodyPr wrap="square" rtlCol="0">
              <a:spAutoFit/>
            </a:bodyPr>
            <a:lstStyle/>
            <a:p>
              <a:r>
                <a:rPr lang="en-US" sz="375" dirty="0">
                  <a:solidFill>
                    <a:schemeClr val="bg2">
                      <a:lumMod val="75000"/>
                    </a:schemeClr>
                  </a:solidFill>
                </a:rPr>
                <a:t>0</a:t>
              </a:r>
            </a:p>
            <a:p>
              <a:r>
                <a:rPr lang="en-US" sz="375" dirty="0">
                  <a:solidFill>
                    <a:schemeClr val="bg2">
                      <a:lumMod val="75000"/>
                    </a:schemeClr>
                  </a:solidFill>
                </a:rPr>
                <a:t>0</a:t>
              </a: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0</a:t>
              </a:r>
            </a:p>
            <a:p>
              <a:endParaRPr lang="en-US" sz="375" dirty="0">
                <a:solidFill>
                  <a:schemeClr val="bg2">
                    <a:lumMod val="75000"/>
                  </a:schemeClr>
                </a:solidFill>
              </a:endParaRP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p:txBody>
        </p:sp>
      </p:grpSp>
      <p:grpSp>
        <p:nvGrpSpPr>
          <p:cNvPr id="89" name="Group 88"/>
          <p:cNvGrpSpPr/>
          <p:nvPr/>
        </p:nvGrpSpPr>
        <p:grpSpPr>
          <a:xfrm>
            <a:off x="4325012" y="1113642"/>
            <a:ext cx="309486" cy="861829"/>
            <a:chOff x="1785715" y="1857832"/>
            <a:chExt cx="412755" cy="1149404"/>
          </a:xfrm>
        </p:grpSpPr>
        <p:sp>
          <p:nvSpPr>
            <p:cNvPr id="90" name="TextBox 89"/>
            <p:cNvSpPr txBox="1"/>
            <p:nvPr/>
          </p:nvSpPr>
          <p:spPr>
            <a:xfrm>
              <a:off x="1953668"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91" name="Rectangle 90"/>
            <p:cNvSpPr/>
            <p:nvPr/>
          </p:nvSpPr>
          <p:spPr>
            <a:xfrm>
              <a:off x="1862680" y="1898952"/>
              <a:ext cx="229770" cy="1108284"/>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92" name="TextBox 91"/>
            <p:cNvSpPr txBox="1"/>
            <p:nvPr/>
          </p:nvSpPr>
          <p:spPr>
            <a:xfrm>
              <a:off x="1785715"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93" name="TextBox 92"/>
            <p:cNvSpPr txBox="1"/>
            <p:nvPr/>
          </p:nvSpPr>
          <p:spPr>
            <a:xfrm>
              <a:off x="2010685" y="1857832"/>
              <a:ext cx="187785" cy="89278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94" name="Group 93"/>
          <p:cNvGrpSpPr/>
          <p:nvPr/>
        </p:nvGrpSpPr>
        <p:grpSpPr>
          <a:xfrm>
            <a:off x="4125116" y="1121762"/>
            <a:ext cx="309486" cy="861829"/>
            <a:chOff x="1785715" y="1857832"/>
            <a:chExt cx="412755" cy="1149404"/>
          </a:xfrm>
        </p:grpSpPr>
        <p:sp>
          <p:nvSpPr>
            <p:cNvPr id="95" name="TextBox 94"/>
            <p:cNvSpPr txBox="1"/>
            <p:nvPr/>
          </p:nvSpPr>
          <p:spPr>
            <a:xfrm>
              <a:off x="1953668"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96" name="Rectangle 95"/>
            <p:cNvSpPr/>
            <p:nvPr/>
          </p:nvSpPr>
          <p:spPr>
            <a:xfrm>
              <a:off x="1862680" y="1898952"/>
              <a:ext cx="229770" cy="1108284"/>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97" name="TextBox 96"/>
            <p:cNvSpPr txBox="1"/>
            <p:nvPr/>
          </p:nvSpPr>
          <p:spPr>
            <a:xfrm>
              <a:off x="1785715"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98" name="TextBox 97"/>
            <p:cNvSpPr txBox="1"/>
            <p:nvPr/>
          </p:nvSpPr>
          <p:spPr>
            <a:xfrm>
              <a:off x="2010685" y="1857832"/>
              <a:ext cx="187785" cy="89278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99" name="Group 98"/>
          <p:cNvGrpSpPr/>
          <p:nvPr/>
        </p:nvGrpSpPr>
        <p:grpSpPr>
          <a:xfrm>
            <a:off x="4167867" y="1142810"/>
            <a:ext cx="309486" cy="861829"/>
            <a:chOff x="1785715" y="1857832"/>
            <a:chExt cx="412755" cy="1149404"/>
          </a:xfrm>
        </p:grpSpPr>
        <p:sp>
          <p:nvSpPr>
            <p:cNvPr id="100" name="TextBox 99"/>
            <p:cNvSpPr txBox="1"/>
            <p:nvPr/>
          </p:nvSpPr>
          <p:spPr>
            <a:xfrm>
              <a:off x="1953668"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101" name="Rectangle 100"/>
            <p:cNvSpPr/>
            <p:nvPr/>
          </p:nvSpPr>
          <p:spPr>
            <a:xfrm>
              <a:off x="1862680" y="1898952"/>
              <a:ext cx="229770" cy="1108284"/>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102" name="TextBox 101"/>
            <p:cNvSpPr txBox="1"/>
            <p:nvPr/>
          </p:nvSpPr>
          <p:spPr>
            <a:xfrm>
              <a:off x="1785715"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103" name="TextBox 102"/>
            <p:cNvSpPr txBox="1"/>
            <p:nvPr/>
          </p:nvSpPr>
          <p:spPr>
            <a:xfrm>
              <a:off x="2010685" y="1857832"/>
              <a:ext cx="187785" cy="89278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104" name="Group 103"/>
          <p:cNvGrpSpPr/>
          <p:nvPr/>
        </p:nvGrpSpPr>
        <p:grpSpPr>
          <a:xfrm>
            <a:off x="7629503" y="1137306"/>
            <a:ext cx="309486" cy="861829"/>
            <a:chOff x="1785715" y="1857832"/>
            <a:chExt cx="412755" cy="1149404"/>
          </a:xfrm>
        </p:grpSpPr>
        <p:sp>
          <p:nvSpPr>
            <p:cNvPr id="105" name="TextBox 104"/>
            <p:cNvSpPr txBox="1"/>
            <p:nvPr/>
          </p:nvSpPr>
          <p:spPr>
            <a:xfrm>
              <a:off x="1953668" y="1898952"/>
              <a:ext cx="187785" cy="815820"/>
            </a:xfrm>
            <a:prstGeom prst="rect">
              <a:avLst/>
            </a:prstGeom>
            <a:noFill/>
          </p:spPr>
          <p:txBody>
            <a:bodyPr wrap="square" rtlCol="0">
              <a:spAutoFit/>
            </a:bodyPr>
            <a:lstStyle/>
            <a:p>
              <a:r>
                <a:rPr lang="en-US" sz="375" dirty="0">
                  <a:solidFill>
                    <a:srgbClr val="A6A6A6"/>
                  </a:solidFill>
                </a:rPr>
                <a:t>1</a:t>
              </a:r>
            </a:p>
            <a:p>
              <a:r>
                <a:rPr lang="en-US" sz="375" dirty="0">
                  <a:solidFill>
                    <a:srgbClr val="A6A6A6"/>
                  </a:solidFill>
                </a:rPr>
                <a:t>0</a:t>
              </a:r>
            </a:p>
            <a:p>
              <a:r>
                <a:rPr lang="en-US" sz="375" dirty="0">
                  <a:solidFill>
                    <a:srgbClr val="A6A6A6"/>
                  </a:solidFill>
                </a:rPr>
                <a:t>1</a:t>
              </a:r>
            </a:p>
            <a:p>
              <a:r>
                <a:rPr lang="en-US" sz="375" dirty="0">
                  <a:solidFill>
                    <a:srgbClr val="A6A6A6"/>
                  </a:solidFill>
                </a:rPr>
                <a:t>0</a:t>
              </a:r>
            </a:p>
            <a:p>
              <a:r>
                <a:rPr lang="en-US" sz="375" dirty="0">
                  <a:solidFill>
                    <a:srgbClr val="A6A6A6"/>
                  </a:solidFill>
                </a:rPr>
                <a:t>0</a:t>
              </a:r>
            </a:p>
            <a:p>
              <a:endParaRPr lang="en-US" sz="375" dirty="0">
                <a:solidFill>
                  <a:srgbClr val="A6A6A6"/>
                </a:solidFill>
              </a:endParaRPr>
            </a:p>
            <a:p>
              <a:r>
                <a:rPr lang="en-US" sz="375" dirty="0">
                  <a:solidFill>
                    <a:srgbClr val="A6A6A6"/>
                  </a:solidFill>
                </a:rPr>
                <a:t>0</a:t>
              </a:r>
            </a:p>
            <a:p>
              <a:r>
                <a:rPr lang="en-US" sz="375" dirty="0">
                  <a:solidFill>
                    <a:srgbClr val="A6A6A6"/>
                  </a:solidFill>
                </a:rPr>
                <a:t>1</a:t>
              </a:r>
            </a:p>
            <a:p>
              <a:r>
                <a:rPr lang="en-US" sz="375" dirty="0">
                  <a:solidFill>
                    <a:srgbClr val="A6A6A6"/>
                  </a:solidFill>
                </a:rPr>
                <a:t>0</a:t>
              </a:r>
            </a:p>
          </p:txBody>
        </p:sp>
        <p:sp>
          <p:nvSpPr>
            <p:cNvPr id="106" name="Rectangle 105"/>
            <p:cNvSpPr/>
            <p:nvPr/>
          </p:nvSpPr>
          <p:spPr>
            <a:xfrm>
              <a:off x="1862680" y="1898952"/>
              <a:ext cx="229770" cy="1108284"/>
            </a:xfrm>
            <a:prstGeom prst="rect">
              <a:avLst/>
            </a:prstGeom>
          </p:spPr>
          <p:txBody>
            <a:bodyPr wrap="square">
              <a:spAutoFit/>
            </a:bodyPr>
            <a:lstStyle/>
            <a:p>
              <a:r>
                <a:rPr lang="en-US" sz="600" dirty="0">
                  <a:solidFill>
                    <a:srgbClr val="A6A6A6"/>
                  </a:solidFill>
                </a:rPr>
                <a:t>1</a:t>
              </a:r>
            </a:p>
            <a:p>
              <a:r>
                <a:rPr lang="en-US" sz="600" dirty="0">
                  <a:solidFill>
                    <a:srgbClr val="A6A6A6"/>
                  </a:solidFill>
                </a:rPr>
                <a:t>0</a:t>
              </a:r>
            </a:p>
            <a:p>
              <a:r>
                <a:rPr lang="en-US" sz="600" dirty="0">
                  <a:solidFill>
                    <a:srgbClr val="A6A6A6"/>
                  </a:solidFill>
                </a:rPr>
                <a:t>0</a:t>
              </a:r>
            </a:p>
            <a:p>
              <a:r>
                <a:rPr lang="en-US" sz="600" dirty="0">
                  <a:solidFill>
                    <a:srgbClr val="A6A6A6"/>
                  </a:solidFill>
                </a:rPr>
                <a:t>1</a:t>
              </a:r>
            </a:p>
            <a:p>
              <a:r>
                <a:rPr lang="en-US" sz="600" dirty="0">
                  <a:solidFill>
                    <a:srgbClr val="A6A6A6"/>
                  </a:solidFill>
                </a:rPr>
                <a:t>1</a:t>
              </a:r>
            </a:p>
            <a:p>
              <a:r>
                <a:rPr lang="en-US" sz="600" dirty="0">
                  <a:solidFill>
                    <a:srgbClr val="A6A6A6"/>
                  </a:solidFill>
                </a:rPr>
                <a:t>0</a:t>
              </a:r>
            </a:p>
            <a:p>
              <a:endParaRPr lang="en-US" sz="600" dirty="0">
                <a:solidFill>
                  <a:srgbClr val="A6A6A6"/>
                </a:solidFill>
              </a:endParaRPr>
            </a:p>
            <a:p>
              <a:endParaRPr lang="en-US" sz="600" dirty="0">
                <a:solidFill>
                  <a:srgbClr val="A6A6A6"/>
                </a:solidFill>
              </a:endParaRPr>
            </a:p>
          </p:txBody>
        </p:sp>
        <p:sp>
          <p:nvSpPr>
            <p:cNvPr id="107" name="TextBox 106"/>
            <p:cNvSpPr txBox="1"/>
            <p:nvPr/>
          </p:nvSpPr>
          <p:spPr>
            <a:xfrm>
              <a:off x="1785715" y="1898952"/>
              <a:ext cx="187785" cy="815820"/>
            </a:xfrm>
            <a:prstGeom prst="rect">
              <a:avLst/>
            </a:prstGeom>
            <a:noFill/>
          </p:spPr>
          <p:txBody>
            <a:bodyPr wrap="square" rtlCol="0">
              <a:spAutoFit/>
            </a:bodyPr>
            <a:lstStyle/>
            <a:p>
              <a:r>
                <a:rPr lang="en-US" sz="375" dirty="0">
                  <a:solidFill>
                    <a:srgbClr val="A6A6A6"/>
                  </a:solidFill>
                </a:rPr>
                <a:t>1</a:t>
              </a:r>
            </a:p>
            <a:p>
              <a:r>
                <a:rPr lang="en-US" sz="375" dirty="0">
                  <a:solidFill>
                    <a:srgbClr val="A6A6A6"/>
                  </a:solidFill>
                </a:rPr>
                <a:t>0</a:t>
              </a:r>
            </a:p>
            <a:p>
              <a:r>
                <a:rPr lang="en-US" sz="375" dirty="0">
                  <a:solidFill>
                    <a:srgbClr val="A6A6A6"/>
                  </a:solidFill>
                </a:rPr>
                <a:t>1</a:t>
              </a:r>
            </a:p>
            <a:p>
              <a:r>
                <a:rPr lang="en-US" sz="375" dirty="0">
                  <a:solidFill>
                    <a:srgbClr val="A6A6A6"/>
                  </a:solidFill>
                </a:rPr>
                <a:t>0</a:t>
              </a:r>
            </a:p>
            <a:p>
              <a:r>
                <a:rPr lang="en-US" sz="375" dirty="0">
                  <a:solidFill>
                    <a:srgbClr val="A6A6A6"/>
                  </a:solidFill>
                </a:rPr>
                <a:t>0</a:t>
              </a:r>
            </a:p>
            <a:p>
              <a:endParaRPr lang="en-US" sz="375" dirty="0">
                <a:solidFill>
                  <a:srgbClr val="A6A6A6"/>
                </a:solidFill>
              </a:endParaRPr>
            </a:p>
            <a:p>
              <a:r>
                <a:rPr lang="en-US" sz="375" dirty="0">
                  <a:solidFill>
                    <a:srgbClr val="A6A6A6"/>
                  </a:solidFill>
                </a:rPr>
                <a:t>0</a:t>
              </a:r>
            </a:p>
            <a:p>
              <a:r>
                <a:rPr lang="en-US" sz="375" dirty="0">
                  <a:solidFill>
                    <a:srgbClr val="A6A6A6"/>
                  </a:solidFill>
                </a:rPr>
                <a:t>1</a:t>
              </a:r>
            </a:p>
            <a:p>
              <a:r>
                <a:rPr lang="en-US" sz="375" dirty="0">
                  <a:solidFill>
                    <a:srgbClr val="A6A6A6"/>
                  </a:solidFill>
                </a:rPr>
                <a:t>0</a:t>
              </a:r>
            </a:p>
          </p:txBody>
        </p:sp>
        <p:sp>
          <p:nvSpPr>
            <p:cNvPr id="108" name="TextBox 107"/>
            <p:cNvSpPr txBox="1"/>
            <p:nvPr/>
          </p:nvSpPr>
          <p:spPr>
            <a:xfrm>
              <a:off x="2010685" y="1857832"/>
              <a:ext cx="187785" cy="892784"/>
            </a:xfrm>
            <a:prstGeom prst="rect">
              <a:avLst/>
            </a:prstGeom>
            <a:noFill/>
          </p:spPr>
          <p:txBody>
            <a:bodyPr wrap="square" rtlCol="0">
              <a:spAutoFit/>
            </a:bodyPr>
            <a:lstStyle/>
            <a:p>
              <a:r>
                <a:rPr lang="en-US" sz="375" dirty="0">
                  <a:solidFill>
                    <a:srgbClr val="A6A6A6"/>
                  </a:solidFill>
                </a:rPr>
                <a:t>0</a:t>
              </a:r>
            </a:p>
            <a:p>
              <a:r>
                <a:rPr lang="en-US" sz="375" dirty="0">
                  <a:solidFill>
                    <a:srgbClr val="A6A6A6"/>
                  </a:solidFill>
                </a:rPr>
                <a:t>0</a:t>
              </a:r>
            </a:p>
            <a:p>
              <a:r>
                <a:rPr lang="en-US" sz="375" dirty="0">
                  <a:solidFill>
                    <a:srgbClr val="A6A6A6"/>
                  </a:solidFill>
                </a:rPr>
                <a:t>0</a:t>
              </a:r>
            </a:p>
            <a:p>
              <a:r>
                <a:rPr lang="en-US" sz="375" dirty="0">
                  <a:solidFill>
                    <a:srgbClr val="A6A6A6"/>
                  </a:solidFill>
                </a:rPr>
                <a:t>1</a:t>
              </a:r>
            </a:p>
            <a:p>
              <a:r>
                <a:rPr lang="en-US" sz="375" dirty="0">
                  <a:solidFill>
                    <a:srgbClr val="A6A6A6"/>
                  </a:solidFill>
                </a:rPr>
                <a:t>0</a:t>
              </a:r>
            </a:p>
            <a:p>
              <a:r>
                <a:rPr lang="en-US" sz="375" dirty="0">
                  <a:solidFill>
                    <a:srgbClr val="A6A6A6"/>
                  </a:solidFill>
                </a:rPr>
                <a:t>0</a:t>
              </a:r>
            </a:p>
            <a:p>
              <a:endParaRPr lang="en-US" sz="375" dirty="0">
                <a:solidFill>
                  <a:srgbClr val="A6A6A6"/>
                </a:solidFill>
              </a:endParaRPr>
            </a:p>
            <a:p>
              <a:r>
                <a:rPr lang="en-US" sz="375" dirty="0">
                  <a:solidFill>
                    <a:srgbClr val="A6A6A6"/>
                  </a:solidFill>
                </a:rPr>
                <a:t>0</a:t>
              </a:r>
            </a:p>
            <a:p>
              <a:r>
                <a:rPr lang="en-US" sz="375" dirty="0">
                  <a:solidFill>
                    <a:srgbClr val="A6A6A6"/>
                  </a:solidFill>
                </a:rPr>
                <a:t>1</a:t>
              </a:r>
            </a:p>
            <a:p>
              <a:r>
                <a:rPr lang="en-US" sz="375" dirty="0">
                  <a:solidFill>
                    <a:srgbClr val="A6A6A6"/>
                  </a:solidFill>
                </a:rPr>
                <a:t>0</a:t>
              </a:r>
            </a:p>
          </p:txBody>
        </p:sp>
      </p:grpSp>
      <p:grpSp>
        <p:nvGrpSpPr>
          <p:cNvPr id="109" name="Group 108"/>
          <p:cNvGrpSpPr/>
          <p:nvPr/>
        </p:nvGrpSpPr>
        <p:grpSpPr>
          <a:xfrm>
            <a:off x="5991224" y="1133496"/>
            <a:ext cx="309486" cy="861829"/>
            <a:chOff x="1785715" y="1857832"/>
            <a:chExt cx="412755" cy="1149404"/>
          </a:xfrm>
        </p:grpSpPr>
        <p:sp>
          <p:nvSpPr>
            <p:cNvPr id="110" name="TextBox 109"/>
            <p:cNvSpPr txBox="1"/>
            <p:nvPr/>
          </p:nvSpPr>
          <p:spPr>
            <a:xfrm>
              <a:off x="1953668"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111" name="Rectangle 110"/>
            <p:cNvSpPr/>
            <p:nvPr/>
          </p:nvSpPr>
          <p:spPr>
            <a:xfrm>
              <a:off x="1862680" y="1898952"/>
              <a:ext cx="229770" cy="1108284"/>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112" name="TextBox 111"/>
            <p:cNvSpPr txBox="1"/>
            <p:nvPr/>
          </p:nvSpPr>
          <p:spPr>
            <a:xfrm>
              <a:off x="1785715"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113" name="TextBox 112"/>
            <p:cNvSpPr txBox="1"/>
            <p:nvPr/>
          </p:nvSpPr>
          <p:spPr>
            <a:xfrm>
              <a:off x="2010685" y="1857832"/>
              <a:ext cx="187785" cy="89278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114" name="Group 113"/>
          <p:cNvGrpSpPr/>
          <p:nvPr/>
        </p:nvGrpSpPr>
        <p:grpSpPr>
          <a:xfrm>
            <a:off x="5991224" y="1127120"/>
            <a:ext cx="309486" cy="861829"/>
            <a:chOff x="1785715" y="1857832"/>
            <a:chExt cx="412755" cy="1149404"/>
          </a:xfrm>
        </p:grpSpPr>
        <p:sp>
          <p:nvSpPr>
            <p:cNvPr id="115" name="TextBox 114"/>
            <p:cNvSpPr txBox="1"/>
            <p:nvPr/>
          </p:nvSpPr>
          <p:spPr>
            <a:xfrm>
              <a:off x="1953668" y="1898952"/>
              <a:ext cx="187785" cy="815820"/>
            </a:xfrm>
            <a:prstGeom prst="rect">
              <a:avLst/>
            </a:prstGeom>
            <a:noFill/>
          </p:spPr>
          <p:txBody>
            <a:bodyPr wrap="square" rtlCol="0">
              <a:spAutoFit/>
            </a:bodyPr>
            <a:lstStyle/>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p:txBody>
        </p:sp>
        <p:sp>
          <p:nvSpPr>
            <p:cNvPr id="116" name="Rectangle 115"/>
            <p:cNvSpPr/>
            <p:nvPr/>
          </p:nvSpPr>
          <p:spPr>
            <a:xfrm>
              <a:off x="1862680" y="1898952"/>
              <a:ext cx="229770" cy="1108284"/>
            </a:xfrm>
            <a:prstGeom prst="rect">
              <a:avLst/>
            </a:prstGeom>
          </p:spPr>
          <p:txBody>
            <a:bodyPr wrap="square">
              <a:spAutoFit/>
            </a:bodyPr>
            <a:lstStyle/>
            <a:p>
              <a:r>
                <a:rPr lang="en-US" sz="600" dirty="0">
                  <a:solidFill>
                    <a:schemeClr val="bg2">
                      <a:lumMod val="65000"/>
                    </a:schemeClr>
                  </a:solidFill>
                </a:rPr>
                <a:t>1</a:t>
              </a:r>
            </a:p>
            <a:p>
              <a:r>
                <a:rPr lang="en-US" sz="600" dirty="0">
                  <a:solidFill>
                    <a:schemeClr val="bg2">
                      <a:lumMod val="65000"/>
                    </a:schemeClr>
                  </a:solidFill>
                </a:rPr>
                <a:t>0</a:t>
              </a:r>
            </a:p>
            <a:p>
              <a:r>
                <a:rPr lang="en-US" sz="600" dirty="0">
                  <a:solidFill>
                    <a:schemeClr val="bg2">
                      <a:lumMod val="65000"/>
                    </a:schemeClr>
                  </a:solidFill>
                </a:rPr>
                <a:t>0</a:t>
              </a:r>
            </a:p>
            <a:p>
              <a:r>
                <a:rPr lang="en-US" sz="600" dirty="0">
                  <a:solidFill>
                    <a:schemeClr val="bg2">
                      <a:lumMod val="65000"/>
                    </a:schemeClr>
                  </a:solidFill>
                </a:rPr>
                <a:t>1</a:t>
              </a:r>
            </a:p>
            <a:p>
              <a:r>
                <a:rPr lang="en-US" sz="600" dirty="0">
                  <a:solidFill>
                    <a:schemeClr val="bg2">
                      <a:lumMod val="65000"/>
                    </a:schemeClr>
                  </a:solidFill>
                </a:rPr>
                <a:t>1</a:t>
              </a:r>
            </a:p>
            <a:p>
              <a:r>
                <a:rPr lang="en-US" sz="600" dirty="0">
                  <a:solidFill>
                    <a:schemeClr val="bg2">
                      <a:lumMod val="65000"/>
                    </a:schemeClr>
                  </a:solidFill>
                </a:rPr>
                <a:t>0</a:t>
              </a:r>
            </a:p>
            <a:p>
              <a:endParaRPr lang="en-US" sz="600" dirty="0">
                <a:solidFill>
                  <a:schemeClr val="bg2">
                    <a:lumMod val="65000"/>
                  </a:schemeClr>
                </a:solidFill>
              </a:endParaRPr>
            </a:p>
            <a:p>
              <a:endParaRPr lang="en-US" sz="600" dirty="0">
                <a:solidFill>
                  <a:schemeClr val="bg2">
                    <a:lumMod val="65000"/>
                  </a:schemeClr>
                </a:solidFill>
              </a:endParaRPr>
            </a:p>
          </p:txBody>
        </p:sp>
        <p:sp>
          <p:nvSpPr>
            <p:cNvPr id="117" name="TextBox 116"/>
            <p:cNvSpPr txBox="1"/>
            <p:nvPr/>
          </p:nvSpPr>
          <p:spPr>
            <a:xfrm>
              <a:off x="1785715" y="1898952"/>
              <a:ext cx="187785" cy="815820"/>
            </a:xfrm>
            <a:prstGeom prst="rect">
              <a:avLst/>
            </a:prstGeom>
            <a:noFill/>
          </p:spPr>
          <p:txBody>
            <a:bodyPr wrap="square" rtlCol="0">
              <a:spAutoFit/>
            </a:bodyPr>
            <a:lstStyle/>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p:txBody>
        </p:sp>
        <p:sp>
          <p:nvSpPr>
            <p:cNvPr id="118" name="TextBox 117"/>
            <p:cNvSpPr txBox="1"/>
            <p:nvPr/>
          </p:nvSpPr>
          <p:spPr>
            <a:xfrm>
              <a:off x="2010685" y="1857832"/>
              <a:ext cx="187785" cy="892784"/>
            </a:xfrm>
            <a:prstGeom prst="rect">
              <a:avLst/>
            </a:prstGeom>
            <a:noFill/>
          </p:spPr>
          <p:txBody>
            <a:bodyPr wrap="square" rtlCol="0">
              <a:spAutoFit/>
            </a:bodyPr>
            <a:lstStyle/>
            <a:p>
              <a:r>
                <a:rPr lang="en-US" sz="375" dirty="0">
                  <a:solidFill>
                    <a:schemeClr val="bg2">
                      <a:lumMod val="65000"/>
                    </a:schemeClr>
                  </a:solidFill>
                </a:rPr>
                <a:t>0</a:t>
              </a:r>
            </a:p>
            <a:p>
              <a:r>
                <a:rPr lang="en-US" sz="375" dirty="0">
                  <a:solidFill>
                    <a:schemeClr val="bg2">
                      <a:lumMod val="65000"/>
                    </a:schemeClr>
                  </a:solidFill>
                </a:rPr>
                <a:t>0</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p:txBody>
        </p:sp>
      </p:grpSp>
      <p:grpSp>
        <p:nvGrpSpPr>
          <p:cNvPr id="119" name="Group 118"/>
          <p:cNvGrpSpPr/>
          <p:nvPr/>
        </p:nvGrpSpPr>
        <p:grpSpPr>
          <a:xfrm>
            <a:off x="5488130" y="1126958"/>
            <a:ext cx="309486" cy="861829"/>
            <a:chOff x="1785715" y="1857832"/>
            <a:chExt cx="412755" cy="1149404"/>
          </a:xfrm>
        </p:grpSpPr>
        <p:sp>
          <p:nvSpPr>
            <p:cNvPr id="120" name="TextBox 119"/>
            <p:cNvSpPr txBox="1"/>
            <p:nvPr/>
          </p:nvSpPr>
          <p:spPr>
            <a:xfrm>
              <a:off x="1953668" y="1898952"/>
              <a:ext cx="187785" cy="815820"/>
            </a:xfrm>
            <a:prstGeom prst="rect">
              <a:avLst/>
            </a:prstGeom>
            <a:noFill/>
          </p:spPr>
          <p:txBody>
            <a:bodyPr wrap="square" rtlCol="0">
              <a:spAutoFit/>
            </a:bodyPr>
            <a:lstStyle/>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0</a:t>
              </a:r>
            </a:p>
            <a:p>
              <a:endParaRPr lang="en-US" sz="375" dirty="0">
                <a:solidFill>
                  <a:schemeClr val="bg2">
                    <a:lumMod val="75000"/>
                  </a:schemeClr>
                </a:solidFill>
              </a:endParaRP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p:txBody>
        </p:sp>
        <p:sp>
          <p:nvSpPr>
            <p:cNvPr id="121" name="Rectangle 120"/>
            <p:cNvSpPr/>
            <p:nvPr/>
          </p:nvSpPr>
          <p:spPr>
            <a:xfrm>
              <a:off x="1862680" y="1898952"/>
              <a:ext cx="229770" cy="1108284"/>
            </a:xfrm>
            <a:prstGeom prst="rect">
              <a:avLst/>
            </a:prstGeom>
          </p:spPr>
          <p:txBody>
            <a:bodyPr wrap="square">
              <a:spAutoFit/>
            </a:bodyPr>
            <a:lstStyle/>
            <a:p>
              <a:r>
                <a:rPr lang="en-US" sz="600" dirty="0">
                  <a:solidFill>
                    <a:schemeClr val="bg2">
                      <a:lumMod val="75000"/>
                    </a:schemeClr>
                  </a:solidFill>
                </a:rPr>
                <a:t>1</a:t>
              </a:r>
            </a:p>
            <a:p>
              <a:r>
                <a:rPr lang="en-US" sz="600" dirty="0">
                  <a:solidFill>
                    <a:schemeClr val="bg2">
                      <a:lumMod val="75000"/>
                    </a:schemeClr>
                  </a:solidFill>
                </a:rPr>
                <a:t>0</a:t>
              </a:r>
            </a:p>
            <a:p>
              <a:r>
                <a:rPr lang="en-US" sz="600" dirty="0">
                  <a:solidFill>
                    <a:schemeClr val="bg2">
                      <a:lumMod val="75000"/>
                    </a:schemeClr>
                  </a:solidFill>
                </a:rPr>
                <a:t>0</a:t>
              </a:r>
            </a:p>
            <a:p>
              <a:r>
                <a:rPr lang="en-US" sz="600" dirty="0">
                  <a:solidFill>
                    <a:schemeClr val="bg2">
                      <a:lumMod val="75000"/>
                    </a:schemeClr>
                  </a:solidFill>
                </a:rPr>
                <a:t>1</a:t>
              </a:r>
            </a:p>
            <a:p>
              <a:r>
                <a:rPr lang="en-US" sz="600" dirty="0">
                  <a:solidFill>
                    <a:schemeClr val="bg2">
                      <a:lumMod val="75000"/>
                    </a:schemeClr>
                  </a:solidFill>
                </a:rPr>
                <a:t>1</a:t>
              </a:r>
            </a:p>
            <a:p>
              <a:r>
                <a:rPr lang="en-US" sz="600" dirty="0">
                  <a:solidFill>
                    <a:schemeClr val="bg2">
                      <a:lumMod val="75000"/>
                    </a:schemeClr>
                  </a:solidFill>
                </a:rPr>
                <a:t>0</a:t>
              </a:r>
            </a:p>
            <a:p>
              <a:endParaRPr lang="en-US" sz="600" dirty="0">
                <a:solidFill>
                  <a:schemeClr val="bg2">
                    <a:lumMod val="75000"/>
                  </a:schemeClr>
                </a:solidFill>
              </a:endParaRPr>
            </a:p>
            <a:p>
              <a:endParaRPr lang="en-US" sz="600" dirty="0">
                <a:solidFill>
                  <a:schemeClr val="bg2">
                    <a:lumMod val="75000"/>
                  </a:schemeClr>
                </a:solidFill>
              </a:endParaRPr>
            </a:p>
          </p:txBody>
        </p:sp>
        <p:sp>
          <p:nvSpPr>
            <p:cNvPr id="122" name="TextBox 121"/>
            <p:cNvSpPr txBox="1"/>
            <p:nvPr/>
          </p:nvSpPr>
          <p:spPr>
            <a:xfrm>
              <a:off x="1785715" y="1898952"/>
              <a:ext cx="187785" cy="815820"/>
            </a:xfrm>
            <a:prstGeom prst="rect">
              <a:avLst/>
            </a:prstGeom>
            <a:noFill/>
          </p:spPr>
          <p:txBody>
            <a:bodyPr wrap="square" rtlCol="0">
              <a:spAutoFit/>
            </a:bodyPr>
            <a:lstStyle/>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0</a:t>
              </a:r>
            </a:p>
            <a:p>
              <a:endParaRPr lang="en-US" sz="375" dirty="0">
                <a:solidFill>
                  <a:schemeClr val="bg2">
                    <a:lumMod val="75000"/>
                  </a:schemeClr>
                </a:solidFill>
              </a:endParaRP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p:txBody>
        </p:sp>
        <p:sp>
          <p:nvSpPr>
            <p:cNvPr id="123" name="TextBox 122"/>
            <p:cNvSpPr txBox="1"/>
            <p:nvPr/>
          </p:nvSpPr>
          <p:spPr>
            <a:xfrm>
              <a:off x="2010685" y="1857832"/>
              <a:ext cx="187785" cy="892784"/>
            </a:xfrm>
            <a:prstGeom prst="rect">
              <a:avLst/>
            </a:prstGeom>
            <a:noFill/>
          </p:spPr>
          <p:txBody>
            <a:bodyPr wrap="square" rtlCol="0">
              <a:spAutoFit/>
            </a:bodyPr>
            <a:lstStyle/>
            <a:p>
              <a:r>
                <a:rPr lang="en-US" sz="375" dirty="0">
                  <a:solidFill>
                    <a:schemeClr val="bg2">
                      <a:lumMod val="75000"/>
                    </a:schemeClr>
                  </a:solidFill>
                </a:rPr>
                <a:t>0</a:t>
              </a:r>
            </a:p>
            <a:p>
              <a:r>
                <a:rPr lang="en-US" sz="375" dirty="0">
                  <a:solidFill>
                    <a:schemeClr val="bg2">
                      <a:lumMod val="75000"/>
                    </a:schemeClr>
                  </a:solidFill>
                </a:rPr>
                <a:t>0</a:t>
              </a: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0</a:t>
              </a:r>
            </a:p>
            <a:p>
              <a:endParaRPr lang="en-US" sz="375" dirty="0">
                <a:solidFill>
                  <a:schemeClr val="bg2">
                    <a:lumMod val="75000"/>
                  </a:schemeClr>
                </a:solidFill>
              </a:endParaRP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p:txBody>
        </p:sp>
      </p:grpSp>
      <p:grpSp>
        <p:nvGrpSpPr>
          <p:cNvPr id="124" name="Group 123"/>
          <p:cNvGrpSpPr/>
          <p:nvPr/>
        </p:nvGrpSpPr>
        <p:grpSpPr>
          <a:xfrm>
            <a:off x="7474762" y="1156244"/>
            <a:ext cx="295544" cy="955708"/>
            <a:chOff x="1785715" y="1898952"/>
            <a:chExt cx="394161" cy="1274610"/>
          </a:xfrm>
        </p:grpSpPr>
        <p:sp>
          <p:nvSpPr>
            <p:cNvPr id="125" name="TextBox 124"/>
            <p:cNvSpPr txBox="1"/>
            <p:nvPr/>
          </p:nvSpPr>
          <p:spPr>
            <a:xfrm>
              <a:off x="1953668" y="1898952"/>
              <a:ext cx="187785" cy="815821"/>
            </a:xfrm>
            <a:prstGeom prst="rect">
              <a:avLst/>
            </a:prstGeom>
            <a:noFill/>
          </p:spPr>
          <p:txBody>
            <a:bodyPr wrap="square" rtlCol="0">
              <a:spAutoFit/>
            </a:bodyPr>
            <a:lstStyle/>
            <a:p>
              <a:r>
                <a:rPr lang="en-US" sz="375" dirty="0">
                  <a:solidFill>
                    <a:srgbClr val="A6A6A6"/>
                  </a:solidFill>
                </a:rPr>
                <a:t>1</a:t>
              </a:r>
            </a:p>
            <a:p>
              <a:r>
                <a:rPr lang="en-US" sz="375" dirty="0">
                  <a:solidFill>
                    <a:srgbClr val="A6A6A6"/>
                  </a:solidFill>
                </a:rPr>
                <a:t>0</a:t>
              </a:r>
            </a:p>
            <a:p>
              <a:r>
                <a:rPr lang="en-US" sz="375" dirty="0">
                  <a:solidFill>
                    <a:srgbClr val="A6A6A6"/>
                  </a:solidFill>
                </a:rPr>
                <a:t>1</a:t>
              </a:r>
            </a:p>
            <a:p>
              <a:r>
                <a:rPr lang="en-US" sz="375" dirty="0">
                  <a:solidFill>
                    <a:srgbClr val="A6A6A6"/>
                  </a:solidFill>
                </a:rPr>
                <a:t>0</a:t>
              </a:r>
            </a:p>
            <a:p>
              <a:r>
                <a:rPr lang="en-US" sz="375" dirty="0">
                  <a:solidFill>
                    <a:srgbClr val="A6A6A6"/>
                  </a:solidFill>
                </a:rPr>
                <a:t>0</a:t>
              </a:r>
            </a:p>
            <a:p>
              <a:endParaRPr lang="en-US" sz="375" dirty="0">
                <a:solidFill>
                  <a:srgbClr val="A6A6A6"/>
                </a:solidFill>
              </a:endParaRPr>
            </a:p>
            <a:p>
              <a:r>
                <a:rPr lang="en-US" sz="375" dirty="0">
                  <a:solidFill>
                    <a:srgbClr val="A6A6A6"/>
                  </a:solidFill>
                </a:rPr>
                <a:t>0</a:t>
              </a:r>
            </a:p>
            <a:p>
              <a:r>
                <a:rPr lang="en-US" sz="375" dirty="0">
                  <a:solidFill>
                    <a:srgbClr val="A6A6A6"/>
                  </a:solidFill>
                </a:rPr>
                <a:t>1</a:t>
              </a:r>
            </a:p>
            <a:p>
              <a:r>
                <a:rPr lang="en-US" sz="375" dirty="0">
                  <a:solidFill>
                    <a:srgbClr val="A6A6A6"/>
                  </a:solidFill>
                </a:rPr>
                <a:t>0</a:t>
              </a:r>
            </a:p>
          </p:txBody>
        </p:sp>
        <p:sp>
          <p:nvSpPr>
            <p:cNvPr id="126" name="Rectangle 125"/>
            <p:cNvSpPr/>
            <p:nvPr/>
          </p:nvSpPr>
          <p:spPr>
            <a:xfrm>
              <a:off x="1862680" y="1898952"/>
              <a:ext cx="229770" cy="1108285"/>
            </a:xfrm>
            <a:prstGeom prst="rect">
              <a:avLst/>
            </a:prstGeom>
          </p:spPr>
          <p:txBody>
            <a:bodyPr wrap="square">
              <a:spAutoFit/>
            </a:bodyPr>
            <a:lstStyle/>
            <a:p>
              <a:r>
                <a:rPr lang="en-US" sz="600" dirty="0">
                  <a:solidFill>
                    <a:srgbClr val="A6A6A6"/>
                  </a:solidFill>
                </a:rPr>
                <a:t>1</a:t>
              </a:r>
            </a:p>
            <a:p>
              <a:r>
                <a:rPr lang="en-US" sz="600" dirty="0">
                  <a:solidFill>
                    <a:srgbClr val="A6A6A6"/>
                  </a:solidFill>
                </a:rPr>
                <a:t>0</a:t>
              </a:r>
            </a:p>
            <a:p>
              <a:r>
                <a:rPr lang="en-US" sz="600" dirty="0">
                  <a:solidFill>
                    <a:srgbClr val="A6A6A6"/>
                  </a:solidFill>
                </a:rPr>
                <a:t>0</a:t>
              </a:r>
            </a:p>
            <a:p>
              <a:r>
                <a:rPr lang="en-US" sz="600" dirty="0">
                  <a:solidFill>
                    <a:srgbClr val="A6A6A6"/>
                  </a:solidFill>
                </a:rPr>
                <a:t>1</a:t>
              </a:r>
            </a:p>
            <a:p>
              <a:r>
                <a:rPr lang="en-US" sz="600" dirty="0">
                  <a:solidFill>
                    <a:srgbClr val="A6A6A6"/>
                  </a:solidFill>
                </a:rPr>
                <a:t>1</a:t>
              </a:r>
            </a:p>
            <a:p>
              <a:r>
                <a:rPr lang="en-US" sz="600" dirty="0">
                  <a:solidFill>
                    <a:srgbClr val="A6A6A6"/>
                  </a:solidFill>
                </a:rPr>
                <a:t>0</a:t>
              </a:r>
            </a:p>
            <a:p>
              <a:endParaRPr lang="en-US" sz="600" dirty="0">
                <a:solidFill>
                  <a:srgbClr val="A6A6A6"/>
                </a:solidFill>
              </a:endParaRPr>
            </a:p>
            <a:p>
              <a:endParaRPr lang="en-US" sz="600" dirty="0">
                <a:solidFill>
                  <a:srgbClr val="A6A6A6"/>
                </a:solidFill>
              </a:endParaRPr>
            </a:p>
          </p:txBody>
        </p:sp>
        <p:sp>
          <p:nvSpPr>
            <p:cNvPr id="127" name="TextBox 126"/>
            <p:cNvSpPr txBox="1"/>
            <p:nvPr/>
          </p:nvSpPr>
          <p:spPr>
            <a:xfrm>
              <a:off x="1785715" y="1898952"/>
              <a:ext cx="187785" cy="815821"/>
            </a:xfrm>
            <a:prstGeom prst="rect">
              <a:avLst/>
            </a:prstGeom>
            <a:noFill/>
          </p:spPr>
          <p:txBody>
            <a:bodyPr wrap="square" rtlCol="0">
              <a:spAutoFit/>
            </a:bodyPr>
            <a:lstStyle/>
            <a:p>
              <a:r>
                <a:rPr lang="en-US" sz="375" dirty="0">
                  <a:solidFill>
                    <a:srgbClr val="A6A6A6"/>
                  </a:solidFill>
                </a:rPr>
                <a:t>1</a:t>
              </a:r>
            </a:p>
            <a:p>
              <a:r>
                <a:rPr lang="en-US" sz="375" dirty="0">
                  <a:solidFill>
                    <a:srgbClr val="A6A6A6"/>
                  </a:solidFill>
                </a:rPr>
                <a:t>0</a:t>
              </a:r>
            </a:p>
            <a:p>
              <a:r>
                <a:rPr lang="en-US" sz="375" dirty="0">
                  <a:solidFill>
                    <a:srgbClr val="A6A6A6"/>
                  </a:solidFill>
                </a:rPr>
                <a:t>1</a:t>
              </a:r>
            </a:p>
            <a:p>
              <a:r>
                <a:rPr lang="en-US" sz="375" dirty="0">
                  <a:solidFill>
                    <a:srgbClr val="A6A6A6"/>
                  </a:solidFill>
                </a:rPr>
                <a:t>0</a:t>
              </a:r>
            </a:p>
            <a:p>
              <a:r>
                <a:rPr lang="en-US" sz="375" dirty="0">
                  <a:solidFill>
                    <a:srgbClr val="A6A6A6"/>
                  </a:solidFill>
                </a:rPr>
                <a:t>0</a:t>
              </a:r>
            </a:p>
            <a:p>
              <a:endParaRPr lang="en-US" sz="375" dirty="0">
                <a:solidFill>
                  <a:srgbClr val="A6A6A6"/>
                </a:solidFill>
              </a:endParaRPr>
            </a:p>
            <a:p>
              <a:r>
                <a:rPr lang="en-US" sz="375" dirty="0">
                  <a:solidFill>
                    <a:srgbClr val="A6A6A6"/>
                  </a:solidFill>
                </a:rPr>
                <a:t>0</a:t>
              </a:r>
            </a:p>
            <a:p>
              <a:r>
                <a:rPr lang="en-US" sz="375" dirty="0">
                  <a:solidFill>
                    <a:srgbClr val="A6A6A6"/>
                  </a:solidFill>
                </a:rPr>
                <a:t>1</a:t>
              </a:r>
            </a:p>
            <a:p>
              <a:r>
                <a:rPr lang="en-US" sz="375" dirty="0">
                  <a:solidFill>
                    <a:srgbClr val="A6A6A6"/>
                  </a:solidFill>
                </a:rPr>
                <a:t>0</a:t>
              </a:r>
            </a:p>
          </p:txBody>
        </p:sp>
        <p:sp>
          <p:nvSpPr>
            <p:cNvPr id="128" name="TextBox 127"/>
            <p:cNvSpPr txBox="1"/>
            <p:nvPr/>
          </p:nvSpPr>
          <p:spPr>
            <a:xfrm>
              <a:off x="1992091" y="2280777"/>
              <a:ext cx="187785" cy="892785"/>
            </a:xfrm>
            <a:prstGeom prst="rect">
              <a:avLst/>
            </a:prstGeom>
            <a:noFill/>
          </p:spPr>
          <p:txBody>
            <a:bodyPr wrap="square" rtlCol="0">
              <a:spAutoFit/>
            </a:bodyPr>
            <a:lstStyle/>
            <a:p>
              <a:r>
                <a:rPr lang="en-US" sz="375" dirty="0">
                  <a:solidFill>
                    <a:srgbClr val="A6A6A6"/>
                  </a:solidFill>
                </a:rPr>
                <a:t>0</a:t>
              </a:r>
            </a:p>
            <a:p>
              <a:r>
                <a:rPr lang="en-US" sz="375" dirty="0">
                  <a:solidFill>
                    <a:srgbClr val="A6A6A6"/>
                  </a:solidFill>
                </a:rPr>
                <a:t>0</a:t>
              </a:r>
            </a:p>
            <a:p>
              <a:r>
                <a:rPr lang="en-US" sz="375" dirty="0">
                  <a:solidFill>
                    <a:srgbClr val="A6A6A6"/>
                  </a:solidFill>
                </a:rPr>
                <a:t>0</a:t>
              </a:r>
            </a:p>
            <a:p>
              <a:r>
                <a:rPr lang="en-US" sz="375" dirty="0">
                  <a:solidFill>
                    <a:srgbClr val="A6A6A6"/>
                  </a:solidFill>
                </a:rPr>
                <a:t>1</a:t>
              </a:r>
            </a:p>
            <a:p>
              <a:r>
                <a:rPr lang="en-US" sz="375" dirty="0">
                  <a:solidFill>
                    <a:srgbClr val="A6A6A6"/>
                  </a:solidFill>
                </a:rPr>
                <a:t>0</a:t>
              </a:r>
            </a:p>
            <a:p>
              <a:r>
                <a:rPr lang="en-US" sz="375" dirty="0">
                  <a:solidFill>
                    <a:srgbClr val="A6A6A6"/>
                  </a:solidFill>
                </a:rPr>
                <a:t>0</a:t>
              </a:r>
            </a:p>
            <a:p>
              <a:endParaRPr lang="en-US" sz="375" dirty="0">
                <a:solidFill>
                  <a:srgbClr val="A6A6A6"/>
                </a:solidFill>
              </a:endParaRPr>
            </a:p>
            <a:p>
              <a:r>
                <a:rPr lang="en-US" sz="375" dirty="0">
                  <a:solidFill>
                    <a:srgbClr val="A6A6A6"/>
                  </a:solidFill>
                </a:rPr>
                <a:t>0</a:t>
              </a:r>
            </a:p>
            <a:p>
              <a:r>
                <a:rPr lang="en-US" sz="375" dirty="0">
                  <a:solidFill>
                    <a:srgbClr val="A6A6A6"/>
                  </a:solidFill>
                </a:rPr>
                <a:t>1</a:t>
              </a:r>
            </a:p>
            <a:p>
              <a:r>
                <a:rPr lang="en-US" sz="375" dirty="0">
                  <a:solidFill>
                    <a:srgbClr val="A6A6A6"/>
                  </a:solidFill>
                </a:rPr>
                <a:t>0</a:t>
              </a:r>
            </a:p>
          </p:txBody>
        </p:sp>
      </p:grpSp>
      <p:grpSp>
        <p:nvGrpSpPr>
          <p:cNvPr id="129" name="Group 128"/>
          <p:cNvGrpSpPr/>
          <p:nvPr/>
        </p:nvGrpSpPr>
        <p:grpSpPr>
          <a:xfrm>
            <a:off x="6898495" y="1148124"/>
            <a:ext cx="309486" cy="861829"/>
            <a:chOff x="1785715" y="1857832"/>
            <a:chExt cx="412755" cy="1149404"/>
          </a:xfrm>
        </p:grpSpPr>
        <p:sp>
          <p:nvSpPr>
            <p:cNvPr id="130" name="TextBox 129"/>
            <p:cNvSpPr txBox="1"/>
            <p:nvPr/>
          </p:nvSpPr>
          <p:spPr>
            <a:xfrm>
              <a:off x="1953668" y="1898952"/>
              <a:ext cx="187785" cy="815820"/>
            </a:xfrm>
            <a:prstGeom prst="rect">
              <a:avLst/>
            </a:prstGeom>
            <a:noFill/>
          </p:spPr>
          <p:txBody>
            <a:bodyPr wrap="square" rtlCol="0">
              <a:spAutoFit/>
            </a:bodyPr>
            <a:lstStyle/>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p:txBody>
        </p:sp>
        <p:sp>
          <p:nvSpPr>
            <p:cNvPr id="131" name="Rectangle 130"/>
            <p:cNvSpPr/>
            <p:nvPr/>
          </p:nvSpPr>
          <p:spPr>
            <a:xfrm>
              <a:off x="1862680" y="1898952"/>
              <a:ext cx="229770" cy="1108284"/>
            </a:xfrm>
            <a:prstGeom prst="rect">
              <a:avLst/>
            </a:prstGeom>
          </p:spPr>
          <p:txBody>
            <a:bodyPr wrap="square">
              <a:spAutoFit/>
            </a:bodyPr>
            <a:lstStyle/>
            <a:p>
              <a:r>
                <a:rPr lang="en-US" sz="600" dirty="0">
                  <a:solidFill>
                    <a:schemeClr val="bg2">
                      <a:lumMod val="65000"/>
                    </a:schemeClr>
                  </a:solidFill>
                </a:rPr>
                <a:t>1</a:t>
              </a:r>
            </a:p>
            <a:p>
              <a:r>
                <a:rPr lang="en-US" sz="600" dirty="0">
                  <a:solidFill>
                    <a:schemeClr val="bg2">
                      <a:lumMod val="65000"/>
                    </a:schemeClr>
                  </a:solidFill>
                </a:rPr>
                <a:t>0</a:t>
              </a:r>
            </a:p>
            <a:p>
              <a:r>
                <a:rPr lang="en-US" sz="600" dirty="0">
                  <a:solidFill>
                    <a:schemeClr val="bg2">
                      <a:lumMod val="65000"/>
                    </a:schemeClr>
                  </a:solidFill>
                </a:rPr>
                <a:t>0</a:t>
              </a:r>
            </a:p>
            <a:p>
              <a:r>
                <a:rPr lang="en-US" sz="600" dirty="0">
                  <a:solidFill>
                    <a:schemeClr val="bg2">
                      <a:lumMod val="65000"/>
                    </a:schemeClr>
                  </a:solidFill>
                </a:rPr>
                <a:t>1</a:t>
              </a:r>
            </a:p>
            <a:p>
              <a:r>
                <a:rPr lang="en-US" sz="600" dirty="0">
                  <a:solidFill>
                    <a:schemeClr val="bg2">
                      <a:lumMod val="65000"/>
                    </a:schemeClr>
                  </a:solidFill>
                </a:rPr>
                <a:t>1</a:t>
              </a:r>
            </a:p>
            <a:p>
              <a:r>
                <a:rPr lang="en-US" sz="600" dirty="0">
                  <a:solidFill>
                    <a:schemeClr val="bg2">
                      <a:lumMod val="65000"/>
                    </a:schemeClr>
                  </a:solidFill>
                </a:rPr>
                <a:t>0</a:t>
              </a:r>
            </a:p>
            <a:p>
              <a:endParaRPr lang="en-US" sz="600" dirty="0">
                <a:solidFill>
                  <a:schemeClr val="bg2">
                    <a:lumMod val="65000"/>
                  </a:schemeClr>
                </a:solidFill>
              </a:endParaRPr>
            </a:p>
            <a:p>
              <a:endParaRPr lang="en-US" sz="600" dirty="0">
                <a:solidFill>
                  <a:schemeClr val="bg2">
                    <a:lumMod val="65000"/>
                  </a:schemeClr>
                </a:solidFill>
              </a:endParaRPr>
            </a:p>
          </p:txBody>
        </p:sp>
        <p:sp>
          <p:nvSpPr>
            <p:cNvPr id="132" name="TextBox 131"/>
            <p:cNvSpPr txBox="1"/>
            <p:nvPr/>
          </p:nvSpPr>
          <p:spPr>
            <a:xfrm>
              <a:off x="1785715" y="1898952"/>
              <a:ext cx="187785" cy="815820"/>
            </a:xfrm>
            <a:prstGeom prst="rect">
              <a:avLst/>
            </a:prstGeom>
            <a:noFill/>
          </p:spPr>
          <p:txBody>
            <a:bodyPr wrap="square" rtlCol="0">
              <a:spAutoFit/>
            </a:bodyPr>
            <a:lstStyle/>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p:txBody>
        </p:sp>
        <p:sp>
          <p:nvSpPr>
            <p:cNvPr id="133" name="TextBox 132"/>
            <p:cNvSpPr txBox="1"/>
            <p:nvPr/>
          </p:nvSpPr>
          <p:spPr>
            <a:xfrm>
              <a:off x="2010685" y="1857832"/>
              <a:ext cx="187785" cy="892784"/>
            </a:xfrm>
            <a:prstGeom prst="rect">
              <a:avLst/>
            </a:prstGeom>
            <a:noFill/>
          </p:spPr>
          <p:txBody>
            <a:bodyPr wrap="square" rtlCol="0">
              <a:spAutoFit/>
            </a:bodyPr>
            <a:lstStyle/>
            <a:p>
              <a:r>
                <a:rPr lang="en-US" sz="375" dirty="0">
                  <a:solidFill>
                    <a:schemeClr val="bg2">
                      <a:lumMod val="65000"/>
                    </a:schemeClr>
                  </a:solidFill>
                </a:rPr>
                <a:t>0</a:t>
              </a:r>
            </a:p>
            <a:p>
              <a:r>
                <a:rPr lang="en-US" sz="375" dirty="0">
                  <a:solidFill>
                    <a:schemeClr val="bg2">
                      <a:lumMod val="65000"/>
                    </a:schemeClr>
                  </a:solidFill>
                </a:rPr>
                <a:t>0</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p:txBody>
        </p:sp>
      </p:grpSp>
      <p:grpSp>
        <p:nvGrpSpPr>
          <p:cNvPr id="134" name="Group 133"/>
          <p:cNvGrpSpPr/>
          <p:nvPr/>
        </p:nvGrpSpPr>
        <p:grpSpPr>
          <a:xfrm>
            <a:off x="6585899" y="1137306"/>
            <a:ext cx="309486" cy="861829"/>
            <a:chOff x="1785715" y="1857832"/>
            <a:chExt cx="412755" cy="1149404"/>
          </a:xfrm>
        </p:grpSpPr>
        <p:sp>
          <p:nvSpPr>
            <p:cNvPr id="135" name="TextBox 134"/>
            <p:cNvSpPr txBox="1"/>
            <p:nvPr/>
          </p:nvSpPr>
          <p:spPr>
            <a:xfrm>
              <a:off x="1953668" y="1898952"/>
              <a:ext cx="187785" cy="815820"/>
            </a:xfrm>
            <a:prstGeom prst="rect">
              <a:avLst/>
            </a:prstGeom>
            <a:noFill/>
          </p:spPr>
          <p:txBody>
            <a:bodyPr wrap="square" rtlCol="0">
              <a:spAutoFit/>
            </a:bodyPr>
            <a:lstStyle/>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p:txBody>
        </p:sp>
        <p:sp>
          <p:nvSpPr>
            <p:cNvPr id="136" name="Rectangle 135"/>
            <p:cNvSpPr/>
            <p:nvPr/>
          </p:nvSpPr>
          <p:spPr>
            <a:xfrm>
              <a:off x="1862680" y="1898952"/>
              <a:ext cx="229770" cy="1108284"/>
            </a:xfrm>
            <a:prstGeom prst="rect">
              <a:avLst/>
            </a:prstGeom>
          </p:spPr>
          <p:txBody>
            <a:bodyPr wrap="square">
              <a:spAutoFit/>
            </a:bodyPr>
            <a:lstStyle/>
            <a:p>
              <a:r>
                <a:rPr lang="en-US" sz="600" dirty="0">
                  <a:solidFill>
                    <a:schemeClr val="bg2">
                      <a:lumMod val="65000"/>
                    </a:schemeClr>
                  </a:solidFill>
                </a:rPr>
                <a:t>1</a:t>
              </a:r>
            </a:p>
            <a:p>
              <a:r>
                <a:rPr lang="en-US" sz="600" dirty="0">
                  <a:solidFill>
                    <a:schemeClr val="bg2">
                      <a:lumMod val="65000"/>
                    </a:schemeClr>
                  </a:solidFill>
                </a:rPr>
                <a:t>0</a:t>
              </a:r>
            </a:p>
            <a:p>
              <a:r>
                <a:rPr lang="en-US" sz="600" dirty="0">
                  <a:solidFill>
                    <a:schemeClr val="bg2">
                      <a:lumMod val="65000"/>
                    </a:schemeClr>
                  </a:solidFill>
                </a:rPr>
                <a:t>0</a:t>
              </a:r>
            </a:p>
            <a:p>
              <a:r>
                <a:rPr lang="en-US" sz="600" dirty="0">
                  <a:solidFill>
                    <a:schemeClr val="bg2">
                      <a:lumMod val="65000"/>
                    </a:schemeClr>
                  </a:solidFill>
                </a:rPr>
                <a:t>1</a:t>
              </a:r>
            </a:p>
            <a:p>
              <a:r>
                <a:rPr lang="en-US" sz="600" dirty="0">
                  <a:solidFill>
                    <a:schemeClr val="bg2">
                      <a:lumMod val="65000"/>
                    </a:schemeClr>
                  </a:solidFill>
                </a:rPr>
                <a:t>1</a:t>
              </a:r>
            </a:p>
            <a:p>
              <a:r>
                <a:rPr lang="en-US" sz="600" dirty="0">
                  <a:solidFill>
                    <a:schemeClr val="bg2">
                      <a:lumMod val="65000"/>
                    </a:schemeClr>
                  </a:solidFill>
                </a:rPr>
                <a:t>0</a:t>
              </a:r>
            </a:p>
            <a:p>
              <a:endParaRPr lang="en-US" sz="600" dirty="0">
                <a:solidFill>
                  <a:schemeClr val="bg2">
                    <a:lumMod val="65000"/>
                  </a:schemeClr>
                </a:solidFill>
              </a:endParaRPr>
            </a:p>
            <a:p>
              <a:endParaRPr lang="en-US" sz="600" dirty="0">
                <a:solidFill>
                  <a:schemeClr val="bg2">
                    <a:lumMod val="65000"/>
                  </a:schemeClr>
                </a:solidFill>
              </a:endParaRPr>
            </a:p>
          </p:txBody>
        </p:sp>
        <p:sp>
          <p:nvSpPr>
            <p:cNvPr id="137" name="TextBox 136"/>
            <p:cNvSpPr txBox="1"/>
            <p:nvPr/>
          </p:nvSpPr>
          <p:spPr>
            <a:xfrm>
              <a:off x="1785715" y="1898952"/>
              <a:ext cx="187785" cy="815820"/>
            </a:xfrm>
            <a:prstGeom prst="rect">
              <a:avLst/>
            </a:prstGeom>
            <a:noFill/>
          </p:spPr>
          <p:txBody>
            <a:bodyPr wrap="square" rtlCol="0">
              <a:spAutoFit/>
            </a:bodyPr>
            <a:lstStyle/>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p:txBody>
        </p:sp>
        <p:sp>
          <p:nvSpPr>
            <p:cNvPr id="138" name="TextBox 137"/>
            <p:cNvSpPr txBox="1"/>
            <p:nvPr/>
          </p:nvSpPr>
          <p:spPr>
            <a:xfrm>
              <a:off x="2010685" y="1857832"/>
              <a:ext cx="187785" cy="892784"/>
            </a:xfrm>
            <a:prstGeom prst="rect">
              <a:avLst/>
            </a:prstGeom>
            <a:noFill/>
          </p:spPr>
          <p:txBody>
            <a:bodyPr wrap="square" rtlCol="0">
              <a:spAutoFit/>
            </a:bodyPr>
            <a:lstStyle/>
            <a:p>
              <a:r>
                <a:rPr lang="en-US" sz="375" dirty="0">
                  <a:solidFill>
                    <a:schemeClr val="bg2">
                      <a:lumMod val="65000"/>
                    </a:schemeClr>
                  </a:solidFill>
                </a:rPr>
                <a:t>0</a:t>
              </a:r>
            </a:p>
            <a:p>
              <a:r>
                <a:rPr lang="en-US" sz="375" dirty="0">
                  <a:solidFill>
                    <a:schemeClr val="bg2">
                      <a:lumMod val="65000"/>
                    </a:schemeClr>
                  </a:solidFill>
                </a:rPr>
                <a:t>0</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p:txBody>
        </p:sp>
      </p:grpSp>
      <p:grpSp>
        <p:nvGrpSpPr>
          <p:cNvPr id="139" name="Group 138"/>
          <p:cNvGrpSpPr/>
          <p:nvPr/>
        </p:nvGrpSpPr>
        <p:grpSpPr>
          <a:xfrm>
            <a:off x="7407433" y="1122552"/>
            <a:ext cx="301565" cy="982145"/>
            <a:chOff x="1796279" y="1857832"/>
            <a:chExt cx="402191" cy="1309868"/>
          </a:xfrm>
        </p:grpSpPr>
        <p:sp>
          <p:nvSpPr>
            <p:cNvPr id="140" name="TextBox 139"/>
            <p:cNvSpPr txBox="1"/>
            <p:nvPr/>
          </p:nvSpPr>
          <p:spPr>
            <a:xfrm>
              <a:off x="1953668" y="1898952"/>
              <a:ext cx="187785" cy="815820"/>
            </a:xfrm>
            <a:prstGeom prst="rect">
              <a:avLst/>
            </a:prstGeom>
            <a:noFill/>
          </p:spPr>
          <p:txBody>
            <a:bodyPr wrap="square" rtlCol="0">
              <a:spAutoFit/>
            </a:bodyPr>
            <a:lstStyle/>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p:txBody>
        </p:sp>
        <p:sp>
          <p:nvSpPr>
            <p:cNvPr id="141" name="Rectangle 140"/>
            <p:cNvSpPr/>
            <p:nvPr/>
          </p:nvSpPr>
          <p:spPr>
            <a:xfrm>
              <a:off x="1862680" y="1898952"/>
              <a:ext cx="229770" cy="1108285"/>
            </a:xfrm>
            <a:prstGeom prst="rect">
              <a:avLst/>
            </a:prstGeom>
          </p:spPr>
          <p:txBody>
            <a:bodyPr wrap="square">
              <a:spAutoFit/>
            </a:bodyPr>
            <a:lstStyle/>
            <a:p>
              <a:r>
                <a:rPr lang="en-US" sz="600" dirty="0">
                  <a:solidFill>
                    <a:schemeClr val="bg2">
                      <a:lumMod val="65000"/>
                    </a:schemeClr>
                  </a:solidFill>
                </a:rPr>
                <a:t>1</a:t>
              </a:r>
            </a:p>
            <a:p>
              <a:r>
                <a:rPr lang="en-US" sz="600" dirty="0">
                  <a:solidFill>
                    <a:schemeClr val="bg2">
                      <a:lumMod val="65000"/>
                    </a:schemeClr>
                  </a:solidFill>
                </a:rPr>
                <a:t>0</a:t>
              </a:r>
            </a:p>
            <a:p>
              <a:r>
                <a:rPr lang="en-US" sz="600" dirty="0">
                  <a:solidFill>
                    <a:schemeClr val="bg2">
                      <a:lumMod val="65000"/>
                    </a:schemeClr>
                  </a:solidFill>
                </a:rPr>
                <a:t>0</a:t>
              </a:r>
            </a:p>
            <a:p>
              <a:r>
                <a:rPr lang="en-US" sz="600" dirty="0">
                  <a:solidFill>
                    <a:schemeClr val="bg2">
                      <a:lumMod val="65000"/>
                    </a:schemeClr>
                  </a:solidFill>
                </a:rPr>
                <a:t>1</a:t>
              </a:r>
            </a:p>
            <a:p>
              <a:r>
                <a:rPr lang="en-US" sz="600" dirty="0">
                  <a:solidFill>
                    <a:schemeClr val="bg2">
                      <a:lumMod val="65000"/>
                    </a:schemeClr>
                  </a:solidFill>
                </a:rPr>
                <a:t>1</a:t>
              </a:r>
            </a:p>
            <a:p>
              <a:r>
                <a:rPr lang="en-US" sz="600" dirty="0">
                  <a:solidFill>
                    <a:schemeClr val="bg2">
                      <a:lumMod val="65000"/>
                    </a:schemeClr>
                  </a:solidFill>
                </a:rPr>
                <a:t>0</a:t>
              </a:r>
            </a:p>
            <a:p>
              <a:endParaRPr lang="en-US" sz="600" dirty="0">
                <a:solidFill>
                  <a:schemeClr val="bg2">
                    <a:lumMod val="65000"/>
                  </a:schemeClr>
                </a:solidFill>
              </a:endParaRPr>
            </a:p>
            <a:p>
              <a:endParaRPr lang="en-US" sz="600" dirty="0">
                <a:solidFill>
                  <a:schemeClr val="bg2">
                    <a:lumMod val="65000"/>
                  </a:schemeClr>
                </a:solidFill>
              </a:endParaRPr>
            </a:p>
          </p:txBody>
        </p:sp>
        <p:sp>
          <p:nvSpPr>
            <p:cNvPr id="142" name="TextBox 141"/>
            <p:cNvSpPr txBox="1"/>
            <p:nvPr/>
          </p:nvSpPr>
          <p:spPr>
            <a:xfrm>
              <a:off x="1796279" y="2351879"/>
              <a:ext cx="187785" cy="815821"/>
            </a:xfrm>
            <a:prstGeom prst="rect">
              <a:avLst/>
            </a:prstGeom>
            <a:noFill/>
          </p:spPr>
          <p:txBody>
            <a:bodyPr wrap="square" rtlCol="0">
              <a:spAutoFit/>
            </a:bodyPr>
            <a:lstStyle/>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p:txBody>
        </p:sp>
        <p:sp>
          <p:nvSpPr>
            <p:cNvPr id="143" name="TextBox 142"/>
            <p:cNvSpPr txBox="1"/>
            <p:nvPr/>
          </p:nvSpPr>
          <p:spPr>
            <a:xfrm>
              <a:off x="2010685" y="1857832"/>
              <a:ext cx="187785" cy="892785"/>
            </a:xfrm>
            <a:prstGeom prst="rect">
              <a:avLst/>
            </a:prstGeom>
            <a:noFill/>
          </p:spPr>
          <p:txBody>
            <a:bodyPr wrap="square" rtlCol="0">
              <a:spAutoFit/>
            </a:bodyPr>
            <a:lstStyle/>
            <a:p>
              <a:r>
                <a:rPr lang="en-US" sz="375" dirty="0">
                  <a:solidFill>
                    <a:schemeClr val="bg2">
                      <a:lumMod val="65000"/>
                    </a:schemeClr>
                  </a:solidFill>
                </a:rPr>
                <a:t>0</a:t>
              </a:r>
            </a:p>
            <a:p>
              <a:r>
                <a:rPr lang="en-US" sz="375" dirty="0">
                  <a:solidFill>
                    <a:schemeClr val="bg2">
                      <a:lumMod val="65000"/>
                    </a:schemeClr>
                  </a:solidFill>
                </a:rPr>
                <a:t>0</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p:txBody>
        </p:sp>
      </p:grpSp>
      <p:grpSp>
        <p:nvGrpSpPr>
          <p:cNvPr id="144" name="Group 143"/>
          <p:cNvGrpSpPr/>
          <p:nvPr/>
        </p:nvGrpSpPr>
        <p:grpSpPr>
          <a:xfrm>
            <a:off x="8602840" y="1127120"/>
            <a:ext cx="309486" cy="861829"/>
            <a:chOff x="1785715" y="1857832"/>
            <a:chExt cx="412755" cy="1149404"/>
          </a:xfrm>
        </p:grpSpPr>
        <p:sp>
          <p:nvSpPr>
            <p:cNvPr id="145" name="TextBox 144"/>
            <p:cNvSpPr txBox="1"/>
            <p:nvPr/>
          </p:nvSpPr>
          <p:spPr>
            <a:xfrm>
              <a:off x="1953668"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146" name="Rectangle 145"/>
            <p:cNvSpPr/>
            <p:nvPr/>
          </p:nvSpPr>
          <p:spPr>
            <a:xfrm>
              <a:off x="1862680" y="1898952"/>
              <a:ext cx="229770" cy="1108284"/>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147" name="TextBox 146"/>
            <p:cNvSpPr txBox="1"/>
            <p:nvPr/>
          </p:nvSpPr>
          <p:spPr>
            <a:xfrm>
              <a:off x="1785715"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148" name="TextBox 147"/>
            <p:cNvSpPr txBox="1"/>
            <p:nvPr/>
          </p:nvSpPr>
          <p:spPr>
            <a:xfrm>
              <a:off x="2010685" y="1857832"/>
              <a:ext cx="187785" cy="89278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149" name="Group 148"/>
          <p:cNvGrpSpPr/>
          <p:nvPr/>
        </p:nvGrpSpPr>
        <p:grpSpPr>
          <a:xfrm>
            <a:off x="8504789" y="1125411"/>
            <a:ext cx="309486" cy="861829"/>
            <a:chOff x="1785715" y="1857832"/>
            <a:chExt cx="412755" cy="1149404"/>
          </a:xfrm>
        </p:grpSpPr>
        <p:sp>
          <p:nvSpPr>
            <p:cNvPr id="150" name="TextBox 149"/>
            <p:cNvSpPr txBox="1"/>
            <p:nvPr/>
          </p:nvSpPr>
          <p:spPr>
            <a:xfrm>
              <a:off x="1953668"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151" name="Rectangle 150"/>
            <p:cNvSpPr/>
            <p:nvPr/>
          </p:nvSpPr>
          <p:spPr>
            <a:xfrm>
              <a:off x="1862680" y="1898952"/>
              <a:ext cx="229770" cy="1108284"/>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152" name="TextBox 151"/>
            <p:cNvSpPr txBox="1"/>
            <p:nvPr/>
          </p:nvSpPr>
          <p:spPr>
            <a:xfrm>
              <a:off x="1785715"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153" name="TextBox 152"/>
            <p:cNvSpPr txBox="1"/>
            <p:nvPr/>
          </p:nvSpPr>
          <p:spPr>
            <a:xfrm>
              <a:off x="2010685" y="1857832"/>
              <a:ext cx="187785" cy="89278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154" name="Group 153"/>
          <p:cNvGrpSpPr/>
          <p:nvPr/>
        </p:nvGrpSpPr>
        <p:grpSpPr>
          <a:xfrm>
            <a:off x="8516501" y="1121767"/>
            <a:ext cx="359082" cy="852044"/>
            <a:chOff x="1719569" y="1857832"/>
            <a:chExt cx="478901" cy="1136355"/>
          </a:xfrm>
        </p:grpSpPr>
        <p:sp>
          <p:nvSpPr>
            <p:cNvPr id="155" name="TextBox 154"/>
            <p:cNvSpPr txBox="1"/>
            <p:nvPr/>
          </p:nvSpPr>
          <p:spPr>
            <a:xfrm>
              <a:off x="1953667" y="1898952"/>
              <a:ext cx="187785" cy="815820"/>
            </a:xfrm>
            <a:prstGeom prst="rect">
              <a:avLst/>
            </a:prstGeom>
            <a:noFill/>
          </p:spPr>
          <p:txBody>
            <a:bodyPr wrap="square" rtlCol="0">
              <a:spAutoFit/>
            </a:bodyPr>
            <a:lstStyle/>
            <a:p>
              <a:r>
                <a:rPr lang="en-US" sz="375" dirty="0">
                  <a:solidFill>
                    <a:srgbClr val="A6A6A6"/>
                  </a:solidFill>
                </a:rPr>
                <a:t>1</a:t>
              </a:r>
            </a:p>
            <a:p>
              <a:r>
                <a:rPr lang="en-US" sz="375" dirty="0">
                  <a:solidFill>
                    <a:srgbClr val="A6A6A6"/>
                  </a:solidFill>
                </a:rPr>
                <a:t>0</a:t>
              </a:r>
            </a:p>
            <a:p>
              <a:r>
                <a:rPr lang="en-US" sz="375" dirty="0">
                  <a:solidFill>
                    <a:srgbClr val="A6A6A6"/>
                  </a:solidFill>
                </a:rPr>
                <a:t>1</a:t>
              </a:r>
            </a:p>
            <a:p>
              <a:r>
                <a:rPr lang="en-US" sz="375" dirty="0">
                  <a:solidFill>
                    <a:srgbClr val="A6A6A6"/>
                  </a:solidFill>
                </a:rPr>
                <a:t>0</a:t>
              </a:r>
            </a:p>
            <a:p>
              <a:r>
                <a:rPr lang="en-US" sz="375" dirty="0">
                  <a:solidFill>
                    <a:srgbClr val="A6A6A6"/>
                  </a:solidFill>
                </a:rPr>
                <a:t>0</a:t>
              </a:r>
            </a:p>
            <a:p>
              <a:endParaRPr lang="en-US" sz="375" dirty="0">
                <a:solidFill>
                  <a:srgbClr val="A6A6A6"/>
                </a:solidFill>
              </a:endParaRPr>
            </a:p>
            <a:p>
              <a:r>
                <a:rPr lang="en-US" sz="375" dirty="0">
                  <a:solidFill>
                    <a:srgbClr val="A6A6A6"/>
                  </a:solidFill>
                </a:rPr>
                <a:t>0</a:t>
              </a:r>
            </a:p>
            <a:p>
              <a:r>
                <a:rPr lang="en-US" sz="375" dirty="0">
                  <a:solidFill>
                    <a:srgbClr val="A6A6A6"/>
                  </a:solidFill>
                </a:rPr>
                <a:t>1</a:t>
              </a:r>
            </a:p>
            <a:p>
              <a:r>
                <a:rPr lang="en-US" sz="375" dirty="0">
                  <a:solidFill>
                    <a:srgbClr val="A6A6A6"/>
                  </a:solidFill>
                </a:rPr>
                <a:t>0</a:t>
              </a:r>
            </a:p>
          </p:txBody>
        </p:sp>
        <p:sp>
          <p:nvSpPr>
            <p:cNvPr id="156" name="Rectangle 155"/>
            <p:cNvSpPr/>
            <p:nvPr/>
          </p:nvSpPr>
          <p:spPr>
            <a:xfrm>
              <a:off x="1719569" y="1885903"/>
              <a:ext cx="229769" cy="1108284"/>
            </a:xfrm>
            <a:prstGeom prst="rect">
              <a:avLst/>
            </a:prstGeom>
          </p:spPr>
          <p:txBody>
            <a:bodyPr wrap="square">
              <a:spAutoFit/>
            </a:bodyPr>
            <a:lstStyle/>
            <a:p>
              <a:r>
                <a:rPr lang="en-US" sz="600" dirty="0">
                  <a:solidFill>
                    <a:srgbClr val="A6A6A6"/>
                  </a:solidFill>
                </a:rPr>
                <a:t>1</a:t>
              </a:r>
            </a:p>
            <a:p>
              <a:r>
                <a:rPr lang="en-US" sz="600" dirty="0">
                  <a:solidFill>
                    <a:srgbClr val="A6A6A6"/>
                  </a:solidFill>
                </a:rPr>
                <a:t>0</a:t>
              </a:r>
            </a:p>
            <a:p>
              <a:r>
                <a:rPr lang="en-US" sz="600" dirty="0">
                  <a:solidFill>
                    <a:srgbClr val="A6A6A6"/>
                  </a:solidFill>
                </a:rPr>
                <a:t>0</a:t>
              </a:r>
            </a:p>
            <a:p>
              <a:r>
                <a:rPr lang="en-US" sz="600" dirty="0">
                  <a:solidFill>
                    <a:srgbClr val="A6A6A6"/>
                  </a:solidFill>
                </a:rPr>
                <a:t>1</a:t>
              </a:r>
            </a:p>
            <a:p>
              <a:r>
                <a:rPr lang="en-US" sz="600" dirty="0">
                  <a:solidFill>
                    <a:srgbClr val="A6A6A6"/>
                  </a:solidFill>
                </a:rPr>
                <a:t>1</a:t>
              </a:r>
            </a:p>
            <a:p>
              <a:r>
                <a:rPr lang="en-US" sz="600" dirty="0">
                  <a:solidFill>
                    <a:srgbClr val="A6A6A6"/>
                  </a:solidFill>
                </a:rPr>
                <a:t>0</a:t>
              </a:r>
            </a:p>
            <a:p>
              <a:endParaRPr lang="en-US" sz="600" dirty="0">
                <a:solidFill>
                  <a:srgbClr val="A6A6A6"/>
                </a:solidFill>
              </a:endParaRPr>
            </a:p>
            <a:p>
              <a:endParaRPr lang="en-US" sz="600" dirty="0">
                <a:solidFill>
                  <a:srgbClr val="A6A6A6"/>
                </a:solidFill>
              </a:endParaRPr>
            </a:p>
          </p:txBody>
        </p:sp>
        <p:sp>
          <p:nvSpPr>
            <p:cNvPr id="157" name="TextBox 156"/>
            <p:cNvSpPr txBox="1"/>
            <p:nvPr/>
          </p:nvSpPr>
          <p:spPr>
            <a:xfrm>
              <a:off x="1785716" y="1898952"/>
              <a:ext cx="187785" cy="815821"/>
            </a:xfrm>
            <a:prstGeom prst="rect">
              <a:avLst/>
            </a:prstGeom>
            <a:noFill/>
          </p:spPr>
          <p:txBody>
            <a:bodyPr wrap="square" rtlCol="0">
              <a:spAutoFit/>
            </a:bodyPr>
            <a:lstStyle/>
            <a:p>
              <a:r>
                <a:rPr lang="en-US" sz="375" dirty="0">
                  <a:solidFill>
                    <a:srgbClr val="A6A6A6"/>
                  </a:solidFill>
                </a:rPr>
                <a:t>1</a:t>
              </a:r>
            </a:p>
            <a:p>
              <a:r>
                <a:rPr lang="en-US" sz="375" dirty="0">
                  <a:solidFill>
                    <a:srgbClr val="A6A6A6"/>
                  </a:solidFill>
                </a:rPr>
                <a:t>0</a:t>
              </a:r>
            </a:p>
            <a:p>
              <a:r>
                <a:rPr lang="en-US" sz="375" dirty="0">
                  <a:solidFill>
                    <a:srgbClr val="A6A6A6"/>
                  </a:solidFill>
                </a:rPr>
                <a:t>1</a:t>
              </a:r>
            </a:p>
            <a:p>
              <a:r>
                <a:rPr lang="en-US" sz="375" dirty="0">
                  <a:solidFill>
                    <a:srgbClr val="A6A6A6"/>
                  </a:solidFill>
                </a:rPr>
                <a:t>0</a:t>
              </a:r>
            </a:p>
            <a:p>
              <a:r>
                <a:rPr lang="en-US" sz="375" dirty="0">
                  <a:solidFill>
                    <a:srgbClr val="A6A6A6"/>
                  </a:solidFill>
                </a:rPr>
                <a:t>0</a:t>
              </a:r>
            </a:p>
            <a:p>
              <a:endParaRPr lang="en-US" sz="375" dirty="0">
                <a:solidFill>
                  <a:srgbClr val="A6A6A6"/>
                </a:solidFill>
              </a:endParaRPr>
            </a:p>
            <a:p>
              <a:r>
                <a:rPr lang="en-US" sz="375" dirty="0">
                  <a:solidFill>
                    <a:srgbClr val="A6A6A6"/>
                  </a:solidFill>
                </a:rPr>
                <a:t>0</a:t>
              </a:r>
            </a:p>
            <a:p>
              <a:r>
                <a:rPr lang="en-US" sz="375" dirty="0">
                  <a:solidFill>
                    <a:srgbClr val="A6A6A6"/>
                  </a:solidFill>
                </a:rPr>
                <a:t>1</a:t>
              </a:r>
            </a:p>
            <a:p>
              <a:r>
                <a:rPr lang="en-US" sz="375" dirty="0">
                  <a:solidFill>
                    <a:srgbClr val="A6A6A6"/>
                  </a:solidFill>
                </a:rPr>
                <a:t>0</a:t>
              </a:r>
            </a:p>
          </p:txBody>
        </p:sp>
        <p:sp>
          <p:nvSpPr>
            <p:cNvPr id="158" name="TextBox 157"/>
            <p:cNvSpPr txBox="1"/>
            <p:nvPr/>
          </p:nvSpPr>
          <p:spPr>
            <a:xfrm>
              <a:off x="2010685" y="1857832"/>
              <a:ext cx="187785" cy="892785"/>
            </a:xfrm>
            <a:prstGeom prst="rect">
              <a:avLst/>
            </a:prstGeom>
            <a:noFill/>
          </p:spPr>
          <p:txBody>
            <a:bodyPr wrap="square" rtlCol="0">
              <a:spAutoFit/>
            </a:bodyPr>
            <a:lstStyle/>
            <a:p>
              <a:r>
                <a:rPr lang="en-US" sz="375" dirty="0">
                  <a:solidFill>
                    <a:srgbClr val="A6A6A6"/>
                  </a:solidFill>
                </a:rPr>
                <a:t>0</a:t>
              </a:r>
            </a:p>
            <a:p>
              <a:r>
                <a:rPr lang="en-US" sz="375" dirty="0">
                  <a:solidFill>
                    <a:srgbClr val="A6A6A6"/>
                  </a:solidFill>
                </a:rPr>
                <a:t>0</a:t>
              </a:r>
            </a:p>
            <a:p>
              <a:r>
                <a:rPr lang="en-US" sz="375" dirty="0">
                  <a:solidFill>
                    <a:srgbClr val="A6A6A6"/>
                  </a:solidFill>
                </a:rPr>
                <a:t>0</a:t>
              </a:r>
            </a:p>
            <a:p>
              <a:r>
                <a:rPr lang="en-US" sz="375" dirty="0">
                  <a:solidFill>
                    <a:srgbClr val="A6A6A6"/>
                  </a:solidFill>
                </a:rPr>
                <a:t>1</a:t>
              </a:r>
            </a:p>
            <a:p>
              <a:r>
                <a:rPr lang="en-US" sz="375" dirty="0">
                  <a:solidFill>
                    <a:srgbClr val="A6A6A6"/>
                  </a:solidFill>
                </a:rPr>
                <a:t>0</a:t>
              </a:r>
            </a:p>
            <a:p>
              <a:r>
                <a:rPr lang="en-US" sz="375" dirty="0">
                  <a:solidFill>
                    <a:srgbClr val="A6A6A6"/>
                  </a:solidFill>
                </a:rPr>
                <a:t>0</a:t>
              </a:r>
            </a:p>
            <a:p>
              <a:endParaRPr lang="en-US" sz="375" dirty="0">
                <a:solidFill>
                  <a:srgbClr val="A6A6A6"/>
                </a:solidFill>
              </a:endParaRPr>
            </a:p>
            <a:p>
              <a:r>
                <a:rPr lang="en-US" sz="375" dirty="0">
                  <a:solidFill>
                    <a:srgbClr val="A6A6A6"/>
                  </a:solidFill>
                </a:rPr>
                <a:t>0</a:t>
              </a:r>
            </a:p>
            <a:p>
              <a:r>
                <a:rPr lang="en-US" sz="375" dirty="0">
                  <a:solidFill>
                    <a:srgbClr val="A6A6A6"/>
                  </a:solidFill>
                </a:rPr>
                <a:t>1</a:t>
              </a:r>
            </a:p>
            <a:p>
              <a:r>
                <a:rPr lang="en-US" sz="375" dirty="0">
                  <a:solidFill>
                    <a:srgbClr val="A6A6A6"/>
                  </a:solidFill>
                </a:rPr>
                <a:t>0</a:t>
              </a:r>
            </a:p>
          </p:txBody>
        </p:sp>
      </p:grpSp>
      <p:grpSp>
        <p:nvGrpSpPr>
          <p:cNvPr id="159" name="Group 158"/>
          <p:cNvGrpSpPr/>
          <p:nvPr/>
        </p:nvGrpSpPr>
        <p:grpSpPr>
          <a:xfrm>
            <a:off x="8526409" y="1126732"/>
            <a:ext cx="472058" cy="861829"/>
            <a:chOff x="1642915" y="1857832"/>
            <a:chExt cx="629574" cy="1149404"/>
          </a:xfrm>
        </p:grpSpPr>
        <p:sp>
          <p:nvSpPr>
            <p:cNvPr id="160" name="TextBox 159"/>
            <p:cNvSpPr txBox="1"/>
            <p:nvPr/>
          </p:nvSpPr>
          <p:spPr>
            <a:xfrm>
              <a:off x="1953668" y="1898952"/>
              <a:ext cx="187785" cy="815820"/>
            </a:xfrm>
            <a:prstGeom prst="rect">
              <a:avLst/>
            </a:prstGeom>
            <a:noFill/>
          </p:spPr>
          <p:txBody>
            <a:bodyPr wrap="square" rtlCol="0">
              <a:spAutoFit/>
            </a:bodyPr>
            <a:lstStyle/>
            <a:p>
              <a:r>
                <a:rPr lang="en-US" sz="375" dirty="0">
                  <a:solidFill>
                    <a:schemeClr val="bg1">
                      <a:lumMod val="50000"/>
                    </a:schemeClr>
                  </a:solidFill>
                </a:rPr>
                <a:t>1</a:t>
              </a:r>
            </a:p>
            <a:p>
              <a:r>
                <a:rPr lang="en-US" sz="375" dirty="0">
                  <a:solidFill>
                    <a:schemeClr val="bg1">
                      <a:lumMod val="50000"/>
                    </a:schemeClr>
                  </a:solidFill>
                </a:rPr>
                <a:t>0</a:t>
              </a:r>
            </a:p>
            <a:p>
              <a:r>
                <a:rPr lang="en-US" sz="375" dirty="0">
                  <a:solidFill>
                    <a:schemeClr val="bg1">
                      <a:lumMod val="50000"/>
                    </a:schemeClr>
                  </a:solidFill>
                </a:rPr>
                <a:t>1</a:t>
              </a:r>
            </a:p>
            <a:p>
              <a:r>
                <a:rPr lang="en-US" sz="375" dirty="0">
                  <a:solidFill>
                    <a:schemeClr val="bg1">
                      <a:lumMod val="50000"/>
                    </a:schemeClr>
                  </a:solidFill>
                </a:rPr>
                <a:t>0</a:t>
              </a:r>
            </a:p>
            <a:p>
              <a:r>
                <a:rPr lang="en-US" sz="375" dirty="0">
                  <a:solidFill>
                    <a:schemeClr val="bg1">
                      <a:lumMod val="50000"/>
                    </a:schemeClr>
                  </a:solidFill>
                </a:rPr>
                <a:t>0</a:t>
              </a:r>
            </a:p>
            <a:p>
              <a:endParaRPr lang="en-US" sz="375" dirty="0">
                <a:solidFill>
                  <a:schemeClr val="bg1">
                    <a:lumMod val="50000"/>
                  </a:schemeClr>
                </a:solidFill>
              </a:endParaRPr>
            </a:p>
            <a:p>
              <a:r>
                <a:rPr lang="en-US" sz="375" dirty="0">
                  <a:solidFill>
                    <a:schemeClr val="bg1">
                      <a:lumMod val="50000"/>
                    </a:schemeClr>
                  </a:solidFill>
                </a:rPr>
                <a:t>0</a:t>
              </a:r>
            </a:p>
            <a:p>
              <a:r>
                <a:rPr lang="en-US" sz="375" dirty="0">
                  <a:solidFill>
                    <a:schemeClr val="bg1">
                      <a:lumMod val="50000"/>
                    </a:schemeClr>
                  </a:solidFill>
                </a:rPr>
                <a:t>1</a:t>
              </a:r>
            </a:p>
            <a:p>
              <a:r>
                <a:rPr lang="en-US" sz="375" dirty="0">
                  <a:solidFill>
                    <a:schemeClr val="bg1">
                      <a:lumMod val="50000"/>
                    </a:schemeClr>
                  </a:solidFill>
                </a:rPr>
                <a:t>0</a:t>
              </a:r>
            </a:p>
          </p:txBody>
        </p:sp>
        <p:sp>
          <p:nvSpPr>
            <p:cNvPr id="161" name="Rectangle 160"/>
            <p:cNvSpPr/>
            <p:nvPr/>
          </p:nvSpPr>
          <p:spPr>
            <a:xfrm>
              <a:off x="2042720" y="1898952"/>
              <a:ext cx="229769" cy="1108284"/>
            </a:xfrm>
            <a:prstGeom prst="rect">
              <a:avLst/>
            </a:prstGeom>
          </p:spPr>
          <p:txBody>
            <a:bodyPr wrap="square">
              <a:spAutoFit/>
            </a:bodyPr>
            <a:lstStyle/>
            <a:p>
              <a:r>
                <a:rPr lang="en-US" sz="600" dirty="0">
                  <a:solidFill>
                    <a:schemeClr val="tx2"/>
                  </a:solidFill>
                </a:rPr>
                <a:t>1</a:t>
              </a:r>
            </a:p>
            <a:p>
              <a:r>
                <a:rPr lang="en-US" sz="600" dirty="0">
                  <a:solidFill>
                    <a:schemeClr val="tx2"/>
                  </a:solidFill>
                </a:rPr>
                <a:t>0</a:t>
              </a:r>
            </a:p>
            <a:p>
              <a:r>
                <a:rPr lang="en-US" sz="600" dirty="0">
                  <a:solidFill>
                    <a:schemeClr val="tx2"/>
                  </a:solidFill>
                </a:rPr>
                <a:t>0</a:t>
              </a:r>
            </a:p>
            <a:p>
              <a:r>
                <a:rPr lang="en-US" sz="600" dirty="0">
                  <a:solidFill>
                    <a:schemeClr val="tx2"/>
                  </a:solidFill>
                </a:rPr>
                <a:t>1</a:t>
              </a:r>
            </a:p>
            <a:p>
              <a:r>
                <a:rPr lang="en-US" sz="600" dirty="0">
                  <a:solidFill>
                    <a:schemeClr val="tx2"/>
                  </a:solidFill>
                </a:rPr>
                <a:t>10</a:t>
              </a:r>
            </a:p>
            <a:p>
              <a:endParaRPr lang="en-US" sz="600" dirty="0">
                <a:solidFill>
                  <a:schemeClr val="tx2"/>
                </a:solidFill>
              </a:endParaRPr>
            </a:p>
            <a:p>
              <a:endParaRPr lang="en-US" sz="600" dirty="0">
                <a:solidFill>
                  <a:schemeClr val="tx2"/>
                </a:solidFill>
              </a:endParaRPr>
            </a:p>
          </p:txBody>
        </p:sp>
        <p:sp>
          <p:nvSpPr>
            <p:cNvPr id="162" name="TextBox 161"/>
            <p:cNvSpPr txBox="1"/>
            <p:nvPr/>
          </p:nvSpPr>
          <p:spPr>
            <a:xfrm>
              <a:off x="1642915" y="1909251"/>
              <a:ext cx="187785" cy="815820"/>
            </a:xfrm>
            <a:prstGeom prst="rect">
              <a:avLst/>
            </a:prstGeom>
            <a:noFill/>
          </p:spPr>
          <p:txBody>
            <a:bodyPr wrap="square" rtlCol="0">
              <a:spAutoFit/>
            </a:bodyPr>
            <a:lstStyle/>
            <a:p>
              <a:r>
                <a:rPr lang="en-US" sz="375" dirty="0">
                  <a:solidFill>
                    <a:schemeClr val="bg1">
                      <a:lumMod val="75000"/>
                    </a:schemeClr>
                  </a:solidFill>
                </a:rPr>
                <a:t>1</a:t>
              </a:r>
            </a:p>
            <a:p>
              <a:r>
                <a:rPr lang="en-US" sz="375" dirty="0">
                  <a:solidFill>
                    <a:schemeClr val="bg1">
                      <a:lumMod val="75000"/>
                    </a:schemeClr>
                  </a:solidFill>
                </a:rPr>
                <a:t>0</a:t>
              </a:r>
            </a:p>
            <a:p>
              <a:r>
                <a:rPr lang="en-US" sz="375" dirty="0">
                  <a:solidFill>
                    <a:schemeClr val="bg1">
                      <a:lumMod val="75000"/>
                    </a:schemeClr>
                  </a:solidFill>
                </a:rPr>
                <a:t>1</a:t>
              </a:r>
            </a:p>
            <a:p>
              <a:r>
                <a:rPr lang="en-US" sz="375" dirty="0">
                  <a:solidFill>
                    <a:schemeClr val="bg1">
                      <a:lumMod val="75000"/>
                    </a:schemeClr>
                  </a:solidFill>
                </a:rPr>
                <a:t>0</a:t>
              </a:r>
            </a:p>
            <a:p>
              <a:r>
                <a:rPr lang="en-US" sz="375" dirty="0">
                  <a:solidFill>
                    <a:schemeClr val="bg1">
                      <a:lumMod val="75000"/>
                    </a:schemeClr>
                  </a:solidFill>
                </a:rPr>
                <a:t>0</a:t>
              </a:r>
            </a:p>
            <a:p>
              <a:endParaRPr lang="en-US" sz="375" dirty="0">
                <a:solidFill>
                  <a:schemeClr val="bg1">
                    <a:lumMod val="75000"/>
                  </a:schemeClr>
                </a:solidFill>
              </a:endParaRPr>
            </a:p>
            <a:p>
              <a:r>
                <a:rPr lang="en-US" sz="375" dirty="0">
                  <a:solidFill>
                    <a:schemeClr val="bg1">
                      <a:lumMod val="75000"/>
                    </a:schemeClr>
                  </a:solidFill>
                </a:rPr>
                <a:t>0</a:t>
              </a:r>
            </a:p>
            <a:p>
              <a:r>
                <a:rPr lang="en-US" sz="375" dirty="0">
                  <a:solidFill>
                    <a:schemeClr val="bg1">
                      <a:lumMod val="75000"/>
                    </a:schemeClr>
                  </a:solidFill>
                </a:rPr>
                <a:t>1</a:t>
              </a:r>
            </a:p>
            <a:p>
              <a:r>
                <a:rPr lang="en-US" sz="375" dirty="0">
                  <a:solidFill>
                    <a:schemeClr val="bg1">
                      <a:lumMod val="75000"/>
                    </a:schemeClr>
                  </a:solidFill>
                </a:rPr>
                <a:t>0</a:t>
              </a:r>
            </a:p>
          </p:txBody>
        </p:sp>
        <p:sp>
          <p:nvSpPr>
            <p:cNvPr id="163" name="TextBox 162"/>
            <p:cNvSpPr txBox="1"/>
            <p:nvPr/>
          </p:nvSpPr>
          <p:spPr>
            <a:xfrm>
              <a:off x="2010685" y="1857832"/>
              <a:ext cx="187785" cy="892784"/>
            </a:xfrm>
            <a:prstGeom prst="rect">
              <a:avLst/>
            </a:prstGeom>
            <a:noFill/>
          </p:spPr>
          <p:txBody>
            <a:bodyPr wrap="square" rtlCol="0">
              <a:spAutoFit/>
            </a:bodyPr>
            <a:lstStyle/>
            <a:p>
              <a:r>
                <a:rPr lang="en-US" sz="375" dirty="0">
                  <a:solidFill>
                    <a:schemeClr val="bg1">
                      <a:lumMod val="75000"/>
                    </a:schemeClr>
                  </a:solidFill>
                </a:rPr>
                <a:t>0</a:t>
              </a:r>
            </a:p>
            <a:p>
              <a:r>
                <a:rPr lang="en-US" sz="375" dirty="0">
                  <a:solidFill>
                    <a:schemeClr val="bg1">
                      <a:lumMod val="75000"/>
                    </a:schemeClr>
                  </a:solidFill>
                </a:rPr>
                <a:t>0</a:t>
              </a:r>
            </a:p>
            <a:p>
              <a:r>
                <a:rPr lang="en-US" sz="375" dirty="0">
                  <a:solidFill>
                    <a:schemeClr val="bg1">
                      <a:lumMod val="75000"/>
                    </a:schemeClr>
                  </a:solidFill>
                </a:rPr>
                <a:t>0</a:t>
              </a:r>
            </a:p>
            <a:p>
              <a:r>
                <a:rPr lang="en-US" sz="375" dirty="0">
                  <a:solidFill>
                    <a:schemeClr val="bg1">
                      <a:lumMod val="75000"/>
                    </a:schemeClr>
                  </a:solidFill>
                </a:rPr>
                <a:t>1</a:t>
              </a:r>
            </a:p>
            <a:p>
              <a:r>
                <a:rPr lang="en-US" sz="375" dirty="0">
                  <a:solidFill>
                    <a:schemeClr val="bg1">
                      <a:lumMod val="75000"/>
                    </a:schemeClr>
                  </a:solidFill>
                </a:rPr>
                <a:t>0</a:t>
              </a:r>
            </a:p>
            <a:p>
              <a:r>
                <a:rPr lang="en-US" sz="375" dirty="0">
                  <a:solidFill>
                    <a:schemeClr val="bg1">
                      <a:lumMod val="75000"/>
                    </a:schemeClr>
                  </a:solidFill>
                </a:rPr>
                <a:t>0</a:t>
              </a:r>
            </a:p>
            <a:p>
              <a:endParaRPr lang="en-US" sz="375" dirty="0">
                <a:solidFill>
                  <a:schemeClr val="bg1">
                    <a:lumMod val="75000"/>
                  </a:schemeClr>
                </a:solidFill>
              </a:endParaRPr>
            </a:p>
            <a:p>
              <a:r>
                <a:rPr lang="en-US" sz="375" dirty="0">
                  <a:solidFill>
                    <a:schemeClr val="bg1">
                      <a:lumMod val="75000"/>
                    </a:schemeClr>
                  </a:solidFill>
                </a:rPr>
                <a:t>0</a:t>
              </a:r>
            </a:p>
            <a:p>
              <a:r>
                <a:rPr lang="en-US" sz="375" dirty="0">
                  <a:solidFill>
                    <a:schemeClr val="bg1">
                      <a:lumMod val="75000"/>
                    </a:schemeClr>
                  </a:solidFill>
                </a:rPr>
                <a:t>1</a:t>
              </a:r>
            </a:p>
            <a:p>
              <a:r>
                <a:rPr lang="en-US" sz="375" dirty="0">
                  <a:solidFill>
                    <a:schemeClr val="bg1">
                      <a:lumMod val="75000"/>
                    </a:schemeClr>
                  </a:solidFill>
                </a:rPr>
                <a:t>0</a:t>
              </a:r>
            </a:p>
          </p:txBody>
        </p:sp>
      </p:grpSp>
      <p:grpSp>
        <p:nvGrpSpPr>
          <p:cNvPr id="165" name="Group 164"/>
          <p:cNvGrpSpPr/>
          <p:nvPr/>
        </p:nvGrpSpPr>
        <p:grpSpPr>
          <a:xfrm>
            <a:off x="1700075" y="2139824"/>
            <a:ext cx="266735" cy="738664"/>
            <a:chOff x="1785715" y="1898952"/>
            <a:chExt cx="355738" cy="985140"/>
          </a:xfrm>
        </p:grpSpPr>
        <p:sp>
          <p:nvSpPr>
            <p:cNvPr id="166" name="TextBox 165"/>
            <p:cNvSpPr txBox="1"/>
            <p:nvPr/>
          </p:nvSpPr>
          <p:spPr>
            <a:xfrm>
              <a:off x="1953667" y="1898952"/>
              <a:ext cx="187786" cy="661891"/>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p:txBody>
        </p:sp>
        <p:sp>
          <p:nvSpPr>
            <p:cNvPr id="167" name="Rectangle 166"/>
            <p:cNvSpPr/>
            <p:nvPr/>
          </p:nvSpPr>
          <p:spPr>
            <a:xfrm>
              <a:off x="1862681" y="1898952"/>
              <a:ext cx="229770" cy="985140"/>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endParaRPr lang="en-US" sz="600" dirty="0">
                <a:solidFill>
                  <a:srgbClr val="000000"/>
                </a:solidFill>
              </a:endParaRPr>
            </a:p>
            <a:p>
              <a:endParaRPr lang="en-US" sz="600" dirty="0">
                <a:solidFill>
                  <a:srgbClr val="000000"/>
                </a:solidFill>
              </a:endParaRPr>
            </a:p>
            <a:p>
              <a:endParaRPr lang="en-US" sz="600" dirty="0">
                <a:solidFill>
                  <a:srgbClr val="000000"/>
                </a:solidFill>
              </a:endParaRPr>
            </a:p>
          </p:txBody>
        </p:sp>
        <p:sp>
          <p:nvSpPr>
            <p:cNvPr id="168" name="TextBox 167"/>
            <p:cNvSpPr txBox="1"/>
            <p:nvPr/>
          </p:nvSpPr>
          <p:spPr>
            <a:xfrm>
              <a:off x="1785715" y="1898952"/>
              <a:ext cx="187786" cy="738855"/>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endParaRPr lang="en-US" sz="375" dirty="0">
                <a:solidFill>
                  <a:srgbClr val="000000"/>
                </a:solidFill>
              </a:endParaRPr>
            </a:p>
          </p:txBody>
        </p:sp>
      </p:grpSp>
      <p:grpSp>
        <p:nvGrpSpPr>
          <p:cNvPr id="170" name="Group 169"/>
          <p:cNvGrpSpPr/>
          <p:nvPr/>
        </p:nvGrpSpPr>
        <p:grpSpPr>
          <a:xfrm>
            <a:off x="2237976" y="2139825"/>
            <a:ext cx="316987" cy="569294"/>
            <a:chOff x="1888284" y="1857832"/>
            <a:chExt cx="422758" cy="759255"/>
          </a:xfrm>
        </p:grpSpPr>
        <p:sp>
          <p:nvSpPr>
            <p:cNvPr id="171" name="TextBox 170"/>
            <p:cNvSpPr txBox="1"/>
            <p:nvPr/>
          </p:nvSpPr>
          <p:spPr>
            <a:xfrm>
              <a:off x="1888284" y="1878231"/>
              <a:ext cx="187786" cy="738856"/>
            </a:xfrm>
            <a:prstGeom prst="rect">
              <a:avLst/>
            </a:prstGeom>
            <a:noFill/>
          </p:spPr>
          <p:txBody>
            <a:bodyPr wrap="square" rtlCol="0">
              <a:spAutoFit/>
            </a:bodyPr>
            <a:lstStyle/>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0</a:t>
              </a:r>
            </a:p>
            <a:p>
              <a:endParaRPr lang="en-US" sz="375" dirty="0">
                <a:solidFill>
                  <a:schemeClr val="tx2">
                    <a:lumMod val="75000"/>
                  </a:schemeClr>
                </a:solidFill>
              </a:endParaRPr>
            </a:p>
            <a:p>
              <a:r>
                <a:rPr lang="en-US" sz="375" dirty="0">
                  <a:solidFill>
                    <a:schemeClr val="tx2">
                      <a:lumMod val="75000"/>
                    </a:schemeClr>
                  </a:solidFill>
                </a:rPr>
                <a:t>0</a:t>
              </a:r>
            </a:p>
            <a:p>
              <a:endParaRPr lang="en-US" sz="375" dirty="0">
                <a:solidFill>
                  <a:schemeClr val="tx2">
                    <a:lumMod val="75000"/>
                  </a:schemeClr>
                </a:solidFill>
              </a:endParaRPr>
            </a:p>
          </p:txBody>
        </p:sp>
        <p:sp>
          <p:nvSpPr>
            <p:cNvPr id="174" name="TextBox 173"/>
            <p:cNvSpPr txBox="1"/>
            <p:nvPr/>
          </p:nvSpPr>
          <p:spPr>
            <a:xfrm>
              <a:off x="2123256" y="1857832"/>
              <a:ext cx="187786" cy="661891"/>
            </a:xfrm>
            <a:prstGeom prst="rect">
              <a:avLst/>
            </a:prstGeom>
            <a:noFill/>
          </p:spPr>
          <p:txBody>
            <a:bodyPr wrap="square" rtlCol="0">
              <a:spAutoFit/>
            </a:bodyPr>
            <a:lstStyle/>
            <a:p>
              <a:r>
                <a:rPr lang="en-US" sz="375" dirty="0">
                  <a:solidFill>
                    <a:schemeClr val="tx2">
                      <a:lumMod val="75000"/>
                    </a:schemeClr>
                  </a:solidFill>
                </a:rPr>
                <a:t>0</a:t>
              </a:r>
            </a:p>
            <a:p>
              <a:r>
                <a:rPr lang="en-US" sz="375" dirty="0">
                  <a:solidFill>
                    <a:schemeClr val="tx2">
                      <a:lumMod val="75000"/>
                    </a:schemeClr>
                  </a:solidFill>
                </a:rPr>
                <a:t>0</a:t>
              </a: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0</a:t>
              </a:r>
            </a:p>
            <a:p>
              <a:r>
                <a:rPr lang="en-US" sz="375" dirty="0">
                  <a:solidFill>
                    <a:schemeClr val="tx2">
                      <a:lumMod val="75000"/>
                    </a:schemeClr>
                  </a:solidFill>
                </a:rPr>
                <a:t>0</a:t>
              </a:r>
            </a:p>
          </p:txBody>
        </p:sp>
      </p:grpSp>
      <p:grpSp>
        <p:nvGrpSpPr>
          <p:cNvPr id="175" name="Group 174"/>
          <p:cNvGrpSpPr/>
          <p:nvPr/>
        </p:nvGrpSpPr>
        <p:grpSpPr>
          <a:xfrm>
            <a:off x="7477834" y="2108992"/>
            <a:ext cx="305333" cy="686073"/>
            <a:chOff x="1785715" y="1845949"/>
            <a:chExt cx="407217" cy="915000"/>
          </a:xfrm>
        </p:grpSpPr>
        <p:sp>
          <p:nvSpPr>
            <p:cNvPr id="176" name="TextBox 175"/>
            <p:cNvSpPr txBox="1"/>
            <p:nvPr/>
          </p:nvSpPr>
          <p:spPr>
            <a:xfrm>
              <a:off x="1953668" y="1898952"/>
              <a:ext cx="187785" cy="661891"/>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p:txBody>
        </p:sp>
        <p:sp>
          <p:nvSpPr>
            <p:cNvPr id="177" name="Rectangle 176"/>
            <p:cNvSpPr/>
            <p:nvPr/>
          </p:nvSpPr>
          <p:spPr>
            <a:xfrm>
              <a:off x="1862682" y="1898952"/>
              <a:ext cx="229769" cy="861997"/>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endParaRPr lang="en-US" sz="600" dirty="0">
                <a:solidFill>
                  <a:srgbClr val="000000"/>
                </a:solidFill>
              </a:endParaRPr>
            </a:p>
            <a:p>
              <a:endParaRPr lang="en-US" sz="600" dirty="0">
                <a:solidFill>
                  <a:srgbClr val="000000"/>
                </a:solidFill>
              </a:endParaRPr>
            </a:p>
          </p:txBody>
        </p:sp>
        <p:sp>
          <p:nvSpPr>
            <p:cNvPr id="178" name="TextBox 177"/>
            <p:cNvSpPr txBox="1"/>
            <p:nvPr/>
          </p:nvSpPr>
          <p:spPr>
            <a:xfrm>
              <a:off x="1785715" y="1898952"/>
              <a:ext cx="187785" cy="738855"/>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endParaRPr lang="en-US" sz="375" dirty="0">
                <a:solidFill>
                  <a:srgbClr val="000000"/>
                </a:solidFill>
              </a:endParaRPr>
            </a:p>
          </p:txBody>
        </p:sp>
        <p:sp>
          <p:nvSpPr>
            <p:cNvPr id="179" name="TextBox 178"/>
            <p:cNvSpPr txBox="1"/>
            <p:nvPr/>
          </p:nvSpPr>
          <p:spPr>
            <a:xfrm>
              <a:off x="2005147" y="1845949"/>
              <a:ext cx="187785" cy="892782"/>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180" name="Group 179"/>
          <p:cNvGrpSpPr/>
          <p:nvPr/>
        </p:nvGrpSpPr>
        <p:grpSpPr>
          <a:xfrm>
            <a:off x="4959683" y="2114373"/>
            <a:ext cx="309486" cy="769496"/>
            <a:chOff x="1785715" y="1857832"/>
            <a:chExt cx="412755" cy="1026261"/>
          </a:xfrm>
        </p:grpSpPr>
        <p:sp>
          <p:nvSpPr>
            <p:cNvPr id="181" name="TextBox 180"/>
            <p:cNvSpPr txBox="1"/>
            <p:nvPr/>
          </p:nvSpPr>
          <p:spPr>
            <a:xfrm>
              <a:off x="1953668" y="1898952"/>
              <a:ext cx="187785" cy="815820"/>
            </a:xfrm>
            <a:prstGeom prst="rect">
              <a:avLst/>
            </a:prstGeom>
            <a:noFill/>
          </p:spPr>
          <p:txBody>
            <a:bodyPr wrap="square" rtlCol="0">
              <a:spAutoFit/>
            </a:bodyPr>
            <a:lstStyle/>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0</a:t>
              </a:r>
            </a:p>
            <a:p>
              <a:endParaRPr lang="en-US" sz="375" dirty="0">
                <a:solidFill>
                  <a:schemeClr val="bg2">
                    <a:lumMod val="75000"/>
                  </a:schemeClr>
                </a:solidFill>
              </a:endParaRP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p:txBody>
        </p:sp>
        <p:sp>
          <p:nvSpPr>
            <p:cNvPr id="182" name="Rectangle 181"/>
            <p:cNvSpPr/>
            <p:nvPr/>
          </p:nvSpPr>
          <p:spPr>
            <a:xfrm>
              <a:off x="1862680" y="1898952"/>
              <a:ext cx="229770" cy="985141"/>
            </a:xfrm>
            <a:prstGeom prst="rect">
              <a:avLst/>
            </a:prstGeom>
          </p:spPr>
          <p:txBody>
            <a:bodyPr wrap="square">
              <a:spAutoFit/>
            </a:bodyPr>
            <a:lstStyle/>
            <a:p>
              <a:r>
                <a:rPr lang="en-US" sz="600" dirty="0">
                  <a:solidFill>
                    <a:schemeClr val="bg2">
                      <a:lumMod val="75000"/>
                    </a:schemeClr>
                  </a:solidFill>
                </a:rPr>
                <a:t>1</a:t>
              </a:r>
            </a:p>
            <a:p>
              <a:r>
                <a:rPr lang="en-US" sz="600" dirty="0">
                  <a:solidFill>
                    <a:schemeClr val="bg2">
                      <a:lumMod val="75000"/>
                    </a:schemeClr>
                  </a:solidFill>
                </a:rPr>
                <a:t>0</a:t>
              </a:r>
            </a:p>
            <a:p>
              <a:r>
                <a:rPr lang="en-US" sz="600" dirty="0">
                  <a:solidFill>
                    <a:schemeClr val="bg2">
                      <a:lumMod val="75000"/>
                    </a:schemeClr>
                  </a:solidFill>
                </a:rPr>
                <a:t>0</a:t>
              </a:r>
            </a:p>
            <a:p>
              <a:endParaRPr lang="en-US" sz="600" dirty="0">
                <a:solidFill>
                  <a:schemeClr val="bg2">
                    <a:lumMod val="75000"/>
                  </a:schemeClr>
                </a:solidFill>
              </a:endParaRPr>
            </a:p>
            <a:p>
              <a:r>
                <a:rPr lang="en-US" sz="600" dirty="0">
                  <a:solidFill>
                    <a:schemeClr val="bg2">
                      <a:lumMod val="75000"/>
                    </a:schemeClr>
                  </a:solidFill>
                </a:rPr>
                <a:t>0</a:t>
              </a:r>
            </a:p>
            <a:p>
              <a:endParaRPr lang="en-US" sz="600" dirty="0">
                <a:solidFill>
                  <a:schemeClr val="bg2">
                    <a:lumMod val="75000"/>
                  </a:schemeClr>
                </a:solidFill>
              </a:endParaRPr>
            </a:p>
            <a:p>
              <a:endParaRPr lang="en-US" sz="600" dirty="0">
                <a:solidFill>
                  <a:schemeClr val="bg2">
                    <a:lumMod val="75000"/>
                  </a:schemeClr>
                </a:solidFill>
              </a:endParaRPr>
            </a:p>
          </p:txBody>
        </p:sp>
        <p:sp>
          <p:nvSpPr>
            <p:cNvPr id="183" name="TextBox 182"/>
            <p:cNvSpPr txBox="1"/>
            <p:nvPr/>
          </p:nvSpPr>
          <p:spPr>
            <a:xfrm>
              <a:off x="1785715" y="1898952"/>
              <a:ext cx="187785" cy="738856"/>
            </a:xfrm>
            <a:prstGeom prst="rect">
              <a:avLst/>
            </a:prstGeom>
            <a:noFill/>
          </p:spPr>
          <p:txBody>
            <a:bodyPr wrap="square" rtlCol="0">
              <a:spAutoFit/>
            </a:bodyPr>
            <a:lstStyle/>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0</a:t>
              </a:r>
            </a:p>
            <a:p>
              <a:endParaRPr lang="en-US" sz="375" dirty="0">
                <a:solidFill>
                  <a:schemeClr val="bg2">
                    <a:lumMod val="75000"/>
                  </a:schemeClr>
                </a:solidFill>
              </a:endParaRPr>
            </a:p>
            <a:p>
              <a:r>
                <a:rPr lang="en-US" sz="375" dirty="0">
                  <a:solidFill>
                    <a:schemeClr val="bg2">
                      <a:lumMod val="75000"/>
                    </a:schemeClr>
                  </a:solidFill>
                </a:rPr>
                <a:t>0</a:t>
              </a:r>
            </a:p>
            <a:p>
              <a:endParaRPr lang="en-US" sz="375" dirty="0">
                <a:solidFill>
                  <a:schemeClr val="bg2">
                    <a:lumMod val="75000"/>
                  </a:schemeClr>
                </a:solidFill>
              </a:endParaRPr>
            </a:p>
          </p:txBody>
        </p:sp>
        <p:sp>
          <p:nvSpPr>
            <p:cNvPr id="184" name="TextBox 183"/>
            <p:cNvSpPr txBox="1"/>
            <p:nvPr/>
          </p:nvSpPr>
          <p:spPr>
            <a:xfrm>
              <a:off x="2010685" y="1857832"/>
              <a:ext cx="187785" cy="661892"/>
            </a:xfrm>
            <a:prstGeom prst="rect">
              <a:avLst/>
            </a:prstGeom>
            <a:noFill/>
          </p:spPr>
          <p:txBody>
            <a:bodyPr wrap="square" rtlCol="0">
              <a:spAutoFit/>
            </a:bodyPr>
            <a:lstStyle/>
            <a:p>
              <a:r>
                <a:rPr lang="en-US" sz="375" dirty="0">
                  <a:solidFill>
                    <a:schemeClr val="bg2">
                      <a:lumMod val="75000"/>
                    </a:schemeClr>
                  </a:solidFill>
                </a:rPr>
                <a:t>0</a:t>
              </a:r>
            </a:p>
            <a:p>
              <a:r>
                <a:rPr lang="en-US" sz="375" dirty="0">
                  <a:solidFill>
                    <a:schemeClr val="bg2">
                      <a:lumMod val="75000"/>
                    </a:schemeClr>
                  </a:solidFill>
                </a:rPr>
                <a:t>0</a:t>
              </a: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p:txBody>
        </p:sp>
      </p:grpSp>
      <p:grpSp>
        <p:nvGrpSpPr>
          <p:cNvPr id="190" name="Group 189"/>
          <p:cNvGrpSpPr/>
          <p:nvPr/>
        </p:nvGrpSpPr>
        <p:grpSpPr>
          <a:xfrm>
            <a:off x="4337305" y="2219447"/>
            <a:ext cx="266735" cy="738664"/>
            <a:chOff x="1785715" y="1898952"/>
            <a:chExt cx="355738" cy="985140"/>
          </a:xfrm>
        </p:grpSpPr>
        <p:sp>
          <p:nvSpPr>
            <p:cNvPr id="191" name="TextBox 190"/>
            <p:cNvSpPr txBox="1"/>
            <p:nvPr/>
          </p:nvSpPr>
          <p:spPr>
            <a:xfrm>
              <a:off x="1953667" y="1898952"/>
              <a:ext cx="187786" cy="738855"/>
            </a:xfrm>
            <a:prstGeom prst="rect">
              <a:avLst/>
            </a:prstGeom>
            <a:noFill/>
          </p:spPr>
          <p:txBody>
            <a:bodyPr wrap="square" rtlCol="0">
              <a:spAutoFit/>
            </a:bodyPr>
            <a:lstStyle/>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0</a:t>
              </a:r>
            </a:p>
            <a:p>
              <a:endParaRPr lang="en-US" sz="375" dirty="0">
                <a:solidFill>
                  <a:schemeClr val="tx2">
                    <a:lumMod val="75000"/>
                  </a:schemeClr>
                </a:solidFill>
              </a:endParaRPr>
            </a:p>
            <a:p>
              <a:r>
                <a:rPr lang="en-US" sz="375" dirty="0">
                  <a:solidFill>
                    <a:schemeClr val="tx2">
                      <a:lumMod val="75000"/>
                    </a:schemeClr>
                  </a:solidFill>
                </a:rPr>
                <a:t>00</a:t>
              </a:r>
            </a:p>
          </p:txBody>
        </p:sp>
        <p:sp>
          <p:nvSpPr>
            <p:cNvPr id="192" name="Rectangle 191"/>
            <p:cNvSpPr/>
            <p:nvPr/>
          </p:nvSpPr>
          <p:spPr>
            <a:xfrm>
              <a:off x="1862681" y="1898952"/>
              <a:ext cx="229770" cy="985140"/>
            </a:xfrm>
            <a:prstGeom prst="rect">
              <a:avLst/>
            </a:prstGeom>
          </p:spPr>
          <p:txBody>
            <a:bodyPr wrap="square">
              <a:spAutoFit/>
            </a:bodyPr>
            <a:lstStyle/>
            <a:p>
              <a:r>
                <a:rPr lang="en-US" sz="600" dirty="0">
                  <a:solidFill>
                    <a:schemeClr val="tx2">
                      <a:lumMod val="75000"/>
                    </a:schemeClr>
                  </a:solidFill>
                </a:rPr>
                <a:t>0</a:t>
              </a:r>
            </a:p>
            <a:p>
              <a:r>
                <a:rPr lang="en-US" sz="600" dirty="0">
                  <a:solidFill>
                    <a:schemeClr val="tx2">
                      <a:lumMod val="75000"/>
                    </a:schemeClr>
                  </a:solidFill>
                </a:rPr>
                <a:t>0</a:t>
              </a:r>
            </a:p>
            <a:p>
              <a:r>
                <a:rPr lang="en-US" sz="600" dirty="0">
                  <a:solidFill>
                    <a:schemeClr val="tx2">
                      <a:lumMod val="75000"/>
                    </a:schemeClr>
                  </a:solidFill>
                </a:rPr>
                <a:t>1</a:t>
              </a:r>
            </a:p>
            <a:p>
              <a:r>
                <a:rPr lang="en-US" sz="600" dirty="0">
                  <a:solidFill>
                    <a:schemeClr val="tx2">
                      <a:lumMod val="75000"/>
                    </a:schemeClr>
                  </a:solidFill>
                </a:rPr>
                <a:t>00</a:t>
              </a:r>
            </a:p>
            <a:p>
              <a:endParaRPr lang="en-US" sz="600" dirty="0">
                <a:solidFill>
                  <a:schemeClr val="tx2">
                    <a:lumMod val="75000"/>
                  </a:schemeClr>
                </a:solidFill>
              </a:endParaRPr>
            </a:p>
            <a:p>
              <a:endParaRPr lang="en-US" sz="600" dirty="0">
                <a:solidFill>
                  <a:schemeClr val="tx2">
                    <a:lumMod val="75000"/>
                  </a:schemeClr>
                </a:solidFill>
              </a:endParaRPr>
            </a:p>
          </p:txBody>
        </p:sp>
        <p:sp>
          <p:nvSpPr>
            <p:cNvPr id="193" name="TextBox 192"/>
            <p:cNvSpPr txBox="1"/>
            <p:nvPr/>
          </p:nvSpPr>
          <p:spPr>
            <a:xfrm>
              <a:off x="1785715" y="1898952"/>
              <a:ext cx="187786" cy="738855"/>
            </a:xfrm>
            <a:prstGeom prst="rect">
              <a:avLst/>
            </a:prstGeom>
            <a:noFill/>
          </p:spPr>
          <p:txBody>
            <a:bodyPr wrap="square" rtlCol="0">
              <a:spAutoFit/>
            </a:bodyPr>
            <a:lstStyle/>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0</a:t>
              </a:r>
            </a:p>
            <a:p>
              <a:endParaRPr lang="en-US" sz="375" dirty="0">
                <a:solidFill>
                  <a:schemeClr val="tx2">
                    <a:lumMod val="75000"/>
                  </a:schemeClr>
                </a:solidFill>
              </a:endParaRPr>
            </a:p>
            <a:p>
              <a:endParaRPr lang="en-US" sz="375" dirty="0">
                <a:solidFill>
                  <a:schemeClr val="tx2">
                    <a:lumMod val="75000"/>
                  </a:schemeClr>
                </a:solidFill>
              </a:endParaRPr>
            </a:p>
            <a:p>
              <a:r>
                <a:rPr lang="en-US" sz="375" dirty="0">
                  <a:solidFill>
                    <a:schemeClr val="tx2">
                      <a:lumMod val="75000"/>
                    </a:schemeClr>
                  </a:solidFill>
                </a:rPr>
                <a:t>0</a:t>
              </a:r>
            </a:p>
          </p:txBody>
        </p:sp>
      </p:grpSp>
      <p:grpSp>
        <p:nvGrpSpPr>
          <p:cNvPr id="195" name="Group 194"/>
          <p:cNvGrpSpPr/>
          <p:nvPr/>
        </p:nvGrpSpPr>
        <p:grpSpPr>
          <a:xfrm>
            <a:off x="4164496" y="2155752"/>
            <a:ext cx="266735" cy="830997"/>
            <a:chOff x="1785715" y="1898952"/>
            <a:chExt cx="355738" cy="1108285"/>
          </a:xfrm>
        </p:grpSpPr>
        <p:sp>
          <p:nvSpPr>
            <p:cNvPr id="196" name="TextBox 195"/>
            <p:cNvSpPr txBox="1"/>
            <p:nvPr/>
          </p:nvSpPr>
          <p:spPr>
            <a:xfrm>
              <a:off x="1953667" y="1898952"/>
              <a:ext cx="187786" cy="738857"/>
            </a:xfrm>
            <a:prstGeom prst="rect">
              <a:avLst/>
            </a:prstGeom>
            <a:noFill/>
          </p:spPr>
          <p:txBody>
            <a:bodyPr wrap="square" rtlCol="0">
              <a:spAutoFit/>
            </a:bodyPr>
            <a:lstStyle/>
            <a:p>
              <a:r>
                <a:rPr lang="en-US" sz="375" dirty="0">
                  <a:solidFill>
                    <a:srgbClr val="BFBFBF"/>
                  </a:solidFill>
                </a:rPr>
                <a:t>1</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endParaRPr lang="en-US" sz="375" dirty="0">
                <a:solidFill>
                  <a:srgbClr val="BFBFBF"/>
                </a:solidFill>
              </a:endParaRPr>
            </a:p>
          </p:txBody>
        </p:sp>
        <p:sp>
          <p:nvSpPr>
            <p:cNvPr id="197" name="Rectangle 196"/>
            <p:cNvSpPr/>
            <p:nvPr/>
          </p:nvSpPr>
          <p:spPr>
            <a:xfrm>
              <a:off x="1862681" y="1898952"/>
              <a:ext cx="229770" cy="1108285"/>
            </a:xfrm>
            <a:prstGeom prst="rect">
              <a:avLst/>
            </a:prstGeom>
          </p:spPr>
          <p:txBody>
            <a:bodyPr wrap="square">
              <a:spAutoFit/>
            </a:bodyPr>
            <a:lstStyle/>
            <a:p>
              <a:r>
                <a:rPr lang="en-US" sz="600" dirty="0">
                  <a:solidFill>
                    <a:srgbClr val="BFBFBF"/>
                  </a:solidFill>
                </a:rPr>
                <a:t>1</a:t>
              </a:r>
            </a:p>
            <a:p>
              <a:r>
                <a:rPr lang="en-US" sz="600" dirty="0">
                  <a:solidFill>
                    <a:srgbClr val="BFBFBF"/>
                  </a:solidFill>
                </a:rPr>
                <a:t>0</a:t>
              </a:r>
            </a:p>
            <a:p>
              <a:r>
                <a:rPr lang="en-US" sz="600" dirty="0">
                  <a:solidFill>
                    <a:srgbClr val="BFBFBF"/>
                  </a:solidFill>
                </a:rPr>
                <a:t>0</a:t>
              </a:r>
            </a:p>
            <a:p>
              <a:r>
                <a:rPr lang="en-US" sz="600" dirty="0">
                  <a:solidFill>
                    <a:srgbClr val="BFBFBF"/>
                  </a:solidFill>
                </a:rPr>
                <a:t>1</a:t>
              </a:r>
            </a:p>
            <a:p>
              <a:r>
                <a:rPr lang="en-US" sz="600" dirty="0">
                  <a:solidFill>
                    <a:srgbClr val="BFBFBF"/>
                  </a:solidFill>
                </a:rPr>
                <a:t>1</a:t>
              </a:r>
            </a:p>
            <a:p>
              <a:r>
                <a:rPr lang="en-US" sz="600" dirty="0">
                  <a:solidFill>
                    <a:srgbClr val="BFBFBF"/>
                  </a:solidFill>
                </a:rPr>
                <a:t>0</a:t>
              </a:r>
            </a:p>
            <a:p>
              <a:endParaRPr lang="en-US" sz="600" dirty="0">
                <a:solidFill>
                  <a:srgbClr val="BFBFBF"/>
                </a:solidFill>
              </a:endParaRPr>
            </a:p>
            <a:p>
              <a:endParaRPr lang="en-US" sz="600" dirty="0">
                <a:solidFill>
                  <a:srgbClr val="BFBFBF"/>
                </a:solidFill>
              </a:endParaRPr>
            </a:p>
          </p:txBody>
        </p:sp>
        <p:sp>
          <p:nvSpPr>
            <p:cNvPr id="198" name="TextBox 197"/>
            <p:cNvSpPr txBox="1"/>
            <p:nvPr/>
          </p:nvSpPr>
          <p:spPr>
            <a:xfrm>
              <a:off x="1785715" y="1898952"/>
              <a:ext cx="187786" cy="738857"/>
            </a:xfrm>
            <a:prstGeom prst="rect">
              <a:avLst/>
            </a:prstGeom>
            <a:noFill/>
          </p:spPr>
          <p:txBody>
            <a:bodyPr wrap="square" rtlCol="0">
              <a:spAutoFit/>
            </a:bodyPr>
            <a:lstStyle/>
            <a:p>
              <a:r>
                <a:rPr lang="en-US" sz="375" dirty="0">
                  <a:solidFill>
                    <a:srgbClr val="BFBFBF"/>
                  </a:solidFill>
                </a:rPr>
                <a:t>1</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endParaRPr lang="en-US" sz="375" dirty="0">
                <a:solidFill>
                  <a:srgbClr val="BFBFBF"/>
                </a:solidFill>
              </a:endParaRPr>
            </a:p>
          </p:txBody>
        </p:sp>
      </p:grpSp>
      <p:grpSp>
        <p:nvGrpSpPr>
          <p:cNvPr id="200" name="Group 199"/>
          <p:cNvGrpSpPr/>
          <p:nvPr/>
        </p:nvGrpSpPr>
        <p:grpSpPr>
          <a:xfrm>
            <a:off x="2876157" y="2103759"/>
            <a:ext cx="557698" cy="870714"/>
            <a:chOff x="1678479" y="1845983"/>
            <a:chExt cx="743791" cy="1161251"/>
          </a:xfrm>
        </p:grpSpPr>
        <p:sp>
          <p:nvSpPr>
            <p:cNvPr id="201" name="TextBox 200"/>
            <p:cNvSpPr txBox="1"/>
            <p:nvPr/>
          </p:nvSpPr>
          <p:spPr>
            <a:xfrm>
              <a:off x="2047560" y="1906050"/>
              <a:ext cx="187785" cy="738854"/>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endParaRPr lang="en-US" sz="375" dirty="0">
                <a:solidFill>
                  <a:srgbClr val="000000"/>
                </a:solidFill>
              </a:endParaRPr>
            </a:p>
          </p:txBody>
        </p:sp>
        <p:sp>
          <p:nvSpPr>
            <p:cNvPr id="202" name="Rectangle 201"/>
            <p:cNvSpPr/>
            <p:nvPr/>
          </p:nvSpPr>
          <p:spPr>
            <a:xfrm>
              <a:off x="1862680" y="1898953"/>
              <a:ext cx="229769" cy="1108281"/>
            </a:xfrm>
            <a:prstGeom prst="rect">
              <a:avLst/>
            </a:prstGeom>
          </p:spPr>
          <p:txBody>
            <a:bodyPr wrap="square">
              <a:spAutoFit/>
            </a:bodyPr>
            <a:lstStyle/>
            <a:p>
              <a:r>
                <a:rPr lang="en-US" sz="600" dirty="0">
                  <a:solidFill>
                    <a:srgbClr val="000000"/>
                  </a:solidFill>
                </a:rPr>
                <a:t>1</a:t>
              </a:r>
            </a:p>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203" name="TextBox 202"/>
            <p:cNvSpPr txBox="1"/>
            <p:nvPr/>
          </p:nvSpPr>
          <p:spPr>
            <a:xfrm>
              <a:off x="1678479" y="1888482"/>
              <a:ext cx="187785" cy="66189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204" name="TextBox 203"/>
            <p:cNvSpPr txBox="1"/>
            <p:nvPr/>
          </p:nvSpPr>
          <p:spPr>
            <a:xfrm>
              <a:off x="2234485" y="1845983"/>
              <a:ext cx="187785" cy="73885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p:txBody>
        </p:sp>
      </p:grpSp>
      <p:grpSp>
        <p:nvGrpSpPr>
          <p:cNvPr id="205" name="Group 204"/>
          <p:cNvGrpSpPr/>
          <p:nvPr/>
        </p:nvGrpSpPr>
        <p:grpSpPr>
          <a:xfrm>
            <a:off x="6953156" y="2148734"/>
            <a:ext cx="247390" cy="738664"/>
            <a:chOff x="1811514" y="1898952"/>
            <a:chExt cx="329939" cy="985140"/>
          </a:xfrm>
        </p:grpSpPr>
        <p:sp>
          <p:nvSpPr>
            <p:cNvPr id="206" name="TextBox 205"/>
            <p:cNvSpPr txBox="1"/>
            <p:nvPr/>
          </p:nvSpPr>
          <p:spPr>
            <a:xfrm>
              <a:off x="1953667" y="1898952"/>
              <a:ext cx="187786" cy="738855"/>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endParaRPr lang="en-US" sz="375" dirty="0">
                <a:solidFill>
                  <a:srgbClr val="000000"/>
                </a:solidFill>
              </a:endParaRPr>
            </a:p>
          </p:txBody>
        </p:sp>
        <p:sp>
          <p:nvSpPr>
            <p:cNvPr id="207" name="Rectangle 206"/>
            <p:cNvSpPr/>
            <p:nvPr/>
          </p:nvSpPr>
          <p:spPr>
            <a:xfrm>
              <a:off x="1811514" y="1898952"/>
              <a:ext cx="229770" cy="985140"/>
            </a:xfrm>
            <a:prstGeom prst="rect">
              <a:avLst/>
            </a:prstGeom>
          </p:spPr>
          <p:txBody>
            <a:bodyPr wrap="square">
              <a:spAutoFit/>
            </a:bodyPr>
            <a:lstStyle/>
            <a:p>
              <a:r>
                <a:rPr lang="en-US" sz="600" dirty="0">
                  <a:solidFill>
                    <a:srgbClr val="000000"/>
                  </a:solidFill>
                </a:rPr>
                <a:t>0</a:t>
              </a:r>
            </a:p>
            <a:p>
              <a:r>
                <a:rPr lang="en-US" sz="600" dirty="0">
                  <a:solidFill>
                    <a:srgbClr val="000000"/>
                  </a:solidFill>
                </a:rPr>
                <a:t>0</a:t>
              </a:r>
            </a:p>
            <a:p>
              <a:r>
                <a:rPr lang="en-US" sz="600" dirty="0">
                  <a:solidFill>
                    <a:srgbClr val="000000"/>
                  </a:solidFill>
                </a:rPr>
                <a:t>1</a:t>
              </a: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a:p>
              <a:endParaRPr lang="en-US" sz="600" dirty="0">
                <a:solidFill>
                  <a:srgbClr val="000000"/>
                </a:solidFill>
              </a:endParaRPr>
            </a:p>
          </p:txBody>
        </p:sp>
      </p:grpSp>
      <p:grpSp>
        <p:nvGrpSpPr>
          <p:cNvPr id="209" name="Group 208"/>
          <p:cNvGrpSpPr/>
          <p:nvPr/>
        </p:nvGrpSpPr>
        <p:grpSpPr>
          <a:xfrm>
            <a:off x="6010669" y="2143474"/>
            <a:ext cx="266735" cy="738664"/>
            <a:chOff x="1785715" y="1898952"/>
            <a:chExt cx="355738" cy="985140"/>
          </a:xfrm>
        </p:grpSpPr>
        <p:sp>
          <p:nvSpPr>
            <p:cNvPr id="210" name="TextBox 209"/>
            <p:cNvSpPr txBox="1"/>
            <p:nvPr/>
          </p:nvSpPr>
          <p:spPr>
            <a:xfrm>
              <a:off x="1953667" y="1898952"/>
              <a:ext cx="187786" cy="738855"/>
            </a:xfrm>
            <a:prstGeom prst="rect">
              <a:avLst/>
            </a:prstGeom>
            <a:noFill/>
          </p:spPr>
          <p:txBody>
            <a:bodyPr wrap="square" rtlCol="0">
              <a:spAutoFit/>
            </a:bodyPr>
            <a:lstStyle/>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endParaRPr lang="en-US" sz="375" dirty="0">
                <a:solidFill>
                  <a:schemeClr val="bg2">
                    <a:lumMod val="65000"/>
                  </a:schemeClr>
                </a:solidFill>
              </a:endParaRPr>
            </a:p>
          </p:txBody>
        </p:sp>
        <p:sp>
          <p:nvSpPr>
            <p:cNvPr id="211" name="Rectangle 210"/>
            <p:cNvSpPr/>
            <p:nvPr/>
          </p:nvSpPr>
          <p:spPr>
            <a:xfrm>
              <a:off x="1862681" y="1898952"/>
              <a:ext cx="229770" cy="985140"/>
            </a:xfrm>
            <a:prstGeom prst="rect">
              <a:avLst/>
            </a:prstGeom>
          </p:spPr>
          <p:txBody>
            <a:bodyPr wrap="square">
              <a:spAutoFit/>
            </a:bodyPr>
            <a:lstStyle/>
            <a:p>
              <a:r>
                <a:rPr lang="en-US" sz="600" dirty="0">
                  <a:solidFill>
                    <a:schemeClr val="bg2">
                      <a:lumMod val="65000"/>
                    </a:schemeClr>
                  </a:solidFill>
                </a:rPr>
                <a:t>0</a:t>
              </a:r>
            </a:p>
            <a:p>
              <a:r>
                <a:rPr lang="en-US" sz="600" dirty="0">
                  <a:solidFill>
                    <a:schemeClr val="bg2">
                      <a:lumMod val="65000"/>
                    </a:schemeClr>
                  </a:solidFill>
                </a:rPr>
                <a:t>0</a:t>
              </a:r>
            </a:p>
            <a:p>
              <a:r>
                <a:rPr lang="en-US" sz="600" dirty="0">
                  <a:solidFill>
                    <a:schemeClr val="bg2">
                      <a:lumMod val="65000"/>
                    </a:schemeClr>
                  </a:solidFill>
                </a:rPr>
                <a:t>1</a:t>
              </a:r>
            </a:p>
            <a:p>
              <a:r>
                <a:rPr lang="en-US" sz="600" dirty="0">
                  <a:solidFill>
                    <a:schemeClr val="bg2">
                      <a:lumMod val="65000"/>
                    </a:schemeClr>
                  </a:solidFill>
                </a:rPr>
                <a:t>0</a:t>
              </a:r>
            </a:p>
            <a:p>
              <a:endParaRPr lang="en-US" sz="600" dirty="0">
                <a:solidFill>
                  <a:schemeClr val="bg2">
                    <a:lumMod val="65000"/>
                  </a:schemeClr>
                </a:solidFill>
              </a:endParaRPr>
            </a:p>
            <a:p>
              <a:endParaRPr lang="en-US" sz="600" dirty="0">
                <a:solidFill>
                  <a:schemeClr val="bg2">
                    <a:lumMod val="65000"/>
                  </a:schemeClr>
                </a:solidFill>
              </a:endParaRPr>
            </a:p>
            <a:p>
              <a:endParaRPr lang="en-US" sz="600" dirty="0">
                <a:solidFill>
                  <a:schemeClr val="bg2">
                    <a:lumMod val="65000"/>
                  </a:schemeClr>
                </a:solidFill>
              </a:endParaRPr>
            </a:p>
          </p:txBody>
        </p:sp>
        <p:sp>
          <p:nvSpPr>
            <p:cNvPr id="212" name="TextBox 211"/>
            <p:cNvSpPr txBox="1"/>
            <p:nvPr/>
          </p:nvSpPr>
          <p:spPr>
            <a:xfrm>
              <a:off x="1785715" y="1898952"/>
              <a:ext cx="187786" cy="738855"/>
            </a:xfrm>
            <a:prstGeom prst="rect">
              <a:avLst/>
            </a:prstGeom>
            <a:noFill/>
          </p:spPr>
          <p:txBody>
            <a:bodyPr wrap="square" rtlCol="0">
              <a:spAutoFit/>
            </a:bodyPr>
            <a:lstStyle/>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endParaRPr lang="en-US" sz="375" dirty="0">
                <a:solidFill>
                  <a:schemeClr val="bg2">
                    <a:lumMod val="65000"/>
                  </a:schemeClr>
                </a:solidFill>
              </a:endParaRPr>
            </a:p>
          </p:txBody>
        </p:sp>
      </p:grpSp>
      <p:grpSp>
        <p:nvGrpSpPr>
          <p:cNvPr id="213" name="Group 212"/>
          <p:cNvGrpSpPr/>
          <p:nvPr/>
        </p:nvGrpSpPr>
        <p:grpSpPr>
          <a:xfrm>
            <a:off x="3673384" y="2139824"/>
            <a:ext cx="266735" cy="738664"/>
            <a:chOff x="1785715" y="1898952"/>
            <a:chExt cx="355738" cy="985140"/>
          </a:xfrm>
        </p:grpSpPr>
        <p:sp>
          <p:nvSpPr>
            <p:cNvPr id="214" name="TextBox 213"/>
            <p:cNvSpPr txBox="1"/>
            <p:nvPr/>
          </p:nvSpPr>
          <p:spPr>
            <a:xfrm>
              <a:off x="1953667" y="1898952"/>
              <a:ext cx="187786" cy="738855"/>
            </a:xfrm>
            <a:prstGeom prst="rect">
              <a:avLst/>
            </a:prstGeom>
            <a:noFill/>
          </p:spPr>
          <p:txBody>
            <a:bodyPr wrap="square" rtlCol="0">
              <a:spAutoFit/>
            </a:bodyPr>
            <a:lstStyle/>
            <a:p>
              <a:r>
                <a:rPr lang="en-US" sz="375" dirty="0">
                  <a:solidFill>
                    <a:schemeClr val="bg1">
                      <a:lumMod val="75000"/>
                    </a:schemeClr>
                  </a:solidFill>
                </a:rPr>
                <a:t>1</a:t>
              </a:r>
            </a:p>
            <a:p>
              <a:r>
                <a:rPr lang="en-US" sz="375" dirty="0">
                  <a:solidFill>
                    <a:schemeClr val="bg1">
                      <a:lumMod val="75000"/>
                    </a:schemeClr>
                  </a:solidFill>
                </a:rPr>
                <a:t>0</a:t>
              </a:r>
            </a:p>
            <a:p>
              <a:r>
                <a:rPr lang="en-US" sz="375" dirty="0">
                  <a:solidFill>
                    <a:schemeClr val="bg1">
                      <a:lumMod val="75000"/>
                    </a:schemeClr>
                  </a:solidFill>
                </a:rPr>
                <a:t>1</a:t>
              </a:r>
            </a:p>
            <a:p>
              <a:r>
                <a:rPr lang="en-US" sz="375" dirty="0">
                  <a:solidFill>
                    <a:schemeClr val="bg1">
                      <a:lumMod val="75000"/>
                    </a:schemeClr>
                  </a:solidFill>
                </a:rPr>
                <a:t>0</a:t>
              </a:r>
            </a:p>
            <a:p>
              <a:r>
                <a:rPr lang="en-US" sz="375" dirty="0">
                  <a:solidFill>
                    <a:schemeClr val="bg1">
                      <a:lumMod val="75000"/>
                    </a:schemeClr>
                  </a:solidFill>
                </a:rPr>
                <a:t>0</a:t>
              </a:r>
            </a:p>
            <a:p>
              <a:endParaRPr lang="en-US" sz="375" dirty="0">
                <a:solidFill>
                  <a:schemeClr val="bg1">
                    <a:lumMod val="75000"/>
                  </a:schemeClr>
                </a:solidFill>
              </a:endParaRPr>
            </a:p>
            <a:p>
              <a:endParaRPr lang="en-US" sz="375" dirty="0">
                <a:solidFill>
                  <a:schemeClr val="bg1">
                    <a:lumMod val="75000"/>
                  </a:schemeClr>
                </a:solidFill>
              </a:endParaRPr>
            </a:p>
            <a:p>
              <a:r>
                <a:rPr lang="en-US" sz="375" dirty="0">
                  <a:solidFill>
                    <a:schemeClr val="bg1">
                      <a:lumMod val="75000"/>
                    </a:schemeClr>
                  </a:solidFill>
                </a:rPr>
                <a:t>1</a:t>
              </a:r>
            </a:p>
          </p:txBody>
        </p:sp>
        <p:sp>
          <p:nvSpPr>
            <p:cNvPr id="215" name="Rectangle 214"/>
            <p:cNvSpPr/>
            <p:nvPr/>
          </p:nvSpPr>
          <p:spPr>
            <a:xfrm>
              <a:off x="1862681" y="1898952"/>
              <a:ext cx="229770" cy="985140"/>
            </a:xfrm>
            <a:prstGeom prst="rect">
              <a:avLst/>
            </a:prstGeom>
          </p:spPr>
          <p:txBody>
            <a:bodyPr wrap="square">
              <a:spAutoFit/>
            </a:bodyPr>
            <a:lstStyle/>
            <a:p>
              <a:r>
                <a:rPr lang="en-US" sz="600" dirty="0">
                  <a:solidFill>
                    <a:schemeClr val="bg1">
                      <a:lumMod val="75000"/>
                    </a:schemeClr>
                  </a:solidFill>
                </a:rPr>
                <a:t>0</a:t>
              </a:r>
            </a:p>
            <a:p>
              <a:r>
                <a:rPr lang="en-US" sz="600" dirty="0">
                  <a:solidFill>
                    <a:schemeClr val="bg1">
                      <a:lumMod val="75000"/>
                    </a:schemeClr>
                  </a:solidFill>
                </a:rPr>
                <a:t>0</a:t>
              </a:r>
            </a:p>
            <a:p>
              <a:r>
                <a:rPr lang="en-US" sz="600" dirty="0">
                  <a:solidFill>
                    <a:schemeClr val="bg1">
                      <a:lumMod val="75000"/>
                    </a:schemeClr>
                  </a:solidFill>
                </a:rPr>
                <a:t>1</a:t>
              </a:r>
            </a:p>
            <a:p>
              <a:r>
                <a:rPr lang="en-US" sz="600" dirty="0">
                  <a:solidFill>
                    <a:schemeClr val="bg1">
                      <a:lumMod val="75000"/>
                    </a:schemeClr>
                  </a:solidFill>
                </a:rPr>
                <a:t>0</a:t>
              </a:r>
            </a:p>
            <a:p>
              <a:endParaRPr lang="en-US" sz="600" dirty="0">
                <a:solidFill>
                  <a:schemeClr val="bg1">
                    <a:lumMod val="75000"/>
                  </a:schemeClr>
                </a:solidFill>
              </a:endParaRPr>
            </a:p>
            <a:p>
              <a:endParaRPr lang="en-US" sz="600" dirty="0">
                <a:solidFill>
                  <a:schemeClr val="bg1">
                    <a:lumMod val="75000"/>
                  </a:schemeClr>
                </a:solidFill>
              </a:endParaRPr>
            </a:p>
            <a:p>
              <a:endParaRPr lang="en-US" sz="600" dirty="0">
                <a:solidFill>
                  <a:schemeClr val="bg1">
                    <a:lumMod val="75000"/>
                  </a:schemeClr>
                </a:solidFill>
              </a:endParaRPr>
            </a:p>
          </p:txBody>
        </p:sp>
        <p:sp>
          <p:nvSpPr>
            <p:cNvPr id="216" name="TextBox 215"/>
            <p:cNvSpPr txBox="1"/>
            <p:nvPr/>
          </p:nvSpPr>
          <p:spPr>
            <a:xfrm>
              <a:off x="1785715" y="1898952"/>
              <a:ext cx="187786" cy="738855"/>
            </a:xfrm>
            <a:prstGeom prst="rect">
              <a:avLst/>
            </a:prstGeom>
            <a:noFill/>
          </p:spPr>
          <p:txBody>
            <a:bodyPr wrap="square" rtlCol="0">
              <a:spAutoFit/>
            </a:bodyPr>
            <a:lstStyle/>
            <a:p>
              <a:r>
                <a:rPr lang="en-US" sz="375" dirty="0">
                  <a:solidFill>
                    <a:schemeClr val="bg1">
                      <a:lumMod val="75000"/>
                    </a:schemeClr>
                  </a:solidFill>
                </a:rPr>
                <a:t>1</a:t>
              </a:r>
            </a:p>
            <a:p>
              <a:r>
                <a:rPr lang="en-US" sz="375" dirty="0">
                  <a:solidFill>
                    <a:schemeClr val="bg1">
                      <a:lumMod val="75000"/>
                    </a:schemeClr>
                  </a:solidFill>
                </a:rPr>
                <a:t>0</a:t>
              </a:r>
            </a:p>
            <a:p>
              <a:r>
                <a:rPr lang="en-US" sz="375" dirty="0">
                  <a:solidFill>
                    <a:schemeClr val="bg1">
                      <a:lumMod val="75000"/>
                    </a:schemeClr>
                  </a:solidFill>
                </a:rPr>
                <a:t>1</a:t>
              </a:r>
            </a:p>
            <a:p>
              <a:r>
                <a:rPr lang="en-US" sz="375" dirty="0">
                  <a:solidFill>
                    <a:schemeClr val="bg1">
                      <a:lumMod val="75000"/>
                    </a:schemeClr>
                  </a:solidFill>
                </a:rPr>
                <a:t>0</a:t>
              </a:r>
            </a:p>
            <a:p>
              <a:r>
                <a:rPr lang="en-US" sz="375" dirty="0">
                  <a:solidFill>
                    <a:schemeClr val="bg1">
                      <a:lumMod val="75000"/>
                    </a:schemeClr>
                  </a:solidFill>
                </a:rPr>
                <a:t>0</a:t>
              </a:r>
            </a:p>
            <a:p>
              <a:endParaRPr lang="en-US" sz="375" dirty="0">
                <a:solidFill>
                  <a:schemeClr val="bg1">
                    <a:lumMod val="75000"/>
                  </a:schemeClr>
                </a:solidFill>
              </a:endParaRPr>
            </a:p>
            <a:p>
              <a:endParaRPr lang="en-US" sz="375" dirty="0">
                <a:solidFill>
                  <a:schemeClr val="bg1">
                    <a:lumMod val="75000"/>
                  </a:schemeClr>
                </a:solidFill>
              </a:endParaRPr>
            </a:p>
            <a:p>
              <a:r>
                <a:rPr lang="en-US" sz="375" dirty="0">
                  <a:solidFill>
                    <a:schemeClr val="bg1">
                      <a:lumMod val="75000"/>
                    </a:schemeClr>
                  </a:solidFill>
                </a:rPr>
                <a:t>0</a:t>
              </a:r>
            </a:p>
          </p:txBody>
        </p:sp>
      </p:grpSp>
      <p:grpSp>
        <p:nvGrpSpPr>
          <p:cNvPr id="217" name="Group 216"/>
          <p:cNvGrpSpPr/>
          <p:nvPr/>
        </p:nvGrpSpPr>
        <p:grpSpPr>
          <a:xfrm>
            <a:off x="8615872" y="2202111"/>
            <a:ext cx="266735" cy="738664"/>
            <a:chOff x="1785715" y="1898952"/>
            <a:chExt cx="355738" cy="985141"/>
          </a:xfrm>
        </p:grpSpPr>
        <p:sp>
          <p:nvSpPr>
            <p:cNvPr id="218" name="TextBox 217"/>
            <p:cNvSpPr txBox="1"/>
            <p:nvPr/>
          </p:nvSpPr>
          <p:spPr>
            <a:xfrm>
              <a:off x="1953667" y="1898952"/>
              <a:ext cx="187786"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219" name="Rectangle 218"/>
            <p:cNvSpPr/>
            <p:nvPr/>
          </p:nvSpPr>
          <p:spPr>
            <a:xfrm>
              <a:off x="1862681" y="1898952"/>
              <a:ext cx="229770" cy="985141"/>
            </a:xfrm>
            <a:prstGeom prst="rect">
              <a:avLst/>
            </a:prstGeom>
          </p:spPr>
          <p:txBody>
            <a:bodyPr wrap="square">
              <a:spAutoFit/>
            </a:bodyPr>
            <a:lstStyle/>
            <a:p>
              <a:r>
                <a:rPr lang="en-US" sz="600" dirty="0">
                  <a:solidFill>
                    <a:srgbClr val="000000"/>
                  </a:solidFill>
                </a:rPr>
                <a:t>0</a:t>
              </a:r>
            </a:p>
            <a:p>
              <a:r>
                <a:rPr lang="en-US" sz="600" dirty="0">
                  <a:solidFill>
                    <a:srgbClr val="000000"/>
                  </a:solidFill>
                </a:rPr>
                <a:t>0</a:t>
              </a:r>
            </a:p>
            <a:p>
              <a:r>
                <a:rPr lang="en-US" sz="600" dirty="0">
                  <a:solidFill>
                    <a:srgbClr val="000000"/>
                  </a:solidFill>
                </a:rPr>
                <a:t>1</a:t>
              </a:r>
            </a:p>
            <a:p>
              <a:endParaRPr lang="en-US" sz="600" dirty="0">
                <a:solidFill>
                  <a:srgbClr val="000000"/>
                </a:solidFill>
              </a:endParaRPr>
            </a:p>
            <a:p>
              <a:r>
                <a:rPr lang="en-US" sz="600" dirty="0">
                  <a:solidFill>
                    <a:srgbClr val="000000"/>
                  </a:solidFill>
                </a:rPr>
                <a:t>0</a:t>
              </a:r>
            </a:p>
            <a:p>
              <a:endParaRPr lang="en-US" sz="600" dirty="0">
                <a:solidFill>
                  <a:srgbClr val="000000"/>
                </a:solidFill>
              </a:endParaRPr>
            </a:p>
            <a:p>
              <a:endParaRPr lang="en-US" sz="600" dirty="0">
                <a:solidFill>
                  <a:srgbClr val="000000"/>
                </a:solidFill>
              </a:endParaRPr>
            </a:p>
          </p:txBody>
        </p:sp>
        <p:sp>
          <p:nvSpPr>
            <p:cNvPr id="220" name="TextBox 219"/>
            <p:cNvSpPr txBox="1"/>
            <p:nvPr/>
          </p:nvSpPr>
          <p:spPr>
            <a:xfrm>
              <a:off x="1785715" y="1898952"/>
              <a:ext cx="187786"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sp>
        <p:nvSpPr>
          <p:cNvPr id="221" name="TextBox 220"/>
          <p:cNvSpPr txBox="1"/>
          <p:nvPr/>
        </p:nvSpPr>
        <p:spPr>
          <a:xfrm>
            <a:off x="6745490" y="2145203"/>
            <a:ext cx="140802" cy="553998"/>
          </a:xfrm>
          <a:prstGeom prst="rect">
            <a:avLst/>
          </a:prstGeom>
          <a:noFill/>
        </p:spPr>
        <p:txBody>
          <a:bodyPr wrap="square" rtlCol="0">
            <a:spAutoFit/>
          </a:bodyPr>
          <a:lstStyle/>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1</a:t>
            </a:r>
          </a:p>
          <a:p>
            <a:r>
              <a:rPr lang="en-US" sz="375" dirty="0">
                <a:solidFill>
                  <a:schemeClr val="bg2">
                    <a:lumMod val="65000"/>
                  </a:schemeClr>
                </a:solidFill>
              </a:rPr>
              <a:t>0</a:t>
            </a:r>
          </a:p>
          <a:p>
            <a:r>
              <a:rPr lang="en-US" sz="375" dirty="0">
                <a:solidFill>
                  <a:schemeClr val="bg2">
                    <a:lumMod val="65000"/>
                  </a:schemeClr>
                </a:solidFill>
              </a:rPr>
              <a:t>0</a:t>
            </a:r>
          </a:p>
          <a:p>
            <a:endParaRPr lang="en-US" sz="375" dirty="0">
              <a:solidFill>
                <a:schemeClr val="bg2">
                  <a:lumMod val="65000"/>
                </a:schemeClr>
              </a:solidFill>
            </a:endParaRPr>
          </a:p>
          <a:p>
            <a:r>
              <a:rPr lang="en-US" sz="375" dirty="0">
                <a:solidFill>
                  <a:schemeClr val="bg2">
                    <a:lumMod val="65000"/>
                  </a:schemeClr>
                </a:solidFill>
              </a:rPr>
              <a:t>0</a:t>
            </a:r>
          </a:p>
          <a:p>
            <a:endParaRPr lang="en-US" sz="375" dirty="0">
              <a:solidFill>
                <a:schemeClr val="bg2">
                  <a:lumMod val="65000"/>
                </a:schemeClr>
              </a:solidFill>
            </a:endParaRPr>
          </a:p>
        </p:txBody>
      </p:sp>
      <p:grpSp>
        <p:nvGrpSpPr>
          <p:cNvPr id="222" name="Group 221"/>
          <p:cNvGrpSpPr/>
          <p:nvPr/>
        </p:nvGrpSpPr>
        <p:grpSpPr>
          <a:xfrm>
            <a:off x="4391850" y="1153383"/>
            <a:ext cx="309486" cy="861829"/>
            <a:chOff x="1785715" y="1857832"/>
            <a:chExt cx="412755" cy="1149404"/>
          </a:xfrm>
        </p:grpSpPr>
        <p:sp>
          <p:nvSpPr>
            <p:cNvPr id="223" name="TextBox 222"/>
            <p:cNvSpPr txBox="1"/>
            <p:nvPr/>
          </p:nvSpPr>
          <p:spPr>
            <a:xfrm>
              <a:off x="1953668" y="1898952"/>
              <a:ext cx="187785" cy="815820"/>
            </a:xfrm>
            <a:prstGeom prst="rect">
              <a:avLst/>
            </a:prstGeom>
            <a:noFill/>
          </p:spPr>
          <p:txBody>
            <a:bodyPr wrap="square" rtlCol="0">
              <a:spAutoFit/>
            </a:bodyPr>
            <a:lstStyle/>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0</a:t>
              </a:r>
            </a:p>
            <a:p>
              <a:endParaRPr lang="en-US" sz="375" dirty="0">
                <a:solidFill>
                  <a:schemeClr val="tx2">
                    <a:lumMod val="75000"/>
                  </a:schemeClr>
                </a:solidFill>
              </a:endParaRP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p:txBody>
        </p:sp>
        <p:sp>
          <p:nvSpPr>
            <p:cNvPr id="224" name="Rectangle 223"/>
            <p:cNvSpPr/>
            <p:nvPr/>
          </p:nvSpPr>
          <p:spPr>
            <a:xfrm>
              <a:off x="1862680" y="1898952"/>
              <a:ext cx="229770" cy="1108284"/>
            </a:xfrm>
            <a:prstGeom prst="rect">
              <a:avLst/>
            </a:prstGeom>
          </p:spPr>
          <p:txBody>
            <a:bodyPr wrap="square">
              <a:spAutoFit/>
            </a:bodyPr>
            <a:lstStyle/>
            <a:p>
              <a:r>
                <a:rPr lang="en-US" sz="600" dirty="0">
                  <a:solidFill>
                    <a:schemeClr val="tx2">
                      <a:lumMod val="75000"/>
                    </a:schemeClr>
                  </a:solidFill>
                </a:rPr>
                <a:t>1</a:t>
              </a:r>
            </a:p>
            <a:p>
              <a:r>
                <a:rPr lang="en-US" sz="600" dirty="0">
                  <a:solidFill>
                    <a:schemeClr val="tx2">
                      <a:lumMod val="75000"/>
                    </a:schemeClr>
                  </a:solidFill>
                </a:rPr>
                <a:t>1</a:t>
              </a:r>
            </a:p>
            <a:p>
              <a:r>
                <a:rPr lang="en-US" sz="600" dirty="0">
                  <a:solidFill>
                    <a:schemeClr val="tx2">
                      <a:lumMod val="75000"/>
                    </a:schemeClr>
                  </a:solidFill>
                </a:rPr>
                <a:t>0</a:t>
              </a:r>
            </a:p>
            <a:p>
              <a:r>
                <a:rPr lang="en-US" sz="600" dirty="0">
                  <a:solidFill>
                    <a:schemeClr val="tx2">
                      <a:lumMod val="75000"/>
                    </a:schemeClr>
                  </a:solidFill>
                </a:rPr>
                <a:t>1</a:t>
              </a:r>
            </a:p>
            <a:p>
              <a:r>
                <a:rPr lang="en-US" sz="600" dirty="0">
                  <a:solidFill>
                    <a:schemeClr val="tx2">
                      <a:lumMod val="75000"/>
                    </a:schemeClr>
                  </a:solidFill>
                </a:rPr>
                <a:t>0</a:t>
              </a:r>
            </a:p>
            <a:p>
              <a:r>
                <a:rPr lang="en-US" sz="600" dirty="0">
                  <a:solidFill>
                    <a:schemeClr val="tx2">
                      <a:lumMod val="75000"/>
                    </a:schemeClr>
                  </a:solidFill>
                </a:rPr>
                <a:t>1</a:t>
              </a:r>
            </a:p>
            <a:p>
              <a:endParaRPr lang="en-US" sz="600" dirty="0">
                <a:solidFill>
                  <a:schemeClr val="tx2">
                    <a:lumMod val="75000"/>
                  </a:schemeClr>
                </a:solidFill>
              </a:endParaRPr>
            </a:p>
            <a:p>
              <a:endParaRPr lang="en-US" sz="600" dirty="0">
                <a:solidFill>
                  <a:schemeClr val="tx2">
                    <a:lumMod val="75000"/>
                  </a:schemeClr>
                </a:solidFill>
              </a:endParaRPr>
            </a:p>
          </p:txBody>
        </p:sp>
        <p:sp>
          <p:nvSpPr>
            <p:cNvPr id="225" name="TextBox 224"/>
            <p:cNvSpPr txBox="1"/>
            <p:nvPr/>
          </p:nvSpPr>
          <p:spPr>
            <a:xfrm>
              <a:off x="1785715" y="1898952"/>
              <a:ext cx="187785" cy="815820"/>
            </a:xfrm>
            <a:prstGeom prst="rect">
              <a:avLst/>
            </a:prstGeom>
            <a:noFill/>
          </p:spPr>
          <p:txBody>
            <a:bodyPr wrap="square" rtlCol="0">
              <a:spAutoFit/>
            </a:bodyPr>
            <a:lstStyle/>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0</a:t>
              </a:r>
            </a:p>
            <a:p>
              <a:endParaRPr lang="en-US" sz="375" dirty="0">
                <a:solidFill>
                  <a:schemeClr val="tx2">
                    <a:lumMod val="75000"/>
                  </a:schemeClr>
                </a:solidFill>
              </a:endParaRP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p:txBody>
        </p:sp>
        <p:sp>
          <p:nvSpPr>
            <p:cNvPr id="226" name="TextBox 225"/>
            <p:cNvSpPr txBox="1"/>
            <p:nvPr/>
          </p:nvSpPr>
          <p:spPr>
            <a:xfrm>
              <a:off x="2010685" y="1857832"/>
              <a:ext cx="187785" cy="892784"/>
            </a:xfrm>
            <a:prstGeom prst="rect">
              <a:avLst/>
            </a:prstGeom>
            <a:noFill/>
          </p:spPr>
          <p:txBody>
            <a:bodyPr wrap="square" rtlCol="0">
              <a:spAutoFit/>
            </a:bodyPr>
            <a:lstStyle/>
            <a:p>
              <a:r>
                <a:rPr lang="en-US" sz="375" dirty="0">
                  <a:solidFill>
                    <a:schemeClr val="tx2">
                      <a:lumMod val="75000"/>
                    </a:schemeClr>
                  </a:solidFill>
                </a:rPr>
                <a:t>0</a:t>
              </a:r>
            </a:p>
            <a:p>
              <a:r>
                <a:rPr lang="en-US" sz="375" dirty="0">
                  <a:solidFill>
                    <a:schemeClr val="tx2">
                      <a:lumMod val="75000"/>
                    </a:schemeClr>
                  </a:solidFill>
                </a:rPr>
                <a:t>0</a:t>
              </a: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a:p>
              <a:r>
                <a:rPr lang="en-US" sz="375" dirty="0">
                  <a:solidFill>
                    <a:schemeClr val="tx2">
                      <a:lumMod val="75000"/>
                    </a:schemeClr>
                  </a:solidFill>
                </a:rPr>
                <a:t>0</a:t>
              </a:r>
            </a:p>
            <a:p>
              <a:endParaRPr lang="en-US" sz="375" dirty="0">
                <a:solidFill>
                  <a:schemeClr val="tx2">
                    <a:lumMod val="75000"/>
                  </a:schemeClr>
                </a:solidFill>
              </a:endParaRPr>
            </a:p>
            <a:p>
              <a:r>
                <a:rPr lang="en-US" sz="375" dirty="0">
                  <a:solidFill>
                    <a:schemeClr val="tx2">
                      <a:lumMod val="75000"/>
                    </a:schemeClr>
                  </a:solidFill>
                </a:rPr>
                <a:t>0</a:t>
              </a:r>
            </a:p>
            <a:p>
              <a:r>
                <a:rPr lang="en-US" sz="375" dirty="0">
                  <a:solidFill>
                    <a:schemeClr val="tx2">
                      <a:lumMod val="75000"/>
                    </a:schemeClr>
                  </a:solidFill>
                </a:rPr>
                <a:t>1</a:t>
              </a:r>
            </a:p>
            <a:p>
              <a:r>
                <a:rPr lang="en-US" sz="375" dirty="0">
                  <a:solidFill>
                    <a:schemeClr val="tx2">
                      <a:lumMod val="75000"/>
                    </a:schemeClr>
                  </a:solidFill>
                </a:rPr>
                <a:t>0</a:t>
              </a:r>
            </a:p>
          </p:txBody>
        </p:sp>
      </p:grpSp>
      <p:grpSp>
        <p:nvGrpSpPr>
          <p:cNvPr id="227" name="Group 226"/>
          <p:cNvGrpSpPr/>
          <p:nvPr/>
        </p:nvGrpSpPr>
        <p:grpSpPr>
          <a:xfrm>
            <a:off x="4030012" y="1091718"/>
            <a:ext cx="309486" cy="861829"/>
            <a:chOff x="1785715" y="1857832"/>
            <a:chExt cx="412755" cy="1149404"/>
          </a:xfrm>
        </p:grpSpPr>
        <p:sp>
          <p:nvSpPr>
            <p:cNvPr id="228" name="TextBox 227"/>
            <p:cNvSpPr txBox="1"/>
            <p:nvPr/>
          </p:nvSpPr>
          <p:spPr>
            <a:xfrm>
              <a:off x="1953668" y="1898952"/>
              <a:ext cx="187785" cy="815820"/>
            </a:xfrm>
            <a:prstGeom prst="rect">
              <a:avLst/>
            </a:prstGeom>
            <a:noFill/>
          </p:spPr>
          <p:txBody>
            <a:bodyPr wrap="square" rtlCol="0">
              <a:spAutoFit/>
            </a:bodyPr>
            <a:lstStyle/>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0</a:t>
              </a:r>
            </a:p>
            <a:p>
              <a:endParaRPr lang="en-US" sz="375" dirty="0">
                <a:solidFill>
                  <a:schemeClr val="bg2">
                    <a:lumMod val="75000"/>
                  </a:schemeClr>
                </a:solidFill>
              </a:endParaRP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p:txBody>
        </p:sp>
        <p:sp>
          <p:nvSpPr>
            <p:cNvPr id="229" name="Rectangle 228"/>
            <p:cNvSpPr/>
            <p:nvPr/>
          </p:nvSpPr>
          <p:spPr>
            <a:xfrm>
              <a:off x="1862680" y="1898952"/>
              <a:ext cx="229770" cy="1108284"/>
            </a:xfrm>
            <a:prstGeom prst="rect">
              <a:avLst/>
            </a:prstGeom>
          </p:spPr>
          <p:txBody>
            <a:bodyPr wrap="square">
              <a:spAutoFit/>
            </a:bodyPr>
            <a:lstStyle/>
            <a:p>
              <a:r>
                <a:rPr lang="en-US" sz="600" dirty="0">
                  <a:solidFill>
                    <a:schemeClr val="bg2">
                      <a:lumMod val="75000"/>
                    </a:schemeClr>
                  </a:solidFill>
                </a:rPr>
                <a:t>1</a:t>
              </a:r>
            </a:p>
            <a:p>
              <a:r>
                <a:rPr lang="en-US" sz="600" dirty="0">
                  <a:solidFill>
                    <a:schemeClr val="bg2">
                      <a:lumMod val="75000"/>
                    </a:schemeClr>
                  </a:solidFill>
                </a:rPr>
                <a:t>1</a:t>
              </a:r>
            </a:p>
            <a:p>
              <a:r>
                <a:rPr lang="en-US" sz="600" dirty="0">
                  <a:solidFill>
                    <a:schemeClr val="bg2">
                      <a:lumMod val="75000"/>
                    </a:schemeClr>
                  </a:solidFill>
                </a:rPr>
                <a:t>0</a:t>
              </a:r>
            </a:p>
            <a:p>
              <a:r>
                <a:rPr lang="en-US" sz="600" dirty="0">
                  <a:solidFill>
                    <a:schemeClr val="bg2">
                      <a:lumMod val="75000"/>
                    </a:schemeClr>
                  </a:solidFill>
                </a:rPr>
                <a:t>1</a:t>
              </a:r>
            </a:p>
            <a:p>
              <a:r>
                <a:rPr lang="en-US" sz="600" dirty="0">
                  <a:solidFill>
                    <a:schemeClr val="bg2">
                      <a:lumMod val="75000"/>
                    </a:schemeClr>
                  </a:solidFill>
                </a:rPr>
                <a:t>0</a:t>
              </a:r>
            </a:p>
            <a:p>
              <a:r>
                <a:rPr lang="en-US" sz="600" dirty="0">
                  <a:solidFill>
                    <a:schemeClr val="bg2">
                      <a:lumMod val="75000"/>
                    </a:schemeClr>
                  </a:solidFill>
                </a:rPr>
                <a:t>1</a:t>
              </a:r>
            </a:p>
            <a:p>
              <a:endParaRPr lang="en-US" sz="600" dirty="0">
                <a:solidFill>
                  <a:schemeClr val="bg2">
                    <a:lumMod val="75000"/>
                  </a:schemeClr>
                </a:solidFill>
              </a:endParaRPr>
            </a:p>
            <a:p>
              <a:endParaRPr lang="en-US" sz="600" dirty="0">
                <a:solidFill>
                  <a:schemeClr val="bg2">
                    <a:lumMod val="75000"/>
                  </a:schemeClr>
                </a:solidFill>
              </a:endParaRPr>
            </a:p>
          </p:txBody>
        </p:sp>
        <p:sp>
          <p:nvSpPr>
            <p:cNvPr id="230" name="TextBox 229"/>
            <p:cNvSpPr txBox="1"/>
            <p:nvPr/>
          </p:nvSpPr>
          <p:spPr>
            <a:xfrm>
              <a:off x="1785715" y="1898952"/>
              <a:ext cx="187785" cy="815820"/>
            </a:xfrm>
            <a:prstGeom prst="rect">
              <a:avLst/>
            </a:prstGeom>
            <a:noFill/>
          </p:spPr>
          <p:txBody>
            <a:bodyPr wrap="square" rtlCol="0">
              <a:spAutoFit/>
            </a:bodyPr>
            <a:lstStyle/>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0</a:t>
              </a:r>
            </a:p>
            <a:p>
              <a:endParaRPr lang="en-US" sz="375" dirty="0">
                <a:solidFill>
                  <a:schemeClr val="bg2">
                    <a:lumMod val="75000"/>
                  </a:schemeClr>
                </a:solidFill>
              </a:endParaRP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p:txBody>
        </p:sp>
        <p:sp>
          <p:nvSpPr>
            <p:cNvPr id="231" name="TextBox 230"/>
            <p:cNvSpPr txBox="1"/>
            <p:nvPr/>
          </p:nvSpPr>
          <p:spPr>
            <a:xfrm>
              <a:off x="2010685" y="1857832"/>
              <a:ext cx="187785" cy="892784"/>
            </a:xfrm>
            <a:prstGeom prst="rect">
              <a:avLst/>
            </a:prstGeom>
            <a:noFill/>
          </p:spPr>
          <p:txBody>
            <a:bodyPr wrap="square" rtlCol="0">
              <a:spAutoFit/>
            </a:bodyPr>
            <a:lstStyle/>
            <a:p>
              <a:r>
                <a:rPr lang="en-US" sz="375" dirty="0">
                  <a:solidFill>
                    <a:schemeClr val="bg2">
                      <a:lumMod val="75000"/>
                    </a:schemeClr>
                  </a:solidFill>
                </a:rPr>
                <a:t>0</a:t>
              </a:r>
            </a:p>
            <a:p>
              <a:r>
                <a:rPr lang="en-US" sz="375" dirty="0">
                  <a:solidFill>
                    <a:schemeClr val="bg2">
                      <a:lumMod val="75000"/>
                    </a:schemeClr>
                  </a:solidFill>
                </a:rPr>
                <a:t>0</a:t>
              </a: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a:p>
              <a:r>
                <a:rPr lang="en-US" sz="375" dirty="0">
                  <a:solidFill>
                    <a:schemeClr val="bg2">
                      <a:lumMod val="75000"/>
                    </a:schemeClr>
                  </a:solidFill>
                </a:rPr>
                <a:t>0</a:t>
              </a:r>
            </a:p>
            <a:p>
              <a:endParaRPr lang="en-US" sz="375" dirty="0">
                <a:solidFill>
                  <a:schemeClr val="bg2">
                    <a:lumMod val="75000"/>
                  </a:schemeClr>
                </a:solidFill>
              </a:endParaRPr>
            </a:p>
            <a:p>
              <a:r>
                <a:rPr lang="en-US" sz="375" dirty="0">
                  <a:solidFill>
                    <a:schemeClr val="bg2">
                      <a:lumMod val="75000"/>
                    </a:schemeClr>
                  </a:solidFill>
                </a:rPr>
                <a:t>0</a:t>
              </a:r>
            </a:p>
            <a:p>
              <a:r>
                <a:rPr lang="en-US" sz="375" dirty="0">
                  <a:solidFill>
                    <a:schemeClr val="bg2">
                      <a:lumMod val="75000"/>
                    </a:schemeClr>
                  </a:solidFill>
                </a:rPr>
                <a:t>1</a:t>
              </a:r>
            </a:p>
            <a:p>
              <a:r>
                <a:rPr lang="en-US" sz="375" dirty="0">
                  <a:solidFill>
                    <a:schemeClr val="bg2">
                      <a:lumMod val="75000"/>
                    </a:schemeClr>
                  </a:solidFill>
                </a:rPr>
                <a:t>0</a:t>
              </a:r>
            </a:p>
          </p:txBody>
        </p:sp>
      </p:grpSp>
      <p:grpSp>
        <p:nvGrpSpPr>
          <p:cNvPr id="232" name="Group 231"/>
          <p:cNvGrpSpPr/>
          <p:nvPr/>
        </p:nvGrpSpPr>
        <p:grpSpPr>
          <a:xfrm>
            <a:off x="3150932" y="1136922"/>
            <a:ext cx="309486" cy="861829"/>
            <a:chOff x="1785715" y="1857832"/>
            <a:chExt cx="412755" cy="1149404"/>
          </a:xfrm>
        </p:grpSpPr>
        <p:sp>
          <p:nvSpPr>
            <p:cNvPr id="233" name="TextBox 232"/>
            <p:cNvSpPr txBox="1"/>
            <p:nvPr/>
          </p:nvSpPr>
          <p:spPr>
            <a:xfrm>
              <a:off x="1953668"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234" name="Rectangle 233"/>
            <p:cNvSpPr/>
            <p:nvPr/>
          </p:nvSpPr>
          <p:spPr>
            <a:xfrm>
              <a:off x="1862680" y="1898952"/>
              <a:ext cx="229770" cy="1108284"/>
            </a:xfrm>
            <a:prstGeom prst="rect">
              <a:avLst/>
            </a:prstGeom>
          </p:spPr>
          <p:txBody>
            <a:bodyPr wrap="square">
              <a:spAutoFit/>
            </a:bodyPr>
            <a:lstStyle/>
            <a:p>
              <a:r>
                <a:rPr lang="en-US" sz="600" dirty="0">
                  <a:solidFill>
                    <a:srgbClr val="000000"/>
                  </a:solidFill>
                </a:rPr>
                <a:t>1</a:t>
              </a:r>
            </a:p>
            <a:p>
              <a:r>
                <a:rPr lang="en-US" sz="600" dirty="0">
                  <a:solidFill>
                    <a:srgbClr val="000000"/>
                  </a:solidFill>
                </a:rPr>
                <a:t>1</a:t>
              </a:r>
            </a:p>
            <a:p>
              <a:r>
                <a:rPr lang="en-US" sz="600" dirty="0">
                  <a:solidFill>
                    <a:srgbClr val="000000"/>
                  </a:solidFill>
                </a:rPr>
                <a:t>0</a:t>
              </a:r>
            </a:p>
            <a:p>
              <a:r>
                <a:rPr lang="en-US" sz="600" dirty="0">
                  <a:solidFill>
                    <a:srgbClr val="000000"/>
                  </a:solidFill>
                </a:rPr>
                <a:t>1</a:t>
              </a:r>
            </a:p>
            <a:p>
              <a:r>
                <a:rPr lang="en-US" sz="600" dirty="0">
                  <a:solidFill>
                    <a:srgbClr val="000000"/>
                  </a:solidFill>
                </a:rPr>
                <a:t>0</a:t>
              </a:r>
            </a:p>
            <a:p>
              <a:r>
                <a:rPr lang="en-US" sz="600" dirty="0">
                  <a:solidFill>
                    <a:srgbClr val="000000"/>
                  </a:solidFill>
                </a:rPr>
                <a:t>1</a:t>
              </a:r>
            </a:p>
            <a:p>
              <a:endParaRPr lang="en-US" sz="600" dirty="0">
                <a:solidFill>
                  <a:srgbClr val="000000"/>
                </a:solidFill>
              </a:endParaRPr>
            </a:p>
            <a:p>
              <a:endParaRPr lang="en-US" sz="600" dirty="0">
                <a:solidFill>
                  <a:srgbClr val="000000"/>
                </a:solidFill>
              </a:endParaRPr>
            </a:p>
          </p:txBody>
        </p:sp>
        <p:sp>
          <p:nvSpPr>
            <p:cNvPr id="235" name="TextBox 234"/>
            <p:cNvSpPr txBox="1"/>
            <p:nvPr/>
          </p:nvSpPr>
          <p:spPr>
            <a:xfrm>
              <a:off x="1785715" y="1898952"/>
              <a:ext cx="187785" cy="815820"/>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sp>
          <p:nvSpPr>
            <p:cNvPr id="236" name="TextBox 235"/>
            <p:cNvSpPr txBox="1"/>
            <p:nvPr/>
          </p:nvSpPr>
          <p:spPr>
            <a:xfrm>
              <a:off x="2010685" y="1857832"/>
              <a:ext cx="187785" cy="892784"/>
            </a:xfrm>
            <a:prstGeom prst="rect">
              <a:avLst/>
            </a:prstGeom>
            <a:noFill/>
          </p:spPr>
          <p:txBody>
            <a:bodyPr wrap="square" rtlCol="0">
              <a:spAutoFit/>
            </a:bodyPr>
            <a:lstStyle/>
            <a:p>
              <a:r>
                <a:rPr lang="en-US" sz="375" dirty="0">
                  <a:solidFill>
                    <a:srgbClr val="000000"/>
                  </a:solidFill>
                </a:rPr>
                <a:t>0</a:t>
              </a:r>
            </a:p>
            <a:p>
              <a:r>
                <a:rPr lang="en-US" sz="375" dirty="0">
                  <a:solidFill>
                    <a:srgbClr val="000000"/>
                  </a:solidFill>
                </a:rPr>
                <a:t>0</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0</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0</a:t>
              </a:r>
            </a:p>
          </p:txBody>
        </p:sp>
      </p:grpSp>
      <p:grpSp>
        <p:nvGrpSpPr>
          <p:cNvPr id="237" name="Group 236"/>
          <p:cNvGrpSpPr/>
          <p:nvPr/>
        </p:nvGrpSpPr>
        <p:grpSpPr>
          <a:xfrm>
            <a:off x="4506120" y="1267653"/>
            <a:ext cx="309486" cy="861829"/>
            <a:chOff x="1785715" y="1857832"/>
            <a:chExt cx="412755" cy="1149404"/>
          </a:xfrm>
        </p:grpSpPr>
        <p:sp>
          <p:nvSpPr>
            <p:cNvPr id="238" name="TextBox 237"/>
            <p:cNvSpPr txBox="1"/>
            <p:nvPr/>
          </p:nvSpPr>
          <p:spPr>
            <a:xfrm>
              <a:off x="1953668" y="1898952"/>
              <a:ext cx="187785" cy="815820"/>
            </a:xfrm>
            <a:prstGeom prst="rect">
              <a:avLst/>
            </a:prstGeom>
            <a:noFill/>
          </p:spPr>
          <p:txBody>
            <a:bodyPr wrap="square" rtlCol="0">
              <a:spAutoFit/>
            </a:bodyPr>
            <a:lstStyle/>
            <a:p>
              <a:r>
                <a:rPr lang="en-US" sz="375" dirty="0">
                  <a:solidFill>
                    <a:srgbClr val="BFBFBF"/>
                  </a:solidFill>
                </a:rPr>
                <a:t>1</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0</a:t>
              </a:r>
            </a:p>
          </p:txBody>
        </p:sp>
        <p:sp>
          <p:nvSpPr>
            <p:cNvPr id="239" name="Rectangle 238"/>
            <p:cNvSpPr/>
            <p:nvPr/>
          </p:nvSpPr>
          <p:spPr>
            <a:xfrm>
              <a:off x="1862680" y="1898952"/>
              <a:ext cx="229770" cy="1108284"/>
            </a:xfrm>
            <a:prstGeom prst="rect">
              <a:avLst/>
            </a:prstGeom>
          </p:spPr>
          <p:txBody>
            <a:bodyPr wrap="square">
              <a:spAutoFit/>
            </a:bodyPr>
            <a:lstStyle/>
            <a:p>
              <a:r>
                <a:rPr lang="en-US" sz="600" dirty="0">
                  <a:solidFill>
                    <a:srgbClr val="BFBFBF"/>
                  </a:solidFill>
                </a:rPr>
                <a:t>1</a:t>
              </a:r>
            </a:p>
            <a:p>
              <a:r>
                <a:rPr lang="en-US" sz="600" dirty="0">
                  <a:solidFill>
                    <a:srgbClr val="BFBFBF"/>
                  </a:solidFill>
                </a:rPr>
                <a:t>1</a:t>
              </a:r>
            </a:p>
            <a:p>
              <a:r>
                <a:rPr lang="en-US" sz="600" dirty="0">
                  <a:solidFill>
                    <a:srgbClr val="BFBFBF"/>
                  </a:solidFill>
                </a:rPr>
                <a:t>0</a:t>
              </a:r>
            </a:p>
            <a:p>
              <a:r>
                <a:rPr lang="en-US" sz="600" dirty="0">
                  <a:solidFill>
                    <a:srgbClr val="BFBFBF"/>
                  </a:solidFill>
                </a:rPr>
                <a:t>1</a:t>
              </a:r>
            </a:p>
            <a:p>
              <a:r>
                <a:rPr lang="en-US" sz="600" dirty="0">
                  <a:solidFill>
                    <a:srgbClr val="BFBFBF"/>
                  </a:solidFill>
                </a:rPr>
                <a:t>0</a:t>
              </a:r>
            </a:p>
            <a:p>
              <a:r>
                <a:rPr lang="en-US" sz="600" dirty="0">
                  <a:solidFill>
                    <a:srgbClr val="BFBFBF"/>
                  </a:solidFill>
                </a:rPr>
                <a:t>1</a:t>
              </a:r>
            </a:p>
            <a:p>
              <a:endParaRPr lang="en-US" sz="600" dirty="0">
                <a:solidFill>
                  <a:srgbClr val="BFBFBF"/>
                </a:solidFill>
              </a:endParaRPr>
            </a:p>
            <a:p>
              <a:endParaRPr lang="en-US" sz="600" dirty="0">
                <a:solidFill>
                  <a:srgbClr val="BFBFBF"/>
                </a:solidFill>
              </a:endParaRPr>
            </a:p>
          </p:txBody>
        </p:sp>
        <p:sp>
          <p:nvSpPr>
            <p:cNvPr id="240" name="TextBox 239"/>
            <p:cNvSpPr txBox="1"/>
            <p:nvPr/>
          </p:nvSpPr>
          <p:spPr>
            <a:xfrm>
              <a:off x="1785715" y="1898952"/>
              <a:ext cx="187785" cy="815820"/>
            </a:xfrm>
            <a:prstGeom prst="rect">
              <a:avLst/>
            </a:prstGeom>
            <a:noFill/>
          </p:spPr>
          <p:txBody>
            <a:bodyPr wrap="square" rtlCol="0">
              <a:spAutoFit/>
            </a:bodyPr>
            <a:lstStyle/>
            <a:p>
              <a:r>
                <a:rPr lang="en-US" sz="375" dirty="0">
                  <a:solidFill>
                    <a:srgbClr val="BFBFBF"/>
                  </a:solidFill>
                </a:rPr>
                <a:t>1</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0</a:t>
              </a:r>
            </a:p>
          </p:txBody>
        </p:sp>
        <p:sp>
          <p:nvSpPr>
            <p:cNvPr id="241" name="TextBox 240"/>
            <p:cNvSpPr txBox="1"/>
            <p:nvPr/>
          </p:nvSpPr>
          <p:spPr>
            <a:xfrm>
              <a:off x="2010685" y="1857832"/>
              <a:ext cx="187785" cy="892784"/>
            </a:xfrm>
            <a:prstGeom prst="rect">
              <a:avLst/>
            </a:prstGeom>
            <a:noFill/>
          </p:spPr>
          <p:txBody>
            <a:bodyPr wrap="square" rtlCol="0">
              <a:spAutoFit/>
            </a:bodyPr>
            <a:lstStyle/>
            <a:p>
              <a:r>
                <a:rPr lang="en-US" sz="375" dirty="0">
                  <a:solidFill>
                    <a:srgbClr val="BFBFBF"/>
                  </a:solidFill>
                </a:rPr>
                <a:t>0</a:t>
              </a:r>
            </a:p>
            <a:p>
              <a:r>
                <a:rPr lang="en-US" sz="375" dirty="0">
                  <a:solidFill>
                    <a:srgbClr val="BFBFBF"/>
                  </a:solidFill>
                </a:rPr>
                <a:t>0</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0</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0</a:t>
              </a:r>
            </a:p>
          </p:txBody>
        </p:sp>
      </p:grpSp>
      <p:grpSp>
        <p:nvGrpSpPr>
          <p:cNvPr id="242" name="Group 241"/>
          <p:cNvGrpSpPr/>
          <p:nvPr/>
        </p:nvGrpSpPr>
        <p:grpSpPr>
          <a:xfrm>
            <a:off x="8330022" y="1112193"/>
            <a:ext cx="309486" cy="861829"/>
            <a:chOff x="1785715" y="1857832"/>
            <a:chExt cx="412755" cy="1149404"/>
          </a:xfrm>
        </p:grpSpPr>
        <p:sp>
          <p:nvSpPr>
            <p:cNvPr id="243" name="TextBox 242"/>
            <p:cNvSpPr txBox="1"/>
            <p:nvPr/>
          </p:nvSpPr>
          <p:spPr>
            <a:xfrm>
              <a:off x="1953668" y="1898952"/>
              <a:ext cx="187785" cy="815820"/>
            </a:xfrm>
            <a:prstGeom prst="rect">
              <a:avLst/>
            </a:prstGeom>
            <a:noFill/>
          </p:spPr>
          <p:txBody>
            <a:bodyPr wrap="square" rtlCol="0">
              <a:spAutoFit/>
            </a:bodyPr>
            <a:lstStyle/>
            <a:p>
              <a:r>
                <a:rPr lang="en-US" sz="375" dirty="0">
                  <a:solidFill>
                    <a:srgbClr val="A6A6A6"/>
                  </a:solidFill>
                </a:rPr>
                <a:t>1</a:t>
              </a:r>
            </a:p>
            <a:p>
              <a:r>
                <a:rPr lang="en-US" sz="375" dirty="0">
                  <a:solidFill>
                    <a:srgbClr val="A6A6A6"/>
                  </a:solidFill>
                </a:rPr>
                <a:t>0</a:t>
              </a:r>
            </a:p>
            <a:p>
              <a:r>
                <a:rPr lang="en-US" sz="375" dirty="0">
                  <a:solidFill>
                    <a:srgbClr val="A6A6A6"/>
                  </a:solidFill>
                </a:rPr>
                <a:t>1</a:t>
              </a:r>
            </a:p>
            <a:p>
              <a:r>
                <a:rPr lang="en-US" sz="375" dirty="0">
                  <a:solidFill>
                    <a:srgbClr val="A6A6A6"/>
                  </a:solidFill>
                </a:rPr>
                <a:t>0</a:t>
              </a:r>
            </a:p>
            <a:p>
              <a:r>
                <a:rPr lang="en-US" sz="375" dirty="0">
                  <a:solidFill>
                    <a:srgbClr val="A6A6A6"/>
                  </a:solidFill>
                </a:rPr>
                <a:t>0</a:t>
              </a:r>
            </a:p>
            <a:p>
              <a:endParaRPr lang="en-US" sz="375" dirty="0">
                <a:solidFill>
                  <a:srgbClr val="A6A6A6"/>
                </a:solidFill>
              </a:endParaRPr>
            </a:p>
            <a:p>
              <a:r>
                <a:rPr lang="en-US" sz="375" dirty="0">
                  <a:solidFill>
                    <a:srgbClr val="A6A6A6"/>
                  </a:solidFill>
                </a:rPr>
                <a:t>0</a:t>
              </a:r>
            </a:p>
            <a:p>
              <a:r>
                <a:rPr lang="en-US" sz="375" dirty="0">
                  <a:solidFill>
                    <a:srgbClr val="A6A6A6"/>
                  </a:solidFill>
                </a:rPr>
                <a:t>1</a:t>
              </a:r>
            </a:p>
            <a:p>
              <a:r>
                <a:rPr lang="en-US" sz="375" dirty="0">
                  <a:solidFill>
                    <a:srgbClr val="A6A6A6"/>
                  </a:solidFill>
                </a:rPr>
                <a:t>0</a:t>
              </a:r>
            </a:p>
          </p:txBody>
        </p:sp>
        <p:sp>
          <p:nvSpPr>
            <p:cNvPr id="244" name="Rectangle 243"/>
            <p:cNvSpPr/>
            <p:nvPr/>
          </p:nvSpPr>
          <p:spPr>
            <a:xfrm>
              <a:off x="1862680" y="1898952"/>
              <a:ext cx="229770" cy="1108284"/>
            </a:xfrm>
            <a:prstGeom prst="rect">
              <a:avLst/>
            </a:prstGeom>
          </p:spPr>
          <p:txBody>
            <a:bodyPr wrap="square">
              <a:spAutoFit/>
            </a:bodyPr>
            <a:lstStyle/>
            <a:p>
              <a:r>
                <a:rPr lang="en-US" sz="600" dirty="0">
                  <a:solidFill>
                    <a:srgbClr val="A6A6A6"/>
                  </a:solidFill>
                </a:rPr>
                <a:t>0</a:t>
              </a:r>
            </a:p>
            <a:p>
              <a:r>
                <a:rPr lang="en-US" sz="600" dirty="0">
                  <a:solidFill>
                    <a:srgbClr val="A6A6A6"/>
                  </a:solidFill>
                </a:rPr>
                <a:t>1</a:t>
              </a:r>
            </a:p>
            <a:p>
              <a:r>
                <a:rPr lang="en-US" sz="600" dirty="0">
                  <a:solidFill>
                    <a:srgbClr val="A6A6A6"/>
                  </a:solidFill>
                </a:rPr>
                <a:t>0</a:t>
              </a:r>
            </a:p>
            <a:p>
              <a:r>
                <a:rPr lang="en-US" sz="600" dirty="0">
                  <a:solidFill>
                    <a:srgbClr val="A6A6A6"/>
                  </a:solidFill>
                </a:rPr>
                <a:t>1</a:t>
              </a:r>
            </a:p>
            <a:p>
              <a:r>
                <a:rPr lang="en-US" sz="600" dirty="0">
                  <a:solidFill>
                    <a:srgbClr val="A6A6A6"/>
                  </a:solidFill>
                </a:rPr>
                <a:t>0</a:t>
              </a:r>
            </a:p>
            <a:p>
              <a:r>
                <a:rPr lang="en-US" sz="600" dirty="0">
                  <a:solidFill>
                    <a:srgbClr val="A6A6A6"/>
                  </a:solidFill>
                </a:rPr>
                <a:t>1</a:t>
              </a:r>
            </a:p>
            <a:p>
              <a:endParaRPr lang="en-US" sz="600" dirty="0">
                <a:solidFill>
                  <a:srgbClr val="A6A6A6"/>
                </a:solidFill>
              </a:endParaRPr>
            </a:p>
            <a:p>
              <a:endParaRPr lang="en-US" sz="600" dirty="0">
                <a:solidFill>
                  <a:srgbClr val="A6A6A6"/>
                </a:solidFill>
              </a:endParaRPr>
            </a:p>
          </p:txBody>
        </p:sp>
        <p:sp>
          <p:nvSpPr>
            <p:cNvPr id="245" name="TextBox 244"/>
            <p:cNvSpPr txBox="1"/>
            <p:nvPr/>
          </p:nvSpPr>
          <p:spPr>
            <a:xfrm>
              <a:off x="1785715" y="1898952"/>
              <a:ext cx="187785" cy="815820"/>
            </a:xfrm>
            <a:prstGeom prst="rect">
              <a:avLst/>
            </a:prstGeom>
            <a:noFill/>
          </p:spPr>
          <p:txBody>
            <a:bodyPr wrap="square" rtlCol="0">
              <a:spAutoFit/>
            </a:bodyPr>
            <a:lstStyle/>
            <a:p>
              <a:r>
                <a:rPr lang="en-US" sz="375" dirty="0">
                  <a:solidFill>
                    <a:srgbClr val="A6A6A6"/>
                  </a:solidFill>
                </a:rPr>
                <a:t>1</a:t>
              </a:r>
            </a:p>
            <a:p>
              <a:r>
                <a:rPr lang="en-US" sz="375" dirty="0">
                  <a:solidFill>
                    <a:srgbClr val="A6A6A6"/>
                  </a:solidFill>
                </a:rPr>
                <a:t>0</a:t>
              </a:r>
            </a:p>
            <a:p>
              <a:r>
                <a:rPr lang="en-US" sz="375" dirty="0">
                  <a:solidFill>
                    <a:srgbClr val="A6A6A6"/>
                  </a:solidFill>
                </a:rPr>
                <a:t>1</a:t>
              </a:r>
            </a:p>
            <a:p>
              <a:r>
                <a:rPr lang="en-US" sz="375" dirty="0">
                  <a:solidFill>
                    <a:srgbClr val="A6A6A6"/>
                  </a:solidFill>
                </a:rPr>
                <a:t>0</a:t>
              </a:r>
            </a:p>
            <a:p>
              <a:r>
                <a:rPr lang="en-US" sz="375" dirty="0">
                  <a:solidFill>
                    <a:srgbClr val="A6A6A6"/>
                  </a:solidFill>
                </a:rPr>
                <a:t>0</a:t>
              </a:r>
            </a:p>
            <a:p>
              <a:endParaRPr lang="en-US" sz="375" dirty="0">
                <a:solidFill>
                  <a:srgbClr val="A6A6A6"/>
                </a:solidFill>
              </a:endParaRPr>
            </a:p>
            <a:p>
              <a:r>
                <a:rPr lang="en-US" sz="375" dirty="0">
                  <a:solidFill>
                    <a:srgbClr val="A6A6A6"/>
                  </a:solidFill>
                </a:rPr>
                <a:t>0</a:t>
              </a:r>
            </a:p>
            <a:p>
              <a:r>
                <a:rPr lang="en-US" sz="375" dirty="0">
                  <a:solidFill>
                    <a:srgbClr val="A6A6A6"/>
                  </a:solidFill>
                </a:rPr>
                <a:t>1</a:t>
              </a:r>
            </a:p>
            <a:p>
              <a:r>
                <a:rPr lang="en-US" sz="375" dirty="0">
                  <a:solidFill>
                    <a:srgbClr val="A6A6A6"/>
                  </a:solidFill>
                </a:rPr>
                <a:t>0</a:t>
              </a:r>
            </a:p>
          </p:txBody>
        </p:sp>
        <p:sp>
          <p:nvSpPr>
            <p:cNvPr id="246" name="TextBox 245"/>
            <p:cNvSpPr txBox="1"/>
            <p:nvPr/>
          </p:nvSpPr>
          <p:spPr>
            <a:xfrm>
              <a:off x="2010685" y="1857832"/>
              <a:ext cx="187785" cy="892784"/>
            </a:xfrm>
            <a:prstGeom prst="rect">
              <a:avLst/>
            </a:prstGeom>
            <a:noFill/>
          </p:spPr>
          <p:txBody>
            <a:bodyPr wrap="square" rtlCol="0">
              <a:spAutoFit/>
            </a:bodyPr>
            <a:lstStyle/>
            <a:p>
              <a:r>
                <a:rPr lang="en-US" sz="375" dirty="0">
                  <a:solidFill>
                    <a:srgbClr val="A6A6A6"/>
                  </a:solidFill>
                </a:rPr>
                <a:t>0</a:t>
              </a:r>
            </a:p>
            <a:p>
              <a:r>
                <a:rPr lang="en-US" sz="375" dirty="0">
                  <a:solidFill>
                    <a:srgbClr val="A6A6A6"/>
                  </a:solidFill>
                </a:rPr>
                <a:t>0</a:t>
              </a:r>
            </a:p>
            <a:p>
              <a:r>
                <a:rPr lang="en-US" sz="375" dirty="0">
                  <a:solidFill>
                    <a:srgbClr val="A6A6A6"/>
                  </a:solidFill>
                </a:rPr>
                <a:t>0</a:t>
              </a:r>
            </a:p>
            <a:p>
              <a:r>
                <a:rPr lang="en-US" sz="375" dirty="0">
                  <a:solidFill>
                    <a:srgbClr val="A6A6A6"/>
                  </a:solidFill>
                </a:rPr>
                <a:t>1</a:t>
              </a:r>
            </a:p>
            <a:p>
              <a:r>
                <a:rPr lang="en-US" sz="375" dirty="0">
                  <a:solidFill>
                    <a:srgbClr val="A6A6A6"/>
                  </a:solidFill>
                </a:rPr>
                <a:t>0</a:t>
              </a:r>
            </a:p>
            <a:p>
              <a:r>
                <a:rPr lang="en-US" sz="375" dirty="0">
                  <a:solidFill>
                    <a:srgbClr val="A6A6A6"/>
                  </a:solidFill>
                </a:rPr>
                <a:t>0</a:t>
              </a:r>
            </a:p>
            <a:p>
              <a:endParaRPr lang="en-US" sz="375" dirty="0">
                <a:solidFill>
                  <a:srgbClr val="A6A6A6"/>
                </a:solidFill>
              </a:endParaRPr>
            </a:p>
            <a:p>
              <a:r>
                <a:rPr lang="en-US" sz="375" dirty="0">
                  <a:solidFill>
                    <a:srgbClr val="A6A6A6"/>
                  </a:solidFill>
                </a:rPr>
                <a:t>0</a:t>
              </a:r>
            </a:p>
            <a:p>
              <a:r>
                <a:rPr lang="en-US" sz="375" dirty="0">
                  <a:solidFill>
                    <a:srgbClr val="A6A6A6"/>
                  </a:solidFill>
                </a:rPr>
                <a:t>1</a:t>
              </a:r>
            </a:p>
            <a:p>
              <a:r>
                <a:rPr lang="en-US" sz="375" dirty="0">
                  <a:solidFill>
                    <a:srgbClr val="A6A6A6"/>
                  </a:solidFill>
                </a:rPr>
                <a:t>0</a:t>
              </a:r>
            </a:p>
          </p:txBody>
        </p:sp>
      </p:grpSp>
      <p:sp>
        <p:nvSpPr>
          <p:cNvPr id="248" name="TextBox 247"/>
          <p:cNvSpPr txBox="1"/>
          <p:nvPr/>
        </p:nvSpPr>
        <p:spPr>
          <a:xfrm>
            <a:off x="111213" y="794525"/>
            <a:ext cx="649537" cy="219291"/>
          </a:xfrm>
          <a:prstGeom prst="rect">
            <a:avLst/>
          </a:prstGeom>
          <a:noFill/>
        </p:spPr>
        <p:txBody>
          <a:bodyPr wrap="none" rtlCol="0">
            <a:spAutoFit/>
          </a:bodyPr>
          <a:lstStyle/>
          <a:p>
            <a:r>
              <a:rPr lang="en-US" sz="825" dirty="0">
                <a:solidFill>
                  <a:srgbClr val="000000"/>
                </a:solidFill>
              </a:rPr>
              <a:t>DEVICES</a:t>
            </a:r>
          </a:p>
        </p:txBody>
      </p:sp>
      <p:sp>
        <p:nvSpPr>
          <p:cNvPr id="249" name="TextBox 248"/>
          <p:cNvSpPr txBox="1"/>
          <p:nvPr/>
        </p:nvSpPr>
        <p:spPr>
          <a:xfrm>
            <a:off x="96626" y="1431711"/>
            <a:ext cx="1064715" cy="276999"/>
          </a:xfrm>
          <a:prstGeom prst="rect">
            <a:avLst/>
          </a:prstGeom>
          <a:noFill/>
        </p:spPr>
        <p:txBody>
          <a:bodyPr wrap="none" rtlCol="0">
            <a:spAutoFit/>
          </a:bodyPr>
          <a:lstStyle/>
          <a:p>
            <a:r>
              <a:rPr lang="en-US" sz="1200" b="1" dirty="0">
                <a:solidFill>
                  <a:srgbClr val="000000"/>
                </a:solidFill>
              </a:rPr>
              <a:t>Chip/Device</a:t>
            </a:r>
          </a:p>
        </p:txBody>
      </p:sp>
      <p:sp>
        <p:nvSpPr>
          <p:cNvPr id="250" name="TextBox 249"/>
          <p:cNvSpPr txBox="1"/>
          <p:nvPr/>
        </p:nvSpPr>
        <p:spPr>
          <a:xfrm>
            <a:off x="108061" y="2288668"/>
            <a:ext cx="561372" cy="276999"/>
          </a:xfrm>
          <a:prstGeom prst="rect">
            <a:avLst/>
          </a:prstGeom>
          <a:noFill/>
        </p:spPr>
        <p:txBody>
          <a:bodyPr wrap="none" rtlCol="0">
            <a:spAutoFit/>
          </a:bodyPr>
          <a:lstStyle/>
          <a:p>
            <a:r>
              <a:rPr lang="en-US" sz="1200" b="1" dirty="0">
                <a:solidFill>
                  <a:srgbClr val="000000"/>
                </a:solidFill>
              </a:rPr>
              <a:t>Edge</a:t>
            </a:r>
          </a:p>
        </p:txBody>
      </p:sp>
      <p:sp>
        <p:nvSpPr>
          <p:cNvPr id="256" name="TextBox 255"/>
          <p:cNvSpPr txBox="1"/>
          <p:nvPr/>
        </p:nvSpPr>
        <p:spPr>
          <a:xfrm>
            <a:off x="1859666" y="2995453"/>
            <a:ext cx="140802" cy="669414"/>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1</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1</a:t>
            </a:r>
          </a:p>
        </p:txBody>
      </p:sp>
      <p:sp>
        <p:nvSpPr>
          <p:cNvPr id="257" name="TextBox 256"/>
          <p:cNvSpPr txBox="1"/>
          <p:nvPr/>
        </p:nvSpPr>
        <p:spPr>
          <a:xfrm>
            <a:off x="1725410" y="2992250"/>
            <a:ext cx="140802" cy="669414"/>
          </a:xfrm>
          <a:prstGeom prst="rect">
            <a:avLst/>
          </a:prstGeom>
          <a:noFill/>
        </p:spPr>
        <p:txBody>
          <a:bodyPr wrap="square" rtlCol="0">
            <a:spAutoFit/>
          </a:bodyPr>
          <a:lstStyle/>
          <a:p>
            <a:r>
              <a:rPr lang="en-US" sz="375" dirty="0"/>
              <a:t>0</a:t>
            </a:r>
          </a:p>
          <a:p>
            <a:r>
              <a:rPr lang="en-US" sz="375" dirty="0"/>
              <a:t>0</a:t>
            </a:r>
          </a:p>
          <a:p>
            <a:r>
              <a:rPr lang="en-US" sz="375" dirty="0"/>
              <a:t>0</a:t>
            </a:r>
          </a:p>
          <a:p>
            <a:r>
              <a:rPr lang="en-US" sz="375" dirty="0"/>
              <a:t>1</a:t>
            </a:r>
          </a:p>
          <a:p>
            <a:r>
              <a:rPr lang="en-US" sz="375" dirty="0"/>
              <a:t>0</a:t>
            </a:r>
          </a:p>
          <a:p>
            <a:r>
              <a:rPr lang="en-US" sz="375" dirty="0"/>
              <a:t>0</a:t>
            </a:r>
          </a:p>
          <a:p>
            <a:endParaRPr lang="en-US" sz="375" dirty="0"/>
          </a:p>
          <a:p>
            <a:r>
              <a:rPr lang="en-US" sz="375" dirty="0"/>
              <a:t>0</a:t>
            </a:r>
          </a:p>
          <a:p>
            <a:r>
              <a:rPr lang="en-US" sz="375" dirty="0"/>
              <a:t>1</a:t>
            </a:r>
          </a:p>
          <a:p>
            <a:r>
              <a:rPr lang="en-US" sz="375" dirty="0"/>
              <a:t>0</a:t>
            </a:r>
          </a:p>
        </p:txBody>
      </p:sp>
      <p:sp>
        <p:nvSpPr>
          <p:cNvPr id="258" name="Rectangle 257"/>
          <p:cNvSpPr/>
          <p:nvPr/>
        </p:nvSpPr>
        <p:spPr>
          <a:xfrm>
            <a:off x="2712463" y="2532267"/>
            <a:ext cx="172282" cy="830997"/>
          </a:xfrm>
          <a:prstGeom prst="rect">
            <a:avLst/>
          </a:prstGeom>
        </p:spPr>
        <p:txBody>
          <a:bodyPr wrap="square">
            <a:spAutoFit/>
          </a:bodyPr>
          <a:lstStyle/>
          <a:p>
            <a:r>
              <a:rPr lang="en-US" sz="600" dirty="0">
                <a:solidFill>
                  <a:srgbClr val="BFBFBF"/>
                </a:solidFill>
              </a:rPr>
              <a:t>1</a:t>
            </a:r>
          </a:p>
          <a:p>
            <a:r>
              <a:rPr lang="en-US" sz="600" dirty="0">
                <a:solidFill>
                  <a:srgbClr val="BFBFBF"/>
                </a:solidFill>
              </a:rPr>
              <a:t>0</a:t>
            </a:r>
          </a:p>
          <a:p>
            <a:r>
              <a:rPr lang="en-US" sz="600" dirty="0">
                <a:solidFill>
                  <a:srgbClr val="BFBFBF"/>
                </a:solidFill>
              </a:rPr>
              <a:t>0</a:t>
            </a:r>
          </a:p>
          <a:p>
            <a:r>
              <a:rPr lang="en-US" sz="600" dirty="0">
                <a:solidFill>
                  <a:srgbClr val="BFBFBF"/>
                </a:solidFill>
              </a:rPr>
              <a:t>1</a:t>
            </a:r>
          </a:p>
          <a:p>
            <a:r>
              <a:rPr lang="en-US" sz="600" dirty="0">
                <a:solidFill>
                  <a:srgbClr val="BFBFBF"/>
                </a:solidFill>
              </a:rPr>
              <a:t>1</a:t>
            </a:r>
          </a:p>
          <a:p>
            <a:r>
              <a:rPr lang="en-US" sz="600" dirty="0">
                <a:solidFill>
                  <a:srgbClr val="BFBFBF"/>
                </a:solidFill>
              </a:rPr>
              <a:t>0</a:t>
            </a:r>
          </a:p>
          <a:p>
            <a:endParaRPr lang="en-US" sz="600" dirty="0">
              <a:solidFill>
                <a:srgbClr val="BFBFBF"/>
              </a:solidFill>
            </a:endParaRPr>
          </a:p>
          <a:p>
            <a:endParaRPr lang="en-US" sz="600" dirty="0">
              <a:solidFill>
                <a:srgbClr val="BFBFBF"/>
              </a:solidFill>
            </a:endParaRPr>
          </a:p>
        </p:txBody>
      </p:sp>
      <p:sp>
        <p:nvSpPr>
          <p:cNvPr id="259" name="Rectangle 258"/>
          <p:cNvSpPr/>
          <p:nvPr/>
        </p:nvSpPr>
        <p:spPr>
          <a:xfrm>
            <a:off x="3527764" y="2515296"/>
            <a:ext cx="172282" cy="830997"/>
          </a:xfrm>
          <a:prstGeom prst="rect">
            <a:avLst/>
          </a:prstGeom>
        </p:spPr>
        <p:txBody>
          <a:bodyPr wrap="square">
            <a:spAutoFit/>
          </a:bodyPr>
          <a:lstStyle/>
          <a:p>
            <a:r>
              <a:rPr lang="en-US" sz="600" dirty="0">
                <a:solidFill>
                  <a:srgbClr val="BFBFBF"/>
                </a:solidFill>
              </a:rPr>
              <a:t>1</a:t>
            </a:r>
          </a:p>
          <a:p>
            <a:r>
              <a:rPr lang="en-US" sz="600" dirty="0">
                <a:solidFill>
                  <a:srgbClr val="BFBFBF"/>
                </a:solidFill>
              </a:rPr>
              <a:t>0</a:t>
            </a:r>
          </a:p>
          <a:p>
            <a:r>
              <a:rPr lang="en-US" sz="600" dirty="0">
                <a:solidFill>
                  <a:srgbClr val="BFBFBF"/>
                </a:solidFill>
              </a:rPr>
              <a:t>0</a:t>
            </a:r>
          </a:p>
          <a:p>
            <a:r>
              <a:rPr lang="en-US" sz="600" dirty="0">
                <a:solidFill>
                  <a:srgbClr val="BFBFBF"/>
                </a:solidFill>
              </a:rPr>
              <a:t>1</a:t>
            </a:r>
          </a:p>
          <a:p>
            <a:r>
              <a:rPr lang="en-US" sz="600" dirty="0">
                <a:solidFill>
                  <a:srgbClr val="BFBFBF"/>
                </a:solidFill>
              </a:rPr>
              <a:t>1</a:t>
            </a:r>
          </a:p>
          <a:p>
            <a:r>
              <a:rPr lang="en-US" sz="600" dirty="0">
                <a:solidFill>
                  <a:srgbClr val="BFBFBF"/>
                </a:solidFill>
              </a:rPr>
              <a:t>0</a:t>
            </a:r>
          </a:p>
          <a:p>
            <a:endParaRPr lang="en-US" sz="600" dirty="0">
              <a:solidFill>
                <a:srgbClr val="BFBFBF"/>
              </a:solidFill>
            </a:endParaRPr>
          </a:p>
          <a:p>
            <a:endParaRPr lang="en-US" sz="600" dirty="0">
              <a:solidFill>
                <a:srgbClr val="BFBFBF"/>
              </a:solidFill>
            </a:endParaRPr>
          </a:p>
        </p:txBody>
      </p:sp>
      <p:sp>
        <p:nvSpPr>
          <p:cNvPr id="260" name="TextBox 259"/>
          <p:cNvSpPr txBox="1"/>
          <p:nvPr/>
        </p:nvSpPr>
        <p:spPr>
          <a:xfrm>
            <a:off x="4459240" y="2986532"/>
            <a:ext cx="140802" cy="669414"/>
          </a:xfrm>
          <a:prstGeom prst="rect">
            <a:avLst/>
          </a:prstGeom>
          <a:noFill/>
        </p:spPr>
        <p:txBody>
          <a:bodyPr wrap="square" rtlCol="0">
            <a:spAutoFit/>
          </a:bodyPr>
          <a:lstStyle/>
          <a:p>
            <a:r>
              <a:rPr lang="en-US" sz="375" dirty="0">
                <a:solidFill>
                  <a:srgbClr val="BFBFBF"/>
                </a:solidFill>
              </a:rPr>
              <a:t>1</a:t>
            </a:r>
          </a:p>
          <a:p>
            <a:r>
              <a:rPr lang="en-US" sz="375" dirty="0">
                <a:solidFill>
                  <a:srgbClr val="BFBFBF"/>
                </a:solidFill>
              </a:rPr>
              <a:t>1</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1</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1</a:t>
            </a:r>
          </a:p>
        </p:txBody>
      </p:sp>
      <p:sp>
        <p:nvSpPr>
          <p:cNvPr id="261" name="TextBox 260"/>
          <p:cNvSpPr txBox="1"/>
          <p:nvPr/>
        </p:nvSpPr>
        <p:spPr>
          <a:xfrm>
            <a:off x="7650995" y="2988181"/>
            <a:ext cx="140802" cy="669414"/>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1</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1</a:t>
            </a:r>
          </a:p>
        </p:txBody>
      </p:sp>
      <p:sp>
        <p:nvSpPr>
          <p:cNvPr id="262" name="TextBox 261"/>
          <p:cNvSpPr txBox="1"/>
          <p:nvPr/>
        </p:nvSpPr>
        <p:spPr>
          <a:xfrm>
            <a:off x="8744318" y="3004916"/>
            <a:ext cx="140802" cy="669414"/>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1</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1</a:t>
            </a:r>
          </a:p>
        </p:txBody>
      </p:sp>
      <p:sp>
        <p:nvSpPr>
          <p:cNvPr id="263" name="TextBox 262"/>
          <p:cNvSpPr txBox="1"/>
          <p:nvPr/>
        </p:nvSpPr>
        <p:spPr>
          <a:xfrm>
            <a:off x="8622386" y="3007849"/>
            <a:ext cx="140802" cy="669414"/>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1</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1</a:t>
            </a:r>
          </a:p>
        </p:txBody>
      </p:sp>
      <p:sp>
        <p:nvSpPr>
          <p:cNvPr id="264" name="TextBox 263"/>
          <p:cNvSpPr txBox="1"/>
          <p:nvPr/>
        </p:nvSpPr>
        <p:spPr>
          <a:xfrm>
            <a:off x="5092564" y="3039059"/>
            <a:ext cx="140802" cy="669414"/>
          </a:xfrm>
          <a:prstGeom prst="rect">
            <a:avLst/>
          </a:prstGeom>
          <a:noFill/>
        </p:spPr>
        <p:txBody>
          <a:bodyPr wrap="square" rtlCol="0">
            <a:spAutoFit/>
          </a:bodyPr>
          <a:lstStyle/>
          <a:p>
            <a:r>
              <a:rPr lang="en-US" sz="375" dirty="0">
                <a:solidFill>
                  <a:srgbClr val="BFBFBF"/>
                </a:solidFill>
              </a:rPr>
              <a:t>1</a:t>
            </a:r>
          </a:p>
          <a:p>
            <a:r>
              <a:rPr lang="en-US" sz="375" dirty="0">
                <a:solidFill>
                  <a:srgbClr val="BFBFBF"/>
                </a:solidFill>
              </a:rPr>
              <a:t>1</a:t>
            </a:r>
          </a:p>
          <a:p>
            <a:r>
              <a:rPr lang="en-US" sz="375" dirty="0">
                <a:solidFill>
                  <a:srgbClr val="BFBFBF"/>
                </a:solidFill>
              </a:rPr>
              <a:t>0</a:t>
            </a:r>
          </a:p>
          <a:p>
            <a:r>
              <a:rPr lang="en-US" sz="375" dirty="0">
                <a:solidFill>
                  <a:srgbClr val="BFBFBF"/>
                </a:solidFill>
              </a:rPr>
              <a:t>1</a:t>
            </a:r>
          </a:p>
          <a:p>
            <a:r>
              <a:rPr lang="en-US" sz="375" dirty="0">
                <a:solidFill>
                  <a:srgbClr val="BFBFBF"/>
                </a:solidFill>
              </a:rPr>
              <a:t>0</a:t>
            </a:r>
          </a:p>
          <a:p>
            <a:r>
              <a:rPr lang="en-US" sz="375" dirty="0">
                <a:solidFill>
                  <a:srgbClr val="BFBFBF"/>
                </a:solidFill>
              </a:rPr>
              <a:t>1</a:t>
            </a:r>
          </a:p>
          <a:p>
            <a:endParaRPr lang="en-US" sz="375" dirty="0">
              <a:solidFill>
                <a:srgbClr val="BFBFBF"/>
              </a:solidFill>
            </a:endParaRPr>
          </a:p>
          <a:p>
            <a:r>
              <a:rPr lang="en-US" sz="375" dirty="0">
                <a:solidFill>
                  <a:srgbClr val="BFBFBF"/>
                </a:solidFill>
              </a:rPr>
              <a:t>0</a:t>
            </a:r>
          </a:p>
          <a:p>
            <a:r>
              <a:rPr lang="en-US" sz="375" dirty="0">
                <a:solidFill>
                  <a:srgbClr val="BFBFBF"/>
                </a:solidFill>
              </a:rPr>
              <a:t>1</a:t>
            </a:r>
          </a:p>
          <a:p>
            <a:r>
              <a:rPr lang="en-US" sz="375" dirty="0">
                <a:solidFill>
                  <a:srgbClr val="BFBFBF"/>
                </a:solidFill>
              </a:rPr>
              <a:t>1</a:t>
            </a:r>
          </a:p>
        </p:txBody>
      </p:sp>
      <p:sp>
        <p:nvSpPr>
          <p:cNvPr id="265" name="Rectangle 264"/>
          <p:cNvSpPr/>
          <p:nvPr/>
        </p:nvSpPr>
        <p:spPr>
          <a:xfrm>
            <a:off x="5548352" y="2167217"/>
            <a:ext cx="172282" cy="738664"/>
          </a:xfrm>
          <a:prstGeom prst="rect">
            <a:avLst/>
          </a:prstGeom>
        </p:spPr>
        <p:txBody>
          <a:bodyPr wrap="square">
            <a:spAutoFit/>
          </a:bodyPr>
          <a:lstStyle/>
          <a:p>
            <a:r>
              <a:rPr lang="en-US" sz="600" dirty="0">
                <a:solidFill>
                  <a:srgbClr val="BFBFBF"/>
                </a:solidFill>
              </a:rPr>
              <a:t>0</a:t>
            </a:r>
          </a:p>
          <a:p>
            <a:r>
              <a:rPr lang="en-US" sz="600" dirty="0">
                <a:solidFill>
                  <a:srgbClr val="BFBFBF"/>
                </a:solidFill>
              </a:rPr>
              <a:t>0</a:t>
            </a:r>
          </a:p>
          <a:p>
            <a:r>
              <a:rPr lang="en-US" sz="600" dirty="0">
                <a:solidFill>
                  <a:srgbClr val="BFBFBF"/>
                </a:solidFill>
              </a:rPr>
              <a:t>1</a:t>
            </a:r>
          </a:p>
          <a:p>
            <a:endParaRPr lang="en-US" sz="600" dirty="0">
              <a:solidFill>
                <a:srgbClr val="BFBFBF"/>
              </a:solidFill>
            </a:endParaRPr>
          </a:p>
          <a:p>
            <a:r>
              <a:rPr lang="en-US" sz="600" dirty="0">
                <a:solidFill>
                  <a:srgbClr val="BFBFBF"/>
                </a:solidFill>
              </a:rPr>
              <a:t>0</a:t>
            </a:r>
          </a:p>
          <a:p>
            <a:endParaRPr lang="en-US" sz="600" dirty="0">
              <a:solidFill>
                <a:srgbClr val="BFBFBF"/>
              </a:solidFill>
            </a:endParaRPr>
          </a:p>
          <a:p>
            <a:endParaRPr lang="en-US" sz="600" dirty="0">
              <a:solidFill>
                <a:srgbClr val="BFBFBF"/>
              </a:solidFill>
            </a:endParaRPr>
          </a:p>
        </p:txBody>
      </p:sp>
      <p:sp>
        <p:nvSpPr>
          <p:cNvPr id="266" name="TextBox 265"/>
          <p:cNvSpPr txBox="1"/>
          <p:nvPr/>
        </p:nvSpPr>
        <p:spPr>
          <a:xfrm>
            <a:off x="6984636" y="2986532"/>
            <a:ext cx="140802" cy="669414"/>
          </a:xfrm>
          <a:prstGeom prst="rect">
            <a:avLst/>
          </a:prstGeom>
          <a:noFill/>
        </p:spPr>
        <p:txBody>
          <a:bodyPr wrap="square" rtlCol="0">
            <a:spAutoFit/>
          </a:bodyPr>
          <a:lstStyle/>
          <a:p>
            <a:r>
              <a:rPr lang="en-US" sz="375" dirty="0">
                <a:solidFill>
                  <a:srgbClr val="000000"/>
                </a:solidFill>
              </a:rPr>
              <a:t>1</a:t>
            </a:r>
          </a:p>
          <a:p>
            <a:r>
              <a:rPr lang="en-US" sz="375" dirty="0">
                <a:solidFill>
                  <a:srgbClr val="000000"/>
                </a:solidFill>
              </a:rPr>
              <a:t>1</a:t>
            </a:r>
          </a:p>
          <a:p>
            <a:r>
              <a:rPr lang="en-US" sz="375" dirty="0">
                <a:solidFill>
                  <a:srgbClr val="000000"/>
                </a:solidFill>
              </a:rPr>
              <a:t>0</a:t>
            </a:r>
          </a:p>
          <a:p>
            <a:r>
              <a:rPr lang="en-US" sz="375" dirty="0">
                <a:solidFill>
                  <a:srgbClr val="000000"/>
                </a:solidFill>
              </a:rPr>
              <a:t>1</a:t>
            </a:r>
          </a:p>
          <a:p>
            <a:r>
              <a:rPr lang="en-US" sz="375" dirty="0">
                <a:solidFill>
                  <a:srgbClr val="000000"/>
                </a:solidFill>
              </a:rPr>
              <a:t>0</a:t>
            </a:r>
          </a:p>
          <a:p>
            <a:r>
              <a:rPr lang="en-US" sz="375" dirty="0">
                <a:solidFill>
                  <a:srgbClr val="000000"/>
                </a:solidFill>
              </a:rPr>
              <a:t>1</a:t>
            </a:r>
          </a:p>
          <a:p>
            <a:endParaRPr lang="en-US" sz="375" dirty="0">
              <a:solidFill>
                <a:srgbClr val="000000"/>
              </a:solidFill>
            </a:endParaRPr>
          </a:p>
          <a:p>
            <a:r>
              <a:rPr lang="en-US" sz="375" dirty="0">
                <a:solidFill>
                  <a:srgbClr val="000000"/>
                </a:solidFill>
              </a:rPr>
              <a:t>0</a:t>
            </a:r>
          </a:p>
          <a:p>
            <a:r>
              <a:rPr lang="en-US" sz="375" dirty="0">
                <a:solidFill>
                  <a:srgbClr val="000000"/>
                </a:solidFill>
              </a:rPr>
              <a:t>1</a:t>
            </a:r>
          </a:p>
          <a:p>
            <a:r>
              <a:rPr lang="en-US" sz="375" dirty="0">
                <a:solidFill>
                  <a:srgbClr val="000000"/>
                </a:solidFill>
              </a:rPr>
              <a:t>1</a:t>
            </a:r>
          </a:p>
        </p:txBody>
      </p:sp>
      <p:cxnSp>
        <p:nvCxnSpPr>
          <p:cNvPr id="269" name="Straight Connector 268"/>
          <p:cNvCxnSpPr/>
          <p:nvPr/>
        </p:nvCxnSpPr>
        <p:spPr bwMode="auto">
          <a:xfrm>
            <a:off x="3123215" y="865492"/>
            <a:ext cx="0" cy="205961"/>
          </a:xfrm>
          <a:prstGeom prst="line">
            <a:avLst/>
          </a:prstGeom>
          <a:noFill/>
          <a:ln w="25400" algn="ctr">
            <a:solidFill>
              <a:srgbClr val="BFBFBF"/>
            </a:solidFill>
            <a:prstDash val="dot"/>
            <a:round/>
            <a:headEnd/>
            <a:tailEnd/>
          </a:ln>
        </p:spPr>
      </p:cxnSp>
      <p:cxnSp>
        <p:nvCxnSpPr>
          <p:cNvPr id="276" name="Straight Connector 275"/>
          <p:cNvCxnSpPr/>
          <p:nvPr/>
        </p:nvCxnSpPr>
        <p:spPr bwMode="auto">
          <a:xfrm>
            <a:off x="3799316" y="996371"/>
            <a:ext cx="0" cy="137127"/>
          </a:xfrm>
          <a:prstGeom prst="line">
            <a:avLst/>
          </a:prstGeom>
          <a:noFill/>
          <a:ln w="25400" algn="ctr">
            <a:solidFill>
              <a:srgbClr val="BFBFBF"/>
            </a:solidFill>
            <a:prstDash val="dot"/>
            <a:round/>
            <a:headEnd/>
            <a:tailEnd/>
          </a:ln>
        </p:spPr>
      </p:cxnSp>
      <p:cxnSp>
        <p:nvCxnSpPr>
          <p:cNvPr id="278" name="Straight Connector 277"/>
          <p:cNvCxnSpPr>
            <a:endCxn id="93" idx="0"/>
          </p:cNvCxnSpPr>
          <p:nvPr/>
        </p:nvCxnSpPr>
        <p:spPr bwMode="auto">
          <a:xfrm flipH="1">
            <a:off x="4564097" y="592157"/>
            <a:ext cx="3204" cy="521485"/>
          </a:xfrm>
          <a:prstGeom prst="line">
            <a:avLst/>
          </a:prstGeom>
          <a:noFill/>
          <a:ln w="25400" algn="ctr">
            <a:solidFill>
              <a:srgbClr val="BFBFBF"/>
            </a:solidFill>
            <a:prstDash val="dot"/>
            <a:round/>
            <a:headEnd/>
            <a:tailEnd/>
          </a:ln>
        </p:spPr>
      </p:cxnSp>
      <p:cxnSp>
        <p:nvCxnSpPr>
          <p:cNvPr id="283" name="Straight Connector 282"/>
          <p:cNvCxnSpPr/>
          <p:nvPr/>
        </p:nvCxnSpPr>
        <p:spPr bwMode="auto">
          <a:xfrm>
            <a:off x="5160785" y="916583"/>
            <a:ext cx="0" cy="205961"/>
          </a:xfrm>
          <a:prstGeom prst="line">
            <a:avLst/>
          </a:prstGeom>
          <a:noFill/>
          <a:ln w="25400" algn="ctr">
            <a:solidFill>
              <a:srgbClr val="BFBFBF"/>
            </a:solidFill>
            <a:prstDash val="dot"/>
            <a:round/>
            <a:headEnd/>
            <a:tailEnd/>
          </a:ln>
        </p:spPr>
      </p:cxnSp>
      <p:cxnSp>
        <p:nvCxnSpPr>
          <p:cNvPr id="284" name="Straight Connector 283"/>
          <p:cNvCxnSpPr/>
          <p:nvPr/>
        </p:nvCxnSpPr>
        <p:spPr bwMode="auto">
          <a:xfrm>
            <a:off x="5720632" y="865492"/>
            <a:ext cx="0" cy="205961"/>
          </a:xfrm>
          <a:prstGeom prst="line">
            <a:avLst/>
          </a:prstGeom>
          <a:noFill/>
          <a:ln w="25400" algn="ctr">
            <a:solidFill>
              <a:srgbClr val="BFBFBF"/>
            </a:solidFill>
            <a:prstDash val="dot"/>
            <a:round/>
            <a:headEnd/>
            <a:tailEnd/>
          </a:ln>
        </p:spPr>
      </p:cxnSp>
      <p:cxnSp>
        <p:nvCxnSpPr>
          <p:cNvPr id="285" name="Straight Connector 284"/>
          <p:cNvCxnSpPr/>
          <p:nvPr/>
        </p:nvCxnSpPr>
        <p:spPr bwMode="auto">
          <a:xfrm>
            <a:off x="7712765" y="961796"/>
            <a:ext cx="0" cy="205961"/>
          </a:xfrm>
          <a:prstGeom prst="line">
            <a:avLst/>
          </a:prstGeom>
          <a:noFill/>
          <a:ln w="25400" algn="ctr">
            <a:solidFill>
              <a:srgbClr val="BFBFBF"/>
            </a:solidFill>
            <a:prstDash val="dot"/>
            <a:round/>
            <a:headEnd/>
            <a:tailEnd/>
          </a:ln>
        </p:spPr>
      </p:cxnSp>
      <p:cxnSp>
        <p:nvCxnSpPr>
          <p:cNvPr id="287" name="Straight Connector 286"/>
          <p:cNvCxnSpPr/>
          <p:nvPr/>
        </p:nvCxnSpPr>
        <p:spPr bwMode="auto">
          <a:xfrm>
            <a:off x="2396270" y="1083526"/>
            <a:ext cx="0" cy="137127"/>
          </a:xfrm>
          <a:prstGeom prst="line">
            <a:avLst/>
          </a:prstGeom>
          <a:noFill/>
          <a:ln w="25400" algn="ctr">
            <a:solidFill>
              <a:srgbClr val="BFBFBF"/>
            </a:solidFill>
            <a:prstDash val="dot"/>
            <a:round/>
            <a:headEnd/>
            <a:tailEnd/>
          </a:ln>
        </p:spPr>
      </p:cxnSp>
      <p:cxnSp>
        <p:nvCxnSpPr>
          <p:cNvPr id="288" name="Straight Connector 287"/>
          <p:cNvCxnSpPr/>
          <p:nvPr/>
        </p:nvCxnSpPr>
        <p:spPr bwMode="auto">
          <a:xfrm>
            <a:off x="1849759" y="1080409"/>
            <a:ext cx="0" cy="137127"/>
          </a:xfrm>
          <a:prstGeom prst="line">
            <a:avLst/>
          </a:prstGeom>
          <a:noFill/>
          <a:ln w="25400" algn="ctr">
            <a:solidFill>
              <a:srgbClr val="BFBFBF"/>
            </a:solidFill>
            <a:prstDash val="dot"/>
            <a:round/>
            <a:headEnd/>
            <a:tailEnd/>
          </a:ln>
        </p:spPr>
      </p:cxnSp>
      <p:cxnSp>
        <p:nvCxnSpPr>
          <p:cNvPr id="289" name="Straight Connector 288"/>
          <p:cNvCxnSpPr/>
          <p:nvPr/>
        </p:nvCxnSpPr>
        <p:spPr bwMode="auto">
          <a:xfrm>
            <a:off x="6221216" y="1041830"/>
            <a:ext cx="0" cy="137127"/>
          </a:xfrm>
          <a:prstGeom prst="line">
            <a:avLst/>
          </a:prstGeom>
          <a:noFill/>
          <a:ln w="25400" algn="ctr">
            <a:solidFill>
              <a:srgbClr val="BFBFBF"/>
            </a:solidFill>
            <a:prstDash val="dot"/>
            <a:round/>
            <a:headEnd/>
            <a:tailEnd/>
          </a:ln>
        </p:spPr>
      </p:cxnSp>
      <p:cxnSp>
        <p:nvCxnSpPr>
          <p:cNvPr id="290" name="Straight Connector 289"/>
          <p:cNvCxnSpPr/>
          <p:nvPr/>
        </p:nvCxnSpPr>
        <p:spPr bwMode="auto">
          <a:xfrm>
            <a:off x="7059743" y="1002889"/>
            <a:ext cx="0" cy="137127"/>
          </a:xfrm>
          <a:prstGeom prst="line">
            <a:avLst/>
          </a:prstGeom>
          <a:noFill/>
          <a:ln w="25400" algn="ctr">
            <a:solidFill>
              <a:srgbClr val="BFBFBF"/>
            </a:solidFill>
            <a:prstDash val="dot"/>
            <a:round/>
            <a:headEnd/>
            <a:tailEnd/>
          </a:ln>
        </p:spPr>
      </p:cxnSp>
      <p:grpSp>
        <p:nvGrpSpPr>
          <p:cNvPr id="16" name="Group 15"/>
          <p:cNvGrpSpPr/>
          <p:nvPr/>
        </p:nvGrpSpPr>
        <p:grpSpPr>
          <a:xfrm>
            <a:off x="1470778" y="355854"/>
            <a:ext cx="6375611" cy="864799"/>
            <a:chOff x="874832" y="1536394"/>
            <a:chExt cx="9988799" cy="1577571"/>
          </a:xfrm>
        </p:grpSpPr>
        <p:pic>
          <p:nvPicPr>
            <p:cNvPr id="4" name="Picture 3" descr="sensors.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30369" y="2037947"/>
              <a:ext cx="526591" cy="923635"/>
            </a:xfrm>
            <a:prstGeom prst="rect">
              <a:avLst/>
            </a:prstGeom>
          </p:spPr>
        </p:pic>
        <p:pic>
          <p:nvPicPr>
            <p:cNvPr id="5" name="Picture 4" descr="sensors.pn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108438" y="1536394"/>
              <a:ext cx="2989527" cy="737512"/>
            </a:xfrm>
            <a:prstGeom prst="rect">
              <a:avLst/>
            </a:prstGeom>
          </p:spPr>
        </p:pic>
        <p:pic>
          <p:nvPicPr>
            <p:cNvPr id="6" name="Picture 5" descr="sensors.png"/>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268141" y="2343858"/>
              <a:ext cx="2444186" cy="235705"/>
            </a:xfrm>
            <a:prstGeom prst="rect">
              <a:avLst/>
            </a:prstGeom>
          </p:spPr>
        </p:pic>
        <p:pic>
          <p:nvPicPr>
            <p:cNvPr id="7" name="Picture 6" descr="sensors.pn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74832" y="2254215"/>
              <a:ext cx="552991" cy="639228"/>
            </a:xfrm>
            <a:prstGeom prst="rect">
              <a:avLst/>
            </a:prstGeom>
          </p:spPr>
        </p:pic>
        <p:pic>
          <p:nvPicPr>
            <p:cNvPr id="8" name="Picture 7" descr="sensors.png"/>
            <p:cNvPicPr>
              <a:picLocks noChangeAspect="1"/>
            </p:cNvPicPr>
            <p:nvPr/>
          </p:nvPicPr>
          <p:blipFill rotWithShape="1">
            <a:blip r:embed="rId7" cstate="hqprint">
              <a:extLst>
                <a:ext uri="{28A0092B-C50C-407E-A947-70E740481C1C}">
                  <a14:useLocalDpi xmlns:a14="http://schemas.microsoft.com/office/drawing/2010/main"/>
                </a:ext>
              </a:extLst>
            </a:blip>
            <a:srcRect b="-51903"/>
            <a:stretch/>
          </p:blipFill>
          <p:spPr>
            <a:xfrm>
              <a:off x="6413143" y="2352703"/>
              <a:ext cx="1233699" cy="752935"/>
            </a:xfrm>
            <a:prstGeom prst="rect">
              <a:avLst/>
            </a:prstGeom>
          </p:spPr>
        </p:pic>
        <p:pic>
          <p:nvPicPr>
            <p:cNvPr id="9" name="Picture 8" descr="sensors.png"/>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7809522" y="2151938"/>
              <a:ext cx="713609" cy="711021"/>
            </a:xfrm>
            <a:prstGeom prst="rect">
              <a:avLst/>
            </a:prstGeom>
          </p:spPr>
        </p:pic>
        <p:pic>
          <p:nvPicPr>
            <p:cNvPr id="10" name="Picture 9" descr="sensors.png"/>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5188156" y="2263889"/>
              <a:ext cx="1040177" cy="550752"/>
            </a:xfrm>
            <a:prstGeom prst="rect">
              <a:avLst/>
            </a:prstGeom>
          </p:spPr>
        </p:pic>
        <p:pic>
          <p:nvPicPr>
            <p:cNvPr id="11" name="Picture 10" descr="sensors.png"/>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8166327" y="2531348"/>
              <a:ext cx="1584803" cy="331611"/>
            </a:xfrm>
            <a:prstGeom prst="rect">
              <a:avLst/>
            </a:prstGeom>
          </p:spPr>
        </p:pic>
        <p:pic>
          <p:nvPicPr>
            <p:cNvPr id="12" name="Picture 11" descr="sensors.png"/>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3312787" y="2504111"/>
              <a:ext cx="796125" cy="398352"/>
            </a:xfrm>
            <a:prstGeom prst="rect">
              <a:avLst/>
            </a:prstGeom>
          </p:spPr>
        </p:pic>
        <p:pic>
          <p:nvPicPr>
            <p:cNvPr id="13" name="Picture 12" descr="sensors.png"/>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6128424" y="1563936"/>
              <a:ext cx="689421" cy="1165235"/>
            </a:xfrm>
            <a:prstGeom prst="rect">
              <a:avLst/>
            </a:prstGeom>
          </p:spPr>
        </p:pic>
        <p:pic>
          <p:nvPicPr>
            <p:cNvPr id="14" name="Picture 13" descr="sensors.png"/>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7523145" y="2618756"/>
              <a:ext cx="575728" cy="299216"/>
            </a:xfrm>
            <a:prstGeom prst="rect">
              <a:avLst/>
            </a:prstGeom>
          </p:spPr>
        </p:pic>
        <p:pic>
          <p:nvPicPr>
            <p:cNvPr id="15" name="Picture 14" descr="sensors.png"/>
            <p:cNvPicPr>
              <a:picLocks noChangeAspect="1"/>
            </p:cNvPicPr>
            <p:nvPr/>
          </p:nvPicPr>
          <p:blipFill rotWithShape="1">
            <a:blip r:embed="rId14" cstate="hqprint">
              <a:extLst>
                <a:ext uri="{28A0092B-C50C-407E-A947-70E740481C1C}">
                  <a14:useLocalDpi xmlns:a14="http://schemas.microsoft.com/office/drawing/2010/main"/>
                </a:ext>
              </a:extLst>
            </a:blip>
            <a:srcRect b="-4258"/>
            <a:stretch/>
          </p:blipFill>
          <p:spPr>
            <a:xfrm>
              <a:off x="9794426" y="1948730"/>
              <a:ext cx="1069205" cy="1165235"/>
            </a:xfrm>
            <a:prstGeom prst="rect">
              <a:avLst/>
            </a:prstGeom>
          </p:spPr>
        </p:pic>
      </p:grpSp>
      <p:cxnSp>
        <p:nvCxnSpPr>
          <p:cNvPr id="274" name="Straight Connector 273"/>
          <p:cNvCxnSpPr/>
          <p:nvPr/>
        </p:nvCxnSpPr>
        <p:spPr bwMode="auto">
          <a:xfrm flipH="1" flipV="1">
            <a:off x="3777679" y="3670720"/>
            <a:ext cx="2139304" cy="853513"/>
          </a:xfrm>
          <a:prstGeom prst="line">
            <a:avLst/>
          </a:prstGeom>
          <a:noFill/>
          <a:ln w="25400" algn="ctr">
            <a:solidFill>
              <a:schemeClr val="bg2">
                <a:lumMod val="90000"/>
                <a:lumOff val="10000"/>
              </a:schemeClr>
            </a:solidFill>
            <a:prstDash val="dot"/>
            <a:round/>
            <a:headEnd/>
            <a:tailEnd/>
          </a:ln>
        </p:spPr>
      </p:cxnSp>
      <p:cxnSp>
        <p:nvCxnSpPr>
          <p:cNvPr id="279" name="Straight Connector 278"/>
          <p:cNvCxnSpPr>
            <a:endCxn id="296" idx="1"/>
          </p:cNvCxnSpPr>
          <p:nvPr/>
        </p:nvCxnSpPr>
        <p:spPr bwMode="auto">
          <a:xfrm>
            <a:off x="1520691" y="3700046"/>
            <a:ext cx="1921664" cy="935094"/>
          </a:xfrm>
          <a:prstGeom prst="line">
            <a:avLst/>
          </a:prstGeom>
          <a:noFill/>
          <a:ln w="25400" algn="ctr">
            <a:solidFill>
              <a:schemeClr val="bg2">
                <a:lumMod val="90000"/>
                <a:lumOff val="10000"/>
              </a:schemeClr>
            </a:solidFill>
            <a:prstDash val="dot"/>
            <a:round/>
            <a:headEnd/>
            <a:tailEnd/>
          </a:ln>
        </p:spPr>
      </p:cxnSp>
      <p:cxnSp>
        <p:nvCxnSpPr>
          <p:cNvPr id="297" name="Straight Connector 296"/>
          <p:cNvCxnSpPr/>
          <p:nvPr/>
        </p:nvCxnSpPr>
        <p:spPr bwMode="auto">
          <a:xfrm flipH="1">
            <a:off x="1419725" y="3678374"/>
            <a:ext cx="944183" cy="872421"/>
          </a:xfrm>
          <a:prstGeom prst="line">
            <a:avLst/>
          </a:prstGeom>
          <a:noFill/>
          <a:ln w="25400" algn="ctr">
            <a:solidFill>
              <a:schemeClr val="bg2">
                <a:lumMod val="90000"/>
                <a:lumOff val="10000"/>
              </a:schemeClr>
            </a:solidFill>
            <a:prstDash val="dot"/>
            <a:round/>
            <a:headEnd/>
            <a:tailEnd/>
          </a:ln>
        </p:spPr>
      </p:cxnSp>
      <p:cxnSp>
        <p:nvCxnSpPr>
          <p:cNvPr id="300" name="Straight Connector 299"/>
          <p:cNvCxnSpPr/>
          <p:nvPr/>
        </p:nvCxnSpPr>
        <p:spPr bwMode="auto">
          <a:xfrm>
            <a:off x="1114908" y="3680337"/>
            <a:ext cx="136049" cy="818952"/>
          </a:xfrm>
          <a:prstGeom prst="line">
            <a:avLst/>
          </a:prstGeom>
          <a:noFill/>
          <a:ln w="25400" algn="ctr">
            <a:solidFill>
              <a:schemeClr val="bg2">
                <a:lumMod val="95000"/>
              </a:schemeClr>
            </a:solidFill>
            <a:prstDash val="dot"/>
            <a:round/>
            <a:headEnd/>
            <a:tailEnd/>
          </a:ln>
        </p:spPr>
      </p:cxnSp>
      <p:cxnSp>
        <p:nvCxnSpPr>
          <p:cNvPr id="302" name="Straight Connector 301"/>
          <p:cNvCxnSpPr/>
          <p:nvPr/>
        </p:nvCxnSpPr>
        <p:spPr bwMode="auto">
          <a:xfrm flipV="1">
            <a:off x="1920496" y="3678374"/>
            <a:ext cx="3480597" cy="982871"/>
          </a:xfrm>
          <a:prstGeom prst="line">
            <a:avLst/>
          </a:prstGeom>
          <a:noFill/>
          <a:ln w="25400" algn="ctr">
            <a:solidFill>
              <a:schemeClr val="bg2">
                <a:lumMod val="90000"/>
                <a:lumOff val="10000"/>
              </a:schemeClr>
            </a:solidFill>
            <a:prstDash val="dot"/>
            <a:round/>
            <a:headEnd/>
            <a:tailEnd/>
          </a:ln>
        </p:spPr>
      </p:cxnSp>
      <p:cxnSp>
        <p:nvCxnSpPr>
          <p:cNvPr id="308" name="Straight Connector 307"/>
          <p:cNvCxnSpPr/>
          <p:nvPr/>
        </p:nvCxnSpPr>
        <p:spPr bwMode="auto">
          <a:xfrm flipV="1">
            <a:off x="1821642" y="3665829"/>
            <a:ext cx="1254104" cy="912146"/>
          </a:xfrm>
          <a:prstGeom prst="line">
            <a:avLst/>
          </a:prstGeom>
          <a:noFill/>
          <a:ln w="25400" algn="ctr">
            <a:solidFill>
              <a:schemeClr val="bg2">
                <a:lumMod val="90000"/>
                <a:lumOff val="10000"/>
              </a:schemeClr>
            </a:solidFill>
            <a:prstDash val="dot"/>
            <a:round/>
            <a:headEnd/>
            <a:tailEnd/>
          </a:ln>
        </p:spPr>
      </p:cxnSp>
      <p:cxnSp>
        <p:nvCxnSpPr>
          <p:cNvPr id="318" name="Straight Connector 317"/>
          <p:cNvCxnSpPr/>
          <p:nvPr/>
        </p:nvCxnSpPr>
        <p:spPr bwMode="auto">
          <a:xfrm flipH="1" flipV="1">
            <a:off x="1292430" y="4531716"/>
            <a:ext cx="2242126" cy="46259"/>
          </a:xfrm>
          <a:prstGeom prst="line">
            <a:avLst/>
          </a:prstGeom>
          <a:noFill/>
          <a:ln w="25400" algn="ctr">
            <a:solidFill>
              <a:schemeClr val="bg2">
                <a:lumMod val="90000"/>
                <a:lumOff val="10000"/>
              </a:schemeClr>
            </a:solidFill>
            <a:prstDash val="dot"/>
            <a:round/>
            <a:headEnd/>
            <a:tailEnd/>
          </a:ln>
        </p:spPr>
      </p:cxnSp>
      <p:cxnSp>
        <p:nvCxnSpPr>
          <p:cNvPr id="320" name="Straight Connector 319"/>
          <p:cNvCxnSpPr/>
          <p:nvPr/>
        </p:nvCxnSpPr>
        <p:spPr bwMode="auto">
          <a:xfrm flipH="1" flipV="1">
            <a:off x="5665785" y="3662510"/>
            <a:ext cx="941634" cy="850134"/>
          </a:xfrm>
          <a:prstGeom prst="line">
            <a:avLst/>
          </a:prstGeom>
          <a:noFill/>
          <a:ln w="25400" algn="ctr">
            <a:solidFill>
              <a:schemeClr val="bg2">
                <a:lumMod val="90000"/>
                <a:lumOff val="10000"/>
              </a:schemeClr>
            </a:solidFill>
            <a:prstDash val="dot"/>
            <a:round/>
            <a:headEnd/>
            <a:tailEnd/>
          </a:ln>
        </p:spPr>
      </p:cxnSp>
      <p:cxnSp>
        <p:nvCxnSpPr>
          <p:cNvPr id="340" name="Straight Connector 339"/>
          <p:cNvCxnSpPr/>
          <p:nvPr/>
        </p:nvCxnSpPr>
        <p:spPr bwMode="auto">
          <a:xfrm flipH="1" flipV="1">
            <a:off x="2493785" y="3680337"/>
            <a:ext cx="3574595" cy="825965"/>
          </a:xfrm>
          <a:prstGeom prst="line">
            <a:avLst/>
          </a:prstGeom>
          <a:noFill/>
          <a:ln w="25400" algn="ctr">
            <a:solidFill>
              <a:schemeClr val="bg2">
                <a:lumMod val="90000"/>
                <a:lumOff val="10000"/>
              </a:schemeClr>
            </a:solidFill>
            <a:prstDash val="dot"/>
            <a:round/>
            <a:headEnd/>
            <a:tailEnd/>
          </a:ln>
        </p:spPr>
      </p:cxnSp>
      <p:sp>
        <p:nvSpPr>
          <p:cNvPr id="291" name="TextBox 290"/>
          <p:cNvSpPr txBox="1"/>
          <p:nvPr/>
        </p:nvSpPr>
        <p:spPr>
          <a:xfrm>
            <a:off x="1433024" y="4550795"/>
            <a:ext cx="607859" cy="261610"/>
          </a:xfrm>
          <a:prstGeom prst="rect">
            <a:avLst/>
          </a:prstGeom>
          <a:noFill/>
        </p:spPr>
        <p:txBody>
          <a:bodyPr wrap="none" rtlCol="0">
            <a:spAutoFit/>
          </a:bodyPr>
          <a:lstStyle/>
          <a:p>
            <a:r>
              <a:rPr lang="en-US" sz="1100" b="1" dirty="0">
                <a:solidFill>
                  <a:schemeClr val="bg1"/>
                </a:solidFill>
              </a:rPr>
              <a:t>Public</a:t>
            </a:r>
          </a:p>
        </p:txBody>
      </p:sp>
      <p:sp>
        <p:nvSpPr>
          <p:cNvPr id="293" name="TextBox 292"/>
          <p:cNvSpPr txBox="1"/>
          <p:nvPr/>
        </p:nvSpPr>
        <p:spPr>
          <a:xfrm>
            <a:off x="3704680" y="4536281"/>
            <a:ext cx="654346" cy="261610"/>
          </a:xfrm>
          <a:prstGeom prst="rect">
            <a:avLst/>
          </a:prstGeom>
          <a:noFill/>
        </p:spPr>
        <p:txBody>
          <a:bodyPr wrap="none" rtlCol="0">
            <a:spAutoFit/>
          </a:bodyPr>
          <a:lstStyle/>
          <a:p>
            <a:r>
              <a:rPr lang="en-US" sz="1100" b="1" dirty="0">
                <a:solidFill>
                  <a:schemeClr val="bg2"/>
                </a:solidFill>
              </a:rPr>
              <a:t>Private</a:t>
            </a:r>
          </a:p>
        </p:txBody>
      </p:sp>
      <p:sp>
        <p:nvSpPr>
          <p:cNvPr id="294" name="TextBox 293"/>
          <p:cNvSpPr txBox="1"/>
          <p:nvPr/>
        </p:nvSpPr>
        <p:spPr>
          <a:xfrm>
            <a:off x="5841388" y="4536281"/>
            <a:ext cx="966931" cy="261610"/>
          </a:xfrm>
          <a:prstGeom prst="rect">
            <a:avLst/>
          </a:prstGeom>
          <a:noFill/>
        </p:spPr>
        <p:txBody>
          <a:bodyPr wrap="none" rtlCol="0">
            <a:spAutoFit/>
          </a:bodyPr>
          <a:lstStyle/>
          <a:p>
            <a:r>
              <a:rPr lang="en-US" sz="1100" b="1" dirty="0">
                <a:solidFill>
                  <a:schemeClr val="bg1"/>
                </a:solidFill>
              </a:rPr>
              <a:t>On Premise</a:t>
            </a:r>
          </a:p>
        </p:txBody>
      </p:sp>
      <p:sp>
        <p:nvSpPr>
          <p:cNvPr id="17" name="TextBox 16"/>
          <p:cNvSpPr txBox="1"/>
          <p:nvPr/>
        </p:nvSpPr>
        <p:spPr>
          <a:xfrm>
            <a:off x="7230619" y="2252815"/>
            <a:ext cx="1758705" cy="2005164"/>
          </a:xfrm>
          <a:prstGeom prst="rect">
            <a:avLst/>
          </a:prstGeom>
          <a:noFill/>
        </p:spPr>
        <p:txBody>
          <a:bodyPr wrap="square" rtlCol="0">
            <a:spAutoFit/>
          </a:bodyPr>
          <a:lstStyle/>
          <a:p>
            <a:r>
              <a:rPr lang="en-US" sz="1100" dirty="0">
                <a:solidFill>
                  <a:srgbClr val="FFDD80"/>
                </a:solidFill>
                <a:latin typeface="Arial"/>
                <a:cs typeface="Arial"/>
              </a:rPr>
              <a:t>DISTRIBUTED PROCESSING (DEVICE, EDGE, CLOUD, </a:t>
            </a:r>
            <a:br>
              <a:rPr lang="en-US" sz="1100" dirty="0">
                <a:solidFill>
                  <a:srgbClr val="FFDD80"/>
                </a:solidFill>
                <a:latin typeface="Arial"/>
                <a:cs typeface="Arial"/>
              </a:rPr>
            </a:br>
            <a:r>
              <a:rPr lang="en-US" sz="1100" dirty="0">
                <a:solidFill>
                  <a:srgbClr val="FFDD80"/>
                </a:solidFill>
                <a:latin typeface="Arial"/>
                <a:cs typeface="Arial"/>
              </a:rPr>
              <a:t>ON PREMISES)</a:t>
            </a:r>
          </a:p>
          <a:p>
            <a:endParaRPr lang="en-US" sz="1100" b="1" dirty="0">
              <a:solidFill>
                <a:schemeClr val="bg1"/>
              </a:solidFill>
              <a:latin typeface="Arial"/>
              <a:cs typeface="Arial"/>
            </a:endParaRPr>
          </a:p>
          <a:p>
            <a:pPr>
              <a:lnSpc>
                <a:spcPct val="110000"/>
              </a:lnSpc>
            </a:pPr>
            <a:r>
              <a:rPr lang="en-US" sz="1100" dirty="0">
                <a:solidFill>
                  <a:schemeClr val="bg1"/>
                </a:solidFill>
                <a:latin typeface="Arial"/>
                <a:cs typeface="Arial"/>
              </a:rPr>
              <a:t>Location driven by</a:t>
            </a:r>
          </a:p>
          <a:p>
            <a:pPr marL="171394" indent="-171394">
              <a:lnSpc>
                <a:spcPct val="110000"/>
              </a:lnSpc>
              <a:buFont typeface="Arial" panose="020B0604020202020204" pitchFamily="34" charset="0"/>
              <a:buChar char="•"/>
            </a:pPr>
            <a:r>
              <a:rPr lang="en-US" sz="1050" dirty="0">
                <a:solidFill>
                  <a:schemeClr val="bg1"/>
                </a:solidFill>
                <a:latin typeface="Arial"/>
                <a:cs typeface="Arial"/>
              </a:rPr>
              <a:t>Data gravity</a:t>
            </a:r>
          </a:p>
          <a:p>
            <a:pPr marL="171394" indent="-171394">
              <a:lnSpc>
                <a:spcPct val="110000"/>
              </a:lnSpc>
              <a:buFont typeface="Arial" panose="020B0604020202020204" pitchFamily="34" charset="0"/>
              <a:buChar char="•"/>
            </a:pPr>
            <a:r>
              <a:rPr lang="en-US" sz="1050" dirty="0">
                <a:solidFill>
                  <a:schemeClr val="bg1"/>
                </a:solidFill>
                <a:latin typeface="Arial"/>
                <a:cs typeface="Arial"/>
              </a:rPr>
              <a:t>Safe harbor</a:t>
            </a:r>
          </a:p>
          <a:p>
            <a:pPr marL="171394" indent="-171394">
              <a:lnSpc>
                <a:spcPct val="110000"/>
              </a:lnSpc>
              <a:buFont typeface="Arial" panose="020B0604020202020204" pitchFamily="34" charset="0"/>
              <a:buChar char="•"/>
            </a:pPr>
            <a:r>
              <a:rPr lang="en-US" sz="1050" dirty="0">
                <a:solidFill>
                  <a:schemeClr val="bg1"/>
                </a:solidFill>
                <a:latin typeface="Arial"/>
                <a:cs typeface="Arial"/>
              </a:rPr>
              <a:t>Costs</a:t>
            </a:r>
          </a:p>
          <a:p>
            <a:pPr marL="171394" indent="-171394">
              <a:lnSpc>
                <a:spcPct val="110000"/>
              </a:lnSpc>
              <a:buFont typeface="Arial" panose="020B0604020202020204" pitchFamily="34" charset="0"/>
              <a:buChar char="•"/>
            </a:pPr>
            <a:r>
              <a:rPr lang="en-US" sz="1050" dirty="0">
                <a:solidFill>
                  <a:schemeClr val="bg1"/>
                </a:solidFill>
                <a:latin typeface="Arial"/>
                <a:cs typeface="Arial"/>
              </a:rPr>
              <a:t>Resource availability </a:t>
            </a:r>
          </a:p>
        </p:txBody>
      </p:sp>
      <p:pic>
        <p:nvPicPr>
          <p:cNvPr id="282" name="Picture 281" descr="Icon_Big-Data_White_Cloud_300x300px_cl_bk-01.png"/>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20397" y="4506301"/>
            <a:ext cx="316310" cy="316310"/>
          </a:xfrm>
          <a:prstGeom prst="rect">
            <a:avLst/>
          </a:prstGeom>
        </p:spPr>
      </p:pic>
      <p:grpSp>
        <p:nvGrpSpPr>
          <p:cNvPr id="295" name="Group 294"/>
          <p:cNvGrpSpPr/>
          <p:nvPr/>
        </p:nvGrpSpPr>
        <p:grpSpPr>
          <a:xfrm>
            <a:off x="3442354" y="4476985"/>
            <a:ext cx="316310" cy="316310"/>
            <a:chOff x="3354468" y="1021346"/>
            <a:chExt cx="635436" cy="635436"/>
          </a:xfrm>
        </p:grpSpPr>
        <p:pic>
          <p:nvPicPr>
            <p:cNvPr id="296" name="Picture 295" descr="Icon_Big-Data_White_Cloud_300x300px_cl_bk-01.png"/>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354468" y="1021346"/>
              <a:ext cx="635436" cy="635436"/>
            </a:xfrm>
            <a:prstGeom prst="rect">
              <a:avLst/>
            </a:prstGeom>
          </p:spPr>
        </p:pic>
        <p:pic>
          <p:nvPicPr>
            <p:cNvPr id="298" name="Picture 297" descr="Icon_Features-Components_White_Security_300x300px_cl_bk-01.png"/>
            <p:cNvPicPr>
              <a:picLocks noChangeAspect="1"/>
            </p:cNvPicPr>
            <p:nvPr/>
          </p:nvPicPr>
          <p:blipFill>
            <a:blip r:embed="rId16" cstate="print">
              <a:alphaModFix/>
              <a:extLst>
                <a:ext uri="{28A0092B-C50C-407E-A947-70E740481C1C}">
                  <a14:useLocalDpi xmlns:a14="http://schemas.microsoft.com/office/drawing/2010/main"/>
                </a:ext>
              </a:extLst>
            </a:blip>
            <a:stretch>
              <a:fillRect/>
            </a:stretch>
          </p:blipFill>
          <p:spPr>
            <a:xfrm>
              <a:off x="3626583" y="1225167"/>
              <a:ext cx="189456" cy="189456"/>
            </a:xfrm>
            <a:prstGeom prst="rect">
              <a:avLst/>
            </a:prstGeom>
          </p:spPr>
        </p:pic>
      </p:grpSp>
      <p:pic>
        <p:nvPicPr>
          <p:cNvPr id="299" name="Picture 298" descr="Icon_Features-Components_White_Enterprise-Grade_300x300px_cl_bk-01.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5613748" y="4499289"/>
            <a:ext cx="245664" cy="245664"/>
          </a:xfrm>
          <a:prstGeom prst="rect">
            <a:avLst/>
          </a:prstGeom>
        </p:spPr>
      </p:pic>
      <p:cxnSp>
        <p:nvCxnSpPr>
          <p:cNvPr id="292" name="Straight Connector 291"/>
          <p:cNvCxnSpPr/>
          <p:nvPr/>
        </p:nvCxnSpPr>
        <p:spPr bwMode="auto">
          <a:xfrm flipH="1">
            <a:off x="1379306" y="3678373"/>
            <a:ext cx="346104" cy="770147"/>
          </a:xfrm>
          <a:prstGeom prst="line">
            <a:avLst/>
          </a:prstGeom>
          <a:noFill/>
          <a:ln w="25400" algn="ctr">
            <a:solidFill>
              <a:schemeClr val="bg2">
                <a:lumMod val="90000"/>
                <a:lumOff val="10000"/>
              </a:schemeClr>
            </a:solidFill>
            <a:prstDash val="dot"/>
            <a:round/>
            <a:headEnd/>
            <a:tailEnd/>
          </a:ln>
        </p:spPr>
      </p:cxnSp>
      <p:cxnSp>
        <p:nvCxnSpPr>
          <p:cNvPr id="301" name="Straight Connector 300"/>
          <p:cNvCxnSpPr/>
          <p:nvPr/>
        </p:nvCxnSpPr>
        <p:spPr bwMode="auto">
          <a:xfrm flipH="1">
            <a:off x="4265918" y="3665829"/>
            <a:ext cx="2549973" cy="912146"/>
          </a:xfrm>
          <a:prstGeom prst="line">
            <a:avLst/>
          </a:prstGeom>
          <a:noFill/>
          <a:ln w="25400" algn="ctr">
            <a:solidFill>
              <a:schemeClr val="bg2">
                <a:lumMod val="90000"/>
                <a:lumOff val="10000"/>
              </a:schemeClr>
            </a:solidFill>
            <a:prstDash val="dot"/>
            <a:round/>
            <a:headEnd/>
            <a:tailEnd/>
          </a:ln>
        </p:spPr>
      </p:cxnSp>
      <p:cxnSp>
        <p:nvCxnSpPr>
          <p:cNvPr id="303" name="Straight Connector 302"/>
          <p:cNvCxnSpPr/>
          <p:nvPr/>
        </p:nvCxnSpPr>
        <p:spPr bwMode="auto">
          <a:xfrm flipH="1">
            <a:off x="6175726" y="3700046"/>
            <a:ext cx="305162" cy="877929"/>
          </a:xfrm>
          <a:prstGeom prst="line">
            <a:avLst/>
          </a:prstGeom>
          <a:noFill/>
          <a:ln w="25400" algn="ctr">
            <a:solidFill>
              <a:schemeClr val="bg2">
                <a:lumMod val="90000"/>
                <a:lumOff val="10000"/>
              </a:schemeClr>
            </a:solidFill>
            <a:prstDash val="dot"/>
            <a:round/>
            <a:headEnd/>
            <a:tailEnd/>
          </a:ln>
        </p:spPr>
      </p:cxnSp>
      <p:cxnSp>
        <p:nvCxnSpPr>
          <p:cNvPr id="304" name="Straight Connector 303"/>
          <p:cNvCxnSpPr/>
          <p:nvPr/>
        </p:nvCxnSpPr>
        <p:spPr bwMode="auto">
          <a:xfrm flipV="1">
            <a:off x="3662487" y="3608935"/>
            <a:ext cx="104143" cy="903710"/>
          </a:xfrm>
          <a:prstGeom prst="line">
            <a:avLst/>
          </a:prstGeom>
          <a:noFill/>
          <a:ln w="25400" algn="ctr">
            <a:solidFill>
              <a:schemeClr val="bg2">
                <a:lumMod val="90000"/>
                <a:lumOff val="10000"/>
              </a:schemeClr>
            </a:solidFill>
            <a:prstDash val="dot"/>
            <a:round/>
            <a:headEnd/>
            <a:tailEnd/>
          </a:ln>
        </p:spPr>
      </p:cxnSp>
      <p:cxnSp>
        <p:nvCxnSpPr>
          <p:cNvPr id="305" name="Straight Connector 304"/>
          <p:cNvCxnSpPr/>
          <p:nvPr/>
        </p:nvCxnSpPr>
        <p:spPr bwMode="auto">
          <a:xfrm flipV="1">
            <a:off x="1315582" y="3819282"/>
            <a:ext cx="104143" cy="712606"/>
          </a:xfrm>
          <a:prstGeom prst="line">
            <a:avLst/>
          </a:prstGeom>
          <a:noFill/>
          <a:ln w="25400" algn="ctr">
            <a:solidFill>
              <a:schemeClr val="bg2">
                <a:lumMod val="95000"/>
              </a:schemeClr>
            </a:solidFill>
            <a:prstDash val="dot"/>
            <a:round/>
            <a:headEnd/>
            <a:tailEnd/>
          </a:ln>
        </p:spPr>
      </p:cxnSp>
      <p:cxnSp>
        <p:nvCxnSpPr>
          <p:cNvPr id="306" name="Straight Connector 305"/>
          <p:cNvCxnSpPr/>
          <p:nvPr/>
        </p:nvCxnSpPr>
        <p:spPr bwMode="auto">
          <a:xfrm flipH="1" flipV="1">
            <a:off x="2363908" y="3678373"/>
            <a:ext cx="1170647" cy="853514"/>
          </a:xfrm>
          <a:prstGeom prst="line">
            <a:avLst/>
          </a:prstGeom>
          <a:noFill/>
          <a:ln w="25400" algn="ctr">
            <a:solidFill>
              <a:schemeClr val="bg2">
                <a:lumMod val="90000"/>
                <a:lumOff val="10000"/>
              </a:schemeClr>
            </a:solidFill>
            <a:prstDash val="dot"/>
            <a:round/>
            <a:headEnd/>
            <a:tailEnd/>
          </a:ln>
        </p:spPr>
      </p:cxnSp>
      <p:cxnSp>
        <p:nvCxnSpPr>
          <p:cNvPr id="307" name="Straight Connector 306"/>
          <p:cNvCxnSpPr/>
          <p:nvPr/>
        </p:nvCxnSpPr>
        <p:spPr bwMode="auto">
          <a:xfrm>
            <a:off x="6273271" y="3756287"/>
            <a:ext cx="149741" cy="794508"/>
          </a:xfrm>
          <a:prstGeom prst="line">
            <a:avLst/>
          </a:prstGeom>
          <a:noFill/>
          <a:ln w="25400" algn="ctr">
            <a:solidFill>
              <a:schemeClr val="bg2">
                <a:lumMod val="90000"/>
                <a:lumOff val="10000"/>
              </a:schemeClr>
            </a:solidFill>
            <a:prstDash val="dot"/>
            <a:round/>
            <a:headEnd/>
            <a:tailEnd/>
          </a:ln>
        </p:spPr>
      </p:cxnSp>
      <p:cxnSp>
        <p:nvCxnSpPr>
          <p:cNvPr id="309" name="Straight Connector 308"/>
          <p:cNvCxnSpPr/>
          <p:nvPr/>
        </p:nvCxnSpPr>
        <p:spPr bwMode="auto">
          <a:xfrm>
            <a:off x="5656814" y="3706524"/>
            <a:ext cx="444405" cy="825364"/>
          </a:xfrm>
          <a:prstGeom prst="line">
            <a:avLst/>
          </a:prstGeom>
          <a:noFill/>
          <a:ln w="25400" algn="ctr">
            <a:solidFill>
              <a:schemeClr val="bg2">
                <a:lumMod val="90000"/>
                <a:lumOff val="10000"/>
              </a:schemeClr>
            </a:solidFill>
            <a:prstDash val="dot"/>
            <a:round/>
            <a:headEnd/>
            <a:tailEnd/>
          </a:ln>
        </p:spPr>
      </p:cxnSp>
      <p:cxnSp>
        <p:nvCxnSpPr>
          <p:cNvPr id="310" name="Straight Connector 309"/>
          <p:cNvCxnSpPr>
            <a:endCxn id="296" idx="0"/>
          </p:cNvCxnSpPr>
          <p:nvPr/>
        </p:nvCxnSpPr>
        <p:spPr bwMode="auto">
          <a:xfrm>
            <a:off x="3236680" y="3665829"/>
            <a:ext cx="363830" cy="811156"/>
          </a:xfrm>
          <a:prstGeom prst="line">
            <a:avLst/>
          </a:prstGeom>
          <a:noFill/>
          <a:ln w="25400" algn="ctr">
            <a:solidFill>
              <a:schemeClr val="bg2">
                <a:lumMod val="90000"/>
                <a:lumOff val="10000"/>
              </a:schemeClr>
            </a:solidFill>
            <a:prstDash val="dot"/>
            <a:round/>
            <a:headEnd/>
            <a:tailEnd/>
          </a:ln>
        </p:spPr>
      </p:cxnSp>
      <p:cxnSp>
        <p:nvCxnSpPr>
          <p:cNvPr id="312" name="Straight Connector 311"/>
          <p:cNvCxnSpPr/>
          <p:nvPr/>
        </p:nvCxnSpPr>
        <p:spPr bwMode="auto">
          <a:xfrm flipV="1">
            <a:off x="3677934" y="4051270"/>
            <a:ext cx="3137957" cy="485012"/>
          </a:xfrm>
          <a:prstGeom prst="line">
            <a:avLst/>
          </a:prstGeom>
          <a:noFill/>
          <a:ln w="25400" algn="ctr">
            <a:solidFill>
              <a:schemeClr val="bg2">
                <a:lumMod val="90000"/>
                <a:lumOff val="10000"/>
              </a:schemeClr>
            </a:solidFill>
            <a:prstDash val="dot"/>
            <a:round/>
            <a:headEnd/>
            <a:tailEnd/>
          </a:ln>
        </p:spPr>
      </p:cxnSp>
      <p:cxnSp>
        <p:nvCxnSpPr>
          <p:cNvPr id="314" name="Straight Connector 313"/>
          <p:cNvCxnSpPr/>
          <p:nvPr/>
        </p:nvCxnSpPr>
        <p:spPr bwMode="auto">
          <a:xfrm flipH="1" flipV="1">
            <a:off x="5013069" y="3700045"/>
            <a:ext cx="978157" cy="836237"/>
          </a:xfrm>
          <a:prstGeom prst="line">
            <a:avLst/>
          </a:prstGeom>
          <a:noFill/>
          <a:ln w="25400" algn="ctr">
            <a:solidFill>
              <a:srgbClr val="FFFFFF"/>
            </a:solidFill>
            <a:prstDash val="dot"/>
            <a:round/>
            <a:headEnd/>
            <a:tailEnd/>
          </a:ln>
        </p:spPr>
      </p:cxnSp>
      <p:sp>
        <p:nvSpPr>
          <p:cNvPr id="253" name="TextBox 252"/>
          <p:cNvSpPr txBox="1"/>
          <p:nvPr/>
        </p:nvSpPr>
        <p:spPr>
          <a:xfrm>
            <a:off x="9943955" y="2669858"/>
            <a:ext cx="184731" cy="311624"/>
          </a:xfrm>
          <a:prstGeom prst="rect">
            <a:avLst/>
          </a:prstGeom>
          <a:noFill/>
        </p:spPr>
        <p:txBody>
          <a:bodyPr wrap="none" rtlCol="0">
            <a:spAutoFit/>
          </a:bodyPr>
          <a:lstStyle/>
          <a:p>
            <a:endParaRPr lang="en-US" sz="1425" dirty="0">
              <a:solidFill>
                <a:schemeClr val="tx2"/>
              </a:solidFill>
              <a:latin typeface="Arial"/>
              <a:cs typeface="Arial"/>
            </a:endParaRPr>
          </a:p>
        </p:txBody>
      </p:sp>
      <p:cxnSp>
        <p:nvCxnSpPr>
          <p:cNvPr id="255" name="Straight Connector 254"/>
          <p:cNvCxnSpPr/>
          <p:nvPr/>
        </p:nvCxnSpPr>
        <p:spPr bwMode="auto">
          <a:xfrm>
            <a:off x="7021335" y="1953334"/>
            <a:ext cx="6008" cy="2922359"/>
          </a:xfrm>
          <a:prstGeom prst="line">
            <a:avLst/>
          </a:prstGeom>
          <a:noFill/>
          <a:ln w="25400" algn="ctr">
            <a:solidFill>
              <a:schemeClr val="bg1"/>
            </a:solidFill>
            <a:round/>
            <a:headEnd/>
            <a:tailEnd/>
          </a:ln>
        </p:spPr>
      </p:cxnSp>
      <p:sp>
        <p:nvSpPr>
          <p:cNvPr id="350" name="Rectangle 349"/>
          <p:cNvSpPr/>
          <p:nvPr/>
        </p:nvSpPr>
        <p:spPr>
          <a:xfrm>
            <a:off x="5754864" y="2532267"/>
            <a:ext cx="172282" cy="830997"/>
          </a:xfrm>
          <a:prstGeom prst="rect">
            <a:avLst/>
          </a:prstGeom>
        </p:spPr>
        <p:txBody>
          <a:bodyPr wrap="square">
            <a:spAutoFit/>
          </a:bodyPr>
          <a:lstStyle/>
          <a:p>
            <a:r>
              <a:rPr lang="en-US" sz="600" dirty="0">
                <a:solidFill>
                  <a:srgbClr val="BFBFBF"/>
                </a:solidFill>
              </a:rPr>
              <a:t>1</a:t>
            </a:r>
          </a:p>
          <a:p>
            <a:r>
              <a:rPr lang="en-US" sz="600" dirty="0">
                <a:solidFill>
                  <a:srgbClr val="BFBFBF"/>
                </a:solidFill>
              </a:rPr>
              <a:t>0</a:t>
            </a:r>
          </a:p>
          <a:p>
            <a:r>
              <a:rPr lang="en-US" sz="600" dirty="0">
                <a:solidFill>
                  <a:srgbClr val="BFBFBF"/>
                </a:solidFill>
              </a:rPr>
              <a:t>0</a:t>
            </a:r>
          </a:p>
          <a:p>
            <a:r>
              <a:rPr lang="en-US" sz="600" dirty="0">
                <a:solidFill>
                  <a:srgbClr val="BFBFBF"/>
                </a:solidFill>
              </a:rPr>
              <a:t>1</a:t>
            </a:r>
          </a:p>
          <a:p>
            <a:r>
              <a:rPr lang="en-US" sz="600" dirty="0">
                <a:solidFill>
                  <a:srgbClr val="BFBFBF"/>
                </a:solidFill>
              </a:rPr>
              <a:t>1</a:t>
            </a:r>
          </a:p>
          <a:p>
            <a:r>
              <a:rPr lang="en-US" sz="600" dirty="0">
                <a:solidFill>
                  <a:srgbClr val="BFBFBF"/>
                </a:solidFill>
              </a:rPr>
              <a:t>0</a:t>
            </a:r>
          </a:p>
          <a:p>
            <a:endParaRPr lang="en-US" sz="600" dirty="0">
              <a:solidFill>
                <a:srgbClr val="BFBFBF"/>
              </a:solidFill>
            </a:endParaRPr>
          </a:p>
          <a:p>
            <a:endParaRPr lang="en-US" sz="600" dirty="0">
              <a:solidFill>
                <a:srgbClr val="BFBFBF"/>
              </a:solidFill>
            </a:endParaRPr>
          </a:p>
        </p:txBody>
      </p:sp>
      <p:cxnSp>
        <p:nvCxnSpPr>
          <p:cNvPr id="267" name="Straight Connector 266"/>
          <p:cNvCxnSpPr/>
          <p:nvPr/>
        </p:nvCxnSpPr>
        <p:spPr bwMode="auto">
          <a:xfrm>
            <a:off x="-7085" y="3663011"/>
            <a:ext cx="7031512" cy="0"/>
          </a:xfrm>
          <a:prstGeom prst="line">
            <a:avLst/>
          </a:prstGeom>
          <a:noFill/>
          <a:ln w="25400" algn="ctr">
            <a:solidFill>
              <a:srgbClr val="BFBFBF"/>
            </a:solidFill>
            <a:round/>
            <a:headEnd/>
            <a:tailEnd/>
          </a:ln>
        </p:spPr>
      </p:cxnSp>
      <p:sp>
        <p:nvSpPr>
          <p:cNvPr id="311" name="TextBox 310"/>
          <p:cNvSpPr txBox="1"/>
          <p:nvPr/>
        </p:nvSpPr>
        <p:spPr>
          <a:xfrm>
            <a:off x="106548" y="3099584"/>
            <a:ext cx="867545" cy="276999"/>
          </a:xfrm>
          <a:prstGeom prst="rect">
            <a:avLst/>
          </a:prstGeom>
          <a:noFill/>
        </p:spPr>
        <p:txBody>
          <a:bodyPr wrap="none" rtlCol="0">
            <a:spAutoFit/>
          </a:bodyPr>
          <a:lstStyle/>
          <a:p>
            <a:r>
              <a:rPr lang="en-US" sz="1200" b="1" dirty="0">
                <a:solidFill>
                  <a:srgbClr val="000000"/>
                </a:solidFill>
              </a:rPr>
              <a:t>Analytics</a:t>
            </a:r>
          </a:p>
        </p:txBody>
      </p:sp>
      <p:sp>
        <p:nvSpPr>
          <p:cNvPr id="313" name="TextBox 312"/>
          <p:cNvSpPr txBox="1"/>
          <p:nvPr/>
        </p:nvSpPr>
        <p:spPr>
          <a:xfrm>
            <a:off x="5426688" y="3160530"/>
            <a:ext cx="912429" cy="261610"/>
          </a:xfrm>
          <a:prstGeom prst="rect">
            <a:avLst/>
          </a:prstGeom>
          <a:noFill/>
        </p:spPr>
        <p:txBody>
          <a:bodyPr wrap="none" rtlCol="0">
            <a:spAutoFit/>
          </a:bodyPr>
          <a:lstStyle/>
          <a:p>
            <a:r>
              <a:rPr lang="en-US" sz="1100" b="1" dirty="0">
                <a:solidFill>
                  <a:schemeClr val="bg1"/>
                </a:solidFill>
              </a:rPr>
              <a:t>Integration</a:t>
            </a:r>
          </a:p>
        </p:txBody>
      </p:sp>
      <p:sp>
        <p:nvSpPr>
          <p:cNvPr id="315" name="TextBox 314"/>
          <p:cNvSpPr txBox="1"/>
          <p:nvPr/>
        </p:nvSpPr>
        <p:spPr>
          <a:xfrm>
            <a:off x="3344029" y="3117249"/>
            <a:ext cx="551754" cy="261610"/>
          </a:xfrm>
          <a:prstGeom prst="rect">
            <a:avLst/>
          </a:prstGeom>
          <a:noFill/>
        </p:spPr>
        <p:txBody>
          <a:bodyPr wrap="none" rtlCol="0">
            <a:spAutoFit/>
          </a:bodyPr>
          <a:lstStyle/>
          <a:p>
            <a:r>
              <a:rPr lang="en-US" sz="1100" b="1" dirty="0">
                <a:solidFill>
                  <a:schemeClr val="bg2"/>
                </a:solidFill>
              </a:rPr>
              <a:t>Skills</a:t>
            </a:r>
          </a:p>
        </p:txBody>
      </p:sp>
    </p:spTree>
    <p:extLst>
      <p:ext uri="{BB962C8B-B14F-4D97-AF65-F5344CB8AC3E}">
        <p14:creationId xmlns:p14="http://schemas.microsoft.com/office/powerpoint/2010/main" val="1936371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world_trade.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192" y="947737"/>
            <a:ext cx="9141619" cy="3908989"/>
          </a:xfrm>
          <a:prstGeom prst="rect">
            <a:avLst/>
          </a:prstGeom>
        </p:spPr>
      </p:pic>
      <p:sp>
        <p:nvSpPr>
          <p:cNvPr id="3" name="AutoShape 2" descr="Image result for global locations"/>
          <p:cNvSpPr>
            <a:spLocks noChangeAspect="1" noChangeArrowheads="1"/>
          </p:cNvSpPr>
          <p:nvPr/>
        </p:nvSpPr>
        <p:spPr bwMode="auto">
          <a:xfrm>
            <a:off x="156725" y="-143754"/>
            <a:ext cx="304721" cy="30472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1799" dirty="0"/>
          </a:p>
        </p:txBody>
      </p:sp>
      <p:sp>
        <p:nvSpPr>
          <p:cNvPr id="5" name="Rectangle 4"/>
          <p:cNvSpPr/>
          <p:nvPr/>
        </p:nvSpPr>
        <p:spPr bwMode="auto">
          <a:xfrm>
            <a:off x="3894321" y="3874107"/>
            <a:ext cx="2231000" cy="869395"/>
          </a:xfrm>
          <a:prstGeom prst="rect">
            <a:avLst/>
          </a:prstGeom>
          <a:noFill/>
          <a:ln w="9525" algn="ctr">
            <a:noFill/>
            <a:round/>
            <a:headEnd/>
            <a:tailEnd/>
          </a:ln>
        </p:spPr>
        <p:txBody>
          <a:bodyPr rtlCol="0" anchor="ctr"/>
          <a:lstStyle/>
          <a:p>
            <a:r>
              <a:rPr lang="en-US" sz="1200" dirty="0">
                <a:solidFill>
                  <a:srgbClr val="FFFFFF"/>
                </a:solidFill>
              </a:rPr>
              <a:t>Flexible processing where change is the norm</a:t>
            </a:r>
          </a:p>
        </p:txBody>
      </p:sp>
      <p:sp>
        <p:nvSpPr>
          <p:cNvPr id="12" name="Rectangle 11"/>
          <p:cNvSpPr/>
          <p:nvPr/>
        </p:nvSpPr>
        <p:spPr bwMode="auto">
          <a:xfrm>
            <a:off x="331236" y="3960025"/>
            <a:ext cx="3115621" cy="878942"/>
          </a:xfrm>
          <a:prstGeom prst="rect">
            <a:avLst/>
          </a:prstGeom>
          <a:noFill/>
          <a:ln w="9525" algn="ctr">
            <a:noFill/>
            <a:round/>
            <a:headEnd/>
            <a:tailEnd/>
          </a:ln>
        </p:spPr>
        <p:txBody>
          <a:bodyPr rtlCol="0" anchor="ctr"/>
          <a:lstStyle/>
          <a:p>
            <a:r>
              <a:rPr lang="en-US" sz="1200" dirty="0">
                <a:solidFill>
                  <a:schemeClr val="bg1"/>
                </a:solidFill>
              </a:rPr>
              <a:t>Distributed processing across clusters, data centers and public and private cloud environments</a:t>
            </a:r>
          </a:p>
        </p:txBody>
      </p:sp>
      <p:sp>
        <p:nvSpPr>
          <p:cNvPr id="13" name="Rectangle 12"/>
          <p:cNvSpPr/>
          <p:nvPr/>
        </p:nvSpPr>
        <p:spPr bwMode="auto">
          <a:xfrm>
            <a:off x="6483019" y="3883918"/>
            <a:ext cx="2659792" cy="859583"/>
          </a:xfrm>
          <a:prstGeom prst="rect">
            <a:avLst/>
          </a:prstGeom>
          <a:noFill/>
          <a:ln w="9525" algn="ctr">
            <a:noFill/>
            <a:round/>
            <a:headEnd/>
            <a:tailEnd/>
          </a:ln>
        </p:spPr>
        <p:txBody>
          <a:bodyPr rtlCol="0" anchor="ctr"/>
          <a:lstStyle/>
          <a:p>
            <a:r>
              <a:rPr lang="en-US" sz="1200" dirty="0">
                <a:solidFill>
                  <a:srgbClr val="FFFFFF"/>
                </a:solidFill>
              </a:rPr>
              <a:t>Supports global apps that </a:t>
            </a:r>
            <a:br>
              <a:rPr lang="en-US" sz="1200" dirty="0">
                <a:solidFill>
                  <a:srgbClr val="FFFFFF"/>
                </a:solidFill>
              </a:rPr>
            </a:br>
            <a:r>
              <a:rPr lang="en-US" sz="1200" dirty="0">
                <a:solidFill>
                  <a:srgbClr val="FFFFFF"/>
                </a:solidFill>
              </a:rPr>
              <a:t>can scale arbitrarily</a:t>
            </a:r>
          </a:p>
        </p:txBody>
      </p:sp>
      <p:pic>
        <p:nvPicPr>
          <p:cNvPr id="19" name="Picture 18" descr="Icon_Big-Data_Cloud_300x300px-01.png"/>
          <p:cNvPicPr>
            <a:picLocks noChangeAspect="1"/>
          </p:cNvPicPr>
          <p:nvPr/>
        </p:nvPicPr>
        <p:blipFill>
          <a:blip r:embed="rId4" cstate="print">
            <a:alphaModFix amt="70000"/>
            <a:extLst>
              <a:ext uri="{28A0092B-C50C-407E-A947-70E740481C1C}">
                <a14:useLocalDpi xmlns:a14="http://schemas.microsoft.com/office/drawing/2010/main"/>
              </a:ext>
            </a:extLst>
          </a:blip>
          <a:stretch>
            <a:fillRect/>
          </a:stretch>
        </p:blipFill>
        <p:spPr>
          <a:xfrm>
            <a:off x="2530917" y="1818060"/>
            <a:ext cx="333198" cy="333198"/>
          </a:xfrm>
          <a:prstGeom prst="rect">
            <a:avLst/>
          </a:prstGeom>
        </p:spPr>
      </p:pic>
      <p:pic>
        <p:nvPicPr>
          <p:cNvPr id="22" name="Picture 21" descr="Icon_Big-Data_Data-Center_300x300px-01.png"/>
          <p:cNvPicPr>
            <a:picLocks noChangeAspect="1"/>
          </p:cNvPicPr>
          <p:nvPr/>
        </p:nvPicPr>
        <p:blipFill>
          <a:blip r:embed="rId5" cstate="print">
            <a:alphaModFix amt="85000"/>
            <a:extLst>
              <a:ext uri="{28A0092B-C50C-407E-A947-70E740481C1C}">
                <a14:useLocalDpi xmlns:a14="http://schemas.microsoft.com/office/drawing/2010/main"/>
              </a:ext>
            </a:extLst>
          </a:blip>
          <a:stretch>
            <a:fillRect/>
          </a:stretch>
        </p:blipFill>
        <p:spPr>
          <a:xfrm>
            <a:off x="1506388" y="3583369"/>
            <a:ext cx="233459" cy="233459"/>
          </a:xfrm>
          <a:prstGeom prst="rect">
            <a:avLst/>
          </a:prstGeom>
        </p:spPr>
      </p:pic>
      <p:pic>
        <p:nvPicPr>
          <p:cNvPr id="37" name="Picture 36" descr="Icon_Features-Components_White_Security_300x300px_cl_bk-01.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277735" y="3319534"/>
            <a:ext cx="175890" cy="175890"/>
          </a:xfrm>
          <a:prstGeom prst="rect">
            <a:avLst/>
          </a:prstGeom>
        </p:spPr>
      </p:pic>
      <p:grpSp>
        <p:nvGrpSpPr>
          <p:cNvPr id="6" name="Group 5"/>
          <p:cNvGrpSpPr/>
          <p:nvPr/>
        </p:nvGrpSpPr>
        <p:grpSpPr>
          <a:xfrm>
            <a:off x="3048398" y="1733770"/>
            <a:ext cx="335306" cy="335306"/>
            <a:chOff x="8031476" y="2317987"/>
            <a:chExt cx="335393" cy="335393"/>
          </a:xfrm>
        </p:grpSpPr>
        <p:pic>
          <p:nvPicPr>
            <p:cNvPr id="38" name="Picture 37" descr="Icon_Big-Data_White_Cloud_300x300px_cl_bk-01.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031476" y="2317987"/>
              <a:ext cx="335393" cy="335393"/>
            </a:xfrm>
            <a:prstGeom prst="rect">
              <a:avLst/>
            </a:prstGeom>
          </p:spPr>
        </p:pic>
        <p:pic>
          <p:nvPicPr>
            <p:cNvPr id="39" name="Picture 38" descr="Icon_Features-Components_White_Security_300x300px_cl_bk-01.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65285" y="2433056"/>
              <a:ext cx="107815" cy="107815"/>
            </a:xfrm>
            <a:prstGeom prst="rect">
              <a:avLst/>
            </a:prstGeom>
          </p:spPr>
        </p:pic>
      </p:grpSp>
      <p:grpSp>
        <p:nvGrpSpPr>
          <p:cNvPr id="40" name="Group 39"/>
          <p:cNvGrpSpPr/>
          <p:nvPr/>
        </p:nvGrpSpPr>
        <p:grpSpPr>
          <a:xfrm>
            <a:off x="2195613" y="2618729"/>
            <a:ext cx="335306" cy="335306"/>
            <a:chOff x="8031476" y="2317987"/>
            <a:chExt cx="335393" cy="335393"/>
          </a:xfrm>
        </p:grpSpPr>
        <p:pic>
          <p:nvPicPr>
            <p:cNvPr id="41" name="Picture 40" descr="Icon_Big-Data_White_Cloud_300x300px_cl_bk-01.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031476" y="2317987"/>
              <a:ext cx="335393" cy="335393"/>
            </a:xfrm>
            <a:prstGeom prst="rect">
              <a:avLst/>
            </a:prstGeom>
          </p:spPr>
        </p:pic>
        <p:pic>
          <p:nvPicPr>
            <p:cNvPr id="42" name="Picture 41" descr="Icon_Features-Components_White_Security_300x300px_cl_bk-01.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65285" y="2433056"/>
              <a:ext cx="107815" cy="107815"/>
            </a:xfrm>
            <a:prstGeom prst="rect">
              <a:avLst/>
            </a:prstGeom>
          </p:spPr>
        </p:pic>
      </p:grpSp>
      <p:pic>
        <p:nvPicPr>
          <p:cNvPr id="43" name="Picture 42" descr="Icon_Big-Data_White_Data-Center_300x300px_cl_bk-01.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192405" y="3495424"/>
            <a:ext cx="233393" cy="233393"/>
          </a:xfrm>
          <a:prstGeom prst="rect">
            <a:avLst/>
          </a:prstGeom>
        </p:spPr>
      </p:pic>
      <p:pic>
        <p:nvPicPr>
          <p:cNvPr id="44" name="Picture 43" descr="Icon_Big-Data_White_Data-Center_300x300px_cl_bk-01.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453625" y="3671756"/>
            <a:ext cx="233393" cy="233393"/>
          </a:xfrm>
          <a:prstGeom prst="rect">
            <a:avLst/>
          </a:prstGeom>
        </p:spPr>
      </p:pic>
      <p:pic>
        <p:nvPicPr>
          <p:cNvPr id="45" name="Picture 44" descr="Icon_Big-Data_White_Data-Center_300x300px_cl_bk-01.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506388" y="2648024"/>
            <a:ext cx="233393" cy="233393"/>
          </a:xfrm>
          <a:prstGeom prst="rect">
            <a:avLst/>
          </a:prstGeom>
        </p:spPr>
      </p:pic>
      <p:grpSp>
        <p:nvGrpSpPr>
          <p:cNvPr id="46" name="Group 45"/>
          <p:cNvGrpSpPr/>
          <p:nvPr/>
        </p:nvGrpSpPr>
        <p:grpSpPr>
          <a:xfrm>
            <a:off x="4937693" y="2446012"/>
            <a:ext cx="335306" cy="335306"/>
            <a:chOff x="8031476" y="2317987"/>
            <a:chExt cx="335393" cy="335393"/>
          </a:xfrm>
        </p:grpSpPr>
        <p:pic>
          <p:nvPicPr>
            <p:cNvPr id="47" name="Picture 46" descr="Icon_Big-Data_White_Cloud_300x300px_cl_bk-01.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031476" y="2317987"/>
              <a:ext cx="335393" cy="335393"/>
            </a:xfrm>
            <a:prstGeom prst="rect">
              <a:avLst/>
            </a:prstGeom>
          </p:spPr>
        </p:pic>
        <p:pic>
          <p:nvPicPr>
            <p:cNvPr id="48" name="Picture 47" descr="Icon_Features-Components_White_Security_300x300px_cl_bk-01.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65285" y="2433056"/>
              <a:ext cx="107815" cy="107815"/>
            </a:xfrm>
            <a:prstGeom prst="rect">
              <a:avLst/>
            </a:prstGeom>
          </p:spPr>
        </p:pic>
      </p:grpSp>
      <p:grpSp>
        <p:nvGrpSpPr>
          <p:cNvPr id="49" name="Group 48"/>
          <p:cNvGrpSpPr/>
          <p:nvPr/>
        </p:nvGrpSpPr>
        <p:grpSpPr>
          <a:xfrm>
            <a:off x="5009821" y="1630477"/>
            <a:ext cx="335306" cy="335306"/>
            <a:chOff x="8031476" y="2317987"/>
            <a:chExt cx="335393" cy="335393"/>
          </a:xfrm>
        </p:grpSpPr>
        <p:pic>
          <p:nvPicPr>
            <p:cNvPr id="50" name="Picture 49" descr="Icon_Big-Data_White_Cloud_300x300px_cl_bk-01.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031476" y="2317987"/>
              <a:ext cx="335393" cy="335393"/>
            </a:xfrm>
            <a:prstGeom prst="rect">
              <a:avLst/>
            </a:prstGeom>
          </p:spPr>
        </p:pic>
        <p:pic>
          <p:nvPicPr>
            <p:cNvPr id="51" name="Picture 50" descr="Icon_Features-Components_White_Security_300x300px_cl_bk-01.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65285" y="2433056"/>
              <a:ext cx="107815" cy="107815"/>
            </a:xfrm>
            <a:prstGeom prst="rect">
              <a:avLst/>
            </a:prstGeom>
          </p:spPr>
        </p:pic>
      </p:grpSp>
      <p:grpSp>
        <p:nvGrpSpPr>
          <p:cNvPr id="52" name="Group 51"/>
          <p:cNvGrpSpPr/>
          <p:nvPr/>
        </p:nvGrpSpPr>
        <p:grpSpPr>
          <a:xfrm>
            <a:off x="7453744" y="3151882"/>
            <a:ext cx="335306" cy="335306"/>
            <a:chOff x="8031476" y="2317987"/>
            <a:chExt cx="335393" cy="335393"/>
          </a:xfrm>
        </p:grpSpPr>
        <p:pic>
          <p:nvPicPr>
            <p:cNvPr id="53" name="Picture 52" descr="Icon_Big-Data_White_Cloud_300x300px_cl_bk-01.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031476" y="2317987"/>
              <a:ext cx="335393" cy="335393"/>
            </a:xfrm>
            <a:prstGeom prst="rect">
              <a:avLst/>
            </a:prstGeom>
          </p:spPr>
        </p:pic>
        <p:pic>
          <p:nvPicPr>
            <p:cNvPr id="54" name="Picture 53" descr="Icon_Features-Components_White_Security_300x300px_cl_bk-01.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65285" y="2433056"/>
              <a:ext cx="107815" cy="107815"/>
            </a:xfrm>
            <a:prstGeom prst="rect">
              <a:avLst/>
            </a:prstGeom>
          </p:spPr>
        </p:pic>
      </p:grpSp>
      <p:pic>
        <p:nvPicPr>
          <p:cNvPr id="55" name="Picture 54" descr="Icon_Big-Data_White_Cloud_300x300px_cl_bk-01.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641418" y="1956596"/>
            <a:ext cx="286960" cy="286960"/>
          </a:xfrm>
          <a:prstGeom prst="rect">
            <a:avLst/>
          </a:prstGeom>
        </p:spPr>
      </p:pic>
      <p:pic>
        <p:nvPicPr>
          <p:cNvPr id="56" name="Picture 55" descr="Icon_Big-Data_White_Cloud_300x300px_cl_bk-01.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750840" y="1925595"/>
            <a:ext cx="286960" cy="286960"/>
          </a:xfrm>
          <a:prstGeom prst="rect">
            <a:avLst/>
          </a:prstGeom>
        </p:spPr>
      </p:pic>
      <p:pic>
        <p:nvPicPr>
          <p:cNvPr id="58" name="Picture 57" descr="Icon_Big-Data_White_Data-Center_300x300px_cl_bk-01.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075734" y="2073316"/>
            <a:ext cx="233393" cy="233393"/>
          </a:xfrm>
          <a:prstGeom prst="rect">
            <a:avLst/>
          </a:prstGeom>
        </p:spPr>
      </p:pic>
      <p:pic>
        <p:nvPicPr>
          <p:cNvPr id="59" name="Picture 58" descr="Icon_Big-Data_White_Data-Center_300x300px_cl_bk-01.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959037" y="2905528"/>
            <a:ext cx="233393" cy="233393"/>
          </a:xfrm>
          <a:prstGeom prst="rect">
            <a:avLst/>
          </a:prstGeom>
        </p:spPr>
      </p:pic>
      <p:grpSp>
        <p:nvGrpSpPr>
          <p:cNvPr id="60" name="Group 59"/>
          <p:cNvGrpSpPr/>
          <p:nvPr/>
        </p:nvGrpSpPr>
        <p:grpSpPr>
          <a:xfrm>
            <a:off x="2915622" y="2713763"/>
            <a:ext cx="335306" cy="335306"/>
            <a:chOff x="8031476" y="2317987"/>
            <a:chExt cx="335393" cy="335393"/>
          </a:xfrm>
        </p:grpSpPr>
        <p:pic>
          <p:nvPicPr>
            <p:cNvPr id="61" name="Picture 60" descr="Icon_Big-Data_White_Cloud_300x300px_cl_bk-01.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031476" y="2317987"/>
              <a:ext cx="335393" cy="335393"/>
            </a:xfrm>
            <a:prstGeom prst="rect">
              <a:avLst/>
            </a:prstGeom>
          </p:spPr>
        </p:pic>
        <p:pic>
          <p:nvPicPr>
            <p:cNvPr id="62" name="Picture 61" descr="Icon_Features-Components_White_Security_300x300px_cl_bk-01.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65285" y="2433056"/>
              <a:ext cx="107815" cy="107815"/>
            </a:xfrm>
            <a:prstGeom prst="rect">
              <a:avLst/>
            </a:prstGeom>
          </p:spPr>
        </p:pic>
      </p:grpSp>
      <p:pic>
        <p:nvPicPr>
          <p:cNvPr id="63" name="Picture 62" descr="Icon_Big-Data_White_Data-Center_300x300px_cl_bk-01.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437217" y="3612120"/>
            <a:ext cx="286490" cy="286490"/>
          </a:xfrm>
          <a:prstGeom prst="rect">
            <a:avLst/>
          </a:prstGeom>
        </p:spPr>
      </p:pic>
      <p:pic>
        <p:nvPicPr>
          <p:cNvPr id="64" name="Picture 63" descr="Icon_Big-Data_White_Data-Center_300x300px_cl_bk-01.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202687" y="2703196"/>
            <a:ext cx="233393" cy="233393"/>
          </a:xfrm>
          <a:prstGeom prst="rect">
            <a:avLst/>
          </a:prstGeom>
        </p:spPr>
      </p:pic>
      <p:pic>
        <p:nvPicPr>
          <p:cNvPr id="65" name="Picture 64" descr="Icon_Big-Data_White_Data-Center_300x300px_cl_bk-01.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483018" y="2212619"/>
            <a:ext cx="233393" cy="233393"/>
          </a:xfrm>
          <a:prstGeom prst="rect">
            <a:avLst/>
          </a:prstGeom>
        </p:spPr>
      </p:pic>
      <p:pic>
        <p:nvPicPr>
          <p:cNvPr id="66" name="Picture 65" descr="Icon_Big-Data_White_Data-Center_300x300px_cl_bk-01.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183584" y="2306708"/>
            <a:ext cx="233393" cy="233393"/>
          </a:xfrm>
          <a:prstGeom prst="rect">
            <a:avLst/>
          </a:prstGeom>
        </p:spPr>
      </p:pic>
      <p:pic>
        <p:nvPicPr>
          <p:cNvPr id="67" name="Picture 66" descr="Icon_Big-Data_White_Data-Center_300x300px_cl_bk-01.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38832" y="1818060"/>
            <a:ext cx="233393" cy="233393"/>
          </a:xfrm>
          <a:prstGeom prst="rect">
            <a:avLst/>
          </a:prstGeom>
        </p:spPr>
      </p:pic>
      <p:pic>
        <p:nvPicPr>
          <p:cNvPr id="68" name="Picture 67" descr="Icon_Big-Data_White_Data-Center_300x300px_cl_bk-01.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623927" y="2595409"/>
            <a:ext cx="233393" cy="233393"/>
          </a:xfrm>
          <a:prstGeom prst="rect">
            <a:avLst/>
          </a:prstGeom>
        </p:spPr>
      </p:pic>
      <p:sp>
        <p:nvSpPr>
          <p:cNvPr id="57" name="Title 1"/>
          <p:cNvSpPr>
            <a:spLocks noGrp="1"/>
          </p:cNvSpPr>
          <p:nvPr>
            <p:ph type="title"/>
          </p:nvPr>
        </p:nvSpPr>
        <p:spPr>
          <a:xfrm>
            <a:off x="578797" y="205980"/>
            <a:ext cx="8564014" cy="692646"/>
          </a:xfrm>
        </p:spPr>
        <p:txBody>
          <a:bodyPr>
            <a:normAutofit/>
          </a:bodyPr>
          <a:lstStyle/>
          <a:p>
            <a:r>
              <a:rPr lang="en-US" sz="2399" dirty="0"/>
              <a:t>KEY TO REAL-TIME AT SCALE: GLOBAL PROCESSING</a:t>
            </a:r>
          </a:p>
        </p:txBody>
      </p:sp>
    </p:spTree>
    <p:extLst>
      <p:ext uri="{BB962C8B-B14F-4D97-AF65-F5344CB8AC3E}">
        <p14:creationId xmlns:p14="http://schemas.microsoft.com/office/powerpoint/2010/main" val="6571567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191" y="947737"/>
            <a:ext cx="6907001" cy="3935819"/>
          </a:xfrm>
          <a:prstGeom prst="rect">
            <a:avLst/>
          </a:prstGeom>
        </p:spPr>
      </p:pic>
      <p:sp>
        <p:nvSpPr>
          <p:cNvPr id="8" name="Rectangle 7"/>
          <p:cNvSpPr/>
          <p:nvPr/>
        </p:nvSpPr>
        <p:spPr bwMode="auto">
          <a:xfrm>
            <a:off x="5052933" y="947738"/>
            <a:ext cx="4089878" cy="3935818"/>
          </a:xfrm>
          <a:prstGeom prst="rect">
            <a:avLst/>
          </a:prstGeom>
          <a:gradFill flip="none" rotWithShape="1">
            <a:gsLst>
              <a:gs pos="9000">
                <a:schemeClr val="bg1">
                  <a:alpha val="0"/>
                </a:schemeClr>
              </a:gs>
              <a:gs pos="38000">
                <a:schemeClr val="tx1">
                  <a:lumMod val="95000"/>
                  <a:lumOff val="5000"/>
                  <a:alpha val="96000"/>
                </a:schemeClr>
              </a:gs>
              <a:gs pos="53000">
                <a:schemeClr val="tx1"/>
              </a:gs>
            </a:gsLst>
            <a:lin ang="21120000" scaled="0"/>
            <a:tileRect/>
          </a:gradFill>
          <a:ln w="9525" algn="ctr">
            <a:noFill/>
            <a:round/>
            <a:headEnd/>
            <a:tailEnd/>
          </a:ln>
        </p:spPr>
        <p:txBody>
          <a:bodyPr lIns="68541" tIns="34271" rIns="68541" bIns="34271" rtlCol="0" anchor="ctr"/>
          <a:lstStyle/>
          <a:p>
            <a:pPr defTabSz="456870" eaLnBrk="0" hangingPunct="0"/>
            <a:endParaRPr lang="en-US" sz="8398" dirty="0">
              <a:solidFill>
                <a:srgbClr val="FFFFFF"/>
              </a:solidFill>
            </a:endParaRPr>
          </a:p>
        </p:txBody>
      </p:sp>
      <p:sp>
        <p:nvSpPr>
          <p:cNvPr id="4" name="Title 3"/>
          <p:cNvSpPr>
            <a:spLocks noGrp="1"/>
          </p:cNvSpPr>
          <p:nvPr>
            <p:ph type="title"/>
          </p:nvPr>
        </p:nvSpPr>
        <p:spPr/>
        <p:txBody>
          <a:bodyPr/>
          <a:lstStyle/>
          <a:p>
            <a:r>
              <a:rPr lang="en-US" dirty="0"/>
              <a:t>EXAMPLE: CONNECTED CAR</a:t>
            </a:r>
          </a:p>
        </p:txBody>
      </p:sp>
      <p:sp>
        <p:nvSpPr>
          <p:cNvPr id="14" name="Content Placeholder 13"/>
          <p:cNvSpPr>
            <a:spLocks noGrp="1"/>
          </p:cNvSpPr>
          <p:nvPr>
            <p:ph idx="4294967295"/>
          </p:nvPr>
        </p:nvSpPr>
        <p:spPr>
          <a:xfrm>
            <a:off x="6563342" y="1097060"/>
            <a:ext cx="2548307" cy="2325669"/>
          </a:xfrm>
          <a:prstGeom prst="rect">
            <a:avLst/>
          </a:prstGeom>
          <a:solidFill>
            <a:srgbClr val="000000"/>
          </a:solidFill>
        </p:spPr>
        <p:txBody>
          <a:bodyPr>
            <a:noAutofit/>
          </a:bodyPr>
          <a:lstStyle/>
          <a:p>
            <a:pPr>
              <a:buClr>
                <a:schemeClr val="accent1"/>
              </a:buClr>
            </a:pPr>
            <a:r>
              <a:rPr lang="en-US" sz="1400" dirty="0">
                <a:solidFill>
                  <a:srgbClr val="FFDD80"/>
                </a:solidFill>
              </a:rPr>
              <a:t>HIGH FREQUENCY DECISIONING USE CASES</a:t>
            </a:r>
          </a:p>
          <a:p>
            <a:pPr>
              <a:lnSpc>
                <a:spcPct val="120000"/>
              </a:lnSpc>
              <a:buClr>
                <a:schemeClr val="accent1"/>
              </a:buClr>
            </a:pPr>
            <a:r>
              <a:rPr lang="en-US" sz="1400" dirty="0">
                <a:solidFill>
                  <a:schemeClr val="bg1">
                    <a:lumMod val="95000"/>
                  </a:schemeClr>
                </a:solidFill>
              </a:rPr>
              <a:t>Advanced Driver Assistance Systems (ADAS)</a:t>
            </a:r>
          </a:p>
          <a:p>
            <a:pPr>
              <a:lnSpc>
                <a:spcPct val="120000"/>
              </a:lnSpc>
              <a:buClr>
                <a:schemeClr val="accent1"/>
              </a:buClr>
            </a:pPr>
            <a:r>
              <a:rPr lang="en-US" sz="1400" dirty="0">
                <a:solidFill>
                  <a:schemeClr val="bg1">
                    <a:lumMod val="95000"/>
                  </a:schemeClr>
                </a:solidFill>
              </a:rPr>
              <a:t>Computer Aided Driving</a:t>
            </a:r>
          </a:p>
          <a:p>
            <a:pPr>
              <a:lnSpc>
                <a:spcPct val="120000"/>
              </a:lnSpc>
              <a:buClr>
                <a:schemeClr val="accent1"/>
              </a:buClr>
            </a:pPr>
            <a:r>
              <a:rPr lang="en-US" sz="1400" dirty="0">
                <a:solidFill>
                  <a:schemeClr val="bg1">
                    <a:lumMod val="95000"/>
                  </a:schemeClr>
                </a:solidFill>
              </a:rPr>
              <a:t>Vehicle Healthcare</a:t>
            </a:r>
          </a:p>
          <a:p>
            <a:pPr>
              <a:lnSpc>
                <a:spcPct val="120000"/>
              </a:lnSpc>
              <a:buClr>
                <a:schemeClr val="accent1"/>
              </a:buClr>
            </a:pPr>
            <a:r>
              <a:rPr lang="en-US" sz="1400" dirty="0">
                <a:solidFill>
                  <a:schemeClr val="bg1">
                    <a:lumMod val="95000"/>
                  </a:schemeClr>
                </a:solidFill>
              </a:rPr>
              <a:t>Fleet Management</a:t>
            </a:r>
          </a:p>
        </p:txBody>
      </p:sp>
      <p:sp>
        <p:nvSpPr>
          <p:cNvPr id="15" name="Rectangle 14"/>
          <p:cNvSpPr/>
          <p:nvPr/>
        </p:nvSpPr>
        <p:spPr>
          <a:xfrm>
            <a:off x="669136" y="1260976"/>
            <a:ext cx="3887588" cy="1199816"/>
          </a:xfrm>
          <a:prstGeom prst="rect">
            <a:avLst/>
          </a:prstGeom>
          <a:ln>
            <a:noFill/>
          </a:ln>
        </p:spPr>
        <p:txBody>
          <a:bodyPr wrap="square">
            <a:spAutoFit/>
          </a:bodyPr>
          <a:lstStyle/>
          <a:p>
            <a:pPr defTabSz="456971"/>
            <a:r>
              <a:rPr lang="en-US" sz="1799" dirty="0">
                <a:solidFill>
                  <a:srgbClr val="FDC82F">
                    <a:lumMod val="60000"/>
                    <a:lumOff val="40000"/>
                  </a:srgbClr>
                </a:solidFill>
              </a:rPr>
              <a:t>By 2020, more than 250 million vehicles will be connected globally</a:t>
            </a:r>
          </a:p>
          <a:p>
            <a:pPr defTabSz="456971"/>
            <a:r>
              <a:rPr lang="en-US" sz="1799" dirty="0">
                <a:solidFill>
                  <a:srgbClr val="FDC82F">
                    <a:lumMod val="60000"/>
                    <a:lumOff val="40000"/>
                  </a:srgbClr>
                </a:solidFill>
              </a:rPr>
              <a:t>									</a:t>
            </a:r>
            <a:r>
              <a:rPr lang="en-US" sz="1200" dirty="0">
                <a:solidFill>
                  <a:srgbClr val="FDC82F">
                    <a:lumMod val="60000"/>
                    <a:lumOff val="40000"/>
                  </a:srgbClr>
                </a:solidFill>
              </a:rPr>
              <a:t>- Gartner</a:t>
            </a:r>
          </a:p>
        </p:txBody>
      </p:sp>
      <p:cxnSp>
        <p:nvCxnSpPr>
          <p:cNvPr id="36" name="Straight Connector 35"/>
          <p:cNvCxnSpPr/>
          <p:nvPr/>
        </p:nvCxnSpPr>
        <p:spPr bwMode="auto">
          <a:xfrm flipV="1">
            <a:off x="4020603" y="1596548"/>
            <a:ext cx="2299726" cy="1915090"/>
          </a:xfrm>
          <a:prstGeom prst="line">
            <a:avLst/>
          </a:prstGeom>
          <a:noFill/>
          <a:ln w="3175" cmpd="sng" algn="ctr">
            <a:solidFill>
              <a:srgbClr val="A6A6A6"/>
            </a:solidFill>
            <a:round/>
            <a:headEnd/>
            <a:tailEnd/>
          </a:ln>
        </p:spPr>
      </p:cxnSp>
      <p:cxnSp>
        <p:nvCxnSpPr>
          <p:cNvPr id="38" name="Straight Connector 37"/>
          <p:cNvCxnSpPr/>
          <p:nvPr/>
        </p:nvCxnSpPr>
        <p:spPr bwMode="auto">
          <a:xfrm>
            <a:off x="5215483" y="3490747"/>
            <a:ext cx="1104846" cy="1392809"/>
          </a:xfrm>
          <a:prstGeom prst="line">
            <a:avLst/>
          </a:prstGeom>
          <a:noFill/>
          <a:ln w="3175" cmpd="sng" algn="ctr">
            <a:solidFill>
              <a:srgbClr val="A6A6A6"/>
            </a:solidFill>
            <a:round/>
            <a:headEnd/>
            <a:tailEnd/>
          </a:ln>
        </p:spPr>
      </p:cxnSp>
      <p:cxnSp>
        <p:nvCxnSpPr>
          <p:cNvPr id="29" name="Straight Connector 28"/>
          <p:cNvCxnSpPr/>
          <p:nvPr/>
        </p:nvCxnSpPr>
        <p:spPr bwMode="auto">
          <a:xfrm flipV="1">
            <a:off x="4020604" y="3455478"/>
            <a:ext cx="1163356" cy="70534"/>
          </a:xfrm>
          <a:prstGeom prst="line">
            <a:avLst/>
          </a:prstGeom>
          <a:noFill/>
          <a:ln w="3175" cmpd="sng" algn="ctr">
            <a:solidFill>
              <a:srgbClr val="A6A6A6"/>
            </a:solidFill>
            <a:round/>
            <a:headEnd/>
            <a:tailEnd/>
          </a:ln>
        </p:spPr>
      </p:cxnSp>
      <p:cxnSp>
        <p:nvCxnSpPr>
          <p:cNvPr id="39" name="Straight Connector 38"/>
          <p:cNvCxnSpPr/>
          <p:nvPr/>
        </p:nvCxnSpPr>
        <p:spPr bwMode="auto">
          <a:xfrm flipH="1" flipV="1">
            <a:off x="2719489" y="2766034"/>
            <a:ext cx="675227" cy="706361"/>
          </a:xfrm>
          <a:prstGeom prst="line">
            <a:avLst/>
          </a:prstGeom>
          <a:noFill/>
          <a:ln w="3175" cmpd="sng" algn="ctr">
            <a:solidFill>
              <a:srgbClr val="A6A6A6"/>
            </a:solidFill>
            <a:round/>
            <a:headEnd/>
            <a:tailEnd/>
          </a:ln>
        </p:spPr>
      </p:cxnSp>
      <p:cxnSp>
        <p:nvCxnSpPr>
          <p:cNvPr id="12" name="Straight Connector 11"/>
          <p:cNvCxnSpPr/>
          <p:nvPr/>
        </p:nvCxnSpPr>
        <p:spPr bwMode="auto">
          <a:xfrm flipV="1">
            <a:off x="5225117" y="1097060"/>
            <a:ext cx="1095212" cy="2393685"/>
          </a:xfrm>
          <a:prstGeom prst="line">
            <a:avLst/>
          </a:prstGeom>
          <a:noFill/>
          <a:ln w="3175" cmpd="sng" algn="ctr">
            <a:solidFill>
              <a:schemeClr val="bg1">
                <a:lumMod val="65000"/>
              </a:schemeClr>
            </a:solidFill>
            <a:round/>
            <a:headEnd/>
            <a:tailEnd/>
          </a:ln>
        </p:spPr>
      </p:cxnSp>
      <p:cxnSp>
        <p:nvCxnSpPr>
          <p:cNvPr id="43" name="Straight Connector 42"/>
          <p:cNvCxnSpPr>
            <a:endCxn id="19" idx="1"/>
          </p:cNvCxnSpPr>
          <p:nvPr/>
        </p:nvCxnSpPr>
        <p:spPr bwMode="auto">
          <a:xfrm>
            <a:off x="-100839" y="1477024"/>
            <a:ext cx="1956393" cy="1382864"/>
          </a:xfrm>
          <a:prstGeom prst="line">
            <a:avLst/>
          </a:prstGeom>
          <a:noFill/>
          <a:ln w="3175" cmpd="sng" algn="ctr">
            <a:solidFill>
              <a:srgbClr val="A6A6A6"/>
            </a:solidFill>
            <a:round/>
            <a:headEnd/>
            <a:tailEnd/>
          </a:ln>
        </p:spPr>
      </p:cxnSp>
      <p:cxnSp>
        <p:nvCxnSpPr>
          <p:cNvPr id="46" name="Straight Connector 45"/>
          <p:cNvCxnSpPr/>
          <p:nvPr/>
        </p:nvCxnSpPr>
        <p:spPr bwMode="auto">
          <a:xfrm flipH="1" flipV="1">
            <a:off x="-100840" y="2642668"/>
            <a:ext cx="1629967" cy="1416185"/>
          </a:xfrm>
          <a:prstGeom prst="line">
            <a:avLst/>
          </a:prstGeom>
          <a:noFill/>
          <a:ln w="3175" cmpd="sng" algn="ctr">
            <a:solidFill>
              <a:srgbClr val="A6A6A6"/>
            </a:solidFill>
            <a:round/>
            <a:headEnd/>
            <a:tailEnd/>
          </a:ln>
        </p:spPr>
      </p:cxnSp>
      <p:cxnSp>
        <p:nvCxnSpPr>
          <p:cNvPr id="48" name="Straight Connector 47"/>
          <p:cNvCxnSpPr/>
          <p:nvPr/>
        </p:nvCxnSpPr>
        <p:spPr bwMode="auto">
          <a:xfrm flipH="1">
            <a:off x="762288" y="2940044"/>
            <a:ext cx="1170869" cy="778478"/>
          </a:xfrm>
          <a:prstGeom prst="line">
            <a:avLst/>
          </a:prstGeom>
          <a:noFill/>
          <a:ln w="3175" cmpd="sng" algn="ctr">
            <a:solidFill>
              <a:srgbClr val="A6A6A6"/>
            </a:solidFill>
            <a:round/>
            <a:headEnd/>
            <a:tailEnd/>
          </a:ln>
        </p:spPr>
      </p:cxnSp>
      <p:cxnSp>
        <p:nvCxnSpPr>
          <p:cNvPr id="51" name="Straight Connector 50"/>
          <p:cNvCxnSpPr/>
          <p:nvPr/>
        </p:nvCxnSpPr>
        <p:spPr bwMode="auto">
          <a:xfrm>
            <a:off x="-100840" y="2529310"/>
            <a:ext cx="1689137" cy="982326"/>
          </a:xfrm>
          <a:prstGeom prst="line">
            <a:avLst/>
          </a:prstGeom>
          <a:noFill/>
          <a:ln w="3175" cmpd="sng" algn="ctr">
            <a:solidFill>
              <a:srgbClr val="A6A6A6"/>
            </a:solidFill>
            <a:round/>
            <a:headEnd/>
            <a:tailEnd/>
          </a:ln>
        </p:spPr>
      </p:cxnSp>
      <p:cxnSp>
        <p:nvCxnSpPr>
          <p:cNvPr id="55" name="Straight Connector 54"/>
          <p:cNvCxnSpPr>
            <a:stCxn id="23" idx="6"/>
          </p:cNvCxnSpPr>
          <p:nvPr/>
        </p:nvCxnSpPr>
        <p:spPr bwMode="auto">
          <a:xfrm flipH="1">
            <a:off x="3394717" y="3514740"/>
            <a:ext cx="775868" cy="11271"/>
          </a:xfrm>
          <a:prstGeom prst="line">
            <a:avLst/>
          </a:prstGeom>
          <a:noFill/>
          <a:ln w="3175" cmpd="sng" algn="ctr">
            <a:solidFill>
              <a:srgbClr val="A6A6A6"/>
            </a:solidFill>
            <a:round/>
            <a:headEnd/>
            <a:tailEnd/>
          </a:ln>
        </p:spPr>
      </p:cxnSp>
      <p:cxnSp>
        <p:nvCxnSpPr>
          <p:cNvPr id="57" name="Straight Connector 56"/>
          <p:cNvCxnSpPr/>
          <p:nvPr/>
        </p:nvCxnSpPr>
        <p:spPr bwMode="auto">
          <a:xfrm flipV="1">
            <a:off x="3432453" y="3273300"/>
            <a:ext cx="2248541" cy="182178"/>
          </a:xfrm>
          <a:prstGeom prst="line">
            <a:avLst/>
          </a:prstGeom>
          <a:noFill/>
          <a:ln w="3175" cmpd="sng" algn="ctr">
            <a:solidFill>
              <a:srgbClr val="A6A6A6"/>
            </a:solidFill>
            <a:round/>
            <a:headEnd/>
            <a:tailEnd/>
          </a:ln>
        </p:spPr>
      </p:cxnSp>
      <p:cxnSp>
        <p:nvCxnSpPr>
          <p:cNvPr id="69" name="Straight Connector 68"/>
          <p:cNvCxnSpPr/>
          <p:nvPr/>
        </p:nvCxnSpPr>
        <p:spPr bwMode="auto">
          <a:xfrm flipH="1" flipV="1">
            <a:off x="2719490" y="2859889"/>
            <a:ext cx="2969659" cy="456380"/>
          </a:xfrm>
          <a:prstGeom prst="line">
            <a:avLst/>
          </a:prstGeom>
          <a:noFill/>
          <a:ln w="3175" cmpd="sng" algn="ctr">
            <a:solidFill>
              <a:srgbClr val="A6A6A6"/>
            </a:solidFill>
            <a:round/>
            <a:headEnd/>
            <a:tailEnd/>
          </a:ln>
        </p:spPr>
      </p:cxnSp>
      <p:cxnSp>
        <p:nvCxnSpPr>
          <p:cNvPr id="5" name="Straight Connector 4"/>
          <p:cNvCxnSpPr/>
          <p:nvPr/>
        </p:nvCxnSpPr>
        <p:spPr bwMode="auto">
          <a:xfrm>
            <a:off x="1191" y="4883556"/>
            <a:ext cx="9141619" cy="0"/>
          </a:xfrm>
          <a:prstGeom prst="line">
            <a:avLst/>
          </a:prstGeom>
          <a:noFill/>
          <a:ln w="25400" algn="ctr">
            <a:solidFill>
              <a:schemeClr val="bg1"/>
            </a:solidFill>
            <a:round/>
            <a:headEnd/>
            <a:tailEnd/>
          </a:ln>
        </p:spPr>
      </p:cxnSp>
      <p:cxnSp>
        <p:nvCxnSpPr>
          <p:cNvPr id="9" name="Straight Connector 8"/>
          <p:cNvCxnSpPr/>
          <p:nvPr/>
        </p:nvCxnSpPr>
        <p:spPr bwMode="auto">
          <a:xfrm>
            <a:off x="6320329" y="791566"/>
            <a:ext cx="0" cy="4091990"/>
          </a:xfrm>
          <a:prstGeom prst="line">
            <a:avLst/>
          </a:prstGeom>
          <a:noFill/>
          <a:ln w="25400" algn="ctr">
            <a:solidFill>
              <a:schemeClr val="bg2"/>
            </a:solidFill>
            <a:round/>
            <a:headEnd/>
            <a:tailEnd/>
          </a:ln>
        </p:spPr>
      </p:cxnSp>
      <p:sp>
        <p:nvSpPr>
          <p:cNvPr id="19" name="Oval 18"/>
          <p:cNvSpPr/>
          <p:nvPr/>
        </p:nvSpPr>
        <p:spPr bwMode="auto">
          <a:xfrm>
            <a:off x="1822353" y="2826687"/>
            <a:ext cx="226714" cy="226714"/>
          </a:xfrm>
          <a:prstGeom prst="ellipse">
            <a:avLst/>
          </a:prstGeom>
          <a:solidFill>
            <a:srgbClr val="FFFFFF"/>
          </a:solidFill>
          <a:ln w="9525" algn="ctr">
            <a:noFill/>
            <a:round/>
            <a:headEnd/>
            <a:tailEnd/>
          </a:ln>
          <a:effectLst>
            <a:softEdge rad="50800"/>
          </a:effectLst>
        </p:spPr>
        <p:txBody>
          <a:bodyPr rtlCol="0" anchor="ctr"/>
          <a:lstStyle/>
          <a:p>
            <a:pPr algn="ctr" eaLnBrk="0" hangingPunct="0"/>
            <a:endParaRPr lang="en-US" sz="1799" dirty="0">
              <a:solidFill>
                <a:srgbClr val="FFFFFF"/>
              </a:solidFill>
            </a:endParaRPr>
          </a:p>
        </p:txBody>
      </p:sp>
      <p:sp>
        <p:nvSpPr>
          <p:cNvPr id="17" name="Oval 16"/>
          <p:cNvSpPr/>
          <p:nvPr/>
        </p:nvSpPr>
        <p:spPr bwMode="auto">
          <a:xfrm>
            <a:off x="1474941" y="3401383"/>
            <a:ext cx="226714" cy="226714"/>
          </a:xfrm>
          <a:prstGeom prst="ellipse">
            <a:avLst/>
          </a:prstGeom>
          <a:solidFill>
            <a:srgbClr val="FFFFFF"/>
          </a:solidFill>
          <a:ln w="9525" algn="ctr">
            <a:noFill/>
            <a:round/>
            <a:headEnd/>
            <a:tailEnd/>
          </a:ln>
          <a:effectLst>
            <a:softEdge rad="50800"/>
          </a:effectLst>
        </p:spPr>
        <p:txBody>
          <a:bodyPr rtlCol="0" anchor="ctr"/>
          <a:lstStyle/>
          <a:p>
            <a:pPr algn="ctr" eaLnBrk="0" hangingPunct="0"/>
            <a:endParaRPr lang="en-US" sz="1799" dirty="0">
              <a:solidFill>
                <a:srgbClr val="FFFFFF"/>
              </a:solidFill>
            </a:endParaRPr>
          </a:p>
        </p:txBody>
      </p:sp>
      <p:sp>
        <p:nvSpPr>
          <p:cNvPr id="6" name="Oval 5"/>
          <p:cNvSpPr/>
          <p:nvPr/>
        </p:nvSpPr>
        <p:spPr bwMode="auto">
          <a:xfrm>
            <a:off x="1112185" y="3196015"/>
            <a:ext cx="226714" cy="226714"/>
          </a:xfrm>
          <a:prstGeom prst="ellipse">
            <a:avLst/>
          </a:prstGeom>
          <a:solidFill>
            <a:srgbClr val="FFFFFF"/>
          </a:solidFill>
          <a:ln w="9525" algn="ctr">
            <a:noFill/>
            <a:round/>
            <a:headEnd/>
            <a:tailEnd/>
          </a:ln>
          <a:effectLst>
            <a:softEdge rad="50800"/>
          </a:effectLst>
        </p:spPr>
        <p:txBody>
          <a:bodyPr rtlCol="0" anchor="ctr"/>
          <a:lstStyle/>
          <a:p>
            <a:pPr algn="ctr" eaLnBrk="0" hangingPunct="0"/>
            <a:endParaRPr lang="en-US" sz="1799" dirty="0">
              <a:solidFill>
                <a:srgbClr val="FFFFFF"/>
              </a:solidFill>
            </a:endParaRPr>
          </a:p>
        </p:txBody>
      </p:sp>
      <p:sp>
        <p:nvSpPr>
          <p:cNvPr id="16" name="Oval 15"/>
          <p:cNvSpPr/>
          <p:nvPr/>
        </p:nvSpPr>
        <p:spPr bwMode="auto">
          <a:xfrm>
            <a:off x="1361583" y="3911489"/>
            <a:ext cx="226714" cy="226714"/>
          </a:xfrm>
          <a:prstGeom prst="ellipse">
            <a:avLst/>
          </a:prstGeom>
          <a:solidFill>
            <a:srgbClr val="FFFFFF"/>
          </a:solidFill>
          <a:ln w="9525" algn="ctr">
            <a:noFill/>
            <a:round/>
            <a:headEnd/>
            <a:tailEnd/>
          </a:ln>
          <a:effectLst>
            <a:softEdge rad="50800"/>
          </a:effectLst>
        </p:spPr>
        <p:txBody>
          <a:bodyPr rtlCol="0" anchor="ctr"/>
          <a:lstStyle/>
          <a:p>
            <a:pPr algn="ctr" eaLnBrk="0" hangingPunct="0"/>
            <a:endParaRPr lang="en-US" sz="1799" dirty="0">
              <a:solidFill>
                <a:srgbClr val="FFFFFF"/>
              </a:solidFill>
            </a:endParaRPr>
          </a:p>
        </p:txBody>
      </p:sp>
      <p:sp>
        <p:nvSpPr>
          <p:cNvPr id="13" name="Oval 12"/>
          <p:cNvSpPr/>
          <p:nvPr/>
        </p:nvSpPr>
        <p:spPr bwMode="auto">
          <a:xfrm>
            <a:off x="2049066" y="3790074"/>
            <a:ext cx="226714" cy="226714"/>
          </a:xfrm>
          <a:prstGeom prst="ellipse">
            <a:avLst/>
          </a:prstGeom>
          <a:solidFill>
            <a:srgbClr val="FFFFFF"/>
          </a:solidFill>
          <a:ln w="9525" algn="ctr">
            <a:noFill/>
            <a:round/>
            <a:headEnd/>
            <a:tailEnd/>
          </a:ln>
          <a:effectLst>
            <a:softEdge rad="50800"/>
          </a:effectLst>
        </p:spPr>
        <p:txBody>
          <a:bodyPr rtlCol="0" anchor="ctr"/>
          <a:lstStyle/>
          <a:p>
            <a:pPr algn="ctr" eaLnBrk="0" hangingPunct="0"/>
            <a:endParaRPr lang="en-US" sz="1799" dirty="0">
              <a:solidFill>
                <a:srgbClr val="FFFFFF"/>
              </a:solidFill>
            </a:endParaRPr>
          </a:p>
        </p:txBody>
      </p:sp>
      <p:sp>
        <p:nvSpPr>
          <p:cNvPr id="25" name="Oval 24"/>
          <p:cNvSpPr/>
          <p:nvPr/>
        </p:nvSpPr>
        <p:spPr bwMode="auto">
          <a:xfrm>
            <a:off x="669136" y="3578455"/>
            <a:ext cx="226714" cy="226714"/>
          </a:xfrm>
          <a:prstGeom prst="ellipse">
            <a:avLst/>
          </a:prstGeom>
          <a:solidFill>
            <a:srgbClr val="FFFFFF"/>
          </a:solidFill>
          <a:ln w="9525" algn="ctr">
            <a:noFill/>
            <a:round/>
            <a:headEnd/>
            <a:tailEnd/>
          </a:ln>
          <a:effectLst>
            <a:softEdge rad="50800"/>
          </a:effectLst>
        </p:spPr>
        <p:txBody>
          <a:bodyPr rtlCol="0" anchor="ctr"/>
          <a:lstStyle/>
          <a:p>
            <a:pPr algn="ctr" eaLnBrk="0" hangingPunct="0"/>
            <a:endParaRPr lang="en-US" sz="1799" dirty="0">
              <a:solidFill>
                <a:srgbClr val="FFFFFF"/>
              </a:solidFill>
            </a:endParaRPr>
          </a:p>
        </p:txBody>
      </p:sp>
      <p:sp>
        <p:nvSpPr>
          <p:cNvPr id="21" name="Oval 20"/>
          <p:cNvSpPr/>
          <p:nvPr/>
        </p:nvSpPr>
        <p:spPr bwMode="auto">
          <a:xfrm>
            <a:off x="5576373" y="3196015"/>
            <a:ext cx="226714" cy="226714"/>
          </a:xfrm>
          <a:prstGeom prst="ellipse">
            <a:avLst/>
          </a:prstGeom>
          <a:solidFill>
            <a:srgbClr val="FFFFFF"/>
          </a:solidFill>
          <a:ln w="9525" algn="ctr">
            <a:noFill/>
            <a:round/>
            <a:headEnd/>
            <a:tailEnd/>
          </a:ln>
          <a:effectLst>
            <a:softEdge rad="50800"/>
          </a:effectLst>
        </p:spPr>
        <p:txBody>
          <a:bodyPr rtlCol="0" anchor="ctr"/>
          <a:lstStyle/>
          <a:p>
            <a:pPr algn="ctr" eaLnBrk="0" hangingPunct="0"/>
            <a:endParaRPr lang="en-US" sz="1799" dirty="0">
              <a:solidFill>
                <a:srgbClr val="FFFFFF"/>
              </a:solidFill>
            </a:endParaRPr>
          </a:p>
        </p:txBody>
      </p:sp>
      <p:sp>
        <p:nvSpPr>
          <p:cNvPr id="22" name="Oval 21"/>
          <p:cNvSpPr/>
          <p:nvPr/>
        </p:nvSpPr>
        <p:spPr bwMode="auto">
          <a:xfrm>
            <a:off x="5077560" y="3377387"/>
            <a:ext cx="226714" cy="226714"/>
          </a:xfrm>
          <a:prstGeom prst="ellipse">
            <a:avLst/>
          </a:prstGeom>
          <a:solidFill>
            <a:srgbClr val="FFFFFF"/>
          </a:solidFill>
          <a:ln w="9525" algn="ctr">
            <a:noFill/>
            <a:round/>
            <a:headEnd/>
            <a:tailEnd/>
          </a:ln>
          <a:effectLst>
            <a:softEdge rad="50800"/>
          </a:effectLst>
        </p:spPr>
        <p:txBody>
          <a:bodyPr rtlCol="0" anchor="ctr"/>
          <a:lstStyle/>
          <a:p>
            <a:pPr algn="ctr" eaLnBrk="0" hangingPunct="0"/>
            <a:endParaRPr lang="en-US" sz="1799" dirty="0">
              <a:solidFill>
                <a:srgbClr val="FFFFFF"/>
              </a:solidFill>
            </a:endParaRPr>
          </a:p>
        </p:txBody>
      </p:sp>
      <p:sp>
        <p:nvSpPr>
          <p:cNvPr id="24" name="Oval 23"/>
          <p:cNvSpPr/>
          <p:nvPr/>
        </p:nvSpPr>
        <p:spPr bwMode="auto">
          <a:xfrm>
            <a:off x="3297680" y="3377387"/>
            <a:ext cx="226714" cy="226714"/>
          </a:xfrm>
          <a:prstGeom prst="ellipse">
            <a:avLst/>
          </a:prstGeom>
          <a:solidFill>
            <a:srgbClr val="FFFFFF"/>
          </a:solidFill>
          <a:ln w="9525" algn="ctr">
            <a:noFill/>
            <a:round/>
            <a:headEnd/>
            <a:tailEnd/>
          </a:ln>
          <a:effectLst>
            <a:softEdge rad="50800"/>
          </a:effectLst>
        </p:spPr>
        <p:txBody>
          <a:bodyPr rtlCol="0" anchor="ctr"/>
          <a:lstStyle/>
          <a:p>
            <a:pPr algn="ctr" eaLnBrk="0" hangingPunct="0"/>
            <a:endParaRPr lang="en-US" sz="1799" dirty="0">
              <a:solidFill>
                <a:srgbClr val="FFFFFF"/>
              </a:solidFill>
            </a:endParaRPr>
          </a:p>
        </p:txBody>
      </p:sp>
      <p:sp>
        <p:nvSpPr>
          <p:cNvPr id="23" name="Oval 22"/>
          <p:cNvSpPr/>
          <p:nvPr/>
        </p:nvSpPr>
        <p:spPr bwMode="auto">
          <a:xfrm>
            <a:off x="3943870" y="3401383"/>
            <a:ext cx="226714" cy="226714"/>
          </a:xfrm>
          <a:prstGeom prst="ellipse">
            <a:avLst/>
          </a:prstGeom>
          <a:solidFill>
            <a:srgbClr val="FFFFFF"/>
          </a:solidFill>
          <a:ln w="9525" algn="ctr">
            <a:noFill/>
            <a:round/>
            <a:headEnd/>
            <a:tailEnd/>
          </a:ln>
          <a:effectLst>
            <a:softEdge rad="50800"/>
          </a:effectLst>
        </p:spPr>
        <p:txBody>
          <a:bodyPr rtlCol="0" anchor="ctr"/>
          <a:lstStyle/>
          <a:p>
            <a:pPr algn="ctr" eaLnBrk="0" hangingPunct="0"/>
            <a:endParaRPr lang="en-US" sz="1799" dirty="0">
              <a:solidFill>
                <a:srgbClr val="FFFFFF"/>
              </a:solidFill>
            </a:endParaRPr>
          </a:p>
        </p:txBody>
      </p:sp>
      <p:sp>
        <p:nvSpPr>
          <p:cNvPr id="18" name="Oval 17"/>
          <p:cNvSpPr/>
          <p:nvPr/>
        </p:nvSpPr>
        <p:spPr bwMode="auto">
          <a:xfrm>
            <a:off x="2642619" y="2713330"/>
            <a:ext cx="226714" cy="226714"/>
          </a:xfrm>
          <a:prstGeom prst="ellipse">
            <a:avLst/>
          </a:prstGeom>
          <a:solidFill>
            <a:srgbClr val="FFFFFF"/>
          </a:solidFill>
          <a:ln w="9525" algn="ctr">
            <a:noFill/>
            <a:round/>
            <a:headEnd/>
            <a:tailEnd/>
          </a:ln>
          <a:effectLst>
            <a:softEdge rad="50800"/>
          </a:effectLst>
        </p:spPr>
        <p:txBody>
          <a:bodyPr rtlCol="0" anchor="ctr"/>
          <a:lstStyle/>
          <a:p>
            <a:pPr algn="ctr" eaLnBrk="0" hangingPunct="0"/>
            <a:endParaRPr lang="en-US" sz="1799" dirty="0">
              <a:solidFill>
                <a:srgbClr val="FFFFFF"/>
              </a:solidFill>
            </a:endParaRPr>
          </a:p>
        </p:txBody>
      </p:sp>
      <p:sp>
        <p:nvSpPr>
          <p:cNvPr id="20" name="Oval 19"/>
          <p:cNvSpPr/>
          <p:nvPr/>
        </p:nvSpPr>
        <p:spPr bwMode="auto">
          <a:xfrm>
            <a:off x="3717156" y="2529310"/>
            <a:ext cx="226714" cy="226714"/>
          </a:xfrm>
          <a:prstGeom prst="ellipse">
            <a:avLst/>
          </a:prstGeom>
          <a:solidFill>
            <a:srgbClr val="FFFFFF"/>
          </a:solidFill>
          <a:ln w="9525" algn="ctr">
            <a:noFill/>
            <a:round/>
            <a:headEnd/>
            <a:tailEnd/>
          </a:ln>
          <a:effectLst>
            <a:softEdge rad="50800"/>
          </a:effectLst>
        </p:spPr>
        <p:txBody>
          <a:bodyPr rtlCol="0" anchor="ctr"/>
          <a:lstStyle/>
          <a:p>
            <a:pPr algn="ctr" eaLnBrk="0" hangingPunct="0"/>
            <a:endParaRPr lang="en-US" sz="1799" dirty="0">
              <a:solidFill>
                <a:srgbClr val="FFFFFF"/>
              </a:solidFill>
            </a:endParaRPr>
          </a:p>
        </p:txBody>
      </p:sp>
      <p:cxnSp>
        <p:nvCxnSpPr>
          <p:cNvPr id="45" name="Straight Connector 44"/>
          <p:cNvCxnSpPr/>
          <p:nvPr/>
        </p:nvCxnSpPr>
        <p:spPr bwMode="auto">
          <a:xfrm flipH="1" flipV="1">
            <a:off x="1588297" y="3526013"/>
            <a:ext cx="557908" cy="385476"/>
          </a:xfrm>
          <a:prstGeom prst="line">
            <a:avLst/>
          </a:prstGeom>
          <a:noFill/>
          <a:ln w="3175" cmpd="sng" algn="ctr">
            <a:solidFill>
              <a:srgbClr val="A6A6A6"/>
            </a:solidFill>
            <a:round/>
            <a:headEnd/>
            <a:tailEnd/>
          </a:ln>
        </p:spPr>
      </p:cxnSp>
    </p:spTree>
    <p:extLst>
      <p:ext uri="{BB962C8B-B14F-4D97-AF65-F5344CB8AC3E}">
        <p14:creationId xmlns:p14="http://schemas.microsoft.com/office/powerpoint/2010/main" val="1392343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643" y="33449"/>
            <a:ext cx="8229600" cy="704088"/>
          </a:xfrm>
        </p:spPr>
        <p:txBody>
          <a:bodyPr/>
          <a:lstStyle/>
          <a:p>
            <a:r>
              <a:rPr lang="en-US" dirty="0"/>
              <a:t>Systems of systems via digital integration</a:t>
            </a:r>
          </a:p>
        </p:txBody>
      </p:sp>
      <p:grpSp>
        <p:nvGrpSpPr>
          <p:cNvPr id="3" name="Group 2"/>
          <p:cNvGrpSpPr/>
          <p:nvPr/>
        </p:nvGrpSpPr>
        <p:grpSpPr>
          <a:xfrm>
            <a:off x="0" y="831163"/>
            <a:ext cx="6061933" cy="3824072"/>
            <a:chOff x="359989" y="71277"/>
            <a:chExt cx="4967581" cy="3047557"/>
          </a:xfrm>
        </p:grpSpPr>
        <p:sp>
          <p:nvSpPr>
            <p:cNvPr id="4" name="Oval 3"/>
            <p:cNvSpPr/>
            <p:nvPr/>
          </p:nvSpPr>
          <p:spPr>
            <a:xfrm>
              <a:off x="359989" y="71277"/>
              <a:ext cx="4967581" cy="3047557"/>
            </a:xfrm>
            <a:prstGeom prst="ellipse">
              <a:avLst/>
            </a:prstGeom>
            <a:gradFill flip="none" rotWithShape="0">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effectLst>
              <a:outerShdw blurRad="40000" dist="23000" dir="5400000" rotWithShape="0">
                <a:schemeClr val="bg1">
                  <a:lumMod val="65000"/>
                  <a:alpha val="35000"/>
                </a:schemeClr>
              </a:outerShdw>
            </a:effectLst>
          </p:spPr>
          <p:style>
            <a:lnRef idx="0">
              <a:schemeClr val="lt1">
                <a:hueOff val="0"/>
                <a:satOff val="0"/>
                <a:lumOff val="0"/>
                <a:alphaOff val="0"/>
              </a:schemeClr>
            </a:lnRef>
            <a:fillRef idx="3">
              <a:scrgbClr r="0" g="0" b="0"/>
            </a:fillRef>
            <a:effectRef idx="2">
              <a:scrgbClr r="0" g="0" b="0"/>
            </a:effectRef>
            <a:fontRef idx="minor">
              <a:schemeClr val="lt1"/>
            </a:fontRef>
          </p:style>
        </p:sp>
        <p:sp>
          <p:nvSpPr>
            <p:cNvPr id="5" name="Oval 4"/>
            <p:cNvSpPr/>
            <p:nvPr/>
          </p:nvSpPr>
          <p:spPr>
            <a:xfrm>
              <a:off x="1087474" y="517581"/>
              <a:ext cx="3512611" cy="215494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endParaRPr lang="en-US" sz="6500" kern="1200" dirty="0"/>
            </a:p>
          </p:txBody>
        </p:sp>
      </p:grpSp>
      <p:sp>
        <p:nvSpPr>
          <p:cNvPr id="6" name="Oval 5"/>
          <p:cNvSpPr/>
          <p:nvPr/>
        </p:nvSpPr>
        <p:spPr>
          <a:xfrm rot="10800000">
            <a:off x="1338610" y="934544"/>
            <a:ext cx="4586423" cy="3463774"/>
          </a:xfrm>
          <a:prstGeom prst="ellipse">
            <a:avLst/>
          </a:prstGeom>
          <a:gradFill>
            <a:gsLst>
              <a:gs pos="0">
                <a:schemeClr val="accent5">
                  <a:hueOff val="-11198922"/>
                  <a:satOff val="32031"/>
                  <a:lumOff val="20823"/>
                  <a:alphaOff val="0"/>
                  <a:tint val="100000"/>
                  <a:shade val="100000"/>
                  <a:satMod val="130000"/>
                </a:schemeClr>
              </a:gs>
              <a:gs pos="41000">
                <a:schemeClr val="accent5">
                  <a:hueOff val="-11198922"/>
                  <a:satOff val="32031"/>
                  <a:lumOff val="20823"/>
                  <a:alphaOff val="0"/>
                  <a:tint val="50000"/>
                  <a:shade val="100000"/>
                  <a:satMod val="350000"/>
                </a:schemeClr>
              </a:gs>
            </a:gsLst>
          </a:gradFill>
        </p:spPr>
        <p:style>
          <a:lnRef idx="0">
            <a:schemeClr val="lt1">
              <a:hueOff val="0"/>
              <a:satOff val="0"/>
              <a:lumOff val="0"/>
              <a:alphaOff val="0"/>
            </a:schemeClr>
          </a:lnRef>
          <a:fillRef idx="3">
            <a:schemeClr val="accent5">
              <a:hueOff val="-11198922"/>
              <a:satOff val="32031"/>
              <a:lumOff val="20823"/>
              <a:alphaOff val="0"/>
            </a:schemeClr>
          </a:fillRef>
          <a:effectRef idx="2">
            <a:schemeClr val="accent5">
              <a:hueOff val="-11198922"/>
              <a:satOff val="32031"/>
              <a:lumOff val="20823"/>
              <a:alphaOff val="0"/>
            </a:schemeClr>
          </a:effectRef>
          <a:fontRef idx="minor">
            <a:schemeClr val="lt1"/>
          </a:fontRef>
        </p:style>
      </p:sp>
      <p:sp>
        <p:nvSpPr>
          <p:cNvPr id="7" name="Oval 6"/>
          <p:cNvSpPr/>
          <p:nvPr/>
        </p:nvSpPr>
        <p:spPr>
          <a:xfrm>
            <a:off x="4000498" y="1506682"/>
            <a:ext cx="2061434" cy="2473035"/>
          </a:xfrm>
          <a:prstGeom prst="ellipse">
            <a:avLst/>
          </a:prstGeom>
          <a:gradFill flip="none" rotWithShape="1">
            <a:gsLst>
              <a:gs pos="50000">
                <a:schemeClr val="bg2">
                  <a:lumMod val="10000"/>
                  <a:lumOff val="90000"/>
                </a:schemeClr>
              </a:gs>
              <a:gs pos="100000">
                <a:schemeClr val="accent5">
                  <a:hueOff val="-7465947"/>
                  <a:satOff val="21354"/>
                  <a:lumOff val="13882"/>
                  <a:alphaOff val="0"/>
                  <a:tint val="50000"/>
                  <a:shade val="100000"/>
                  <a:satMod val="350000"/>
                </a:schemeClr>
              </a:gs>
            </a:gsLst>
            <a:lin ang="0" scaled="1"/>
            <a:tileRect/>
          </a:gradFill>
        </p:spPr>
        <p:style>
          <a:lnRef idx="0">
            <a:schemeClr val="lt1">
              <a:hueOff val="0"/>
              <a:satOff val="0"/>
              <a:lumOff val="0"/>
              <a:alphaOff val="0"/>
            </a:schemeClr>
          </a:lnRef>
          <a:fillRef idx="3">
            <a:schemeClr val="accent5">
              <a:hueOff val="-7465947"/>
              <a:satOff val="21354"/>
              <a:lumOff val="13882"/>
              <a:alphaOff val="0"/>
            </a:schemeClr>
          </a:fillRef>
          <a:effectRef idx="2">
            <a:schemeClr val="accent5">
              <a:hueOff val="-7465947"/>
              <a:satOff val="21354"/>
              <a:lumOff val="13882"/>
              <a:alphaOff val="0"/>
            </a:schemeClr>
          </a:effectRef>
          <a:fontRef idx="minor">
            <a:schemeClr val="lt1"/>
          </a:fontRef>
        </p:style>
      </p:sp>
      <p:sp>
        <p:nvSpPr>
          <p:cNvPr id="8" name="Rectangle 7"/>
          <p:cNvSpPr/>
          <p:nvPr/>
        </p:nvSpPr>
        <p:spPr bwMode="auto">
          <a:xfrm>
            <a:off x="5394728" y="805087"/>
            <a:ext cx="1120609" cy="4000499"/>
          </a:xfrm>
          <a:prstGeom prst="rect">
            <a:avLst/>
          </a:prstGeom>
          <a:solidFill>
            <a:schemeClr val="bg1"/>
          </a:solidFill>
          <a:ln w="9525" algn="ctr">
            <a:noFill/>
            <a:round/>
            <a:headEnd/>
            <a:tailEnd/>
          </a:ln>
        </p:spPr>
        <p:txBody>
          <a:bodyPr rtlCol="0" anchor="ctr"/>
          <a:lstStyle/>
          <a:p>
            <a:pPr algn="ctr" eaLnBrk="0" hangingPunct="0"/>
            <a:endParaRPr lang="en-US" dirty="0">
              <a:solidFill>
                <a:srgbClr val="FFFFFF"/>
              </a:solidFill>
            </a:endParaRPr>
          </a:p>
        </p:txBody>
      </p:sp>
      <p:sp>
        <p:nvSpPr>
          <p:cNvPr id="10" name="Rectangle 9"/>
          <p:cNvSpPr/>
          <p:nvPr/>
        </p:nvSpPr>
        <p:spPr bwMode="auto">
          <a:xfrm rot="5400000">
            <a:off x="2404423" y="1796825"/>
            <a:ext cx="954144" cy="5031215"/>
          </a:xfrm>
          <a:prstGeom prst="rect">
            <a:avLst/>
          </a:prstGeom>
          <a:solidFill>
            <a:schemeClr val="bg1"/>
          </a:solidFill>
          <a:ln w="9525" algn="ctr">
            <a:noFill/>
            <a:round/>
            <a:headEnd/>
            <a:tailEnd/>
          </a:ln>
        </p:spPr>
        <p:txBody>
          <a:bodyPr rtlCol="0" anchor="ctr"/>
          <a:lstStyle/>
          <a:p>
            <a:pPr algn="ctr" eaLnBrk="0" hangingPunct="0"/>
            <a:endParaRPr lang="en-US" dirty="0">
              <a:solidFill>
                <a:srgbClr val="FFFFFF"/>
              </a:solidFill>
            </a:endParaRPr>
          </a:p>
        </p:txBody>
      </p:sp>
      <p:pic>
        <p:nvPicPr>
          <p:cNvPr id="11" name="Picture 2" descr="Slippery road warning shared with other cars"/>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405201" y="2820688"/>
            <a:ext cx="2916147" cy="206007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2" name="Picture 3"/>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1820067" y="3017899"/>
            <a:ext cx="717607" cy="5026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Flowchart: Predefined Process 31"/>
          <p:cNvSpPr/>
          <p:nvPr/>
        </p:nvSpPr>
        <p:spPr>
          <a:xfrm>
            <a:off x="3080245" y="1991082"/>
            <a:ext cx="853403" cy="246538"/>
          </a:xfrm>
          <a:prstGeom prst="flowChartPredefinedProcess">
            <a:avLst/>
          </a:prstGeom>
          <a:solidFill>
            <a:schemeClr val="accent1">
              <a:lumMod val="40000"/>
              <a:lumOff val="60000"/>
            </a:schemeClr>
          </a:solidFill>
          <a:ln w="9525">
            <a:solidFill>
              <a:schemeClr val="tx1"/>
            </a:solidFill>
            <a:miter lim="800000"/>
            <a:headEnd/>
            <a:tailEnd/>
          </a:ln>
          <a:effectLst/>
        </p:spPr>
        <p:txBody>
          <a:bodyPr wrap="square" lIns="36000" tIns="36000" rIns="36000" bIns="36000" rtlCol="0" anchor="ctr">
            <a:prstTxWarp prst="textNoShape">
              <a:avLst/>
            </a:prstTxWarp>
            <a:noAutofit/>
          </a:bodyPr>
          <a:lstStyle/>
          <a:p>
            <a:pPr algn="ctr"/>
            <a:r>
              <a:rPr lang="en-US" sz="800" b="1" kern="0" dirty="0"/>
              <a:t>Slippery Road</a:t>
            </a:r>
          </a:p>
        </p:txBody>
      </p:sp>
      <p:grpSp>
        <p:nvGrpSpPr>
          <p:cNvPr id="14" name="Group 13"/>
          <p:cNvGrpSpPr/>
          <p:nvPr/>
        </p:nvGrpSpPr>
        <p:grpSpPr>
          <a:xfrm>
            <a:off x="4809079" y="3021156"/>
            <a:ext cx="424888" cy="366283"/>
            <a:chOff x="339550" y="1013393"/>
            <a:chExt cx="1060704" cy="914400"/>
          </a:xfrm>
        </p:grpSpPr>
        <p:sp>
          <p:nvSpPr>
            <p:cNvPr id="15" name="Freeform 158"/>
            <p:cNvSpPr>
              <a:spLocks noEditPoints="1"/>
            </p:cNvSpPr>
            <p:nvPr/>
          </p:nvSpPr>
          <p:spPr bwMode="auto">
            <a:xfrm>
              <a:off x="803925" y="1276277"/>
              <a:ext cx="131954" cy="566838"/>
            </a:xfrm>
            <a:custGeom>
              <a:avLst/>
              <a:gdLst>
                <a:gd name="T0" fmla="*/ 55 w 109"/>
                <a:gd name="T1" fmla="*/ 359 h 467"/>
                <a:gd name="T2" fmla="*/ 109 w 109"/>
                <a:gd name="T3" fmla="*/ 413 h 467"/>
                <a:gd name="T4" fmla="*/ 55 w 109"/>
                <a:gd name="T5" fmla="*/ 467 h 467"/>
                <a:gd name="T6" fmla="*/ 0 w 109"/>
                <a:gd name="T7" fmla="*/ 413 h 467"/>
                <a:gd name="T8" fmla="*/ 55 w 109"/>
                <a:gd name="T9" fmla="*/ 359 h 467"/>
                <a:gd name="T10" fmla="*/ 107 w 109"/>
                <a:gd name="T11" fmla="*/ 259 h 467"/>
                <a:gd name="T12" fmla="*/ 107 w 109"/>
                <a:gd name="T13" fmla="*/ 270 h 467"/>
                <a:gd name="T14" fmla="*/ 59 w 109"/>
                <a:gd name="T15" fmla="*/ 324 h 467"/>
                <a:gd name="T16" fmla="*/ 10 w 109"/>
                <a:gd name="T17" fmla="*/ 270 h 467"/>
                <a:gd name="T18" fmla="*/ 10 w 109"/>
                <a:gd name="T19" fmla="*/ 259 h 467"/>
                <a:gd name="T20" fmla="*/ 10 w 109"/>
                <a:gd name="T21" fmla="*/ 66 h 467"/>
                <a:gd name="T22" fmla="*/ 10 w 109"/>
                <a:gd name="T23" fmla="*/ 55 h 467"/>
                <a:gd name="T24" fmla="*/ 59 w 109"/>
                <a:gd name="T25" fmla="*/ 0 h 467"/>
                <a:gd name="T26" fmla="*/ 107 w 109"/>
                <a:gd name="T27" fmla="*/ 55 h 467"/>
                <a:gd name="T28" fmla="*/ 107 w 109"/>
                <a:gd name="T29" fmla="*/ 66 h 467"/>
                <a:gd name="T30" fmla="*/ 107 w 109"/>
                <a:gd name="T31" fmla="*/ 160 h 467"/>
                <a:gd name="T32" fmla="*/ 107 w 109"/>
                <a:gd name="T33" fmla="*/ 259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467">
                  <a:moveTo>
                    <a:pt x="55" y="359"/>
                  </a:moveTo>
                  <a:cubicBezTo>
                    <a:pt x="85" y="359"/>
                    <a:pt x="109" y="383"/>
                    <a:pt x="109" y="413"/>
                  </a:cubicBezTo>
                  <a:cubicBezTo>
                    <a:pt x="109" y="444"/>
                    <a:pt x="85" y="467"/>
                    <a:pt x="55" y="467"/>
                  </a:cubicBezTo>
                  <a:cubicBezTo>
                    <a:pt x="25" y="467"/>
                    <a:pt x="0" y="444"/>
                    <a:pt x="0" y="413"/>
                  </a:cubicBezTo>
                  <a:cubicBezTo>
                    <a:pt x="0" y="383"/>
                    <a:pt x="25" y="359"/>
                    <a:pt x="55" y="359"/>
                  </a:cubicBezTo>
                  <a:close/>
                  <a:moveTo>
                    <a:pt x="107" y="259"/>
                  </a:moveTo>
                  <a:cubicBezTo>
                    <a:pt x="107" y="270"/>
                    <a:pt x="107" y="270"/>
                    <a:pt x="107" y="270"/>
                  </a:cubicBezTo>
                  <a:cubicBezTo>
                    <a:pt x="107" y="303"/>
                    <a:pt x="88" y="325"/>
                    <a:pt x="59" y="324"/>
                  </a:cubicBezTo>
                  <a:cubicBezTo>
                    <a:pt x="29" y="324"/>
                    <a:pt x="10" y="303"/>
                    <a:pt x="10" y="270"/>
                  </a:cubicBezTo>
                  <a:cubicBezTo>
                    <a:pt x="10" y="259"/>
                    <a:pt x="10" y="259"/>
                    <a:pt x="10" y="259"/>
                  </a:cubicBezTo>
                  <a:cubicBezTo>
                    <a:pt x="10" y="66"/>
                    <a:pt x="10" y="66"/>
                    <a:pt x="10" y="66"/>
                  </a:cubicBezTo>
                  <a:cubicBezTo>
                    <a:pt x="10" y="55"/>
                    <a:pt x="10" y="55"/>
                    <a:pt x="10" y="55"/>
                  </a:cubicBezTo>
                  <a:cubicBezTo>
                    <a:pt x="10" y="22"/>
                    <a:pt x="29" y="0"/>
                    <a:pt x="59" y="0"/>
                  </a:cubicBezTo>
                  <a:cubicBezTo>
                    <a:pt x="88" y="0"/>
                    <a:pt x="107" y="22"/>
                    <a:pt x="107" y="55"/>
                  </a:cubicBezTo>
                  <a:cubicBezTo>
                    <a:pt x="107" y="66"/>
                    <a:pt x="107" y="66"/>
                    <a:pt x="107" y="66"/>
                  </a:cubicBezTo>
                  <a:cubicBezTo>
                    <a:pt x="107" y="160"/>
                    <a:pt x="107" y="160"/>
                    <a:pt x="107" y="160"/>
                  </a:cubicBezTo>
                  <a:lnTo>
                    <a:pt x="107" y="25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Isosceles Triangle 44"/>
            <p:cNvSpPr/>
            <p:nvPr/>
          </p:nvSpPr>
          <p:spPr>
            <a:xfrm>
              <a:off x="339550" y="1013393"/>
              <a:ext cx="1060704" cy="914400"/>
            </a:xfrm>
            <a:prstGeom prst="triangle">
              <a:avLst/>
            </a:prstGeom>
            <a:noFill/>
            <a:ln w="57150" cap="rnd">
              <a:solidFill>
                <a:schemeClr val="accent3"/>
              </a:solidFill>
              <a:round/>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gr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5463" y="2341464"/>
            <a:ext cx="1250776" cy="390868"/>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8932" y="2291914"/>
            <a:ext cx="1250776" cy="390868"/>
          </a:xfrm>
          <a:prstGeom prst="rect">
            <a:avLst/>
          </a:prstGeom>
        </p:spPr>
      </p:pic>
      <p:pic>
        <p:nvPicPr>
          <p:cNvPr id="19" name="Picture 18"/>
          <p:cNvPicPr>
            <a:picLocks noChangeAspect="1"/>
          </p:cNvPicPr>
          <p:nvPr/>
        </p:nvPicPr>
        <p:blipFill>
          <a:blip r:embed="rId5">
            <a:alphaModFix amt="70000"/>
            <a:extLst>
              <a:ext uri="{BEBA8EAE-BF5A-486C-A8C5-ECC9F3942E4B}">
                <a14:imgProps xmlns:a14="http://schemas.microsoft.com/office/drawing/2010/main">
                  <a14:imgLayer r:embed="rId6">
                    <a14:imgEffect>
                      <a14:artisticPencilSketch/>
                    </a14:imgEffect>
                  </a14:imgLayer>
                </a14:imgProps>
              </a:ext>
              <a:ext uri="{28A0092B-C50C-407E-A947-70E740481C1C}">
                <a14:useLocalDpi xmlns:a14="http://schemas.microsoft.com/office/drawing/2010/main" val="0"/>
              </a:ext>
            </a:extLst>
          </a:blip>
          <a:stretch>
            <a:fillRect/>
          </a:stretch>
        </p:blipFill>
        <p:spPr>
          <a:xfrm>
            <a:off x="2645477" y="949330"/>
            <a:ext cx="1250776" cy="390868"/>
          </a:xfrm>
          <a:prstGeom prst="rect">
            <a:avLst/>
          </a:prstGeom>
        </p:spPr>
      </p:pic>
      <p:pic>
        <p:nvPicPr>
          <p:cNvPr id="20" name="Picture 19"/>
          <p:cNvPicPr>
            <a:picLocks noChangeAspect="1"/>
          </p:cNvPicPr>
          <p:nvPr/>
        </p:nvPicPr>
        <p:blipFill>
          <a:blip r:embed="rId5">
            <a:alphaModFix amt="70000"/>
            <a:extLst>
              <a:ext uri="{BEBA8EAE-BF5A-486C-A8C5-ECC9F3942E4B}">
                <a14:imgProps xmlns:a14="http://schemas.microsoft.com/office/drawing/2010/main">
                  <a14:imgLayer r:embed="rId7">
                    <a14:imgEffect>
                      <a14:artisticPencilSketch/>
                    </a14:imgEffect>
                  </a14:imgLayer>
                </a14:imgProps>
              </a:ext>
              <a:ext uri="{28A0092B-C50C-407E-A947-70E740481C1C}">
                <a14:useLocalDpi xmlns:a14="http://schemas.microsoft.com/office/drawing/2010/main" val="0"/>
              </a:ext>
            </a:extLst>
          </a:blip>
          <a:stretch>
            <a:fillRect/>
          </a:stretch>
        </p:blipFill>
        <p:spPr>
          <a:xfrm>
            <a:off x="3862961" y="1212117"/>
            <a:ext cx="1250776" cy="390868"/>
          </a:xfrm>
          <a:prstGeom prst="rect">
            <a:avLst/>
          </a:prstGeom>
        </p:spPr>
      </p:pic>
      <p:sp>
        <p:nvSpPr>
          <p:cNvPr id="21" name="Freeform 144"/>
          <p:cNvSpPr>
            <a:spLocks noEditPoints="1"/>
          </p:cNvSpPr>
          <p:nvPr/>
        </p:nvSpPr>
        <p:spPr bwMode="auto">
          <a:xfrm>
            <a:off x="899869" y="3189737"/>
            <a:ext cx="548839" cy="466866"/>
          </a:xfrm>
          <a:custGeom>
            <a:avLst/>
            <a:gdLst>
              <a:gd name="T0" fmla="*/ 747 w 766"/>
              <a:gd name="T1" fmla="*/ 599 h 651"/>
              <a:gd name="T2" fmla="*/ 747 w 766"/>
              <a:gd name="T3" fmla="*/ 547 h 651"/>
              <a:gd name="T4" fmla="*/ 727 w 766"/>
              <a:gd name="T5" fmla="*/ 547 h 651"/>
              <a:gd name="T6" fmla="*/ 727 w 766"/>
              <a:gd name="T7" fmla="*/ 496 h 651"/>
              <a:gd name="T8" fmla="*/ 692 w 766"/>
              <a:gd name="T9" fmla="*/ 496 h 651"/>
              <a:gd name="T10" fmla="*/ 692 w 766"/>
              <a:gd name="T11" fmla="*/ 219 h 651"/>
              <a:gd name="T12" fmla="*/ 723 w 766"/>
              <a:gd name="T13" fmla="*/ 219 h 651"/>
              <a:gd name="T14" fmla="*/ 761 w 766"/>
              <a:gd name="T15" fmla="*/ 182 h 651"/>
              <a:gd name="T16" fmla="*/ 761 w 766"/>
              <a:gd name="T17" fmla="*/ 155 h 651"/>
              <a:gd name="T18" fmla="*/ 725 w 766"/>
              <a:gd name="T19" fmla="*/ 106 h 651"/>
              <a:gd name="T20" fmla="*/ 413 w 766"/>
              <a:gd name="T21" fmla="*/ 6 h 651"/>
              <a:gd name="T22" fmla="*/ 341 w 766"/>
              <a:gd name="T23" fmla="*/ 6 h 651"/>
              <a:gd name="T24" fmla="*/ 41 w 766"/>
              <a:gd name="T25" fmla="*/ 106 h 651"/>
              <a:gd name="T26" fmla="*/ 6 w 766"/>
              <a:gd name="T27" fmla="*/ 155 h 651"/>
              <a:gd name="T28" fmla="*/ 6 w 766"/>
              <a:gd name="T29" fmla="*/ 182 h 651"/>
              <a:gd name="T30" fmla="*/ 43 w 766"/>
              <a:gd name="T31" fmla="*/ 219 h 651"/>
              <a:gd name="T32" fmla="*/ 74 w 766"/>
              <a:gd name="T33" fmla="*/ 219 h 651"/>
              <a:gd name="T34" fmla="*/ 74 w 766"/>
              <a:gd name="T35" fmla="*/ 496 h 651"/>
              <a:gd name="T36" fmla="*/ 39 w 766"/>
              <a:gd name="T37" fmla="*/ 496 h 651"/>
              <a:gd name="T38" fmla="*/ 39 w 766"/>
              <a:gd name="T39" fmla="*/ 547 h 651"/>
              <a:gd name="T40" fmla="*/ 20 w 766"/>
              <a:gd name="T41" fmla="*/ 547 h 651"/>
              <a:gd name="T42" fmla="*/ 20 w 766"/>
              <a:gd name="T43" fmla="*/ 599 h 651"/>
              <a:gd name="T44" fmla="*/ 0 w 766"/>
              <a:gd name="T45" fmla="*/ 599 h 651"/>
              <a:gd name="T46" fmla="*/ 0 w 766"/>
              <a:gd name="T47" fmla="*/ 651 h 651"/>
              <a:gd name="T48" fmla="*/ 766 w 766"/>
              <a:gd name="T49" fmla="*/ 651 h 651"/>
              <a:gd name="T50" fmla="*/ 766 w 766"/>
              <a:gd name="T51" fmla="*/ 599 h 651"/>
              <a:gd name="T52" fmla="*/ 747 w 766"/>
              <a:gd name="T53" fmla="*/ 599 h 651"/>
              <a:gd name="T54" fmla="*/ 417 w 766"/>
              <a:gd name="T55" fmla="*/ 496 h 651"/>
              <a:gd name="T56" fmla="*/ 417 w 766"/>
              <a:gd name="T57" fmla="*/ 219 h 651"/>
              <a:gd name="T58" fmla="*/ 486 w 766"/>
              <a:gd name="T59" fmla="*/ 219 h 651"/>
              <a:gd name="T60" fmla="*/ 486 w 766"/>
              <a:gd name="T61" fmla="*/ 496 h 651"/>
              <a:gd name="T62" fmla="*/ 417 w 766"/>
              <a:gd name="T63" fmla="*/ 496 h 651"/>
              <a:gd name="T64" fmla="*/ 624 w 766"/>
              <a:gd name="T65" fmla="*/ 496 h 651"/>
              <a:gd name="T66" fmla="*/ 555 w 766"/>
              <a:gd name="T67" fmla="*/ 496 h 651"/>
              <a:gd name="T68" fmla="*/ 555 w 766"/>
              <a:gd name="T69" fmla="*/ 219 h 651"/>
              <a:gd name="T70" fmla="*/ 624 w 766"/>
              <a:gd name="T71" fmla="*/ 219 h 651"/>
              <a:gd name="T72" fmla="*/ 624 w 766"/>
              <a:gd name="T73" fmla="*/ 496 h 651"/>
              <a:gd name="T74" fmla="*/ 349 w 766"/>
              <a:gd name="T75" fmla="*/ 219 h 651"/>
              <a:gd name="T76" fmla="*/ 349 w 766"/>
              <a:gd name="T77" fmla="*/ 496 h 651"/>
              <a:gd name="T78" fmla="*/ 280 w 766"/>
              <a:gd name="T79" fmla="*/ 496 h 651"/>
              <a:gd name="T80" fmla="*/ 280 w 766"/>
              <a:gd name="T81" fmla="*/ 219 h 651"/>
              <a:gd name="T82" fmla="*/ 349 w 766"/>
              <a:gd name="T83" fmla="*/ 219 h 651"/>
              <a:gd name="T84" fmla="*/ 142 w 766"/>
              <a:gd name="T85" fmla="*/ 219 h 651"/>
              <a:gd name="T86" fmla="*/ 211 w 766"/>
              <a:gd name="T87" fmla="*/ 219 h 651"/>
              <a:gd name="T88" fmla="*/ 211 w 766"/>
              <a:gd name="T89" fmla="*/ 496 h 651"/>
              <a:gd name="T90" fmla="*/ 142 w 766"/>
              <a:gd name="T91" fmla="*/ 496 h 651"/>
              <a:gd name="T92" fmla="*/ 142 w 766"/>
              <a:gd name="T93" fmla="*/ 219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66" h="651">
                <a:moveTo>
                  <a:pt x="747" y="599"/>
                </a:moveTo>
                <a:cubicBezTo>
                  <a:pt x="747" y="547"/>
                  <a:pt x="747" y="547"/>
                  <a:pt x="747" y="547"/>
                </a:cubicBezTo>
                <a:cubicBezTo>
                  <a:pt x="727" y="547"/>
                  <a:pt x="727" y="547"/>
                  <a:pt x="727" y="547"/>
                </a:cubicBezTo>
                <a:cubicBezTo>
                  <a:pt x="727" y="496"/>
                  <a:pt x="727" y="496"/>
                  <a:pt x="727" y="496"/>
                </a:cubicBezTo>
                <a:cubicBezTo>
                  <a:pt x="692" y="496"/>
                  <a:pt x="692" y="496"/>
                  <a:pt x="692" y="496"/>
                </a:cubicBezTo>
                <a:cubicBezTo>
                  <a:pt x="692" y="219"/>
                  <a:pt x="692" y="219"/>
                  <a:pt x="692" y="219"/>
                </a:cubicBezTo>
                <a:cubicBezTo>
                  <a:pt x="723" y="219"/>
                  <a:pt x="723" y="219"/>
                  <a:pt x="723" y="219"/>
                </a:cubicBezTo>
                <a:cubicBezTo>
                  <a:pt x="744" y="219"/>
                  <a:pt x="761" y="202"/>
                  <a:pt x="761" y="182"/>
                </a:cubicBezTo>
                <a:cubicBezTo>
                  <a:pt x="761" y="155"/>
                  <a:pt x="761" y="155"/>
                  <a:pt x="761" y="155"/>
                </a:cubicBezTo>
                <a:cubicBezTo>
                  <a:pt x="761" y="135"/>
                  <a:pt x="744" y="112"/>
                  <a:pt x="725" y="106"/>
                </a:cubicBezTo>
                <a:cubicBezTo>
                  <a:pt x="413" y="6"/>
                  <a:pt x="413" y="6"/>
                  <a:pt x="413" y="6"/>
                </a:cubicBezTo>
                <a:cubicBezTo>
                  <a:pt x="393" y="0"/>
                  <a:pt x="361" y="0"/>
                  <a:pt x="341" y="6"/>
                </a:cubicBezTo>
                <a:cubicBezTo>
                  <a:pt x="41" y="106"/>
                  <a:pt x="41" y="106"/>
                  <a:pt x="41" y="106"/>
                </a:cubicBezTo>
                <a:cubicBezTo>
                  <a:pt x="22" y="112"/>
                  <a:pt x="6" y="135"/>
                  <a:pt x="6" y="155"/>
                </a:cubicBezTo>
                <a:cubicBezTo>
                  <a:pt x="6" y="182"/>
                  <a:pt x="6" y="182"/>
                  <a:pt x="6" y="182"/>
                </a:cubicBezTo>
                <a:cubicBezTo>
                  <a:pt x="6" y="202"/>
                  <a:pt x="23" y="219"/>
                  <a:pt x="43" y="219"/>
                </a:cubicBezTo>
                <a:cubicBezTo>
                  <a:pt x="74" y="219"/>
                  <a:pt x="74" y="219"/>
                  <a:pt x="74" y="219"/>
                </a:cubicBezTo>
                <a:cubicBezTo>
                  <a:pt x="74" y="496"/>
                  <a:pt x="74" y="496"/>
                  <a:pt x="74" y="496"/>
                </a:cubicBezTo>
                <a:cubicBezTo>
                  <a:pt x="39" y="496"/>
                  <a:pt x="39" y="496"/>
                  <a:pt x="39" y="496"/>
                </a:cubicBezTo>
                <a:cubicBezTo>
                  <a:pt x="39" y="547"/>
                  <a:pt x="39" y="547"/>
                  <a:pt x="39" y="547"/>
                </a:cubicBezTo>
                <a:cubicBezTo>
                  <a:pt x="20" y="547"/>
                  <a:pt x="20" y="547"/>
                  <a:pt x="20" y="547"/>
                </a:cubicBezTo>
                <a:cubicBezTo>
                  <a:pt x="20" y="599"/>
                  <a:pt x="20" y="599"/>
                  <a:pt x="20" y="599"/>
                </a:cubicBezTo>
                <a:cubicBezTo>
                  <a:pt x="0" y="599"/>
                  <a:pt x="0" y="599"/>
                  <a:pt x="0" y="599"/>
                </a:cubicBezTo>
                <a:cubicBezTo>
                  <a:pt x="0" y="651"/>
                  <a:pt x="0" y="651"/>
                  <a:pt x="0" y="651"/>
                </a:cubicBezTo>
                <a:cubicBezTo>
                  <a:pt x="766" y="651"/>
                  <a:pt x="766" y="651"/>
                  <a:pt x="766" y="651"/>
                </a:cubicBezTo>
                <a:cubicBezTo>
                  <a:pt x="766" y="599"/>
                  <a:pt x="766" y="599"/>
                  <a:pt x="766" y="599"/>
                </a:cubicBezTo>
                <a:lnTo>
                  <a:pt x="747" y="599"/>
                </a:lnTo>
                <a:close/>
                <a:moveTo>
                  <a:pt x="417" y="496"/>
                </a:moveTo>
                <a:cubicBezTo>
                  <a:pt x="417" y="219"/>
                  <a:pt x="417" y="219"/>
                  <a:pt x="417" y="219"/>
                </a:cubicBezTo>
                <a:cubicBezTo>
                  <a:pt x="486" y="219"/>
                  <a:pt x="486" y="219"/>
                  <a:pt x="486" y="219"/>
                </a:cubicBezTo>
                <a:cubicBezTo>
                  <a:pt x="486" y="496"/>
                  <a:pt x="486" y="496"/>
                  <a:pt x="486" y="496"/>
                </a:cubicBezTo>
                <a:lnTo>
                  <a:pt x="417" y="496"/>
                </a:lnTo>
                <a:close/>
                <a:moveTo>
                  <a:pt x="624" y="496"/>
                </a:moveTo>
                <a:cubicBezTo>
                  <a:pt x="555" y="496"/>
                  <a:pt x="555" y="496"/>
                  <a:pt x="555" y="496"/>
                </a:cubicBezTo>
                <a:cubicBezTo>
                  <a:pt x="555" y="219"/>
                  <a:pt x="555" y="219"/>
                  <a:pt x="555" y="219"/>
                </a:cubicBezTo>
                <a:cubicBezTo>
                  <a:pt x="624" y="219"/>
                  <a:pt x="624" y="219"/>
                  <a:pt x="624" y="219"/>
                </a:cubicBezTo>
                <a:lnTo>
                  <a:pt x="624" y="496"/>
                </a:lnTo>
                <a:close/>
                <a:moveTo>
                  <a:pt x="349" y="219"/>
                </a:moveTo>
                <a:cubicBezTo>
                  <a:pt x="349" y="496"/>
                  <a:pt x="349" y="496"/>
                  <a:pt x="349" y="496"/>
                </a:cubicBezTo>
                <a:cubicBezTo>
                  <a:pt x="280" y="496"/>
                  <a:pt x="280" y="496"/>
                  <a:pt x="280" y="496"/>
                </a:cubicBezTo>
                <a:cubicBezTo>
                  <a:pt x="280" y="219"/>
                  <a:pt x="280" y="219"/>
                  <a:pt x="280" y="219"/>
                </a:cubicBezTo>
                <a:lnTo>
                  <a:pt x="349" y="219"/>
                </a:lnTo>
                <a:close/>
                <a:moveTo>
                  <a:pt x="142" y="219"/>
                </a:moveTo>
                <a:cubicBezTo>
                  <a:pt x="211" y="219"/>
                  <a:pt x="211" y="219"/>
                  <a:pt x="211" y="219"/>
                </a:cubicBezTo>
                <a:cubicBezTo>
                  <a:pt x="211" y="496"/>
                  <a:pt x="211" y="496"/>
                  <a:pt x="211" y="496"/>
                </a:cubicBezTo>
                <a:cubicBezTo>
                  <a:pt x="142" y="496"/>
                  <a:pt x="142" y="496"/>
                  <a:pt x="142" y="496"/>
                </a:cubicBezTo>
                <a:lnTo>
                  <a:pt x="142" y="219"/>
                </a:lnTo>
                <a:close/>
              </a:path>
            </a:pathLst>
          </a:custGeom>
          <a:solidFill>
            <a:srgbClr val="EC881D"/>
          </a:solidFill>
          <a:ln>
            <a:noFill/>
          </a:ln>
        </p:spPr>
        <p:txBody>
          <a:bodyPr vert="horz" wrap="square" lIns="91440" tIns="45720" rIns="91440" bIns="45720" numCol="1" anchor="t" anchorCtr="0" compatLnSpc="1">
            <a:prstTxWarp prst="textNoShape">
              <a:avLst/>
            </a:prstTxWarp>
          </a:bodyPr>
          <a:lstStyle/>
          <a:p>
            <a:pPr algn="ctr"/>
            <a:endParaRPr lang="en-US"/>
          </a:p>
        </p:txBody>
      </p:sp>
      <p:pic>
        <p:nvPicPr>
          <p:cNvPr id="22" name="Picture 5"/>
          <p:cNvPicPr>
            <a:picLocks noChangeAspect="1" noChangeArrowheads="1"/>
          </p:cNvPicPr>
          <p:nvPr/>
        </p:nvPicPr>
        <p:blipFill>
          <a:blip r:embed="rId8">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a:ext>
            </a:extLst>
          </a:blip>
          <a:srcRect/>
          <a:stretch>
            <a:fillRect/>
          </a:stretch>
        </p:blipFill>
        <p:spPr bwMode="auto">
          <a:xfrm>
            <a:off x="642620" y="1498730"/>
            <a:ext cx="548255" cy="466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6"/>
          <p:cNvPicPr>
            <a:picLocks noChangeAspect="1" noChangeArrowheads="1"/>
          </p:cNvPicPr>
          <p:nvPr/>
        </p:nvPicPr>
        <p:blipFill>
          <a:blip r:embed="rId10">
            <a:extLst>
              <a:ext uri="{BEBA8EAE-BF5A-486C-A8C5-ECC9F3942E4B}">
                <a14:imgProps xmlns:a14="http://schemas.microsoft.com/office/drawing/2010/main">
                  <a14:imgLayer r:embed="rId11">
                    <a14:imgEffect>
                      <a14:artisticPencilGrayscale/>
                    </a14:imgEffect>
                  </a14:imgLayer>
                </a14:imgProps>
              </a:ext>
              <a:ext uri="{28A0092B-C50C-407E-A947-70E740481C1C}">
                <a14:useLocalDpi xmlns:a14="http://schemas.microsoft.com/office/drawing/2010/main"/>
              </a:ext>
            </a:extLst>
          </a:blip>
          <a:srcRect/>
          <a:stretch>
            <a:fillRect/>
          </a:stretch>
        </p:blipFill>
        <p:spPr bwMode="auto">
          <a:xfrm>
            <a:off x="1635672" y="1839817"/>
            <a:ext cx="1060450"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Up-Down Arrow 23"/>
          <p:cNvSpPr/>
          <p:nvPr/>
        </p:nvSpPr>
        <p:spPr>
          <a:xfrm>
            <a:off x="3358364" y="1294019"/>
            <a:ext cx="303654" cy="638430"/>
          </a:xfrm>
          <a:prstGeom prst="upDownArrow">
            <a:avLst/>
          </a:prstGeom>
          <a:solidFill>
            <a:schemeClr val="bg1">
              <a:lumMod val="65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25" name="Up-Down Arrow 24"/>
          <p:cNvSpPr/>
          <p:nvPr/>
        </p:nvSpPr>
        <p:spPr>
          <a:xfrm>
            <a:off x="4676847" y="1622484"/>
            <a:ext cx="264463" cy="743527"/>
          </a:xfrm>
          <a:prstGeom prst="upDownArrow">
            <a:avLst/>
          </a:prstGeom>
          <a:solidFill>
            <a:schemeClr val="bg1">
              <a:lumMod val="65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26" name="Up-Down Arrow 25"/>
          <p:cNvSpPr/>
          <p:nvPr/>
        </p:nvSpPr>
        <p:spPr>
          <a:xfrm>
            <a:off x="2032001" y="2305141"/>
            <a:ext cx="280353" cy="638430"/>
          </a:xfrm>
          <a:prstGeom prst="upDownArrow">
            <a:avLst/>
          </a:prstGeom>
          <a:solidFill>
            <a:schemeClr val="bg1">
              <a:lumMod val="65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grpSp>
        <p:nvGrpSpPr>
          <p:cNvPr id="27" name="Group 26"/>
          <p:cNvGrpSpPr/>
          <p:nvPr/>
        </p:nvGrpSpPr>
        <p:grpSpPr>
          <a:xfrm>
            <a:off x="2963511" y="1575999"/>
            <a:ext cx="424888" cy="366283"/>
            <a:chOff x="339550" y="1013393"/>
            <a:chExt cx="1060704" cy="914400"/>
          </a:xfrm>
        </p:grpSpPr>
        <p:sp>
          <p:nvSpPr>
            <p:cNvPr id="28" name="Freeform 158"/>
            <p:cNvSpPr>
              <a:spLocks noEditPoints="1"/>
            </p:cNvSpPr>
            <p:nvPr/>
          </p:nvSpPr>
          <p:spPr bwMode="auto">
            <a:xfrm>
              <a:off x="803925" y="1276277"/>
              <a:ext cx="131954" cy="566838"/>
            </a:xfrm>
            <a:custGeom>
              <a:avLst/>
              <a:gdLst>
                <a:gd name="T0" fmla="*/ 55 w 109"/>
                <a:gd name="T1" fmla="*/ 359 h 467"/>
                <a:gd name="T2" fmla="*/ 109 w 109"/>
                <a:gd name="T3" fmla="*/ 413 h 467"/>
                <a:gd name="T4" fmla="*/ 55 w 109"/>
                <a:gd name="T5" fmla="*/ 467 h 467"/>
                <a:gd name="T6" fmla="*/ 0 w 109"/>
                <a:gd name="T7" fmla="*/ 413 h 467"/>
                <a:gd name="T8" fmla="*/ 55 w 109"/>
                <a:gd name="T9" fmla="*/ 359 h 467"/>
                <a:gd name="T10" fmla="*/ 107 w 109"/>
                <a:gd name="T11" fmla="*/ 259 h 467"/>
                <a:gd name="T12" fmla="*/ 107 w 109"/>
                <a:gd name="T13" fmla="*/ 270 h 467"/>
                <a:gd name="T14" fmla="*/ 59 w 109"/>
                <a:gd name="T15" fmla="*/ 324 h 467"/>
                <a:gd name="T16" fmla="*/ 10 w 109"/>
                <a:gd name="T17" fmla="*/ 270 h 467"/>
                <a:gd name="T18" fmla="*/ 10 w 109"/>
                <a:gd name="T19" fmla="*/ 259 h 467"/>
                <a:gd name="T20" fmla="*/ 10 w 109"/>
                <a:gd name="T21" fmla="*/ 66 h 467"/>
                <a:gd name="T22" fmla="*/ 10 w 109"/>
                <a:gd name="T23" fmla="*/ 55 h 467"/>
                <a:gd name="T24" fmla="*/ 59 w 109"/>
                <a:gd name="T25" fmla="*/ 0 h 467"/>
                <a:gd name="T26" fmla="*/ 107 w 109"/>
                <a:gd name="T27" fmla="*/ 55 h 467"/>
                <a:gd name="T28" fmla="*/ 107 w 109"/>
                <a:gd name="T29" fmla="*/ 66 h 467"/>
                <a:gd name="T30" fmla="*/ 107 w 109"/>
                <a:gd name="T31" fmla="*/ 160 h 467"/>
                <a:gd name="T32" fmla="*/ 107 w 109"/>
                <a:gd name="T33" fmla="*/ 259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467">
                  <a:moveTo>
                    <a:pt x="55" y="359"/>
                  </a:moveTo>
                  <a:cubicBezTo>
                    <a:pt x="85" y="359"/>
                    <a:pt x="109" y="383"/>
                    <a:pt x="109" y="413"/>
                  </a:cubicBezTo>
                  <a:cubicBezTo>
                    <a:pt x="109" y="444"/>
                    <a:pt x="85" y="467"/>
                    <a:pt x="55" y="467"/>
                  </a:cubicBezTo>
                  <a:cubicBezTo>
                    <a:pt x="25" y="467"/>
                    <a:pt x="0" y="444"/>
                    <a:pt x="0" y="413"/>
                  </a:cubicBezTo>
                  <a:cubicBezTo>
                    <a:pt x="0" y="383"/>
                    <a:pt x="25" y="359"/>
                    <a:pt x="55" y="359"/>
                  </a:cubicBezTo>
                  <a:close/>
                  <a:moveTo>
                    <a:pt x="107" y="259"/>
                  </a:moveTo>
                  <a:cubicBezTo>
                    <a:pt x="107" y="270"/>
                    <a:pt x="107" y="270"/>
                    <a:pt x="107" y="270"/>
                  </a:cubicBezTo>
                  <a:cubicBezTo>
                    <a:pt x="107" y="303"/>
                    <a:pt x="88" y="325"/>
                    <a:pt x="59" y="324"/>
                  </a:cubicBezTo>
                  <a:cubicBezTo>
                    <a:pt x="29" y="324"/>
                    <a:pt x="10" y="303"/>
                    <a:pt x="10" y="270"/>
                  </a:cubicBezTo>
                  <a:cubicBezTo>
                    <a:pt x="10" y="259"/>
                    <a:pt x="10" y="259"/>
                    <a:pt x="10" y="259"/>
                  </a:cubicBezTo>
                  <a:cubicBezTo>
                    <a:pt x="10" y="66"/>
                    <a:pt x="10" y="66"/>
                    <a:pt x="10" y="66"/>
                  </a:cubicBezTo>
                  <a:cubicBezTo>
                    <a:pt x="10" y="55"/>
                    <a:pt x="10" y="55"/>
                    <a:pt x="10" y="55"/>
                  </a:cubicBezTo>
                  <a:cubicBezTo>
                    <a:pt x="10" y="22"/>
                    <a:pt x="29" y="0"/>
                    <a:pt x="59" y="0"/>
                  </a:cubicBezTo>
                  <a:cubicBezTo>
                    <a:pt x="88" y="0"/>
                    <a:pt x="107" y="22"/>
                    <a:pt x="107" y="55"/>
                  </a:cubicBezTo>
                  <a:cubicBezTo>
                    <a:pt x="107" y="66"/>
                    <a:pt x="107" y="66"/>
                    <a:pt x="107" y="66"/>
                  </a:cubicBezTo>
                  <a:cubicBezTo>
                    <a:pt x="107" y="160"/>
                    <a:pt x="107" y="160"/>
                    <a:pt x="107" y="160"/>
                  </a:cubicBezTo>
                  <a:lnTo>
                    <a:pt x="107" y="25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Isosceles Triangle 34"/>
            <p:cNvSpPr/>
            <p:nvPr/>
          </p:nvSpPr>
          <p:spPr>
            <a:xfrm>
              <a:off x="339550" y="1013393"/>
              <a:ext cx="1060704" cy="914400"/>
            </a:xfrm>
            <a:prstGeom prst="triangle">
              <a:avLst/>
            </a:prstGeom>
            <a:noFill/>
            <a:ln w="57150" cap="rnd">
              <a:solidFill>
                <a:schemeClr val="accent3"/>
              </a:solidFill>
              <a:round/>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grpSp>
      <p:sp>
        <p:nvSpPr>
          <p:cNvPr id="30" name="Flowchart: Predefined Process 35"/>
          <p:cNvSpPr/>
          <p:nvPr/>
        </p:nvSpPr>
        <p:spPr>
          <a:xfrm>
            <a:off x="1685302" y="1448374"/>
            <a:ext cx="955996" cy="337271"/>
          </a:xfrm>
          <a:prstGeom prst="flowChartPredefinedProcess">
            <a:avLst/>
          </a:prstGeom>
          <a:solidFill>
            <a:schemeClr val="accent1">
              <a:lumMod val="40000"/>
              <a:lumOff val="60000"/>
            </a:schemeClr>
          </a:solidFill>
          <a:ln w="9525">
            <a:solidFill>
              <a:schemeClr val="tx1"/>
            </a:solidFill>
            <a:miter lim="800000"/>
            <a:headEnd/>
            <a:tailEnd/>
          </a:ln>
          <a:effectLst/>
        </p:spPr>
        <p:txBody>
          <a:bodyPr wrap="square" lIns="36000" tIns="36000" rIns="36000" bIns="36000" rtlCol="0" anchor="ctr">
            <a:prstTxWarp prst="textNoShape">
              <a:avLst/>
            </a:prstTxWarp>
            <a:noAutofit/>
          </a:bodyPr>
          <a:lstStyle/>
          <a:p>
            <a:pPr algn="ctr"/>
            <a:r>
              <a:rPr lang="en-US" sz="800" b="1" kern="0" dirty="0"/>
              <a:t>Alert road maintenance</a:t>
            </a:r>
          </a:p>
        </p:txBody>
      </p:sp>
      <p:sp>
        <p:nvSpPr>
          <p:cNvPr id="31" name="Flowchart: Predefined Process 36"/>
          <p:cNvSpPr/>
          <p:nvPr/>
        </p:nvSpPr>
        <p:spPr>
          <a:xfrm>
            <a:off x="107400" y="2141712"/>
            <a:ext cx="1040949" cy="255867"/>
          </a:xfrm>
          <a:prstGeom prst="flowChartPredefinedProcess">
            <a:avLst/>
          </a:prstGeom>
          <a:solidFill>
            <a:schemeClr val="accent1">
              <a:lumMod val="40000"/>
              <a:lumOff val="60000"/>
            </a:schemeClr>
          </a:solidFill>
          <a:ln w="9525">
            <a:solidFill>
              <a:schemeClr val="tx1"/>
            </a:solidFill>
            <a:miter lim="800000"/>
            <a:headEnd/>
            <a:tailEnd/>
          </a:ln>
          <a:effectLst/>
        </p:spPr>
        <p:txBody>
          <a:bodyPr wrap="square" lIns="36000" tIns="36000" rIns="36000" bIns="36000" rtlCol="0" anchor="ctr">
            <a:prstTxWarp prst="textNoShape">
              <a:avLst/>
            </a:prstTxWarp>
            <a:noAutofit/>
          </a:bodyPr>
          <a:lstStyle/>
          <a:p>
            <a:pPr algn="ctr"/>
            <a:r>
              <a:rPr lang="en-US" sz="800" b="1" kern="0" dirty="0"/>
              <a:t>Contractor fulfillment</a:t>
            </a:r>
          </a:p>
        </p:txBody>
      </p:sp>
      <p:sp>
        <p:nvSpPr>
          <p:cNvPr id="32" name="Flowchart: Predefined Process 37"/>
          <p:cNvSpPr/>
          <p:nvPr/>
        </p:nvSpPr>
        <p:spPr>
          <a:xfrm>
            <a:off x="14149" y="2666431"/>
            <a:ext cx="1033765" cy="250141"/>
          </a:xfrm>
          <a:prstGeom prst="flowChartPredefinedProcess">
            <a:avLst/>
          </a:prstGeom>
          <a:solidFill>
            <a:schemeClr val="accent1">
              <a:lumMod val="40000"/>
              <a:lumOff val="60000"/>
            </a:schemeClr>
          </a:solidFill>
          <a:ln w="9525">
            <a:solidFill>
              <a:schemeClr val="tx1"/>
            </a:solidFill>
            <a:miter lim="800000"/>
            <a:headEnd/>
            <a:tailEnd/>
          </a:ln>
          <a:effectLst/>
        </p:spPr>
        <p:txBody>
          <a:bodyPr wrap="square" lIns="36000" tIns="36000" rIns="36000" bIns="36000" rtlCol="0" anchor="ctr">
            <a:prstTxWarp prst="textNoShape">
              <a:avLst/>
            </a:prstTxWarp>
            <a:noAutofit/>
          </a:bodyPr>
          <a:lstStyle/>
          <a:p>
            <a:pPr algn="ctr"/>
            <a:r>
              <a:rPr lang="en-US" sz="800" b="1" kern="0" dirty="0"/>
              <a:t>Road investments</a:t>
            </a:r>
          </a:p>
        </p:txBody>
      </p:sp>
      <p:sp>
        <p:nvSpPr>
          <p:cNvPr id="33" name="Up-Down Arrow 32"/>
          <p:cNvSpPr/>
          <p:nvPr/>
        </p:nvSpPr>
        <p:spPr>
          <a:xfrm rot="17923769" flipH="1">
            <a:off x="3925194" y="954103"/>
            <a:ext cx="161352" cy="375363"/>
          </a:xfrm>
          <a:prstGeom prst="upDownArrow">
            <a:avLst/>
          </a:prstGeom>
          <a:solidFill>
            <a:schemeClr val="bg1">
              <a:lumMod val="65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34" name="Up-Down Arrow 33"/>
          <p:cNvSpPr/>
          <p:nvPr/>
        </p:nvSpPr>
        <p:spPr>
          <a:xfrm rot="21232033" flipH="1">
            <a:off x="1012927" y="2291575"/>
            <a:ext cx="338322" cy="866489"/>
          </a:xfrm>
          <a:prstGeom prst="upDownArrow">
            <a:avLst/>
          </a:prstGeom>
          <a:solidFill>
            <a:schemeClr val="bg1">
              <a:lumMod val="65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35" name="Up-Down Arrow 34"/>
          <p:cNvSpPr/>
          <p:nvPr/>
        </p:nvSpPr>
        <p:spPr>
          <a:xfrm rot="15230811">
            <a:off x="1809870" y="502719"/>
            <a:ext cx="310007" cy="1538029"/>
          </a:xfrm>
          <a:prstGeom prst="upDownArrow">
            <a:avLst/>
          </a:prstGeom>
          <a:solidFill>
            <a:schemeClr val="bg1">
              <a:lumMod val="65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36" name="TextBox 35"/>
          <p:cNvSpPr txBox="1"/>
          <p:nvPr/>
        </p:nvSpPr>
        <p:spPr>
          <a:xfrm>
            <a:off x="4286046" y="3775528"/>
            <a:ext cx="1226618" cy="297004"/>
          </a:xfrm>
          <a:prstGeom prst="rect">
            <a:avLst/>
          </a:prstGeom>
          <a:noFill/>
        </p:spPr>
        <p:txBody>
          <a:bodyPr wrap="none" rtlCol="0">
            <a:spAutoFit/>
          </a:bodyPr>
          <a:lstStyle/>
          <a:p>
            <a:pPr>
              <a:lnSpc>
                <a:spcPct val="95000"/>
              </a:lnSpc>
              <a:spcBef>
                <a:spcPts val="400"/>
              </a:spcBef>
            </a:pPr>
            <a:r>
              <a:rPr lang="en-US" sz="1400" b="1">
                <a:solidFill>
                  <a:srgbClr val="231F20"/>
                </a:solidFill>
              </a:rPr>
              <a:t>Conditioned</a:t>
            </a:r>
            <a:endParaRPr lang="en-US" sz="1400" b="1" dirty="0">
              <a:solidFill>
                <a:srgbClr val="231F20"/>
              </a:solidFill>
            </a:endParaRPr>
          </a:p>
        </p:txBody>
      </p:sp>
      <p:sp>
        <p:nvSpPr>
          <p:cNvPr id="37" name="TextBox 36"/>
          <p:cNvSpPr txBox="1"/>
          <p:nvPr/>
        </p:nvSpPr>
        <p:spPr>
          <a:xfrm>
            <a:off x="2451133" y="3784373"/>
            <a:ext cx="1048685" cy="297004"/>
          </a:xfrm>
          <a:prstGeom prst="rect">
            <a:avLst/>
          </a:prstGeom>
          <a:noFill/>
        </p:spPr>
        <p:txBody>
          <a:bodyPr wrap="none" rtlCol="0">
            <a:spAutoFit/>
          </a:bodyPr>
          <a:lstStyle/>
          <a:p>
            <a:pPr>
              <a:lnSpc>
                <a:spcPct val="95000"/>
              </a:lnSpc>
              <a:spcBef>
                <a:spcPts val="400"/>
              </a:spcBef>
            </a:pPr>
            <a:r>
              <a:rPr lang="en-US" sz="1400" b="1" dirty="0">
                <a:solidFill>
                  <a:srgbClr val="231F20"/>
                </a:solidFill>
              </a:rPr>
              <a:t>Cognizant</a:t>
            </a:r>
          </a:p>
        </p:txBody>
      </p:sp>
      <p:sp>
        <p:nvSpPr>
          <p:cNvPr id="38" name="TextBox 37"/>
          <p:cNvSpPr txBox="1"/>
          <p:nvPr/>
        </p:nvSpPr>
        <p:spPr>
          <a:xfrm>
            <a:off x="823718" y="3786912"/>
            <a:ext cx="622286" cy="297004"/>
          </a:xfrm>
          <a:prstGeom prst="rect">
            <a:avLst/>
          </a:prstGeom>
          <a:noFill/>
        </p:spPr>
        <p:txBody>
          <a:bodyPr wrap="none" rtlCol="0">
            <a:spAutoFit/>
          </a:bodyPr>
          <a:lstStyle/>
          <a:p>
            <a:pPr>
              <a:lnSpc>
                <a:spcPct val="95000"/>
              </a:lnSpc>
              <a:spcBef>
                <a:spcPts val="400"/>
              </a:spcBef>
            </a:pPr>
            <a:r>
              <a:rPr lang="en-US" sz="1400" b="1" dirty="0">
                <a:solidFill>
                  <a:srgbClr val="231F20"/>
                </a:solidFill>
              </a:rPr>
              <a:t>Deep</a:t>
            </a:r>
          </a:p>
        </p:txBody>
      </p:sp>
    </p:spTree>
    <p:extLst>
      <p:ext uri="{BB962C8B-B14F-4D97-AF65-F5344CB8AC3E}">
        <p14:creationId xmlns:p14="http://schemas.microsoft.com/office/powerpoint/2010/main" val="683512797"/>
      </p:ext>
    </p:extLst>
  </p:cSld>
  <p:clrMapOvr>
    <a:masterClrMapping/>
  </p:clrMapOvr>
  <p:transition spd="med">
    <p:fade/>
  </p:transition>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399" dirty="0"/>
              <a:t>AUTOMOTIVE IOT EXAMPLES</a:t>
            </a:r>
          </a:p>
        </p:txBody>
      </p:sp>
      <p:sp>
        <p:nvSpPr>
          <p:cNvPr id="7" name="Text Placeholder 6"/>
          <p:cNvSpPr>
            <a:spLocks noGrp="1"/>
          </p:cNvSpPr>
          <p:nvPr>
            <p:ph type="body" sz="quarter" idx="10"/>
          </p:nvPr>
        </p:nvSpPr>
        <p:spPr>
          <a:xfrm>
            <a:off x="342765" y="1272780"/>
            <a:ext cx="1868334" cy="590884"/>
          </a:xfrm>
        </p:spPr>
        <p:txBody>
          <a:bodyPr>
            <a:normAutofit fontScale="92500" lnSpcReduction="10000"/>
          </a:bodyPr>
          <a:lstStyle/>
          <a:p>
            <a:pPr>
              <a:lnSpc>
                <a:spcPct val="90000"/>
              </a:lnSpc>
            </a:pPr>
            <a:r>
              <a:rPr lang="en-US" b="1" dirty="0"/>
              <a:t>ADVANCED DRIVER </a:t>
            </a:r>
            <a:br>
              <a:rPr lang="en-US" b="1" dirty="0"/>
            </a:br>
            <a:r>
              <a:rPr lang="en-US" b="1" dirty="0"/>
              <a:t>ASSISTANCE </a:t>
            </a:r>
            <a:br>
              <a:rPr lang="en-US" b="1" dirty="0"/>
            </a:br>
            <a:r>
              <a:rPr lang="en-US" b="1" dirty="0"/>
              <a:t>SYSTEMS (ADAS)</a:t>
            </a:r>
          </a:p>
        </p:txBody>
      </p:sp>
      <p:sp>
        <p:nvSpPr>
          <p:cNvPr id="8" name="Text Placeholder 7"/>
          <p:cNvSpPr>
            <a:spLocks noGrp="1"/>
          </p:cNvSpPr>
          <p:nvPr>
            <p:ph type="body" sz="quarter" idx="11"/>
          </p:nvPr>
        </p:nvSpPr>
        <p:spPr/>
        <p:txBody>
          <a:bodyPr>
            <a:noAutofit/>
          </a:bodyPr>
          <a:lstStyle/>
          <a:p>
            <a:pPr defTabSz="457020"/>
            <a:r>
              <a:rPr lang="en-US" b="1" dirty="0">
                <a:solidFill>
                  <a:srgbClr val="4D4F53"/>
                </a:solidFill>
              </a:rPr>
              <a:t>COMPUTER </a:t>
            </a:r>
            <a:br>
              <a:rPr lang="en-US" b="1" dirty="0">
                <a:solidFill>
                  <a:srgbClr val="4D4F53"/>
                </a:solidFill>
              </a:rPr>
            </a:br>
            <a:r>
              <a:rPr lang="en-US" b="1" dirty="0">
                <a:solidFill>
                  <a:srgbClr val="4D4F53"/>
                </a:solidFill>
              </a:rPr>
              <a:t>AIDED DRIVING</a:t>
            </a:r>
          </a:p>
        </p:txBody>
      </p:sp>
      <p:sp>
        <p:nvSpPr>
          <p:cNvPr id="9" name="Text Placeholder 8"/>
          <p:cNvSpPr>
            <a:spLocks noGrp="1"/>
          </p:cNvSpPr>
          <p:nvPr>
            <p:ph type="body" sz="quarter" idx="12"/>
          </p:nvPr>
        </p:nvSpPr>
        <p:spPr/>
        <p:txBody>
          <a:bodyPr>
            <a:noAutofit/>
          </a:bodyPr>
          <a:lstStyle/>
          <a:p>
            <a:r>
              <a:rPr lang="en-US" b="1" dirty="0">
                <a:solidFill>
                  <a:srgbClr val="4D4F53"/>
                </a:solidFill>
              </a:rPr>
              <a:t>VEHICLE HEALTHCARE</a:t>
            </a:r>
          </a:p>
        </p:txBody>
      </p:sp>
      <p:sp>
        <p:nvSpPr>
          <p:cNvPr id="10" name="Text Placeholder 9"/>
          <p:cNvSpPr>
            <a:spLocks noGrp="1"/>
          </p:cNvSpPr>
          <p:nvPr>
            <p:ph type="body" sz="quarter" idx="13"/>
          </p:nvPr>
        </p:nvSpPr>
        <p:spPr>
          <a:xfrm>
            <a:off x="6959192" y="1272780"/>
            <a:ext cx="2183618" cy="590884"/>
          </a:xfrm>
        </p:spPr>
        <p:txBody>
          <a:bodyPr/>
          <a:lstStyle/>
          <a:p>
            <a:r>
              <a:rPr lang="en-US" b="1" dirty="0"/>
              <a:t>INSURANCE AND FINANCIAL SERVICES</a:t>
            </a:r>
          </a:p>
        </p:txBody>
      </p:sp>
      <p:sp>
        <p:nvSpPr>
          <p:cNvPr id="11" name="Text Placeholder 10"/>
          <p:cNvSpPr>
            <a:spLocks noGrp="1"/>
          </p:cNvSpPr>
          <p:nvPr>
            <p:ph type="body" sz="quarter" idx="14"/>
          </p:nvPr>
        </p:nvSpPr>
        <p:spPr>
          <a:xfrm>
            <a:off x="342680" y="1982194"/>
            <a:ext cx="1868418" cy="1766760"/>
          </a:xfrm>
          <a:ln>
            <a:noFill/>
          </a:ln>
        </p:spPr>
        <p:txBody>
          <a:bodyPr/>
          <a:lstStyle/>
          <a:p>
            <a:pPr marL="0" lvl="1" indent="0">
              <a:lnSpc>
                <a:spcPct val="120000"/>
              </a:lnSpc>
              <a:buNone/>
            </a:pPr>
            <a:r>
              <a:rPr lang="en-US" dirty="0"/>
              <a:t>Lane change</a:t>
            </a:r>
          </a:p>
          <a:p>
            <a:pPr marL="0" lvl="1" indent="0">
              <a:lnSpc>
                <a:spcPct val="120000"/>
              </a:lnSpc>
              <a:buNone/>
            </a:pPr>
            <a:r>
              <a:rPr lang="en-US" dirty="0"/>
              <a:t>Traffic sign recognition</a:t>
            </a:r>
          </a:p>
          <a:p>
            <a:pPr marL="0" lvl="1" indent="0">
              <a:lnSpc>
                <a:spcPct val="120000"/>
              </a:lnSpc>
              <a:buNone/>
            </a:pPr>
            <a:r>
              <a:rPr lang="en-US" dirty="0"/>
              <a:t>Pedestrian recognition</a:t>
            </a:r>
          </a:p>
          <a:p>
            <a:pPr marL="0" lvl="1" indent="0">
              <a:lnSpc>
                <a:spcPct val="120000"/>
              </a:lnSpc>
              <a:buNone/>
            </a:pPr>
            <a:r>
              <a:rPr lang="en-US" dirty="0"/>
              <a:t>Collision avoidance</a:t>
            </a:r>
          </a:p>
          <a:p>
            <a:pPr marL="0" lvl="1" indent="0">
              <a:lnSpc>
                <a:spcPct val="120000"/>
              </a:lnSpc>
              <a:buNone/>
            </a:pPr>
            <a:r>
              <a:rPr lang="en-US" dirty="0"/>
              <a:t>Automatic parking</a:t>
            </a:r>
          </a:p>
        </p:txBody>
      </p:sp>
      <p:sp>
        <p:nvSpPr>
          <p:cNvPr id="12" name="Text Placeholder 11"/>
          <p:cNvSpPr>
            <a:spLocks noGrp="1"/>
          </p:cNvSpPr>
          <p:nvPr>
            <p:ph type="body" sz="quarter" idx="15"/>
          </p:nvPr>
        </p:nvSpPr>
        <p:spPr>
          <a:xfrm>
            <a:off x="2603695" y="1943217"/>
            <a:ext cx="1835938" cy="1165992"/>
          </a:xfrm>
        </p:spPr>
        <p:txBody>
          <a:bodyPr/>
          <a:lstStyle/>
          <a:p>
            <a:pPr marL="0" lvl="1" indent="0">
              <a:lnSpc>
                <a:spcPct val="120000"/>
              </a:lnSpc>
              <a:buNone/>
            </a:pPr>
            <a:r>
              <a:rPr lang="en-US" dirty="0"/>
              <a:t>Detecting traffic jams</a:t>
            </a:r>
          </a:p>
          <a:p>
            <a:pPr marL="0" lvl="1" indent="0">
              <a:lnSpc>
                <a:spcPct val="120000"/>
              </a:lnSpc>
              <a:buNone/>
            </a:pPr>
            <a:r>
              <a:rPr lang="en-US" dirty="0"/>
              <a:t>Road condition warnings</a:t>
            </a:r>
          </a:p>
          <a:p>
            <a:pPr marL="0" lvl="1" indent="0">
              <a:lnSpc>
                <a:spcPct val="120000"/>
              </a:lnSpc>
              <a:buNone/>
            </a:pPr>
            <a:r>
              <a:rPr lang="en-US" dirty="0"/>
              <a:t>Dynamic maps</a:t>
            </a:r>
          </a:p>
          <a:p>
            <a:pPr marL="0" indent="0">
              <a:buNone/>
            </a:pPr>
            <a:endParaRPr lang="en-US" dirty="0"/>
          </a:p>
        </p:txBody>
      </p:sp>
      <p:sp>
        <p:nvSpPr>
          <p:cNvPr id="13" name="Text Placeholder 12"/>
          <p:cNvSpPr>
            <a:spLocks noGrp="1"/>
          </p:cNvSpPr>
          <p:nvPr>
            <p:ph type="body" sz="quarter" idx="16"/>
          </p:nvPr>
        </p:nvSpPr>
        <p:spPr>
          <a:xfrm>
            <a:off x="4757653" y="1944938"/>
            <a:ext cx="1835938" cy="2892029"/>
          </a:xfrm>
        </p:spPr>
        <p:txBody>
          <a:bodyPr/>
          <a:lstStyle/>
          <a:p>
            <a:pPr marL="0" lvl="1" indent="0">
              <a:lnSpc>
                <a:spcPct val="120000"/>
              </a:lnSpc>
              <a:buNone/>
            </a:pPr>
            <a:r>
              <a:rPr lang="en-US" dirty="0"/>
              <a:t>Exhaust monitoring</a:t>
            </a:r>
          </a:p>
          <a:p>
            <a:pPr marL="0" lvl="1" indent="0">
              <a:lnSpc>
                <a:spcPct val="120000"/>
              </a:lnSpc>
              <a:buNone/>
            </a:pPr>
            <a:r>
              <a:rPr lang="en-US" dirty="0"/>
              <a:t>Engine function</a:t>
            </a:r>
          </a:p>
          <a:p>
            <a:pPr marL="0" lvl="1" indent="0">
              <a:lnSpc>
                <a:spcPct val="120000"/>
              </a:lnSpc>
              <a:buNone/>
            </a:pPr>
            <a:r>
              <a:rPr lang="en-US" dirty="0"/>
              <a:t>Predictive maintenance</a:t>
            </a:r>
          </a:p>
          <a:p>
            <a:pPr marL="0" lvl="1" indent="0">
              <a:lnSpc>
                <a:spcPct val="120000"/>
              </a:lnSpc>
              <a:buNone/>
            </a:pPr>
            <a:r>
              <a:rPr lang="en-US" dirty="0"/>
              <a:t>Accident/breakdown management</a:t>
            </a:r>
          </a:p>
        </p:txBody>
      </p:sp>
      <p:sp>
        <p:nvSpPr>
          <p:cNvPr id="14" name="Text Placeholder 13"/>
          <p:cNvSpPr>
            <a:spLocks noGrp="1"/>
          </p:cNvSpPr>
          <p:nvPr>
            <p:ph type="body" sz="quarter" idx="17"/>
          </p:nvPr>
        </p:nvSpPr>
        <p:spPr>
          <a:xfrm>
            <a:off x="6959192" y="1954183"/>
            <a:ext cx="2183618" cy="2892029"/>
          </a:xfrm>
        </p:spPr>
        <p:txBody>
          <a:bodyPr/>
          <a:lstStyle/>
          <a:p>
            <a:pPr marL="0" lvl="1" indent="0">
              <a:lnSpc>
                <a:spcPct val="120000"/>
              </a:lnSpc>
              <a:buNone/>
            </a:pPr>
            <a:r>
              <a:rPr lang="en-US" dirty="0"/>
              <a:t>Pay as you drive</a:t>
            </a:r>
          </a:p>
          <a:p>
            <a:pPr marL="0" lvl="1" indent="0">
              <a:lnSpc>
                <a:spcPct val="120000"/>
              </a:lnSpc>
              <a:buNone/>
            </a:pPr>
            <a:r>
              <a:rPr lang="en-US" dirty="0"/>
              <a:t>Pay how you drive</a:t>
            </a:r>
          </a:p>
          <a:p>
            <a:pPr marL="0" lvl="1" indent="0">
              <a:lnSpc>
                <a:spcPct val="120000"/>
              </a:lnSpc>
              <a:buNone/>
            </a:pPr>
            <a:r>
              <a:rPr lang="en-US" dirty="0"/>
              <a:t>Pay where you drive</a:t>
            </a:r>
          </a:p>
          <a:p>
            <a:pPr marL="0" lvl="1" indent="0">
              <a:lnSpc>
                <a:spcPct val="120000"/>
              </a:lnSpc>
              <a:buNone/>
            </a:pPr>
            <a:r>
              <a:rPr lang="en-US" dirty="0"/>
              <a:t>Fleet Management</a:t>
            </a:r>
          </a:p>
          <a:p>
            <a:pPr marL="0" lvl="1" indent="0">
              <a:lnSpc>
                <a:spcPct val="120000"/>
              </a:lnSpc>
              <a:buNone/>
            </a:pPr>
            <a:r>
              <a:rPr lang="en-US" dirty="0"/>
              <a:t>Delivery services</a:t>
            </a:r>
          </a:p>
          <a:p>
            <a:pPr marL="0" lvl="1" indent="0">
              <a:lnSpc>
                <a:spcPct val="120000"/>
              </a:lnSpc>
              <a:buNone/>
            </a:pPr>
            <a:r>
              <a:rPr lang="en-US" dirty="0"/>
              <a:t>Utilities/Trucking companies</a:t>
            </a:r>
          </a:p>
          <a:p>
            <a:endParaRPr lang="en-US" dirty="0"/>
          </a:p>
        </p:txBody>
      </p:sp>
      <p:pic>
        <p:nvPicPr>
          <p:cNvPr id="28" name="Picture 27" descr="intelligent_cars.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18353" y="3607706"/>
            <a:ext cx="1565184" cy="832020"/>
          </a:xfrm>
          <a:prstGeom prst="rect">
            <a:avLst/>
          </a:prstGeom>
          <a:ln w="38100" cmpd="sng">
            <a:solidFill>
              <a:schemeClr val="bg2"/>
            </a:solidFill>
          </a:ln>
        </p:spPr>
      </p:pic>
      <p:pic>
        <p:nvPicPr>
          <p:cNvPr id="51" name="Picture 50" descr="imgres.jp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757653" y="3622292"/>
            <a:ext cx="1538558" cy="817434"/>
          </a:xfrm>
          <a:prstGeom prst="rect">
            <a:avLst/>
          </a:prstGeom>
          <a:ln w="38100" cmpd="sng">
            <a:noFill/>
          </a:ln>
        </p:spPr>
      </p:pic>
      <p:grpSp>
        <p:nvGrpSpPr>
          <p:cNvPr id="15" name="Group 14"/>
          <p:cNvGrpSpPr/>
          <p:nvPr/>
        </p:nvGrpSpPr>
        <p:grpSpPr>
          <a:xfrm>
            <a:off x="7068547" y="3622292"/>
            <a:ext cx="1547528" cy="817434"/>
            <a:chOff x="9423140" y="5147180"/>
            <a:chExt cx="2529893" cy="1336338"/>
          </a:xfrm>
        </p:grpSpPr>
        <p:pic>
          <p:nvPicPr>
            <p:cNvPr id="33" name="Picture 32" descr="cheap-insurance-usa-05.jp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423140" y="5147180"/>
              <a:ext cx="2529893" cy="691753"/>
            </a:xfrm>
            <a:prstGeom prst="rect">
              <a:avLst/>
            </a:prstGeom>
            <a:ln w="38100" cmpd="sng">
              <a:noFill/>
            </a:ln>
          </p:spPr>
        </p:pic>
        <p:pic>
          <p:nvPicPr>
            <p:cNvPr id="52" name="Picture 51" descr="images.jpg"/>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9423140" y="5838933"/>
              <a:ext cx="2529893" cy="644585"/>
            </a:xfrm>
            <a:prstGeom prst="rect">
              <a:avLst/>
            </a:prstGeom>
            <a:ln w="38100" cmpd="sng">
              <a:noFill/>
            </a:ln>
          </p:spPr>
        </p:pic>
      </p:grpSp>
      <p:pic>
        <p:nvPicPr>
          <p:cNvPr id="50" name="Picture 49" descr="1-2-main-image-rd_1.jpg"/>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2603695" y="3633347"/>
            <a:ext cx="1481171" cy="824177"/>
          </a:xfrm>
          <a:prstGeom prst="rect">
            <a:avLst/>
          </a:prstGeom>
          <a:ln w="38100" cmpd="sng">
            <a:noFill/>
          </a:ln>
        </p:spPr>
      </p:pic>
    </p:spTree>
    <p:extLst>
      <p:ext uri="{BB962C8B-B14F-4D97-AF65-F5344CB8AC3E}">
        <p14:creationId xmlns:p14="http://schemas.microsoft.com/office/powerpoint/2010/main" val="9095513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9" name="Picture 14" descr="Related image"/>
          <p:cNvPicPr>
            <a:picLocks noChangeAspect="1" noChangeArrowheads="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118529" y="1940132"/>
            <a:ext cx="734453" cy="734453"/>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a:xfrm>
            <a:off x="260441" y="171403"/>
            <a:ext cx="8225315" cy="692465"/>
          </a:xfrm>
        </p:spPr>
        <p:txBody>
          <a:bodyPr>
            <a:normAutofit/>
          </a:bodyPr>
          <a:lstStyle/>
          <a:p>
            <a:r>
              <a:rPr lang="en-US" dirty="0"/>
              <a:t>MEDICAL DEVICE COMPANY CASE STUDY</a:t>
            </a:r>
          </a:p>
        </p:txBody>
      </p:sp>
      <p:sp>
        <p:nvSpPr>
          <p:cNvPr id="4" name="Rectangle 3"/>
          <p:cNvSpPr/>
          <p:nvPr/>
        </p:nvSpPr>
        <p:spPr bwMode="auto">
          <a:xfrm>
            <a:off x="833697" y="1970780"/>
            <a:ext cx="468741" cy="241088"/>
          </a:xfrm>
          <a:prstGeom prst="rect">
            <a:avLst/>
          </a:prstGeom>
          <a:solidFill>
            <a:schemeClr val="tx1"/>
          </a:solidFill>
          <a:ln w="9525" algn="ctr">
            <a:no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eaLnBrk="0" hangingPunct="0"/>
            <a:r>
              <a:rPr lang="en-US" sz="675" dirty="0">
                <a:solidFill>
                  <a:srgbClr val="FFFFFF"/>
                </a:solidFill>
              </a:rPr>
              <a:t>Source</a:t>
            </a:r>
          </a:p>
          <a:p>
            <a:pPr algn="ctr" eaLnBrk="0" hangingPunct="0"/>
            <a:r>
              <a:rPr lang="en-US" sz="675" dirty="0">
                <a:solidFill>
                  <a:srgbClr val="FFFFFF"/>
                </a:solidFill>
              </a:rPr>
              <a:t>1</a:t>
            </a:r>
          </a:p>
        </p:txBody>
      </p:sp>
      <p:sp>
        <p:nvSpPr>
          <p:cNvPr id="8" name="Rectangle 7"/>
          <p:cNvSpPr/>
          <p:nvPr/>
        </p:nvSpPr>
        <p:spPr bwMode="auto">
          <a:xfrm>
            <a:off x="833697" y="2463278"/>
            <a:ext cx="468741" cy="241088"/>
          </a:xfrm>
          <a:prstGeom prst="rect">
            <a:avLst/>
          </a:prstGeom>
          <a:solidFill>
            <a:schemeClr val="tx1"/>
          </a:solidFill>
          <a:ln w="9525" algn="ctr">
            <a:no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eaLnBrk="0" hangingPunct="0"/>
            <a:r>
              <a:rPr lang="en-US" sz="675" dirty="0">
                <a:solidFill>
                  <a:srgbClr val="FFFFFF"/>
                </a:solidFill>
              </a:rPr>
              <a:t>Source</a:t>
            </a:r>
          </a:p>
          <a:p>
            <a:pPr algn="ctr" eaLnBrk="0" hangingPunct="0"/>
            <a:r>
              <a:rPr lang="en-US" sz="675" dirty="0">
                <a:solidFill>
                  <a:srgbClr val="FFFFFF"/>
                </a:solidFill>
              </a:rPr>
              <a:t>2</a:t>
            </a:r>
          </a:p>
        </p:txBody>
      </p:sp>
      <p:sp>
        <p:nvSpPr>
          <p:cNvPr id="9" name="Rectangle 8"/>
          <p:cNvSpPr/>
          <p:nvPr/>
        </p:nvSpPr>
        <p:spPr bwMode="auto">
          <a:xfrm>
            <a:off x="833696" y="2965414"/>
            <a:ext cx="468741" cy="241088"/>
          </a:xfrm>
          <a:prstGeom prst="rect">
            <a:avLst/>
          </a:prstGeom>
          <a:solidFill>
            <a:schemeClr val="tx1"/>
          </a:solidFill>
          <a:ln w="9525" algn="ctr">
            <a:no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eaLnBrk="0" hangingPunct="0"/>
            <a:r>
              <a:rPr lang="en-US" sz="675" dirty="0">
                <a:solidFill>
                  <a:srgbClr val="FFFFFF"/>
                </a:solidFill>
              </a:rPr>
              <a:t>Source</a:t>
            </a:r>
          </a:p>
          <a:p>
            <a:pPr algn="ctr" eaLnBrk="0" hangingPunct="0"/>
            <a:r>
              <a:rPr lang="en-US" sz="675" dirty="0">
                <a:solidFill>
                  <a:srgbClr val="FFFFFF"/>
                </a:solidFill>
              </a:rPr>
              <a:t>100</a:t>
            </a:r>
          </a:p>
        </p:txBody>
      </p:sp>
      <p:sp>
        <p:nvSpPr>
          <p:cNvPr id="20" name="TextBox 19"/>
          <p:cNvSpPr txBox="1"/>
          <p:nvPr/>
        </p:nvSpPr>
        <p:spPr>
          <a:xfrm>
            <a:off x="1540841" y="3709442"/>
            <a:ext cx="1699504" cy="253916"/>
          </a:xfrm>
          <a:prstGeom prst="rect">
            <a:avLst/>
          </a:prstGeom>
          <a:noFill/>
        </p:spPr>
        <p:txBody>
          <a:bodyPr wrap="none" rtlCol="0">
            <a:spAutoFit/>
          </a:bodyPr>
          <a:lstStyle/>
          <a:p>
            <a:r>
              <a:rPr lang="en-US" sz="1050" b="1" dirty="0">
                <a:solidFill>
                  <a:srgbClr val="C8102E"/>
                </a:solidFill>
                <a:latin typeface="Arial"/>
                <a:cs typeface="Arial"/>
              </a:rPr>
              <a:t>Time to insight (12 hrs) </a:t>
            </a:r>
          </a:p>
        </p:txBody>
      </p:sp>
      <p:cxnSp>
        <p:nvCxnSpPr>
          <p:cNvPr id="22" name="Straight Connector 21"/>
          <p:cNvCxnSpPr/>
          <p:nvPr/>
        </p:nvCxnSpPr>
        <p:spPr bwMode="auto">
          <a:xfrm>
            <a:off x="4503441" y="993369"/>
            <a:ext cx="1" cy="3106302"/>
          </a:xfrm>
          <a:prstGeom prst="line">
            <a:avLst/>
          </a:prstGeom>
          <a:noFill/>
          <a:ln w="25400" algn="ctr">
            <a:solidFill>
              <a:srgbClr val="919D9D"/>
            </a:solidFill>
            <a:round/>
            <a:headEnd/>
            <a:tailEnd/>
          </a:ln>
        </p:spPr>
      </p:cxnSp>
      <p:sp>
        <p:nvSpPr>
          <p:cNvPr id="30" name="TextBox 29"/>
          <p:cNvSpPr txBox="1"/>
          <p:nvPr/>
        </p:nvSpPr>
        <p:spPr>
          <a:xfrm>
            <a:off x="1397334" y="1230515"/>
            <a:ext cx="2153154" cy="230832"/>
          </a:xfrm>
          <a:prstGeom prst="rect">
            <a:avLst/>
          </a:prstGeom>
          <a:noFill/>
        </p:spPr>
        <p:txBody>
          <a:bodyPr wrap="none" rtlCol="0">
            <a:spAutoFit/>
          </a:bodyPr>
          <a:lstStyle/>
          <a:p>
            <a:r>
              <a:rPr lang="en-US" sz="900" b="1" dirty="0">
                <a:solidFill>
                  <a:srgbClr val="000000"/>
                </a:solidFill>
                <a:latin typeface="Arial"/>
                <a:cs typeface="Arial"/>
              </a:rPr>
              <a:t>Manual processes, scripts, file sync</a:t>
            </a:r>
          </a:p>
        </p:txBody>
      </p:sp>
      <p:sp>
        <p:nvSpPr>
          <p:cNvPr id="26" name="Right Brace 25"/>
          <p:cNvSpPr/>
          <p:nvPr/>
        </p:nvSpPr>
        <p:spPr bwMode="auto">
          <a:xfrm rot="16200000">
            <a:off x="2278395" y="603742"/>
            <a:ext cx="205701" cy="1930307"/>
          </a:xfrm>
          <a:prstGeom prst="rightBrace">
            <a:avLst>
              <a:gd name="adj1" fmla="val 38943"/>
              <a:gd name="adj2" fmla="val 50000"/>
            </a:avLst>
          </a:prstGeom>
          <a:noFill/>
          <a:ln w="25400" algn="ctr">
            <a:solidFill>
              <a:schemeClr val="tx2">
                <a:lumMod val="50000"/>
              </a:schemeClr>
            </a:solid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endParaRPr lang="en-US" sz="1799" dirty="0"/>
          </a:p>
        </p:txBody>
      </p:sp>
      <p:sp>
        <p:nvSpPr>
          <p:cNvPr id="32" name="Right Brace 31"/>
          <p:cNvSpPr/>
          <p:nvPr/>
        </p:nvSpPr>
        <p:spPr bwMode="auto">
          <a:xfrm rot="5400000">
            <a:off x="2239937" y="2240763"/>
            <a:ext cx="205702" cy="2620708"/>
          </a:xfrm>
          <a:prstGeom prst="rightBrace">
            <a:avLst>
              <a:gd name="adj1" fmla="val 38943"/>
              <a:gd name="adj2" fmla="val 50000"/>
            </a:avLst>
          </a:prstGeom>
          <a:noFill/>
          <a:ln w="25400" algn="ctr">
            <a:solidFill>
              <a:schemeClr val="tx2">
                <a:lumMod val="50000"/>
              </a:schemeClr>
            </a:solid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endParaRPr lang="en-US" sz="1799" dirty="0"/>
          </a:p>
        </p:txBody>
      </p:sp>
      <p:sp>
        <p:nvSpPr>
          <p:cNvPr id="27" name="TextBox 26"/>
          <p:cNvSpPr txBox="1"/>
          <p:nvPr/>
        </p:nvSpPr>
        <p:spPr>
          <a:xfrm>
            <a:off x="1298350" y="4162145"/>
            <a:ext cx="2146742" cy="369204"/>
          </a:xfrm>
          <a:prstGeom prst="rect">
            <a:avLst/>
          </a:prstGeom>
          <a:noFill/>
        </p:spPr>
        <p:txBody>
          <a:bodyPr wrap="none" rtlCol="0">
            <a:spAutoFit/>
          </a:bodyPr>
          <a:lstStyle/>
          <a:p>
            <a:r>
              <a:rPr lang="en-US" sz="1799" dirty="0">
                <a:solidFill>
                  <a:srgbClr val="000000"/>
                </a:solidFill>
                <a:latin typeface="Arial"/>
                <a:cs typeface="Arial"/>
              </a:rPr>
              <a:t>Before MapR Edge</a:t>
            </a:r>
          </a:p>
        </p:txBody>
      </p:sp>
      <p:sp>
        <p:nvSpPr>
          <p:cNvPr id="37" name="Rectangle 36"/>
          <p:cNvSpPr/>
          <p:nvPr/>
        </p:nvSpPr>
        <p:spPr bwMode="auto">
          <a:xfrm>
            <a:off x="5524145" y="2330149"/>
            <a:ext cx="468741" cy="241088"/>
          </a:xfrm>
          <a:prstGeom prst="rect">
            <a:avLst/>
          </a:prstGeom>
          <a:solidFill>
            <a:schemeClr val="bg2"/>
          </a:solidFill>
          <a:ln w="9525" algn="ctr">
            <a:no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eaLnBrk="0" hangingPunct="0"/>
            <a:r>
              <a:rPr lang="en-US" sz="675" dirty="0">
                <a:solidFill>
                  <a:srgbClr val="FFFFFF"/>
                </a:solidFill>
              </a:rPr>
              <a:t>Source</a:t>
            </a:r>
          </a:p>
          <a:p>
            <a:pPr algn="ctr" eaLnBrk="0" hangingPunct="0"/>
            <a:r>
              <a:rPr lang="en-US" sz="675" dirty="0">
                <a:solidFill>
                  <a:srgbClr val="FFFFFF"/>
                </a:solidFill>
              </a:rPr>
              <a:t>1</a:t>
            </a:r>
          </a:p>
        </p:txBody>
      </p:sp>
      <p:sp>
        <p:nvSpPr>
          <p:cNvPr id="38" name="Rectangle 37"/>
          <p:cNvSpPr/>
          <p:nvPr/>
        </p:nvSpPr>
        <p:spPr bwMode="auto">
          <a:xfrm>
            <a:off x="5524145" y="2822647"/>
            <a:ext cx="468741" cy="241088"/>
          </a:xfrm>
          <a:prstGeom prst="rect">
            <a:avLst/>
          </a:prstGeom>
          <a:solidFill>
            <a:schemeClr val="bg2"/>
          </a:solidFill>
          <a:ln w="9525" algn="ctr">
            <a:no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eaLnBrk="0" hangingPunct="0"/>
            <a:r>
              <a:rPr lang="en-US" sz="675" dirty="0">
                <a:solidFill>
                  <a:srgbClr val="FFFFFF"/>
                </a:solidFill>
              </a:rPr>
              <a:t>Source</a:t>
            </a:r>
          </a:p>
          <a:p>
            <a:pPr algn="ctr" eaLnBrk="0" hangingPunct="0"/>
            <a:r>
              <a:rPr lang="en-US" sz="675" dirty="0">
                <a:solidFill>
                  <a:srgbClr val="FFFFFF"/>
                </a:solidFill>
              </a:rPr>
              <a:t>2</a:t>
            </a:r>
          </a:p>
        </p:txBody>
      </p:sp>
      <p:sp>
        <p:nvSpPr>
          <p:cNvPr id="39" name="Rectangle 38"/>
          <p:cNvSpPr/>
          <p:nvPr/>
        </p:nvSpPr>
        <p:spPr bwMode="auto">
          <a:xfrm>
            <a:off x="5524145" y="3324784"/>
            <a:ext cx="468741" cy="241088"/>
          </a:xfrm>
          <a:prstGeom prst="rect">
            <a:avLst/>
          </a:prstGeom>
          <a:solidFill>
            <a:schemeClr val="bg2"/>
          </a:solidFill>
          <a:ln w="9525" algn="ctr">
            <a:no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eaLnBrk="0" hangingPunct="0"/>
            <a:r>
              <a:rPr lang="en-US" sz="675" dirty="0">
                <a:solidFill>
                  <a:srgbClr val="FFFFFF"/>
                </a:solidFill>
              </a:rPr>
              <a:t>Source</a:t>
            </a:r>
          </a:p>
          <a:p>
            <a:pPr algn="ctr" eaLnBrk="0" hangingPunct="0"/>
            <a:r>
              <a:rPr lang="en-US" sz="675" dirty="0">
                <a:solidFill>
                  <a:srgbClr val="FFFFFF"/>
                </a:solidFill>
              </a:rPr>
              <a:t>1000</a:t>
            </a:r>
          </a:p>
        </p:txBody>
      </p:sp>
      <p:sp>
        <p:nvSpPr>
          <p:cNvPr id="49" name="TextBox 48"/>
          <p:cNvSpPr txBox="1"/>
          <p:nvPr/>
        </p:nvSpPr>
        <p:spPr>
          <a:xfrm>
            <a:off x="6139946" y="3719928"/>
            <a:ext cx="1886459" cy="253916"/>
          </a:xfrm>
          <a:prstGeom prst="rect">
            <a:avLst/>
          </a:prstGeom>
          <a:noFill/>
        </p:spPr>
        <p:txBody>
          <a:bodyPr wrap="square" rtlCol="0">
            <a:spAutoFit/>
          </a:bodyPr>
          <a:lstStyle/>
          <a:p>
            <a:r>
              <a:rPr lang="en-US" sz="1050" b="1" dirty="0">
                <a:solidFill>
                  <a:schemeClr val="accent1"/>
                </a:solidFill>
                <a:latin typeface="Arial"/>
                <a:cs typeface="Arial"/>
              </a:rPr>
              <a:t>Time to insight (&lt; 15 mins) </a:t>
            </a:r>
          </a:p>
        </p:txBody>
      </p:sp>
      <p:sp>
        <p:nvSpPr>
          <p:cNvPr id="50" name="TextBox 49"/>
          <p:cNvSpPr txBox="1"/>
          <p:nvPr/>
        </p:nvSpPr>
        <p:spPr>
          <a:xfrm>
            <a:off x="6640751" y="1397762"/>
            <a:ext cx="1261884" cy="230832"/>
          </a:xfrm>
          <a:prstGeom prst="rect">
            <a:avLst/>
          </a:prstGeom>
          <a:noFill/>
        </p:spPr>
        <p:txBody>
          <a:bodyPr wrap="none" rtlCol="0">
            <a:spAutoFit/>
          </a:bodyPr>
          <a:lstStyle/>
          <a:p>
            <a:r>
              <a:rPr lang="en-US" sz="900" b="1" dirty="0">
                <a:solidFill>
                  <a:srgbClr val="000000"/>
                </a:solidFill>
                <a:latin typeface="Arial"/>
                <a:cs typeface="Arial"/>
              </a:rPr>
              <a:t>Automated process</a:t>
            </a:r>
          </a:p>
        </p:txBody>
      </p:sp>
      <p:sp>
        <p:nvSpPr>
          <p:cNvPr id="51" name="Right Brace 50"/>
          <p:cNvSpPr/>
          <p:nvPr/>
        </p:nvSpPr>
        <p:spPr bwMode="auto">
          <a:xfrm rot="16200000">
            <a:off x="7094373" y="770989"/>
            <a:ext cx="205701" cy="1930307"/>
          </a:xfrm>
          <a:prstGeom prst="rightBrace">
            <a:avLst>
              <a:gd name="adj1" fmla="val 38943"/>
              <a:gd name="adj2" fmla="val 50000"/>
            </a:avLst>
          </a:prstGeom>
          <a:noFill/>
          <a:ln w="25400" algn="ctr">
            <a:solidFill>
              <a:schemeClr val="tx2">
                <a:lumMod val="50000"/>
              </a:schemeClr>
            </a:solid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endParaRPr lang="en-US" sz="1799" dirty="0"/>
          </a:p>
        </p:txBody>
      </p:sp>
      <p:sp>
        <p:nvSpPr>
          <p:cNvPr id="52" name="Right Brace 51"/>
          <p:cNvSpPr/>
          <p:nvPr/>
        </p:nvSpPr>
        <p:spPr bwMode="auto">
          <a:xfrm rot="5400000">
            <a:off x="6930385" y="2255517"/>
            <a:ext cx="205702" cy="2620708"/>
          </a:xfrm>
          <a:prstGeom prst="rightBrace">
            <a:avLst>
              <a:gd name="adj1" fmla="val 38943"/>
              <a:gd name="adj2" fmla="val 50000"/>
            </a:avLst>
          </a:prstGeom>
          <a:noFill/>
          <a:ln w="25400" algn="ctr">
            <a:solidFill>
              <a:schemeClr val="tx2">
                <a:lumMod val="50000"/>
              </a:schemeClr>
            </a:solid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endParaRPr lang="en-US" sz="1799" dirty="0"/>
          </a:p>
        </p:txBody>
      </p:sp>
      <p:cxnSp>
        <p:nvCxnSpPr>
          <p:cNvPr id="29" name="Straight Arrow Connector 28"/>
          <p:cNvCxnSpPr>
            <a:cxnSpLocks/>
          </p:cNvCxnSpPr>
          <p:nvPr/>
        </p:nvCxnSpPr>
        <p:spPr bwMode="auto">
          <a:xfrm>
            <a:off x="6507547" y="2571237"/>
            <a:ext cx="306728" cy="299534"/>
          </a:xfrm>
          <a:prstGeom prst="straightConnector1">
            <a:avLst/>
          </a:prstGeom>
          <a:noFill/>
          <a:ln w="25400" algn="ctr">
            <a:solidFill>
              <a:schemeClr val="bg2"/>
            </a:solidFill>
            <a:round/>
            <a:headEnd/>
            <a:tailEnd type="triangle"/>
          </a:ln>
        </p:spPr>
      </p:cxnSp>
      <p:cxnSp>
        <p:nvCxnSpPr>
          <p:cNvPr id="60" name="Straight Arrow Connector 59"/>
          <p:cNvCxnSpPr>
            <a:cxnSpLocks/>
          </p:cNvCxnSpPr>
          <p:nvPr/>
        </p:nvCxnSpPr>
        <p:spPr bwMode="auto">
          <a:xfrm>
            <a:off x="6550179" y="2591670"/>
            <a:ext cx="306728" cy="79004"/>
          </a:xfrm>
          <a:prstGeom prst="straightConnector1">
            <a:avLst/>
          </a:prstGeom>
          <a:noFill/>
          <a:ln w="25400" algn="ctr">
            <a:solidFill>
              <a:schemeClr val="bg2"/>
            </a:solidFill>
            <a:round/>
            <a:headEnd/>
            <a:tailEnd type="triangle"/>
          </a:ln>
        </p:spPr>
      </p:cxnSp>
      <p:cxnSp>
        <p:nvCxnSpPr>
          <p:cNvPr id="63" name="Straight Arrow Connector 62"/>
          <p:cNvCxnSpPr>
            <a:cxnSpLocks/>
          </p:cNvCxnSpPr>
          <p:nvPr/>
        </p:nvCxnSpPr>
        <p:spPr bwMode="auto">
          <a:xfrm flipV="1">
            <a:off x="6488732" y="2853540"/>
            <a:ext cx="315302" cy="266082"/>
          </a:xfrm>
          <a:prstGeom prst="straightConnector1">
            <a:avLst/>
          </a:prstGeom>
          <a:noFill/>
          <a:ln w="25400" algn="ctr">
            <a:solidFill>
              <a:schemeClr val="bg2"/>
            </a:solidFill>
            <a:round/>
            <a:headEnd/>
            <a:tailEnd type="triangle"/>
          </a:ln>
        </p:spPr>
      </p:cxnSp>
      <p:cxnSp>
        <p:nvCxnSpPr>
          <p:cNvPr id="66" name="Straight Arrow Connector 65"/>
          <p:cNvCxnSpPr>
            <a:cxnSpLocks/>
          </p:cNvCxnSpPr>
          <p:nvPr/>
        </p:nvCxnSpPr>
        <p:spPr bwMode="auto">
          <a:xfrm flipV="1">
            <a:off x="7580116" y="2958354"/>
            <a:ext cx="544781" cy="7061"/>
          </a:xfrm>
          <a:prstGeom prst="straightConnector1">
            <a:avLst/>
          </a:prstGeom>
          <a:noFill/>
          <a:ln w="25400" algn="ctr">
            <a:solidFill>
              <a:schemeClr val="bg2"/>
            </a:solidFill>
            <a:round/>
            <a:headEnd/>
            <a:tailEnd type="triangle"/>
          </a:ln>
        </p:spPr>
      </p:cxnSp>
      <p:sp>
        <p:nvSpPr>
          <p:cNvPr id="68" name="TextBox 67"/>
          <p:cNvSpPr txBox="1"/>
          <p:nvPr/>
        </p:nvSpPr>
        <p:spPr>
          <a:xfrm>
            <a:off x="11152" y="1306745"/>
            <a:ext cx="1205807" cy="507831"/>
          </a:xfrm>
          <a:prstGeom prst="rect">
            <a:avLst/>
          </a:prstGeom>
          <a:noFill/>
        </p:spPr>
        <p:txBody>
          <a:bodyPr wrap="square" rtlCol="0">
            <a:spAutoFit/>
          </a:bodyPr>
          <a:lstStyle/>
          <a:p>
            <a:r>
              <a:rPr lang="en-US" sz="900" b="1" dirty="0">
                <a:solidFill>
                  <a:srgbClr val="000000"/>
                </a:solidFill>
                <a:latin typeface="Arial"/>
                <a:cs typeface="Arial"/>
              </a:rPr>
              <a:t>Thousands of medical machines in each hospital</a:t>
            </a:r>
          </a:p>
        </p:txBody>
      </p:sp>
      <p:sp>
        <p:nvSpPr>
          <p:cNvPr id="69" name="TextBox 68"/>
          <p:cNvSpPr txBox="1"/>
          <p:nvPr/>
        </p:nvSpPr>
        <p:spPr>
          <a:xfrm>
            <a:off x="4797052" y="1161869"/>
            <a:ext cx="1437752" cy="369332"/>
          </a:xfrm>
          <a:prstGeom prst="rect">
            <a:avLst/>
          </a:prstGeom>
          <a:noFill/>
        </p:spPr>
        <p:txBody>
          <a:bodyPr wrap="square" rtlCol="0">
            <a:spAutoFit/>
          </a:bodyPr>
          <a:lstStyle/>
          <a:p>
            <a:r>
              <a:rPr lang="en-US" sz="900" b="1" dirty="0">
                <a:solidFill>
                  <a:srgbClr val="000000"/>
                </a:solidFill>
                <a:cs typeface="Arial"/>
              </a:rPr>
              <a:t>Anonymization prior to delivery to core cluster</a:t>
            </a:r>
          </a:p>
        </p:txBody>
      </p:sp>
      <p:cxnSp>
        <p:nvCxnSpPr>
          <p:cNvPr id="61" name="Straight Arrow Connector 60"/>
          <p:cNvCxnSpPr/>
          <p:nvPr/>
        </p:nvCxnSpPr>
        <p:spPr bwMode="auto">
          <a:xfrm>
            <a:off x="5454184" y="1499674"/>
            <a:ext cx="777887" cy="471107"/>
          </a:xfrm>
          <a:prstGeom prst="straightConnector1">
            <a:avLst/>
          </a:prstGeom>
          <a:noFill/>
          <a:ln w="25400" algn="ctr">
            <a:solidFill>
              <a:srgbClr val="5A6765"/>
            </a:solidFill>
            <a:round/>
            <a:headEnd type="none"/>
            <a:tailEnd type="arrow" w="lg" len="sm"/>
          </a:ln>
        </p:spPr>
      </p:cxnSp>
      <p:cxnSp>
        <p:nvCxnSpPr>
          <p:cNvPr id="13" name="Straight Connector 12"/>
          <p:cNvCxnSpPr/>
          <p:nvPr/>
        </p:nvCxnSpPr>
        <p:spPr bwMode="auto">
          <a:xfrm>
            <a:off x="1191" y="993369"/>
            <a:ext cx="9141619" cy="0"/>
          </a:xfrm>
          <a:prstGeom prst="line">
            <a:avLst/>
          </a:prstGeom>
          <a:noFill/>
          <a:ln w="25400" algn="ctr">
            <a:solidFill>
              <a:schemeClr val="accent3"/>
            </a:solidFill>
            <a:round/>
            <a:headEnd/>
            <a:tailEnd/>
          </a:ln>
        </p:spPr>
      </p:cxnSp>
      <p:cxnSp>
        <p:nvCxnSpPr>
          <p:cNvPr id="53" name="Straight Connector 52"/>
          <p:cNvCxnSpPr/>
          <p:nvPr/>
        </p:nvCxnSpPr>
        <p:spPr bwMode="auto">
          <a:xfrm>
            <a:off x="1191" y="4099671"/>
            <a:ext cx="9141619" cy="0"/>
          </a:xfrm>
          <a:prstGeom prst="line">
            <a:avLst/>
          </a:prstGeom>
          <a:noFill/>
          <a:ln w="25400" algn="ctr">
            <a:solidFill>
              <a:schemeClr val="accent3"/>
            </a:solidFill>
            <a:round/>
            <a:headEnd/>
            <a:tailEnd/>
          </a:ln>
        </p:spPr>
      </p:cxnSp>
      <p:pic>
        <p:nvPicPr>
          <p:cNvPr id="57" name="Picture 56" descr="UseCases_EndUsers_40k_Developer.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538897" y="1778681"/>
            <a:ext cx="445310" cy="445193"/>
          </a:xfrm>
          <a:prstGeom prst="rect">
            <a:avLst/>
          </a:prstGeom>
        </p:spPr>
      </p:pic>
      <p:pic>
        <p:nvPicPr>
          <p:cNvPr id="65" name="Picture 64" descr="UseCases_EndUsers_40k_Developer.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907540" y="2311504"/>
            <a:ext cx="359264" cy="359170"/>
          </a:xfrm>
          <a:prstGeom prst="rect">
            <a:avLst/>
          </a:prstGeom>
        </p:spPr>
      </p:pic>
      <p:pic>
        <p:nvPicPr>
          <p:cNvPr id="77" name="Picture 76" descr="Icon_BigData_50k_DataCenter.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343589" y="2361835"/>
            <a:ext cx="617837" cy="617677"/>
          </a:xfrm>
          <a:prstGeom prst="rect">
            <a:avLst/>
          </a:prstGeom>
        </p:spPr>
      </p:pic>
      <p:sp>
        <p:nvSpPr>
          <p:cNvPr id="81" name="Rectangle 80"/>
          <p:cNvSpPr/>
          <p:nvPr/>
        </p:nvSpPr>
        <p:spPr bwMode="auto">
          <a:xfrm>
            <a:off x="5488512" y="1970780"/>
            <a:ext cx="468741" cy="241088"/>
          </a:xfrm>
          <a:prstGeom prst="rect">
            <a:avLst/>
          </a:prstGeom>
          <a:solidFill>
            <a:schemeClr val="tx1"/>
          </a:solidFill>
          <a:ln w="9525" algn="ctr">
            <a:no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eaLnBrk="0" hangingPunct="0"/>
            <a:r>
              <a:rPr lang="en-US" sz="675" dirty="0">
                <a:solidFill>
                  <a:srgbClr val="FFFFFF"/>
                </a:solidFill>
              </a:rPr>
              <a:t>Source</a:t>
            </a:r>
          </a:p>
          <a:p>
            <a:pPr algn="ctr" eaLnBrk="0" hangingPunct="0"/>
            <a:r>
              <a:rPr lang="en-US" sz="675" dirty="0">
                <a:solidFill>
                  <a:srgbClr val="FFFFFF"/>
                </a:solidFill>
              </a:rPr>
              <a:t>1</a:t>
            </a:r>
          </a:p>
        </p:txBody>
      </p:sp>
      <p:sp>
        <p:nvSpPr>
          <p:cNvPr id="82" name="Rectangle 81"/>
          <p:cNvSpPr/>
          <p:nvPr/>
        </p:nvSpPr>
        <p:spPr bwMode="auto">
          <a:xfrm>
            <a:off x="5488512" y="2463278"/>
            <a:ext cx="468741" cy="241088"/>
          </a:xfrm>
          <a:prstGeom prst="rect">
            <a:avLst/>
          </a:prstGeom>
          <a:solidFill>
            <a:schemeClr val="tx1"/>
          </a:solidFill>
          <a:ln w="9525" algn="ctr">
            <a:no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eaLnBrk="0" hangingPunct="0"/>
            <a:r>
              <a:rPr lang="en-US" sz="675" dirty="0">
                <a:solidFill>
                  <a:srgbClr val="FFFFFF"/>
                </a:solidFill>
              </a:rPr>
              <a:t>Source</a:t>
            </a:r>
          </a:p>
          <a:p>
            <a:pPr algn="ctr" eaLnBrk="0" hangingPunct="0"/>
            <a:r>
              <a:rPr lang="en-US" sz="675" dirty="0">
                <a:solidFill>
                  <a:srgbClr val="FFFFFF"/>
                </a:solidFill>
              </a:rPr>
              <a:t>2</a:t>
            </a:r>
          </a:p>
        </p:txBody>
      </p:sp>
      <p:sp>
        <p:nvSpPr>
          <p:cNvPr id="83" name="Rectangle 82"/>
          <p:cNvSpPr/>
          <p:nvPr/>
        </p:nvSpPr>
        <p:spPr bwMode="auto">
          <a:xfrm>
            <a:off x="5488511" y="2965414"/>
            <a:ext cx="468741" cy="241088"/>
          </a:xfrm>
          <a:prstGeom prst="rect">
            <a:avLst/>
          </a:prstGeom>
          <a:solidFill>
            <a:schemeClr val="tx1"/>
          </a:solidFill>
          <a:ln w="9525" algn="ctr">
            <a:no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eaLnBrk="0" hangingPunct="0"/>
            <a:r>
              <a:rPr lang="en-US" sz="675" dirty="0">
                <a:solidFill>
                  <a:srgbClr val="FFFFFF"/>
                </a:solidFill>
              </a:rPr>
              <a:t>Source</a:t>
            </a:r>
          </a:p>
          <a:p>
            <a:pPr algn="ctr" eaLnBrk="0" hangingPunct="0"/>
            <a:r>
              <a:rPr lang="en-US" sz="675" dirty="0">
                <a:solidFill>
                  <a:srgbClr val="FFFFFF"/>
                </a:solidFill>
              </a:rPr>
              <a:t>100</a:t>
            </a:r>
          </a:p>
        </p:txBody>
      </p:sp>
      <p:cxnSp>
        <p:nvCxnSpPr>
          <p:cNvPr id="87" name="Straight Arrow Connector 86"/>
          <p:cNvCxnSpPr/>
          <p:nvPr/>
        </p:nvCxnSpPr>
        <p:spPr bwMode="auto">
          <a:xfrm>
            <a:off x="1929178" y="2134917"/>
            <a:ext cx="247112" cy="202008"/>
          </a:xfrm>
          <a:prstGeom prst="straightConnector1">
            <a:avLst/>
          </a:prstGeom>
          <a:noFill/>
          <a:ln w="25400" algn="ctr">
            <a:solidFill>
              <a:srgbClr val="5A6765"/>
            </a:solidFill>
            <a:round/>
            <a:headEnd type="none"/>
            <a:tailEnd type="arrow" w="lg" len="sm"/>
          </a:ln>
        </p:spPr>
      </p:cxnSp>
      <p:cxnSp>
        <p:nvCxnSpPr>
          <p:cNvPr id="89" name="Straight Arrow Connector 88"/>
          <p:cNvCxnSpPr/>
          <p:nvPr/>
        </p:nvCxnSpPr>
        <p:spPr bwMode="auto">
          <a:xfrm>
            <a:off x="1829160" y="2581335"/>
            <a:ext cx="310094" cy="0"/>
          </a:xfrm>
          <a:prstGeom prst="straightConnector1">
            <a:avLst/>
          </a:prstGeom>
          <a:noFill/>
          <a:ln w="25400" algn="ctr">
            <a:solidFill>
              <a:srgbClr val="5A6765"/>
            </a:solidFill>
            <a:round/>
            <a:headEnd type="none"/>
            <a:tailEnd type="arrow" w="lg" len="sm"/>
          </a:ln>
        </p:spPr>
      </p:cxnSp>
      <p:cxnSp>
        <p:nvCxnSpPr>
          <p:cNvPr id="93" name="Straight Arrow Connector 92"/>
          <p:cNvCxnSpPr/>
          <p:nvPr/>
        </p:nvCxnSpPr>
        <p:spPr bwMode="auto">
          <a:xfrm flipV="1">
            <a:off x="1829159" y="2799396"/>
            <a:ext cx="379554" cy="170185"/>
          </a:xfrm>
          <a:prstGeom prst="straightConnector1">
            <a:avLst/>
          </a:prstGeom>
          <a:noFill/>
          <a:ln w="25400" algn="ctr">
            <a:solidFill>
              <a:srgbClr val="5A6765"/>
            </a:solidFill>
            <a:round/>
            <a:headEnd type="none"/>
            <a:tailEnd type="arrow" w="lg" len="sm"/>
          </a:ln>
        </p:spPr>
      </p:cxnSp>
      <p:cxnSp>
        <p:nvCxnSpPr>
          <p:cNvPr id="94" name="Straight Arrow Connector 93"/>
          <p:cNvCxnSpPr/>
          <p:nvPr/>
        </p:nvCxnSpPr>
        <p:spPr bwMode="auto">
          <a:xfrm>
            <a:off x="7580116" y="2563808"/>
            <a:ext cx="665303" cy="0"/>
          </a:xfrm>
          <a:prstGeom prst="straightConnector1">
            <a:avLst/>
          </a:prstGeom>
          <a:noFill/>
          <a:ln w="25400" algn="ctr">
            <a:solidFill>
              <a:srgbClr val="5A6765"/>
            </a:solidFill>
            <a:round/>
            <a:headEnd type="none"/>
            <a:tailEnd type="arrow" w="lg" len="sm"/>
          </a:ln>
        </p:spPr>
      </p:cxnSp>
      <p:pic>
        <p:nvPicPr>
          <p:cNvPr id="62" name="Picture 2" descr="Image result for Mri Machine icon"/>
          <p:cNvPicPr>
            <a:picLocks noChangeAspect="1" noChangeArrowheads="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75841" y="1820117"/>
            <a:ext cx="491387" cy="491387"/>
          </a:xfrm>
          <a:prstGeom prst="rect">
            <a:avLst/>
          </a:prstGeom>
          <a:noFill/>
          <a:extLst>
            <a:ext uri="{909E8E84-426E-40dd-AFC4-6F175D3DCCD1}">
              <a14:hiddenFill xmlns:a14="http://schemas.microsoft.com/office/drawing/2010/main" xmlns="">
                <a:solidFill>
                  <a:srgbClr val="FFFFFF"/>
                </a:solidFill>
              </a14:hiddenFill>
            </a:ext>
          </a:extLst>
        </p:spPr>
      </p:pic>
      <p:pic>
        <p:nvPicPr>
          <p:cNvPr id="70" name="Picture 4" descr="Image result for ultrasound Machine icon"/>
          <p:cNvPicPr>
            <a:picLocks noChangeAspect="1" noChangeArrowheads="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220282" y="2945102"/>
            <a:ext cx="452595" cy="452595"/>
          </a:xfrm>
          <a:prstGeom prst="rect">
            <a:avLst/>
          </a:prstGeom>
          <a:noFill/>
          <a:extLst>
            <a:ext uri="{909E8E84-426E-40dd-AFC4-6F175D3DCCD1}">
              <a14:hiddenFill xmlns:a14="http://schemas.microsoft.com/office/drawing/2010/main" xmlns="">
                <a:solidFill>
                  <a:srgbClr val="FFFFFF"/>
                </a:solidFill>
              </a14:hiddenFill>
            </a:ext>
          </a:extLst>
        </p:spPr>
      </p:pic>
      <p:pic>
        <p:nvPicPr>
          <p:cNvPr id="73" name="Picture 6" descr="Image result for ultrasound Machine icon"/>
          <p:cNvPicPr>
            <a:picLocks noChangeAspect="1" noChangeArrowheads="1"/>
          </p:cNvPicPr>
          <p:nvPr/>
        </p:nvPicPr>
        <p:blipFill rotWithShape="1">
          <a:blip r:embed="rId9" cstate="print">
            <a:duotone>
              <a:schemeClr val="accent4">
                <a:shade val="45000"/>
                <a:satMod val="135000"/>
              </a:schemeClr>
              <a:prstClr val="white"/>
            </a:duotone>
            <a:extLst>
              <a:ext uri="{28A0092B-C50C-407E-A947-70E740481C1C}">
                <a14:useLocalDpi xmlns:a14="http://schemas.microsoft.com/office/drawing/2010/main"/>
              </a:ext>
            </a:extLst>
          </a:blip>
          <a:srcRect/>
          <a:stretch/>
        </p:blipFill>
        <p:spPr bwMode="auto">
          <a:xfrm>
            <a:off x="175018" y="2368806"/>
            <a:ext cx="492210" cy="444727"/>
          </a:xfrm>
          <a:prstGeom prst="rect">
            <a:avLst/>
          </a:prstGeom>
          <a:noFill/>
          <a:extLst>
            <a:ext uri="{909E8E84-426E-40dd-AFC4-6F175D3DCCD1}">
              <a14:hiddenFill xmlns:a14="http://schemas.microsoft.com/office/drawing/2010/main" xmlns="">
                <a:solidFill>
                  <a:srgbClr val="FFFFFF"/>
                </a:solidFill>
              </a14:hiddenFill>
            </a:ext>
          </a:extLst>
        </p:spPr>
      </p:pic>
      <p:pic>
        <p:nvPicPr>
          <p:cNvPr id="78" name="Picture 14" descr="Related image"/>
          <p:cNvPicPr>
            <a:picLocks noChangeAspect="1" noChangeArrowheads="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359149" y="1950400"/>
            <a:ext cx="734453" cy="734453"/>
          </a:xfrm>
          <a:prstGeom prst="rect">
            <a:avLst/>
          </a:prstGeom>
          <a:noFill/>
          <a:extLst>
            <a:ext uri="{909E8E84-426E-40dd-AFC4-6F175D3DCCD1}">
              <a14:hiddenFill xmlns:a14="http://schemas.microsoft.com/office/drawing/2010/main" xmlns="">
                <a:solidFill>
                  <a:srgbClr val="FFFFFF"/>
                </a:solidFill>
              </a14:hiddenFill>
            </a:ext>
          </a:extLst>
        </p:spPr>
      </p:pic>
      <p:pic>
        <p:nvPicPr>
          <p:cNvPr id="67" name="Picture 66" descr="Icon_BigData_50k_DataCenter.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520246" y="2376014"/>
            <a:ext cx="617837" cy="617677"/>
          </a:xfrm>
          <a:prstGeom prst="rect">
            <a:avLst/>
          </a:prstGeom>
        </p:spPr>
      </p:pic>
      <p:pic>
        <p:nvPicPr>
          <p:cNvPr id="86" name="Picture 2" descr="Image result for Mri Machine icon"/>
          <p:cNvPicPr>
            <a:picLocks noChangeAspect="1" noChangeArrowheads="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825381" y="1820117"/>
            <a:ext cx="491387" cy="491387"/>
          </a:xfrm>
          <a:prstGeom prst="rect">
            <a:avLst/>
          </a:prstGeom>
          <a:noFill/>
          <a:extLst>
            <a:ext uri="{909E8E84-426E-40dd-AFC4-6F175D3DCCD1}">
              <a14:hiddenFill xmlns:a14="http://schemas.microsoft.com/office/drawing/2010/main" xmlns="">
                <a:solidFill>
                  <a:srgbClr val="FFFFFF"/>
                </a:solidFill>
              </a14:hiddenFill>
            </a:ext>
          </a:extLst>
        </p:spPr>
      </p:pic>
      <p:pic>
        <p:nvPicPr>
          <p:cNvPr id="88" name="Picture 4" descr="Image result for ultrasound Machine icon"/>
          <p:cNvPicPr>
            <a:picLocks noChangeAspect="1" noChangeArrowheads="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869821" y="2945102"/>
            <a:ext cx="452595" cy="452595"/>
          </a:xfrm>
          <a:prstGeom prst="rect">
            <a:avLst/>
          </a:prstGeom>
          <a:noFill/>
          <a:extLst>
            <a:ext uri="{909E8E84-426E-40dd-AFC4-6F175D3DCCD1}">
              <a14:hiddenFill xmlns:a14="http://schemas.microsoft.com/office/drawing/2010/main" xmlns="">
                <a:solidFill>
                  <a:srgbClr val="FFFFFF"/>
                </a:solidFill>
              </a14:hiddenFill>
            </a:ext>
          </a:extLst>
        </p:spPr>
      </p:pic>
      <p:pic>
        <p:nvPicPr>
          <p:cNvPr id="90" name="Picture 6" descr="Image result for ultrasound Machine icon"/>
          <p:cNvPicPr>
            <a:picLocks noChangeAspect="1" noChangeArrowheads="1"/>
          </p:cNvPicPr>
          <p:nvPr/>
        </p:nvPicPr>
        <p:blipFill rotWithShape="1">
          <a:blip r:embed="rId9" cstate="print">
            <a:duotone>
              <a:schemeClr val="accent4">
                <a:shade val="45000"/>
                <a:satMod val="135000"/>
              </a:schemeClr>
              <a:prstClr val="white"/>
            </a:duotone>
            <a:extLst>
              <a:ext uri="{28A0092B-C50C-407E-A947-70E740481C1C}">
                <a14:useLocalDpi xmlns:a14="http://schemas.microsoft.com/office/drawing/2010/main"/>
              </a:ext>
            </a:extLst>
          </a:blip>
          <a:srcRect/>
          <a:stretch/>
        </p:blipFill>
        <p:spPr bwMode="auto">
          <a:xfrm>
            <a:off x="4824557" y="2368806"/>
            <a:ext cx="492210" cy="444727"/>
          </a:xfrm>
          <a:prstGeom prst="rect">
            <a:avLst/>
          </a:prstGeom>
          <a:noFill/>
          <a:extLst>
            <a:ext uri="{909E8E84-426E-40dd-AFC4-6F175D3DCCD1}">
              <a14:hiddenFill xmlns:a14="http://schemas.microsoft.com/office/drawing/2010/main" xmlns="">
                <a:solidFill>
                  <a:srgbClr val="FFFFFF"/>
                </a:solidFill>
              </a14:hiddenFill>
            </a:ext>
          </a:extLst>
        </p:spPr>
      </p:pic>
      <p:pic>
        <p:nvPicPr>
          <p:cNvPr id="97" name="Picture 10" descr="Related image"/>
          <p:cNvPicPr>
            <a:picLocks noChangeAspect="1" noChangeArrowheads="1"/>
          </p:cNvPicPr>
          <p:nvPr/>
        </p:nvPicPr>
        <p:blipFill>
          <a:blip r:embed="rId10"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044093" y="1857633"/>
            <a:ext cx="598172" cy="448629"/>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99" name="Picture 10" descr="Related image"/>
          <p:cNvPicPr>
            <a:picLocks noChangeAspect="1" noChangeArrowheads="1"/>
          </p:cNvPicPr>
          <p:nvPr/>
        </p:nvPicPr>
        <p:blipFill>
          <a:blip r:embed="rId10"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044093" y="2862576"/>
            <a:ext cx="598172" cy="448629"/>
          </a:xfrm>
          <a:prstGeom prst="rect">
            <a:avLst/>
          </a:prstGeom>
          <a:noFill/>
          <a:ln>
            <a:noFill/>
          </a:ln>
          <a:extLst>
            <a:ext uri="{909E8E84-426E-40dd-AFC4-6F175D3DCCD1}">
              <a14:hiddenFill xmlns:a14="http://schemas.microsoft.com/office/drawing/2010/main" xmlns="">
                <a:solidFill>
                  <a:srgbClr val="FFFFFF"/>
                </a:solidFill>
              </a14:hiddenFill>
            </a:ext>
          </a:extLst>
        </p:spPr>
      </p:pic>
      <p:grpSp>
        <p:nvGrpSpPr>
          <p:cNvPr id="7" name="Group 6"/>
          <p:cNvGrpSpPr/>
          <p:nvPr/>
        </p:nvGrpSpPr>
        <p:grpSpPr>
          <a:xfrm>
            <a:off x="6854920" y="2320393"/>
            <a:ext cx="609804" cy="522400"/>
            <a:chOff x="9138305" y="3093857"/>
            <a:chExt cx="813072" cy="696533"/>
          </a:xfrm>
        </p:grpSpPr>
        <p:pic>
          <p:nvPicPr>
            <p:cNvPr id="1036" name="Picture 12" descr="Image result for internet icon"/>
            <p:cNvPicPr>
              <a:picLocks noChangeAspect="1" noChangeArrowheads="1"/>
            </p:cNvPicPr>
            <p:nvPr/>
          </p:nvPicPr>
          <p:blipFill>
            <a:blip r:embed="rId11"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138305" y="3093857"/>
              <a:ext cx="813072" cy="696533"/>
            </a:xfrm>
            <a:prstGeom prst="rect">
              <a:avLst/>
            </a:prstGeom>
            <a:noFill/>
            <a:extLst>
              <a:ext uri="{909E8E84-426E-40dd-AFC4-6F175D3DCCD1}">
                <a14:hiddenFill xmlns:a14="http://schemas.microsoft.com/office/drawing/2010/main" xmlns="">
                  <a:solidFill>
                    <a:srgbClr val="FFFFFF"/>
                  </a:solidFill>
                </a14:hiddenFill>
              </a:ext>
            </a:extLst>
          </p:spPr>
        </p:pic>
        <p:sp>
          <p:nvSpPr>
            <p:cNvPr id="100" name="TextBox 99"/>
            <p:cNvSpPr txBox="1"/>
            <p:nvPr/>
          </p:nvSpPr>
          <p:spPr>
            <a:xfrm>
              <a:off x="9313285" y="3346104"/>
              <a:ext cx="477375" cy="153888"/>
            </a:xfrm>
            <a:prstGeom prst="rect">
              <a:avLst/>
            </a:prstGeom>
            <a:solidFill>
              <a:schemeClr val="bg1"/>
            </a:solidFill>
          </p:spPr>
          <p:txBody>
            <a:bodyPr wrap="square" lIns="0" tIns="0" rIns="0" bIns="0" rtlCol="0">
              <a:spAutoFit/>
            </a:bodyPr>
            <a:lstStyle/>
            <a:p>
              <a:r>
                <a:rPr lang="en-US" sz="750" b="1" dirty="0">
                  <a:solidFill>
                    <a:srgbClr val="000000"/>
                  </a:solidFill>
                  <a:latin typeface="Arial"/>
                  <a:cs typeface="Arial"/>
                </a:rPr>
                <a:t>Internet</a:t>
              </a:r>
            </a:p>
          </p:txBody>
        </p:sp>
      </p:grpSp>
      <p:sp>
        <p:nvSpPr>
          <p:cNvPr id="101" name="TextBox 100"/>
          <p:cNvSpPr txBox="1"/>
          <p:nvPr/>
        </p:nvSpPr>
        <p:spPr>
          <a:xfrm>
            <a:off x="8124896" y="2969581"/>
            <a:ext cx="1127232" cy="369332"/>
          </a:xfrm>
          <a:prstGeom prst="rect">
            <a:avLst/>
          </a:prstGeom>
          <a:noFill/>
        </p:spPr>
        <p:txBody>
          <a:bodyPr wrap="none" rtlCol="0">
            <a:spAutoFit/>
          </a:bodyPr>
          <a:lstStyle/>
          <a:p>
            <a:r>
              <a:rPr lang="en-US" sz="900" b="1" dirty="0">
                <a:solidFill>
                  <a:srgbClr val="000000"/>
                </a:solidFill>
                <a:latin typeface="Arial"/>
                <a:cs typeface="Arial"/>
              </a:rPr>
              <a:t>Machine learning</a:t>
            </a:r>
            <a:br>
              <a:rPr lang="en-US" sz="900" b="1" dirty="0">
                <a:solidFill>
                  <a:srgbClr val="000000"/>
                </a:solidFill>
                <a:latin typeface="Arial"/>
                <a:cs typeface="Arial"/>
              </a:rPr>
            </a:br>
            <a:r>
              <a:rPr lang="en-US" sz="900" b="1" dirty="0">
                <a:solidFill>
                  <a:srgbClr val="000000"/>
                </a:solidFill>
                <a:latin typeface="Arial"/>
                <a:cs typeface="Arial"/>
              </a:rPr>
              <a:t>diagnosis app</a:t>
            </a:r>
          </a:p>
        </p:txBody>
      </p:sp>
      <p:sp>
        <p:nvSpPr>
          <p:cNvPr id="102" name="TextBox 101"/>
          <p:cNvSpPr txBox="1"/>
          <p:nvPr/>
        </p:nvSpPr>
        <p:spPr>
          <a:xfrm>
            <a:off x="3311460" y="3020787"/>
            <a:ext cx="1127232" cy="369332"/>
          </a:xfrm>
          <a:prstGeom prst="rect">
            <a:avLst/>
          </a:prstGeom>
          <a:noFill/>
        </p:spPr>
        <p:txBody>
          <a:bodyPr wrap="none" rtlCol="0">
            <a:spAutoFit/>
          </a:bodyPr>
          <a:lstStyle/>
          <a:p>
            <a:r>
              <a:rPr lang="en-US" sz="900" b="1" dirty="0">
                <a:solidFill>
                  <a:srgbClr val="000000"/>
                </a:solidFill>
                <a:latin typeface="Arial"/>
                <a:cs typeface="Arial"/>
              </a:rPr>
              <a:t>Machine learning</a:t>
            </a:r>
            <a:br>
              <a:rPr lang="en-US" sz="900" b="1" dirty="0">
                <a:solidFill>
                  <a:srgbClr val="000000"/>
                </a:solidFill>
                <a:latin typeface="Arial"/>
                <a:cs typeface="Arial"/>
              </a:rPr>
            </a:br>
            <a:r>
              <a:rPr lang="en-US" sz="900" b="1" dirty="0">
                <a:solidFill>
                  <a:srgbClr val="000000"/>
                </a:solidFill>
                <a:latin typeface="Arial"/>
                <a:cs typeface="Arial"/>
              </a:rPr>
              <a:t>diagnosis app</a:t>
            </a:r>
          </a:p>
        </p:txBody>
      </p:sp>
      <p:pic>
        <p:nvPicPr>
          <p:cNvPr id="103" name="Picture 8" descr="Related image"/>
          <p:cNvPicPr>
            <a:picLocks noChangeAspect="1" noChangeArrowheads="1"/>
          </p:cNvPicPr>
          <p:nvPr/>
        </p:nvPicPr>
        <p:blipFill>
          <a:blip r:embed="rId12"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515015" y="2394076"/>
            <a:ext cx="351028" cy="351028"/>
          </a:xfrm>
          <a:prstGeom prst="rect">
            <a:avLst/>
          </a:prstGeom>
          <a:noFill/>
          <a:extLst>
            <a:ext uri="{909E8E84-426E-40dd-AFC4-6F175D3DCCD1}">
              <a14:hiddenFill xmlns:a14="http://schemas.microsoft.com/office/drawing/2010/main" xmlns="">
                <a:solidFill>
                  <a:srgbClr val="FFFFFF"/>
                </a:solidFill>
              </a14:hiddenFill>
            </a:ext>
          </a:extLst>
        </p:spPr>
      </p:pic>
      <p:pic>
        <p:nvPicPr>
          <p:cNvPr id="104" name="Picture 12" descr="Image result for software icon"/>
          <p:cNvPicPr>
            <a:picLocks noChangeAspect="1" noChangeArrowheads="1"/>
          </p:cNvPicPr>
          <p:nvPr/>
        </p:nvPicPr>
        <p:blipFill>
          <a:blip r:embed="rId13"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538897" y="2884395"/>
            <a:ext cx="322107" cy="322107"/>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06" name="Group 105"/>
          <p:cNvGrpSpPr/>
          <p:nvPr/>
        </p:nvGrpSpPr>
        <p:grpSpPr>
          <a:xfrm>
            <a:off x="2208713" y="2320393"/>
            <a:ext cx="609804" cy="522400"/>
            <a:chOff x="9138305" y="3093857"/>
            <a:chExt cx="813072" cy="696533"/>
          </a:xfrm>
        </p:grpSpPr>
        <p:pic>
          <p:nvPicPr>
            <p:cNvPr id="107" name="Picture 12" descr="Image result for internet icon"/>
            <p:cNvPicPr>
              <a:picLocks noChangeAspect="1" noChangeArrowheads="1"/>
            </p:cNvPicPr>
            <p:nvPr/>
          </p:nvPicPr>
          <p:blipFill>
            <a:blip r:embed="rId11"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138305" y="3093857"/>
              <a:ext cx="813072" cy="696533"/>
            </a:xfrm>
            <a:prstGeom prst="rect">
              <a:avLst/>
            </a:prstGeom>
            <a:noFill/>
            <a:extLst>
              <a:ext uri="{909E8E84-426E-40dd-AFC4-6F175D3DCCD1}">
                <a14:hiddenFill xmlns:a14="http://schemas.microsoft.com/office/drawing/2010/main" xmlns="">
                  <a:solidFill>
                    <a:srgbClr val="FFFFFF"/>
                  </a:solidFill>
                </a14:hiddenFill>
              </a:ext>
            </a:extLst>
          </p:spPr>
        </p:pic>
        <p:sp>
          <p:nvSpPr>
            <p:cNvPr id="108" name="TextBox 107"/>
            <p:cNvSpPr txBox="1"/>
            <p:nvPr/>
          </p:nvSpPr>
          <p:spPr>
            <a:xfrm>
              <a:off x="9313285" y="3346104"/>
              <a:ext cx="477375" cy="153888"/>
            </a:xfrm>
            <a:prstGeom prst="rect">
              <a:avLst/>
            </a:prstGeom>
            <a:solidFill>
              <a:schemeClr val="bg1"/>
            </a:solidFill>
          </p:spPr>
          <p:txBody>
            <a:bodyPr wrap="square" lIns="0" tIns="0" rIns="0" bIns="0" rtlCol="0">
              <a:spAutoFit/>
            </a:bodyPr>
            <a:lstStyle/>
            <a:p>
              <a:r>
                <a:rPr lang="en-US" sz="750" b="1" dirty="0">
                  <a:solidFill>
                    <a:srgbClr val="000000"/>
                  </a:solidFill>
                  <a:latin typeface="Arial"/>
                  <a:cs typeface="Arial"/>
                </a:rPr>
                <a:t>Internet</a:t>
              </a:r>
            </a:p>
          </p:txBody>
        </p:sp>
      </p:grpSp>
      <p:cxnSp>
        <p:nvCxnSpPr>
          <p:cNvPr id="109" name="Straight Arrow Connector 108"/>
          <p:cNvCxnSpPr/>
          <p:nvPr/>
        </p:nvCxnSpPr>
        <p:spPr bwMode="auto">
          <a:xfrm>
            <a:off x="6491827" y="2112321"/>
            <a:ext cx="330670" cy="224605"/>
          </a:xfrm>
          <a:prstGeom prst="straightConnector1">
            <a:avLst/>
          </a:prstGeom>
          <a:noFill/>
          <a:ln w="25400" algn="ctr">
            <a:solidFill>
              <a:srgbClr val="5A6765"/>
            </a:solidFill>
            <a:round/>
            <a:headEnd type="none"/>
            <a:tailEnd type="arrow" w="lg" len="sm"/>
          </a:ln>
        </p:spPr>
      </p:cxnSp>
      <p:cxnSp>
        <p:nvCxnSpPr>
          <p:cNvPr id="110" name="Straight Arrow Connector 109"/>
          <p:cNvCxnSpPr/>
          <p:nvPr/>
        </p:nvCxnSpPr>
        <p:spPr bwMode="auto">
          <a:xfrm>
            <a:off x="6475366" y="2581335"/>
            <a:ext cx="310094" cy="0"/>
          </a:xfrm>
          <a:prstGeom prst="straightConnector1">
            <a:avLst/>
          </a:prstGeom>
          <a:noFill/>
          <a:ln w="25400" algn="ctr">
            <a:solidFill>
              <a:srgbClr val="5A6765"/>
            </a:solidFill>
            <a:round/>
            <a:headEnd type="none"/>
            <a:tailEnd type="arrow" w="lg" len="sm"/>
          </a:ln>
        </p:spPr>
      </p:cxnSp>
      <p:cxnSp>
        <p:nvCxnSpPr>
          <p:cNvPr id="111" name="Straight Arrow Connector 110"/>
          <p:cNvCxnSpPr/>
          <p:nvPr/>
        </p:nvCxnSpPr>
        <p:spPr bwMode="auto">
          <a:xfrm flipV="1">
            <a:off x="6422696" y="2799397"/>
            <a:ext cx="432224" cy="226982"/>
          </a:xfrm>
          <a:prstGeom prst="straightConnector1">
            <a:avLst/>
          </a:prstGeom>
          <a:noFill/>
          <a:ln w="25400" algn="ctr">
            <a:solidFill>
              <a:srgbClr val="5A6765"/>
            </a:solidFill>
            <a:round/>
            <a:headEnd type="none"/>
            <a:tailEnd type="arrow" w="lg" len="sm"/>
          </a:ln>
        </p:spPr>
      </p:cxnSp>
      <p:pic>
        <p:nvPicPr>
          <p:cNvPr id="98" name="Picture 10" descr="Related image"/>
          <p:cNvPicPr>
            <a:picLocks noChangeAspect="1" noChangeArrowheads="1"/>
          </p:cNvPicPr>
          <p:nvPr/>
        </p:nvPicPr>
        <p:blipFill>
          <a:blip r:embed="rId10"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044093" y="2350766"/>
            <a:ext cx="598172" cy="448629"/>
          </a:xfrm>
          <a:prstGeom prst="rect">
            <a:avLst/>
          </a:prstGeom>
          <a:noFill/>
          <a:ln>
            <a:noFill/>
          </a:ln>
          <a:extLst>
            <a:ext uri="{909E8E84-426E-40dd-AFC4-6F175D3DCCD1}">
              <a14:hiddenFill xmlns:a14="http://schemas.microsoft.com/office/drawing/2010/main" xmlns="">
                <a:solidFill>
                  <a:srgbClr val="FFFFFF"/>
                </a:solidFill>
              </a14:hiddenFill>
            </a:ext>
          </a:extLst>
        </p:spPr>
      </p:pic>
      <p:sp>
        <p:nvSpPr>
          <p:cNvPr id="71" name="TextBox 70"/>
          <p:cNvSpPr txBox="1"/>
          <p:nvPr/>
        </p:nvSpPr>
        <p:spPr>
          <a:xfrm>
            <a:off x="6056076" y="4166075"/>
            <a:ext cx="1965165" cy="369204"/>
          </a:xfrm>
          <a:prstGeom prst="rect">
            <a:avLst/>
          </a:prstGeom>
          <a:noFill/>
        </p:spPr>
        <p:txBody>
          <a:bodyPr wrap="square" rtlCol="0">
            <a:spAutoFit/>
          </a:bodyPr>
          <a:lstStyle/>
          <a:p>
            <a:pPr algn="ctr"/>
            <a:r>
              <a:rPr lang="en-US" sz="1799" dirty="0">
                <a:solidFill>
                  <a:srgbClr val="000000"/>
                </a:solidFill>
                <a:latin typeface="Arial"/>
                <a:cs typeface="Arial"/>
              </a:rPr>
              <a:t>With MapR Edge</a:t>
            </a:r>
          </a:p>
        </p:txBody>
      </p:sp>
      <p:sp>
        <p:nvSpPr>
          <p:cNvPr id="72" name="Rectangle 71"/>
          <p:cNvSpPr/>
          <p:nvPr/>
        </p:nvSpPr>
        <p:spPr bwMode="auto">
          <a:xfrm>
            <a:off x="7948527" y="1808720"/>
            <a:ext cx="1181509" cy="375656"/>
          </a:xfrm>
          <a:prstGeom prst="rect">
            <a:avLst/>
          </a:prstGeom>
          <a:noFill/>
          <a:ln w="9525" algn="ctr">
            <a:no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eaLnBrk="0" hangingPunct="0"/>
            <a:r>
              <a:rPr lang="en-US" sz="900" b="1" dirty="0">
                <a:solidFill>
                  <a:srgbClr val="C00000"/>
                </a:solidFill>
              </a:rPr>
              <a:t>MapR Core Cluster</a:t>
            </a:r>
          </a:p>
        </p:txBody>
      </p:sp>
      <p:sp>
        <p:nvSpPr>
          <p:cNvPr id="74" name="Rectangle 73"/>
          <p:cNvSpPr/>
          <p:nvPr/>
        </p:nvSpPr>
        <p:spPr bwMode="auto">
          <a:xfrm>
            <a:off x="3197678" y="1808730"/>
            <a:ext cx="1190372" cy="375656"/>
          </a:xfrm>
          <a:prstGeom prst="rect">
            <a:avLst/>
          </a:prstGeom>
          <a:noFill/>
          <a:ln w="9525" algn="ctr">
            <a:noFill/>
            <a:round/>
            <a:headEnd/>
            <a:tailEnd/>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eaLnBrk="0" hangingPunct="0"/>
            <a:r>
              <a:rPr lang="en-US" sz="900" b="1" dirty="0">
                <a:solidFill>
                  <a:srgbClr val="C00000"/>
                </a:solidFill>
              </a:rPr>
              <a:t>MapR Core Cluster</a:t>
            </a:r>
          </a:p>
        </p:txBody>
      </p:sp>
    </p:spTree>
    <p:extLst>
      <p:ext uri="{BB962C8B-B14F-4D97-AF65-F5344CB8AC3E}">
        <p14:creationId xmlns:p14="http://schemas.microsoft.com/office/powerpoint/2010/main" val="4329613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p:txBody>
          <a:bodyPr/>
          <a:lstStyle/>
          <a:p>
            <a:r>
              <a:rPr lang="en-US" dirty="0" err="1"/>
              <a:t>MapR</a:t>
            </a:r>
            <a:r>
              <a:rPr lang="en-US" dirty="0"/>
              <a:t> Edge</a:t>
            </a:r>
          </a:p>
        </p:txBody>
      </p:sp>
    </p:spTree>
    <p:extLst>
      <p:ext uri="{BB962C8B-B14F-4D97-AF65-F5344CB8AC3E}">
        <p14:creationId xmlns:p14="http://schemas.microsoft.com/office/powerpoint/2010/main" val="127464928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9383" y="103280"/>
            <a:ext cx="8229600" cy="704088"/>
          </a:xfrm>
        </p:spPr>
        <p:txBody>
          <a:bodyPr/>
          <a:lstStyle/>
          <a:p>
            <a:r>
              <a:rPr lang="en-US" dirty="0"/>
              <a:t>Analytics and locality</a:t>
            </a:r>
          </a:p>
        </p:txBody>
      </p:sp>
      <p:sp>
        <p:nvSpPr>
          <p:cNvPr id="8" name="Rectangle 7"/>
          <p:cNvSpPr/>
          <p:nvPr/>
        </p:nvSpPr>
        <p:spPr>
          <a:xfrm>
            <a:off x="154560" y="997239"/>
            <a:ext cx="1256042" cy="283625"/>
          </a:xfrm>
          <a:prstGeom prst="rect">
            <a:avLst/>
          </a:prstGeom>
          <a:solidFill>
            <a:schemeClr val="tx2">
              <a:lumMod val="40000"/>
              <a:lumOff val="60000"/>
            </a:schemeClr>
          </a:solidFill>
          <a:ln w="9525">
            <a:solidFill>
              <a:schemeClr val="tx1"/>
            </a:solidFill>
            <a:miter lim="800000"/>
            <a:headEnd/>
            <a:tailEnd/>
          </a:ln>
          <a:effectLst/>
        </p:spPr>
        <p:txBody>
          <a:bodyPr wrap="square" tIns="91440" bIns="91440" rtlCol="0" anchor="ctr">
            <a:prstTxWarp prst="textNoShape">
              <a:avLst/>
            </a:prstTxWarp>
            <a:noAutofit/>
          </a:bodyPr>
          <a:lstStyle/>
          <a:p>
            <a:pPr algn="ctr"/>
            <a:r>
              <a:rPr lang="en-US" sz="1400" b="1" kern="0"/>
              <a:t>Conditioned</a:t>
            </a:r>
            <a:endParaRPr lang="en-US" sz="1400" b="1" kern="0" dirty="0"/>
          </a:p>
        </p:txBody>
      </p:sp>
      <p:sp>
        <p:nvSpPr>
          <p:cNvPr id="9" name="Rectangle 8"/>
          <p:cNvSpPr/>
          <p:nvPr/>
        </p:nvSpPr>
        <p:spPr>
          <a:xfrm>
            <a:off x="133037" y="2958940"/>
            <a:ext cx="1256043" cy="283625"/>
          </a:xfrm>
          <a:prstGeom prst="rect">
            <a:avLst/>
          </a:prstGeom>
          <a:solidFill>
            <a:schemeClr val="tx2">
              <a:lumMod val="40000"/>
              <a:lumOff val="60000"/>
            </a:schemeClr>
          </a:solidFill>
          <a:ln w="9525">
            <a:solidFill>
              <a:schemeClr val="tx1"/>
            </a:solidFill>
            <a:miter lim="800000"/>
            <a:headEnd/>
            <a:tailEnd/>
          </a:ln>
          <a:effectLst/>
        </p:spPr>
        <p:txBody>
          <a:bodyPr wrap="square" tIns="91440" bIns="91440" rtlCol="0" anchor="ctr">
            <a:prstTxWarp prst="textNoShape">
              <a:avLst/>
            </a:prstTxWarp>
            <a:noAutofit/>
          </a:bodyPr>
          <a:lstStyle/>
          <a:p>
            <a:pPr algn="ctr"/>
            <a:r>
              <a:rPr lang="en-US" sz="1400" b="1" kern="0" dirty="0"/>
              <a:t>Deep</a:t>
            </a:r>
          </a:p>
        </p:txBody>
      </p:sp>
      <p:sp>
        <p:nvSpPr>
          <p:cNvPr id="10" name="Rectangle 9"/>
          <p:cNvSpPr/>
          <p:nvPr/>
        </p:nvSpPr>
        <p:spPr>
          <a:xfrm>
            <a:off x="154560" y="1868241"/>
            <a:ext cx="1256042" cy="283625"/>
          </a:xfrm>
          <a:prstGeom prst="rect">
            <a:avLst/>
          </a:prstGeom>
          <a:solidFill>
            <a:schemeClr val="tx2">
              <a:lumMod val="40000"/>
              <a:lumOff val="60000"/>
            </a:schemeClr>
          </a:solidFill>
          <a:ln w="9525">
            <a:solidFill>
              <a:schemeClr val="tx1"/>
            </a:solidFill>
            <a:miter lim="800000"/>
            <a:headEnd/>
            <a:tailEnd/>
          </a:ln>
          <a:effectLst/>
        </p:spPr>
        <p:txBody>
          <a:bodyPr wrap="square" tIns="91440" bIns="91440" rtlCol="0" anchor="ctr">
            <a:prstTxWarp prst="textNoShape">
              <a:avLst/>
            </a:prstTxWarp>
            <a:noAutofit/>
          </a:bodyPr>
          <a:lstStyle/>
          <a:p>
            <a:pPr algn="ctr"/>
            <a:r>
              <a:rPr lang="en-US" sz="1400" b="1" kern="0" dirty="0"/>
              <a:t>Cognizant</a:t>
            </a:r>
          </a:p>
        </p:txBody>
      </p:sp>
      <p:sp>
        <p:nvSpPr>
          <p:cNvPr id="11" name="TextBox 10"/>
          <p:cNvSpPr txBox="1"/>
          <p:nvPr/>
        </p:nvSpPr>
        <p:spPr>
          <a:xfrm>
            <a:off x="54080" y="1280864"/>
            <a:ext cx="2243685" cy="560282"/>
          </a:xfrm>
          <a:prstGeom prst="rect">
            <a:avLst/>
          </a:prstGeom>
          <a:noFill/>
        </p:spPr>
        <p:txBody>
          <a:bodyPr wrap="square" rtlCol="0">
            <a:spAutoFit/>
          </a:bodyPr>
          <a:lstStyle/>
          <a:p>
            <a:pPr marL="93663" indent="-93663">
              <a:lnSpc>
                <a:spcPct val="95000"/>
              </a:lnSpc>
              <a:spcBef>
                <a:spcPts val="400"/>
              </a:spcBef>
              <a:buFont typeface="Arial" panose="020B0604020202020204" pitchFamily="34" charset="0"/>
              <a:buChar char="•"/>
            </a:pPr>
            <a:r>
              <a:rPr lang="en-US" sz="950" dirty="0">
                <a:solidFill>
                  <a:srgbClr val="231F20"/>
                </a:solidFill>
              </a:rPr>
              <a:t>Real time</a:t>
            </a:r>
          </a:p>
          <a:p>
            <a:pPr marL="93663" indent="-93663">
              <a:lnSpc>
                <a:spcPct val="95000"/>
              </a:lnSpc>
              <a:spcBef>
                <a:spcPts val="400"/>
              </a:spcBef>
              <a:buFont typeface="Arial" panose="020B0604020202020204" pitchFamily="34" charset="0"/>
              <a:buChar char="•"/>
            </a:pPr>
            <a:r>
              <a:rPr lang="en-US" sz="950" dirty="0">
                <a:solidFill>
                  <a:srgbClr val="231F20"/>
                </a:solidFill>
              </a:rPr>
              <a:t>Minimal time to perform computing</a:t>
            </a:r>
          </a:p>
        </p:txBody>
      </p:sp>
      <p:sp>
        <p:nvSpPr>
          <p:cNvPr id="12" name="TextBox 11"/>
          <p:cNvSpPr txBox="1"/>
          <p:nvPr/>
        </p:nvSpPr>
        <p:spPr>
          <a:xfrm>
            <a:off x="54080" y="2151866"/>
            <a:ext cx="2243685" cy="750462"/>
          </a:xfrm>
          <a:prstGeom prst="rect">
            <a:avLst/>
          </a:prstGeom>
          <a:noFill/>
        </p:spPr>
        <p:txBody>
          <a:bodyPr wrap="square" rtlCol="0">
            <a:spAutoFit/>
          </a:bodyPr>
          <a:lstStyle/>
          <a:p>
            <a:pPr marL="93663" indent="-93663">
              <a:lnSpc>
                <a:spcPct val="95000"/>
              </a:lnSpc>
              <a:spcBef>
                <a:spcPts val="400"/>
              </a:spcBef>
              <a:buFont typeface="Arial" panose="020B0604020202020204" pitchFamily="34" charset="0"/>
              <a:buChar char="•"/>
            </a:pPr>
            <a:r>
              <a:rPr lang="en-US" sz="950" dirty="0">
                <a:solidFill>
                  <a:srgbClr val="231F20"/>
                </a:solidFill>
              </a:rPr>
              <a:t>Near real time (sec to min)</a:t>
            </a:r>
          </a:p>
          <a:p>
            <a:pPr marL="93663" indent="-93663">
              <a:lnSpc>
                <a:spcPct val="95000"/>
              </a:lnSpc>
              <a:spcBef>
                <a:spcPts val="400"/>
              </a:spcBef>
              <a:buFont typeface="Arial" panose="020B0604020202020204" pitchFamily="34" charset="0"/>
              <a:buChar char="•"/>
            </a:pPr>
            <a:r>
              <a:rPr lang="en-US" sz="950" dirty="0">
                <a:solidFill>
                  <a:srgbClr val="231F20"/>
                </a:solidFill>
              </a:rPr>
              <a:t>More time for computation</a:t>
            </a:r>
          </a:p>
          <a:p>
            <a:pPr marL="93663" indent="-93663">
              <a:lnSpc>
                <a:spcPct val="95000"/>
              </a:lnSpc>
              <a:spcBef>
                <a:spcPts val="400"/>
              </a:spcBef>
              <a:buFont typeface="Arial" panose="020B0604020202020204" pitchFamily="34" charset="0"/>
              <a:buChar char="•"/>
            </a:pPr>
            <a:r>
              <a:rPr lang="en-US" sz="950" dirty="0">
                <a:solidFill>
                  <a:srgbClr val="231F20"/>
                </a:solidFill>
              </a:rPr>
              <a:t>Computation mainly on data from devices</a:t>
            </a:r>
          </a:p>
        </p:txBody>
      </p:sp>
      <p:sp>
        <p:nvSpPr>
          <p:cNvPr id="13" name="TextBox 12"/>
          <p:cNvSpPr txBox="1"/>
          <p:nvPr/>
        </p:nvSpPr>
        <p:spPr>
          <a:xfrm>
            <a:off x="41258" y="3242565"/>
            <a:ext cx="2243685" cy="611578"/>
          </a:xfrm>
          <a:prstGeom prst="rect">
            <a:avLst/>
          </a:prstGeom>
          <a:noFill/>
        </p:spPr>
        <p:txBody>
          <a:bodyPr wrap="square" rtlCol="0">
            <a:spAutoFit/>
          </a:bodyPr>
          <a:lstStyle/>
          <a:p>
            <a:pPr marL="93663" indent="-93663">
              <a:lnSpc>
                <a:spcPct val="95000"/>
              </a:lnSpc>
              <a:spcBef>
                <a:spcPts val="400"/>
              </a:spcBef>
              <a:buFont typeface="Arial" panose="020B0604020202020204" pitchFamily="34" charset="0"/>
              <a:buChar char="•"/>
            </a:pPr>
            <a:r>
              <a:rPr lang="en-US" sz="950" dirty="0">
                <a:solidFill>
                  <a:srgbClr val="231F20"/>
                </a:solidFill>
              </a:rPr>
              <a:t>Non-real time</a:t>
            </a:r>
          </a:p>
          <a:p>
            <a:pPr marL="93663" indent="-93663">
              <a:lnSpc>
                <a:spcPct val="95000"/>
              </a:lnSpc>
              <a:spcBef>
                <a:spcPts val="400"/>
              </a:spcBef>
              <a:buFont typeface="Arial" panose="020B0604020202020204" pitchFamily="34" charset="0"/>
              <a:buChar char="•"/>
            </a:pPr>
            <a:r>
              <a:rPr lang="en-US" sz="950" dirty="0">
                <a:solidFill>
                  <a:srgbClr val="231F20"/>
                </a:solidFill>
              </a:rPr>
              <a:t>More time for computation</a:t>
            </a:r>
          </a:p>
          <a:p>
            <a:pPr marL="93663" indent="-93663">
              <a:lnSpc>
                <a:spcPct val="95000"/>
              </a:lnSpc>
              <a:spcBef>
                <a:spcPts val="400"/>
              </a:spcBef>
              <a:buFont typeface="Arial" panose="020B0604020202020204" pitchFamily="34" charset="0"/>
              <a:buChar char="•"/>
            </a:pPr>
            <a:r>
              <a:rPr lang="en-US" sz="950" dirty="0">
                <a:solidFill>
                  <a:srgbClr val="231F20"/>
                </a:solidFill>
              </a:rPr>
              <a:t>Computation on more data sets</a:t>
            </a:r>
          </a:p>
        </p:txBody>
      </p:sp>
      <p:sp>
        <p:nvSpPr>
          <p:cNvPr id="14" name="TextBox 13"/>
          <p:cNvSpPr txBox="1"/>
          <p:nvPr/>
        </p:nvSpPr>
        <p:spPr>
          <a:xfrm>
            <a:off x="7009417" y="4204831"/>
            <a:ext cx="1879043" cy="508985"/>
          </a:xfrm>
          <a:prstGeom prst="rect">
            <a:avLst/>
          </a:prstGeom>
          <a:noFill/>
        </p:spPr>
        <p:txBody>
          <a:bodyPr wrap="square" rtlCol="0">
            <a:spAutoFit/>
          </a:bodyPr>
          <a:lstStyle/>
          <a:p>
            <a:pPr>
              <a:lnSpc>
                <a:spcPct val="95000"/>
              </a:lnSpc>
              <a:spcBef>
                <a:spcPts val="400"/>
              </a:spcBef>
            </a:pPr>
            <a:r>
              <a:rPr lang="en-US" sz="950" dirty="0">
                <a:solidFill>
                  <a:srgbClr val="231F20"/>
                </a:solidFill>
              </a:rPr>
              <a:t>Scalable computation resources and access to other data</a:t>
            </a:r>
          </a:p>
        </p:txBody>
      </p:sp>
      <p:sp>
        <p:nvSpPr>
          <p:cNvPr id="22" name="Rectangle 21"/>
          <p:cNvSpPr/>
          <p:nvPr/>
        </p:nvSpPr>
        <p:spPr>
          <a:xfrm>
            <a:off x="2211627" y="3921206"/>
            <a:ext cx="1044142" cy="283625"/>
          </a:xfrm>
          <a:prstGeom prst="rect">
            <a:avLst/>
          </a:prstGeom>
          <a:solidFill>
            <a:schemeClr val="bg1">
              <a:lumMod val="85000"/>
            </a:schemeClr>
          </a:solidFill>
          <a:ln w="9525">
            <a:solidFill>
              <a:schemeClr val="tx1"/>
            </a:solidFill>
            <a:miter lim="800000"/>
            <a:headEnd/>
            <a:tailEnd/>
          </a:ln>
          <a:effectLst/>
        </p:spPr>
        <p:txBody>
          <a:bodyPr wrap="square" tIns="91440" bIns="91440" rtlCol="0" anchor="ctr">
            <a:prstTxWarp prst="textNoShape">
              <a:avLst/>
            </a:prstTxWarp>
            <a:noAutofit/>
          </a:bodyPr>
          <a:lstStyle/>
          <a:p>
            <a:pPr algn="ctr"/>
            <a:r>
              <a:rPr lang="en-US" sz="1400" b="1" kern="0" dirty="0"/>
              <a:t>Local</a:t>
            </a:r>
          </a:p>
        </p:txBody>
      </p:sp>
      <p:sp>
        <p:nvSpPr>
          <p:cNvPr id="23" name="Rectangle 22"/>
          <p:cNvSpPr/>
          <p:nvPr/>
        </p:nvSpPr>
        <p:spPr>
          <a:xfrm>
            <a:off x="3731721" y="3921206"/>
            <a:ext cx="966953" cy="283625"/>
          </a:xfrm>
          <a:prstGeom prst="rect">
            <a:avLst/>
          </a:prstGeom>
          <a:solidFill>
            <a:schemeClr val="bg1">
              <a:lumMod val="85000"/>
            </a:schemeClr>
          </a:solidFill>
          <a:ln w="9525">
            <a:solidFill>
              <a:schemeClr val="tx1"/>
            </a:solidFill>
            <a:miter lim="800000"/>
            <a:headEnd/>
            <a:tailEnd/>
          </a:ln>
          <a:effectLst/>
        </p:spPr>
        <p:txBody>
          <a:bodyPr wrap="square" tIns="91440" bIns="91440" rtlCol="0" anchor="ctr">
            <a:prstTxWarp prst="textNoShape">
              <a:avLst/>
            </a:prstTxWarp>
            <a:noAutofit/>
          </a:bodyPr>
          <a:lstStyle/>
          <a:p>
            <a:pPr algn="ctr"/>
            <a:r>
              <a:rPr lang="en-US" sz="1400" b="1" kern="0" dirty="0"/>
              <a:t>Edge</a:t>
            </a:r>
          </a:p>
        </p:txBody>
      </p:sp>
      <p:sp>
        <p:nvSpPr>
          <p:cNvPr id="24" name="Rectangle 23"/>
          <p:cNvSpPr/>
          <p:nvPr/>
        </p:nvSpPr>
        <p:spPr>
          <a:xfrm>
            <a:off x="5339270" y="3921206"/>
            <a:ext cx="1194195" cy="283625"/>
          </a:xfrm>
          <a:prstGeom prst="rect">
            <a:avLst/>
          </a:prstGeom>
          <a:solidFill>
            <a:schemeClr val="bg1">
              <a:lumMod val="85000"/>
            </a:schemeClr>
          </a:solidFill>
          <a:ln w="9525">
            <a:solidFill>
              <a:schemeClr val="tx1"/>
            </a:solidFill>
            <a:miter lim="800000"/>
            <a:headEnd/>
            <a:tailEnd/>
          </a:ln>
          <a:effectLst/>
        </p:spPr>
        <p:txBody>
          <a:bodyPr wrap="square" tIns="91440" bIns="91440" rtlCol="0" anchor="ctr">
            <a:prstTxWarp prst="textNoShape">
              <a:avLst/>
            </a:prstTxWarp>
            <a:noAutofit/>
          </a:bodyPr>
          <a:lstStyle/>
          <a:p>
            <a:pPr algn="ctr"/>
            <a:r>
              <a:rPr lang="en-US" sz="1400" b="1" kern="0"/>
              <a:t> </a:t>
            </a:r>
            <a:r>
              <a:rPr lang="en-US" sz="1400" b="1" kern="0" dirty="0"/>
              <a:t>C</a:t>
            </a:r>
            <a:r>
              <a:rPr lang="en-US" sz="1400" b="1" kern="0"/>
              <a:t>loud</a:t>
            </a:r>
            <a:endParaRPr lang="en-US" sz="1400" b="1" kern="0" dirty="0"/>
          </a:p>
        </p:txBody>
      </p:sp>
      <p:sp>
        <p:nvSpPr>
          <p:cNvPr id="25" name="TextBox 24"/>
          <p:cNvSpPr txBox="1"/>
          <p:nvPr/>
        </p:nvSpPr>
        <p:spPr>
          <a:xfrm>
            <a:off x="2211627" y="4204831"/>
            <a:ext cx="1712170" cy="231217"/>
          </a:xfrm>
          <a:prstGeom prst="rect">
            <a:avLst/>
          </a:prstGeom>
          <a:noFill/>
        </p:spPr>
        <p:txBody>
          <a:bodyPr wrap="square" rtlCol="0">
            <a:spAutoFit/>
          </a:bodyPr>
          <a:lstStyle/>
          <a:p>
            <a:pPr>
              <a:lnSpc>
                <a:spcPct val="95000"/>
              </a:lnSpc>
              <a:spcBef>
                <a:spcPts val="400"/>
              </a:spcBef>
            </a:pPr>
            <a:r>
              <a:rPr lang="en-US" sz="950" dirty="0">
                <a:solidFill>
                  <a:srgbClr val="231F20"/>
                </a:solidFill>
              </a:rPr>
              <a:t>“directly wired”</a:t>
            </a:r>
          </a:p>
        </p:txBody>
      </p:sp>
      <p:sp>
        <p:nvSpPr>
          <p:cNvPr id="26" name="TextBox 25"/>
          <p:cNvSpPr txBox="1"/>
          <p:nvPr/>
        </p:nvSpPr>
        <p:spPr>
          <a:xfrm>
            <a:off x="3460227" y="4228372"/>
            <a:ext cx="1879043" cy="508985"/>
          </a:xfrm>
          <a:prstGeom prst="rect">
            <a:avLst/>
          </a:prstGeom>
          <a:noFill/>
        </p:spPr>
        <p:txBody>
          <a:bodyPr wrap="square" rtlCol="0">
            <a:spAutoFit/>
          </a:bodyPr>
          <a:lstStyle/>
          <a:p>
            <a:pPr>
              <a:lnSpc>
                <a:spcPct val="95000"/>
              </a:lnSpc>
              <a:spcBef>
                <a:spcPts val="400"/>
              </a:spcBef>
            </a:pPr>
            <a:r>
              <a:rPr lang="en-US" sz="950" dirty="0">
                <a:solidFill>
                  <a:srgbClr val="231F20"/>
                </a:solidFill>
              </a:rPr>
              <a:t>local with some computation </a:t>
            </a:r>
            <a:br>
              <a:rPr lang="en-US" sz="950" dirty="0">
                <a:solidFill>
                  <a:srgbClr val="231F20"/>
                </a:solidFill>
              </a:rPr>
            </a:br>
            <a:r>
              <a:rPr lang="en-US" sz="950" dirty="0">
                <a:solidFill>
                  <a:srgbClr val="231F20"/>
                </a:solidFill>
              </a:rPr>
              <a:t>resources</a:t>
            </a:r>
          </a:p>
        </p:txBody>
      </p:sp>
      <p:sp>
        <p:nvSpPr>
          <p:cNvPr id="27" name="TextBox 26"/>
          <p:cNvSpPr txBox="1"/>
          <p:nvPr/>
        </p:nvSpPr>
        <p:spPr>
          <a:xfrm>
            <a:off x="5295018" y="4216517"/>
            <a:ext cx="1879043" cy="508985"/>
          </a:xfrm>
          <a:prstGeom prst="rect">
            <a:avLst/>
          </a:prstGeom>
          <a:noFill/>
        </p:spPr>
        <p:txBody>
          <a:bodyPr wrap="square" rtlCol="0">
            <a:spAutoFit/>
          </a:bodyPr>
          <a:lstStyle/>
          <a:p>
            <a:pPr>
              <a:lnSpc>
                <a:spcPct val="95000"/>
              </a:lnSpc>
              <a:spcBef>
                <a:spcPts val="400"/>
              </a:spcBef>
            </a:pPr>
            <a:r>
              <a:rPr lang="en-US" sz="950" dirty="0">
                <a:solidFill>
                  <a:srgbClr val="231F20"/>
                </a:solidFill>
              </a:rPr>
              <a:t>remote with scalable computation resources and access to some other data</a:t>
            </a:r>
          </a:p>
        </p:txBody>
      </p:sp>
      <p:sp>
        <p:nvSpPr>
          <p:cNvPr id="28" name="Rectangle 27"/>
          <p:cNvSpPr/>
          <p:nvPr/>
        </p:nvSpPr>
        <p:spPr>
          <a:xfrm>
            <a:off x="7009417" y="3921206"/>
            <a:ext cx="1164836" cy="283625"/>
          </a:xfrm>
          <a:prstGeom prst="rect">
            <a:avLst/>
          </a:prstGeom>
          <a:solidFill>
            <a:schemeClr val="bg1">
              <a:lumMod val="85000"/>
            </a:schemeClr>
          </a:solidFill>
          <a:ln w="9525">
            <a:solidFill>
              <a:schemeClr val="tx1"/>
            </a:solidFill>
            <a:miter lim="800000"/>
            <a:headEnd/>
            <a:tailEnd/>
          </a:ln>
          <a:effectLst/>
        </p:spPr>
        <p:txBody>
          <a:bodyPr wrap="square" tIns="91440" bIns="91440" rtlCol="0" anchor="ctr">
            <a:prstTxWarp prst="textNoShape">
              <a:avLst/>
            </a:prstTxWarp>
            <a:noAutofit/>
          </a:bodyPr>
          <a:lstStyle/>
          <a:p>
            <a:pPr algn="ctr"/>
            <a:r>
              <a:rPr lang="en-US" sz="1400" b="1" kern="0" dirty="0"/>
              <a:t>Enterprise</a:t>
            </a:r>
          </a:p>
        </p:txBody>
      </p:sp>
      <p:grpSp>
        <p:nvGrpSpPr>
          <p:cNvPr id="7" name="Group 6"/>
          <p:cNvGrpSpPr/>
          <p:nvPr/>
        </p:nvGrpSpPr>
        <p:grpSpPr>
          <a:xfrm>
            <a:off x="2210788" y="888622"/>
            <a:ext cx="6256964" cy="817789"/>
            <a:chOff x="2211627" y="910043"/>
            <a:chExt cx="6256964" cy="817789"/>
          </a:xfrm>
        </p:grpSpPr>
        <p:sp>
          <p:nvSpPr>
            <p:cNvPr id="55" name="Rectangle 54"/>
            <p:cNvSpPr/>
            <p:nvPr/>
          </p:nvSpPr>
          <p:spPr>
            <a:xfrm>
              <a:off x="2211627" y="910043"/>
              <a:ext cx="6256964" cy="817789"/>
            </a:xfrm>
            <a:prstGeom prst="rect">
              <a:avLst/>
            </a:prstGeom>
            <a:solidFill>
              <a:schemeClr val="bg1">
                <a:lumMod val="65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57" name="Left-Right Arrow 56"/>
            <p:cNvSpPr/>
            <p:nvPr/>
          </p:nvSpPr>
          <p:spPr>
            <a:xfrm>
              <a:off x="2598339" y="1278455"/>
              <a:ext cx="270717" cy="109130"/>
            </a:xfrm>
            <a:prstGeom prst="leftRightArrow">
              <a:avLst>
                <a:gd name="adj1" fmla="val 47817"/>
                <a:gd name="adj2" fmla="val 58728"/>
              </a:avLst>
            </a:prstGeom>
            <a:solidFill>
              <a:schemeClr val="tx2">
                <a:lumMod val="40000"/>
                <a:lumOff val="60000"/>
              </a:schemeClr>
            </a:solidFill>
            <a:ln w="9525">
              <a:solidFill>
                <a:schemeClr val="tx1"/>
              </a:solid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58" name="Freeform 5"/>
            <p:cNvSpPr>
              <a:spLocks/>
            </p:cNvSpPr>
            <p:nvPr/>
          </p:nvSpPr>
          <p:spPr bwMode="auto">
            <a:xfrm>
              <a:off x="5403051" y="1060468"/>
              <a:ext cx="901987" cy="545101"/>
            </a:xfrm>
            <a:custGeom>
              <a:avLst/>
              <a:gdLst>
                <a:gd name="T0" fmla="*/ 6500 w 8203"/>
                <a:gd name="T1" fmla="*/ 987 h 5571"/>
                <a:gd name="T2" fmla="*/ 6248 w 8203"/>
                <a:gd name="T3" fmla="*/ 722 h 5571"/>
                <a:gd name="T4" fmla="*/ 5872 w 8203"/>
                <a:gd name="T5" fmla="*/ 557 h 5571"/>
                <a:gd name="T6" fmla="*/ 5411 w 8203"/>
                <a:gd name="T7" fmla="*/ 536 h 5571"/>
                <a:gd name="T8" fmla="*/ 5062 w 8203"/>
                <a:gd name="T9" fmla="*/ 628 h 5571"/>
                <a:gd name="T10" fmla="*/ 4761 w 8203"/>
                <a:gd name="T11" fmla="*/ 264 h 5571"/>
                <a:gd name="T12" fmla="*/ 4426 w 8203"/>
                <a:gd name="T13" fmla="*/ 55 h 5571"/>
                <a:gd name="T14" fmla="*/ 3990 w 8203"/>
                <a:gd name="T15" fmla="*/ 2 h 5571"/>
                <a:gd name="T16" fmla="*/ 3449 w 8203"/>
                <a:gd name="T17" fmla="*/ 224 h 5571"/>
                <a:gd name="T18" fmla="*/ 3102 w 8203"/>
                <a:gd name="T19" fmla="*/ 728 h 5571"/>
                <a:gd name="T20" fmla="*/ 2575 w 8203"/>
                <a:gd name="T21" fmla="*/ 676 h 5571"/>
                <a:gd name="T22" fmla="*/ 2167 w 8203"/>
                <a:gd name="T23" fmla="*/ 938 h 5571"/>
                <a:gd name="T24" fmla="*/ 2000 w 8203"/>
                <a:gd name="T25" fmla="*/ 1251 h 5571"/>
                <a:gd name="T26" fmla="*/ 1842 w 8203"/>
                <a:gd name="T27" fmla="*/ 1249 h 5571"/>
                <a:gd name="T28" fmla="*/ 1355 w 8203"/>
                <a:gd name="T29" fmla="*/ 1254 h 5571"/>
                <a:gd name="T30" fmla="*/ 911 w 8203"/>
                <a:gd name="T31" fmla="*/ 1446 h 5571"/>
                <a:gd name="T32" fmla="*/ 579 w 8203"/>
                <a:gd name="T33" fmla="*/ 1799 h 5571"/>
                <a:gd name="T34" fmla="*/ 423 w 8203"/>
                <a:gd name="T35" fmla="*/ 2251 h 5571"/>
                <a:gd name="T36" fmla="*/ 491 w 8203"/>
                <a:gd name="T37" fmla="*/ 2703 h 5571"/>
                <a:gd name="T38" fmla="*/ 275 w 8203"/>
                <a:gd name="T39" fmla="*/ 3126 h 5571"/>
                <a:gd name="T40" fmla="*/ 30 w 8203"/>
                <a:gd name="T41" fmla="*/ 3607 h 5571"/>
                <a:gd name="T42" fmla="*/ 21 w 8203"/>
                <a:gd name="T43" fmla="*/ 4045 h 5571"/>
                <a:gd name="T44" fmla="*/ 177 w 8203"/>
                <a:gd name="T45" fmla="*/ 4406 h 5571"/>
                <a:gd name="T46" fmla="*/ 559 w 8203"/>
                <a:gd name="T47" fmla="*/ 4727 h 5571"/>
                <a:gd name="T48" fmla="*/ 1115 w 8203"/>
                <a:gd name="T49" fmla="*/ 4864 h 5571"/>
                <a:gd name="T50" fmla="*/ 1651 w 8203"/>
                <a:gd name="T51" fmla="*/ 4843 h 5571"/>
                <a:gd name="T52" fmla="*/ 1800 w 8203"/>
                <a:gd name="T53" fmla="*/ 5183 h 5571"/>
                <a:gd name="T54" fmla="*/ 2117 w 8203"/>
                <a:gd name="T55" fmla="*/ 5444 h 5571"/>
                <a:gd name="T56" fmla="*/ 2518 w 8203"/>
                <a:gd name="T57" fmla="*/ 5563 h 5571"/>
                <a:gd name="T58" fmla="*/ 2986 w 8203"/>
                <a:gd name="T59" fmla="*/ 5530 h 5571"/>
                <a:gd name="T60" fmla="*/ 3211 w 8203"/>
                <a:gd name="T61" fmla="*/ 5446 h 5571"/>
                <a:gd name="T62" fmla="*/ 3531 w 8203"/>
                <a:gd name="T63" fmla="*/ 5199 h 5571"/>
                <a:gd name="T64" fmla="*/ 3801 w 8203"/>
                <a:gd name="T65" fmla="*/ 5302 h 5571"/>
                <a:gd name="T66" fmla="*/ 4254 w 8203"/>
                <a:gd name="T67" fmla="*/ 5456 h 5571"/>
                <a:gd name="T68" fmla="*/ 4526 w 8203"/>
                <a:gd name="T69" fmla="*/ 5450 h 5571"/>
                <a:gd name="T70" fmla="*/ 4748 w 8203"/>
                <a:gd name="T71" fmla="*/ 5396 h 5571"/>
                <a:gd name="T72" fmla="*/ 4825 w 8203"/>
                <a:gd name="T73" fmla="*/ 5365 h 5571"/>
                <a:gd name="T74" fmla="*/ 5015 w 8203"/>
                <a:gd name="T75" fmla="*/ 5258 h 5571"/>
                <a:gd name="T76" fmla="*/ 5245 w 8203"/>
                <a:gd name="T77" fmla="*/ 5182 h 5571"/>
                <a:gd name="T78" fmla="*/ 5806 w 8203"/>
                <a:gd name="T79" fmla="*/ 5451 h 5571"/>
                <a:gd name="T80" fmla="*/ 6153 w 8203"/>
                <a:gd name="T81" fmla="*/ 5441 h 5571"/>
                <a:gd name="T82" fmla="*/ 6466 w 8203"/>
                <a:gd name="T83" fmla="*/ 5321 h 5571"/>
                <a:gd name="T84" fmla="*/ 6662 w 8203"/>
                <a:gd name="T85" fmla="*/ 5163 h 5571"/>
                <a:gd name="T86" fmla="*/ 6769 w 8203"/>
                <a:gd name="T87" fmla="*/ 5019 h 5571"/>
                <a:gd name="T88" fmla="*/ 6990 w 8203"/>
                <a:gd name="T89" fmla="*/ 4892 h 5571"/>
                <a:gd name="T90" fmla="*/ 7479 w 8203"/>
                <a:gd name="T91" fmla="*/ 4809 h 5571"/>
                <a:gd name="T92" fmla="*/ 7633 w 8203"/>
                <a:gd name="T93" fmla="*/ 4732 h 5571"/>
                <a:gd name="T94" fmla="*/ 7748 w 8203"/>
                <a:gd name="T95" fmla="*/ 4655 h 5571"/>
                <a:gd name="T96" fmla="*/ 7857 w 8203"/>
                <a:gd name="T97" fmla="*/ 4563 h 5571"/>
                <a:gd name="T98" fmla="*/ 7969 w 8203"/>
                <a:gd name="T99" fmla="*/ 4435 h 5571"/>
                <a:gd name="T100" fmla="*/ 8079 w 8203"/>
                <a:gd name="T101" fmla="*/ 4258 h 5571"/>
                <a:gd name="T102" fmla="*/ 8186 w 8203"/>
                <a:gd name="T103" fmla="*/ 3937 h 5571"/>
                <a:gd name="T104" fmla="*/ 8159 w 8203"/>
                <a:gd name="T105" fmla="*/ 3457 h 5571"/>
                <a:gd name="T106" fmla="*/ 7921 w 8203"/>
                <a:gd name="T107" fmla="*/ 3021 h 5571"/>
                <a:gd name="T108" fmla="*/ 7519 w 8203"/>
                <a:gd name="T109" fmla="*/ 2744 h 5571"/>
                <a:gd name="T110" fmla="*/ 7466 w 8203"/>
                <a:gd name="T111" fmla="*/ 2561 h 5571"/>
                <a:gd name="T112" fmla="*/ 7509 w 8203"/>
                <a:gd name="T113" fmla="*/ 2454 h 5571"/>
                <a:gd name="T114" fmla="*/ 7560 w 8203"/>
                <a:gd name="T115" fmla="*/ 2238 h 5571"/>
                <a:gd name="T116" fmla="*/ 7548 w 8203"/>
                <a:gd name="T117" fmla="*/ 1904 h 5571"/>
                <a:gd name="T118" fmla="*/ 7477 w 8203"/>
                <a:gd name="T119" fmla="*/ 1659 h 5571"/>
                <a:gd name="T120" fmla="*/ 7251 w 8203"/>
                <a:gd name="T121" fmla="*/ 1289 h 5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03" h="5571">
                  <a:moveTo>
                    <a:pt x="7008" y="1089"/>
                  </a:moveTo>
                  <a:lnTo>
                    <a:pt x="6942" y="1052"/>
                  </a:lnTo>
                  <a:lnTo>
                    <a:pt x="6877" y="1023"/>
                  </a:lnTo>
                  <a:lnTo>
                    <a:pt x="6812" y="1001"/>
                  </a:lnTo>
                  <a:lnTo>
                    <a:pt x="6748" y="985"/>
                  </a:lnTo>
                  <a:lnTo>
                    <a:pt x="6685" y="974"/>
                  </a:lnTo>
                  <a:lnTo>
                    <a:pt x="6622" y="972"/>
                  </a:lnTo>
                  <a:lnTo>
                    <a:pt x="6560" y="975"/>
                  </a:lnTo>
                  <a:lnTo>
                    <a:pt x="6500" y="987"/>
                  </a:lnTo>
                  <a:lnTo>
                    <a:pt x="6480" y="955"/>
                  </a:lnTo>
                  <a:lnTo>
                    <a:pt x="6458" y="924"/>
                  </a:lnTo>
                  <a:lnTo>
                    <a:pt x="6434" y="893"/>
                  </a:lnTo>
                  <a:lnTo>
                    <a:pt x="6409" y="864"/>
                  </a:lnTo>
                  <a:lnTo>
                    <a:pt x="6381" y="834"/>
                  </a:lnTo>
                  <a:lnTo>
                    <a:pt x="6351" y="805"/>
                  </a:lnTo>
                  <a:lnTo>
                    <a:pt x="6319" y="778"/>
                  </a:lnTo>
                  <a:lnTo>
                    <a:pt x="6286" y="751"/>
                  </a:lnTo>
                  <a:lnTo>
                    <a:pt x="6248" y="722"/>
                  </a:lnTo>
                  <a:lnTo>
                    <a:pt x="6211" y="697"/>
                  </a:lnTo>
                  <a:lnTo>
                    <a:pt x="6171" y="673"/>
                  </a:lnTo>
                  <a:lnTo>
                    <a:pt x="6131" y="652"/>
                  </a:lnTo>
                  <a:lnTo>
                    <a:pt x="6089" y="630"/>
                  </a:lnTo>
                  <a:lnTo>
                    <a:pt x="6049" y="612"/>
                  </a:lnTo>
                  <a:lnTo>
                    <a:pt x="6005" y="595"/>
                  </a:lnTo>
                  <a:lnTo>
                    <a:pt x="5963" y="582"/>
                  </a:lnTo>
                  <a:lnTo>
                    <a:pt x="5918" y="568"/>
                  </a:lnTo>
                  <a:lnTo>
                    <a:pt x="5872" y="557"/>
                  </a:lnTo>
                  <a:lnTo>
                    <a:pt x="5825" y="547"/>
                  </a:lnTo>
                  <a:lnTo>
                    <a:pt x="5779" y="540"/>
                  </a:lnTo>
                  <a:lnTo>
                    <a:pt x="5729" y="533"/>
                  </a:lnTo>
                  <a:lnTo>
                    <a:pt x="5681" y="529"/>
                  </a:lnTo>
                  <a:lnTo>
                    <a:pt x="5631" y="527"/>
                  </a:lnTo>
                  <a:lnTo>
                    <a:pt x="5582" y="527"/>
                  </a:lnTo>
                  <a:lnTo>
                    <a:pt x="5523" y="527"/>
                  </a:lnTo>
                  <a:lnTo>
                    <a:pt x="5467" y="530"/>
                  </a:lnTo>
                  <a:lnTo>
                    <a:pt x="5411" y="536"/>
                  </a:lnTo>
                  <a:lnTo>
                    <a:pt x="5359" y="545"/>
                  </a:lnTo>
                  <a:lnTo>
                    <a:pt x="5312" y="556"/>
                  </a:lnTo>
                  <a:lnTo>
                    <a:pt x="5282" y="562"/>
                  </a:lnTo>
                  <a:lnTo>
                    <a:pt x="5267" y="566"/>
                  </a:lnTo>
                  <a:lnTo>
                    <a:pt x="5199" y="587"/>
                  </a:lnTo>
                  <a:lnTo>
                    <a:pt x="5173" y="596"/>
                  </a:lnTo>
                  <a:lnTo>
                    <a:pt x="5137" y="610"/>
                  </a:lnTo>
                  <a:lnTo>
                    <a:pt x="5099" y="619"/>
                  </a:lnTo>
                  <a:lnTo>
                    <a:pt x="5062" y="628"/>
                  </a:lnTo>
                  <a:lnTo>
                    <a:pt x="5024" y="634"/>
                  </a:lnTo>
                  <a:lnTo>
                    <a:pt x="4999" y="635"/>
                  </a:lnTo>
                  <a:lnTo>
                    <a:pt x="4991" y="634"/>
                  </a:lnTo>
                  <a:lnTo>
                    <a:pt x="4917" y="485"/>
                  </a:lnTo>
                  <a:lnTo>
                    <a:pt x="4892" y="432"/>
                  </a:lnTo>
                  <a:lnTo>
                    <a:pt x="4871" y="397"/>
                  </a:lnTo>
                  <a:lnTo>
                    <a:pt x="4838" y="350"/>
                  </a:lnTo>
                  <a:lnTo>
                    <a:pt x="4802" y="307"/>
                  </a:lnTo>
                  <a:lnTo>
                    <a:pt x="4761" y="264"/>
                  </a:lnTo>
                  <a:lnTo>
                    <a:pt x="4716" y="224"/>
                  </a:lnTo>
                  <a:lnTo>
                    <a:pt x="4682" y="196"/>
                  </a:lnTo>
                  <a:lnTo>
                    <a:pt x="4648" y="170"/>
                  </a:lnTo>
                  <a:lnTo>
                    <a:pt x="4612" y="146"/>
                  </a:lnTo>
                  <a:lnTo>
                    <a:pt x="4577" y="125"/>
                  </a:lnTo>
                  <a:lnTo>
                    <a:pt x="4540" y="103"/>
                  </a:lnTo>
                  <a:lnTo>
                    <a:pt x="4503" y="85"/>
                  </a:lnTo>
                  <a:lnTo>
                    <a:pt x="4464" y="68"/>
                  </a:lnTo>
                  <a:lnTo>
                    <a:pt x="4426" y="55"/>
                  </a:lnTo>
                  <a:lnTo>
                    <a:pt x="4385" y="41"/>
                  </a:lnTo>
                  <a:lnTo>
                    <a:pt x="4344" y="30"/>
                  </a:lnTo>
                  <a:lnTo>
                    <a:pt x="4302" y="20"/>
                  </a:lnTo>
                  <a:lnTo>
                    <a:pt x="4260" y="13"/>
                  </a:lnTo>
                  <a:lnTo>
                    <a:pt x="4216" y="6"/>
                  </a:lnTo>
                  <a:lnTo>
                    <a:pt x="4173" y="2"/>
                  </a:lnTo>
                  <a:lnTo>
                    <a:pt x="4127" y="0"/>
                  </a:lnTo>
                  <a:lnTo>
                    <a:pt x="4083" y="0"/>
                  </a:lnTo>
                  <a:lnTo>
                    <a:pt x="3990" y="2"/>
                  </a:lnTo>
                  <a:lnTo>
                    <a:pt x="3903" y="13"/>
                  </a:lnTo>
                  <a:lnTo>
                    <a:pt x="3860" y="20"/>
                  </a:lnTo>
                  <a:lnTo>
                    <a:pt x="3819" y="30"/>
                  </a:lnTo>
                  <a:lnTo>
                    <a:pt x="3738" y="55"/>
                  </a:lnTo>
                  <a:lnTo>
                    <a:pt x="3660" y="85"/>
                  </a:lnTo>
                  <a:lnTo>
                    <a:pt x="3622" y="103"/>
                  </a:lnTo>
                  <a:lnTo>
                    <a:pt x="3586" y="125"/>
                  </a:lnTo>
                  <a:lnTo>
                    <a:pt x="3515" y="170"/>
                  </a:lnTo>
                  <a:lnTo>
                    <a:pt x="3449" y="224"/>
                  </a:lnTo>
                  <a:lnTo>
                    <a:pt x="3393" y="275"/>
                  </a:lnTo>
                  <a:lnTo>
                    <a:pt x="3343" y="329"/>
                  </a:lnTo>
                  <a:lnTo>
                    <a:pt x="3300" y="385"/>
                  </a:lnTo>
                  <a:lnTo>
                    <a:pt x="3265" y="444"/>
                  </a:lnTo>
                  <a:lnTo>
                    <a:pt x="3247" y="482"/>
                  </a:lnTo>
                  <a:lnTo>
                    <a:pt x="3233" y="520"/>
                  </a:lnTo>
                  <a:lnTo>
                    <a:pt x="3207" y="598"/>
                  </a:lnTo>
                  <a:lnTo>
                    <a:pt x="3166" y="750"/>
                  </a:lnTo>
                  <a:lnTo>
                    <a:pt x="3102" y="728"/>
                  </a:lnTo>
                  <a:lnTo>
                    <a:pt x="3021" y="703"/>
                  </a:lnTo>
                  <a:lnTo>
                    <a:pt x="2975" y="686"/>
                  </a:lnTo>
                  <a:lnTo>
                    <a:pt x="2931" y="673"/>
                  </a:lnTo>
                  <a:lnTo>
                    <a:pt x="2877" y="664"/>
                  </a:lnTo>
                  <a:lnTo>
                    <a:pt x="2821" y="658"/>
                  </a:lnTo>
                  <a:lnTo>
                    <a:pt x="2764" y="656"/>
                  </a:lnTo>
                  <a:lnTo>
                    <a:pt x="2698" y="659"/>
                  </a:lnTo>
                  <a:lnTo>
                    <a:pt x="2634" y="666"/>
                  </a:lnTo>
                  <a:lnTo>
                    <a:pt x="2575" y="676"/>
                  </a:lnTo>
                  <a:lnTo>
                    <a:pt x="2520" y="692"/>
                  </a:lnTo>
                  <a:lnTo>
                    <a:pt x="2465" y="712"/>
                  </a:lnTo>
                  <a:lnTo>
                    <a:pt x="2413" y="737"/>
                  </a:lnTo>
                  <a:lnTo>
                    <a:pt x="2362" y="766"/>
                  </a:lnTo>
                  <a:lnTo>
                    <a:pt x="2314" y="799"/>
                  </a:lnTo>
                  <a:lnTo>
                    <a:pt x="2267" y="836"/>
                  </a:lnTo>
                  <a:lnTo>
                    <a:pt x="2223" y="880"/>
                  </a:lnTo>
                  <a:lnTo>
                    <a:pt x="2193" y="908"/>
                  </a:lnTo>
                  <a:lnTo>
                    <a:pt x="2167" y="938"/>
                  </a:lnTo>
                  <a:lnTo>
                    <a:pt x="2121" y="1002"/>
                  </a:lnTo>
                  <a:lnTo>
                    <a:pt x="2081" y="1068"/>
                  </a:lnTo>
                  <a:lnTo>
                    <a:pt x="2064" y="1101"/>
                  </a:lnTo>
                  <a:lnTo>
                    <a:pt x="2051" y="1137"/>
                  </a:lnTo>
                  <a:lnTo>
                    <a:pt x="2034" y="1184"/>
                  </a:lnTo>
                  <a:lnTo>
                    <a:pt x="2021" y="1213"/>
                  </a:lnTo>
                  <a:lnTo>
                    <a:pt x="2009" y="1243"/>
                  </a:lnTo>
                  <a:lnTo>
                    <a:pt x="2003" y="1250"/>
                  </a:lnTo>
                  <a:lnTo>
                    <a:pt x="2000" y="1251"/>
                  </a:lnTo>
                  <a:lnTo>
                    <a:pt x="1999" y="1254"/>
                  </a:lnTo>
                  <a:lnTo>
                    <a:pt x="1997" y="1259"/>
                  </a:lnTo>
                  <a:lnTo>
                    <a:pt x="1992" y="1261"/>
                  </a:lnTo>
                  <a:lnTo>
                    <a:pt x="1964" y="1266"/>
                  </a:lnTo>
                  <a:lnTo>
                    <a:pt x="1952" y="1266"/>
                  </a:lnTo>
                  <a:lnTo>
                    <a:pt x="1940" y="1265"/>
                  </a:lnTo>
                  <a:lnTo>
                    <a:pt x="1891" y="1257"/>
                  </a:lnTo>
                  <a:lnTo>
                    <a:pt x="1866" y="1253"/>
                  </a:lnTo>
                  <a:lnTo>
                    <a:pt x="1842" y="1249"/>
                  </a:lnTo>
                  <a:lnTo>
                    <a:pt x="1793" y="1238"/>
                  </a:lnTo>
                  <a:lnTo>
                    <a:pt x="1742" y="1232"/>
                  </a:lnTo>
                  <a:lnTo>
                    <a:pt x="1675" y="1226"/>
                  </a:lnTo>
                  <a:lnTo>
                    <a:pt x="1610" y="1224"/>
                  </a:lnTo>
                  <a:lnTo>
                    <a:pt x="1578" y="1224"/>
                  </a:lnTo>
                  <a:lnTo>
                    <a:pt x="1547" y="1226"/>
                  </a:lnTo>
                  <a:lnTo>
                    <a:pt x="1482" y="1231"/>
                  </a:lnTo>
                  <a:lnTo>
                    <a:pt x="1420" y="1242"/>
                  </a:lnTo>
                  <a:lnTo>
                    <a:pt x="1355" y="1254"/>
                  </a:lnTo>
                  <a:lnTo>
                    <a:pt x="1322" y="1261"/>
                  </a:lnTo>
                  <a:lnTo>
                    <a:pt x="1291" y="1271"/>
                  </a:lnTo>
                  <a:lnTo>
                    <a:pt x="1226" y="1291"/>
                  </a:lnTo>
                  <a:lnTo>
                    <a:pt x="1163" y="1316"/>
                  </a:lnTo>
                  <a:lnTo>
                    <a:pt x="1108" y="1338"/>
                  </a:lnTo>
                  <a:lnTo>
                    <a:pt x="1056" y="1363"/>
                  </a:lnTo>
                  <a:lnTo>
                    <a:pt x="1004" y="1388"/>
                  </a:lnTo>
                  <a:lnTo>
                    <a:pt x="958" y="1417"/>
                  </a:lnTo>
                  <a:lnTo>
                    <a:pt x="911" y="1446"/>
                  </a:lnTo>
                  <a:lnTo>
                    <a:pt x="868" y="1478"/>
                  </a:lnTo>
                  <a:lnTo>
                    <a:pt x="824" y="1512"/>
                  </a:lnTo>
                  <a:lnTo>
                    <a:pt x="785" y="1549"/>
                  </a:lnTo>
                  <a:lnTo>
                    <a:pt x="745" y="1585"/>
                  </a:lnTo>
                  <a:lnTo>
                    <a:pt x="709" y="1625"/>
                  </a:lnTo>
                  <a:lnTo>
                    <a:pt x="673" y="1664"/>
                  </a:lnTo>
                  <a:lnTo>
                    <a:pt x="641" y="1709"/>
                  </a:lnTo>
                  <a:lnTo>
                    <a:pt x="608" y="1752"/>
                  </a:lnTo>
                  <a:lnTo>
                    <a:pt x="579" y="1799"/>
                  </a:lnTo>
                  <a:lnTo>
                    <a:pt x="552" y="1847"/>
                  </a:lnTo>
                  <a:lnTo>
                    <a:pt x="528" y="1898"/>
                  </a:lnTo>
                  <a:lnTo>
                    <a:pt x="504" y="1949"/>
                  </a:lnTo>
                  <a:lnTo>
                    <a:pt x="483" y="1999"/>
                  </a:lnTo>
                  <a:lnTo>
                    <a:pt x="465" y="2049"/>
                  </a:lnTo>
                  <a:lnTo>
                    <a:pt x="451" y="2100"/>
                  </a:lnTo>
                  <a:lnTo>
                    <a:pt x="438" y="2150"/>
                  </a:lnTo>
                  <a:lnTo>
                    <a:pt x="429" y="2201"/>
                  </a:lnTo>
                  <a:lnTo>
                    <a:pt x="423" y="2251"/>
                  </a:lnTo>
                  <a:lnTo>
                    <a:pt x="420" y="2301"/>
                  </a:lnTo>
                  <a:lnTo>
                    <a:pt x="419" y="2351"/>
                  </a:lnTo>
                  <a:lnTo>
                    <a:pt x="420" y="2401"/>
                  </a:lnTo>
                  <a:lnTo>
                    <a:pt x="423" y="2451"/>
                  </a:lnTo>
                  <a:lnTo>
                    <a:pt x="432" y="2502"/>
                  </a:lnTo>
                  <a:lnTo>
                    <a:pt x="441" y="2552"/>
                  </a:lnTo>
                  <a:lnTo>
                    <a:pt x="455" y="2603"/>
                  </a:lnTo>
                  <a:lnTo>
                    <a:pt x="470" y="2653"/>
                  </a:lnTo>
                  <a:lnTo>
                    <a:pt x="491" y="2703"/>
                  </a:lnTo>
                  <a:lnTo>
                    <a:pt x="506" y="2742"/>
                  </a:lnTo>
                  <a:lnTo>
                    <a:pt x="524" y="2780"/>
                  </a:lnTo>
                  <a:lnTo>
                    <a:pt x="543" y="2816"/>
                  </a:lnTo>
                  <a:lnTo>
                    <a:pt x="565" y="2852"/>
                  </a:lnTo>
                  <a:lnTo>
                    <a:pt x="499" y="2900"/>
                  </a:lnTo>
                  <a:lnTo>
                    <a:pt x="438" y="2952"/>
                  </a:lnTo>
                  <a:lnTo>
                    <a:pt x="380" y="3006"/>
                  </a:lnTo>
                  <a:lnTo>
                    <a:pt x="326" y="3064"/>
                  </a:lnTo>
                  <a:lnTo>
                    <a:pt x="275" y="3126"/>
                  </a:lnTo>
                  <a:lnTo>
                    <a:pt x="228" y="3190"/>
                  </a:lnTo>
                  <a:lnTo>
                    <a:pt x="183" y="3258"/>
                  </a:lnTo>
                  <a:lnTo>
                    <a:pt x="144" y="3328"/>
                  </a:lnTo>
                  <a:lnTo>
                    <a:pt x="114" y="3384"/>
                  </a:lnTo>
                  <a:lnTo>
                    <a:pt x="89" y="3440"/>
                  </a:lnTo>
                  <a:lnTo>
                    <a:pt x="66" y="3495"/>
                  </a:lnTo>
                  <a:lnTo>
                    <a:pt x="55" y="3523"/>
                  </a:lnTo>
                  <a:lnTo>
                    <a:pt x="47" y="3552"/>
                  </a:lnTo>
                  <a:lnTo>
                    <a:pt x="30" y="3607"/>
                  </a:lnTo>
                  <a:lnTo>
                    <a:pt x="18" y="3662"/>
                  </a:lnTo>
                  <a:lnTo>
                    <a:pt x="8" y="3717"/>
                  </a:lnTo>
                  <a:lnTo>
                    <a:pt x="5" y="3745"/>
                  </a:lnTo>
                  <a:lnTo>
                    <a:pt x="3" y="3774"/>
                  </a:lnTo>
                  <a:lnTo>
                    <a:pt x="0" y="3828"/>
                  </a:lnTo>
                  <a:lnTo>
                    <a:pt x="1" y="3883"/>
                  </a:lnTo>
                  <a:lnTo>
                    <a:pt x="5" y="3937"/>
                  </a:lnTo>
                  <a:lnTo>
                    <a:pt x="12" y="3992"/>
                  </a:lnTo>
                  <a:lnTo>
                    <a:pt x="21" y="4045"/>
                  </a:lnTo>
                  <a:lnTo>
                    <a:pt x="36" y="4100"/>
                  </a:lnTo>
                  <a:lnTo>
                    <a:pt x="43" y="4126"/>
                  </a:lnTo>
                  <a:lnTo>
                    <a:pt x="53" y="4154"/>
                  </a:lnTo>
                  <a:lnTo>
                    <a:pt x="73" y="4209"/>
                  </a:lnTo>
                  <a:lnTo>
                    <a:pt x="83" y="4234"/>
                  </a:lnTo>
                  <a:lnTo>
                    <a:pt x="95" y="4261"/>
                  </a:lnTo>
                  <a:lnTo>
                    <a:pt x="120" y="4311"/>
                  </a:lnTo>
                  <a:lnTo>
                    <a:pt x="147" y="4359"/>
                  </a:lnTo>
                  <a:lnTo>
                    <a:pt x="177" y="4406"/>
                  </a:lnTo>
                  <a:lnTo>
                    <a:pt x="210" y="4450"/>
                  </a:lnTo>
                  <a:lnTo>
                    <a:pt x="245" y="4492"/>
                  </a:lnTo>
                  <a:lnTo>
                    <a:pt x="282" y="4532"/>
                  </a:lnTo>
                  <a:lnTo>
                    <a:pt x="323" y="4570"/>
                  </a:lnTo>
                  <a:lnTo>
                    <a:pt x="365" y="4605"/>
                  </a:lnTo>
                  <a:lnTo>
                    <a:pt x="409" y="4639"/>
                  </a:lnTo>
                  <a:lnTo>
                    <a:pt x="456" y="4670"/>
                  </a:lnTo>
                  <a:lnTo>
                    <a:pt x="507" y="4700"/>
                  </a:lnTo>
                  <a:lnTo>
                    <a:pt x="559" y="4727"/>
                  </a:lnTo>
                  <a:lnTo>
                    <a:pt x="585" y="4739"/>
                  </a:lnTo>
                  <a:lnTo>
                    <a:pt x="614" y="4753"/>
                  </a:lnTo>
                  <a:lnTo>
                    <a:pt x="671" y="4775"/>
                  </a:lnTo>
                  <a:lnTo>
                    <a:pt x="732" y="4797"/>
                  </a:lnTo>
                  <a:lnTo>
                    <a:pt x="806" y="4819"/>
                  </a:lnTo>
                  <a:lnTo>
                    <a:pt x="883" y="4837"/>
                  </a:lnTo>
                  <a:lnTo>
                    <a:pt x="960" y="4850"/>
                  </a:lnTo>
                  <a:lnTo>
                    <a:pt x="1038" y="4859"/>
                  </a:lnTo>
                  <a:lnTo>
                    <a:pt x="1115" y="4864"/>
                  </a:lnTo>
                  <a:lnTo>
                    <a:pt x="1193" y="4864"/>
                  </a:lnTo>
                  <a:lnTo>
                    <a:pt x="1272" y="4861"/>
                  </a:lnTo>
                  <a:lnTo>
                    <a:pt x="1351" y="4853"/>
                  </a:lnTo>
                  <a:lnTo>
                    <a:pt x="1417" y="4838"/>
                  </a:lnTo>
                  <a:lnTo>
                    <a:pt x="1484" y="4826"/>
                  </a:lnTo>
                  <a:lnTo>
                    <a:pt x="1612" y="4808"/>
                  </a:lnTo>
                  <a:lnTo>
                    <a:pt x="1624" y="4815"/>
                  </a:lnTo>
                  <a:lnTo>
                    <a:pt x="1643" y="4833"/>
                  </a:lnTo>
                  <a:lnTo>
                    <a:pt x="1651" y="4843"/>
                  </a:lnTo>
                  <a:lnTo>
                    <a:pt x="1660" y="4855"/>
                  </a:lnTo>
                  <a:lnTo>
                    <a:pt x="1672" y="4882"/>
                  </a:lnTo>
                  <a:lnTo>
                    <a:pt x="1682" y="4915"/>
                  </a:lnTo>
                  <a:lnTo>
                    <a:pt x="1698" y="4977"/>
                  </a:lnTo>
                  <a:lnTo>
                    <a:pt x="1714" y="5027"/>
                  </a:lnTo>
                  <a:lnTo>
                    <a:pt x="1734" y="5079"/>
                  </a:lnTo>
                  <a:lnTo>
                    <a:pt x="1752" y="5114"/>
                  </a:lnTo>
                  <a:lnTo>
                    <a:pt x="1775" y="5150"/>
                  </a:lnTo>
                  <a:lnTo>
                    <a:pt x="1800" y="5183"/>
                  </a:lnTo>
                  <a:lnTo>
                    <a:pt x="1828" y="5218"/>
                  </a:lnTo>
                  <a:lnTo>
                    <a:pt x="1858" y="5251"/>
                  </a:lnTo>
                  <a:lnTo>
                    <a:pt x="1890" y="5283"/>
                  </a:lnTo>
                  <a:lnTo>
                    <a:pt x="1925" y="5314"/>
                  </a:lnTo>
                  <a:lnTo>
                    <a:pt x="1964" y="5347"/>
                  </a:lnTo>
                  <a:lnTo>
                    <a:pt x="2000" y="5373"/>
                  </a:lnTo>
                  <a:lnTo>
                    <a:pt x="2038" y="5398"/>
                  </a:lnTo>
                  <a:lnTo>
                    <a:pt x="2076" y="5421"/>
                  </a:lnTo>
                  <a:lnTo>
                    <a:pt x="2117" y="5444"/>
                  </a:lnTo>
                  <a:lnTo>
                    <a:pt x="2157" y="5463"/>
                  </a:lnTo>
                  <a:lnTo>
                    <a:pt x="2199" y="5482"/>
                  </a:lnTo>
                  <a:lnTo>
                    <a:pt x="2242" y="5499"/>
                  </a:lnTo>
                  <a:lnTo>
                    <a:pt x="2286" y="5515"/>
                  </a:lnTo>
                  <a:lnTo>
                    <a:pt x="2329" y="5527"/>
                  </a:lnTo>
                  <a:lnTo>
                    <a:pt x="2375" y="5539"/>
                  </a:lnTo>
                  <a:lnTo>
                    <a:pt x="2422" y="5548"/>
                  </a:lnTo>
                  <a:lnTo>
                    <a:pt x="2470" y="5557"/>
                  </a:lnTo>
                  <a:lnTo>
                    <a:pt x="2518" y="5563"/>
                  </a:lnTo>
                  <a:lnTo>
                    <a:pt x="2567" y="5567"/>
                  </a:lnTo>
                  <a:lnTo>
                    <a:pt x="2617" y="5570"/>
                  </a:lnTo>
                  <a:lnTo>
                    <a:pt x="2669" y="5571"/>
                  </a:lnTo>
                  <a:lnTo>
                    <a:pt x="2729" y="5569"/>
                  </a:lnTo>
                  <a:lnTo>
                    <a:pt x="2789" y="5565"/>
                  </a:lnTo>
                  <a:lnTo>
                    <a:pt x="2847" y="5559"/>
                  </a:lnTo>
                  <a:lnTo>
                    <a:pt x="2904" y="5551"/>
                  </a:lnTo>
                  <a:lnTo>
                    <a:pt x="2959" y="5537"/>
                  </a:lnTo>
                  <a:lnTo>
                    <a:pt x="2986" y="5530"/>
                  </a:lnTo>
                  <a:lnTo>
                    <a:pt x="2992" y="5528"/>
                  </a:lnTo>
                  <a:lnTo>
                    <a:pt x="2999" y="5527"/>
                  </a:lnTo>
                  <a:lnTo>
                    <a:pt x="3013" y="5524"/>
                  </a:lnTo>
                  <a:lnTo>
                    <a:pt x="3066" y="5509"/>
                  </a:lnTo>
                  <a:lnTo>
                    <a:pt x="3119" y="5491"/>
                  </a:lnTo>
                  <a:lnTo>
                    <a:pt x="3150" y="5476"/>
                  </a:lnTo>
                  <a:lnTo>
                    <a:pt x="3181" y="5462"/>
                  </a:lnTo>
                  <a:lnTo>
                    <a:pt x="3196" y="5453"/>
                  </a:lnTo>
                  <a:lnTo>
                    <a:pt x="3211" y="5446"/>
                  </a:lnTo>
                  <a:lnTo>
                    <a:pt x="3243" y="5431"/>
                  </a:lnTo>
                  <a:lnTo>
                    <a:pt x="3270" y="5411"/>
                  </a:lnTo>
                  <a:lnTo>
                    <a:pt x="3299" y="5392"/>
                  </a:lnTo>
                  <a:lnTo>
                    <a:pt x="3301" y="5389"/>
                  </a:lnTo>
                  <a:lnTo>
                    <a:pt x="3305" y="5386"/>
                  </a:lnTo>
                  <a:lnTo>
                    <a:pt x="3312" y="5381"/>
                  </a:lnTo>
                  <a:lnTo>
                    <a:pt x="3327" y="5372"/>
                  </a:lnTo>
                  <a:lnTo>
                    <a:pt x="3355" y="5351"/>
                  </a:lnTo>
                  <a:lnTo>
                    <a:pt x="3531" y="5199"/>
                  </a:lnTo>
                  <a:lnTo>
                    <a:pt x="3563" y="5171"/>
                  </a:lnTo>
                  <a:lnTo>
                    <a:pt x="3592" y="5168"/>
                  </a:lnTo>
                  <a:lnTo>
                    <a:pt x="3594" y="5168"/>
                  </a:lnTo>
                  <a:lnTo>
                    <a:pt x="3635" y="5186"/>
                  </a:lnTo>
                  <a:lnTo>
                    <a:pt x="3676" y="5209"/>
                  </a:lnTo>
                  <a:lnTo>
                    <a:pt x="3714" y="5235"/>
                  </a:lnTo>
                  <a:lnTo>
                    <a:pt x="3734" y="5249"/>
                  </a:lnTo>
                  <a:lnTo>
                    <a:pt x="3754" y="5266"/>
                  </a:lnTo>
                  <a:lnTo>
                    <a:pt x="3801" y="5302"/>
                  </a:lnTo>
                  <a:lnTo>
                    <a:pt x="3850" y="5335"/>
                  </a:lnTo>
                  <a:lnTo>
                    <a:pt x="3902" y="5363"/>
                  </a:lnTo>
                  <a:lnTo>
                    <a:pt x="3956" y="5389"/>
                  </a:lnTo>
                  <a:lnTo>
                    <a:pt x="4001" y="5404"/>
                  </a:lnTo>
                  <a:lnTo>
                    <a:pt x="4049" y="5420"/>
                  </a:lnTo>
                  <a:lnTo>
                    <a:pt x="4098" y="5432"/>
                  </a:lnTo>
                  <a:lnTo>
                    <a:pt x="4150" y="5443"/>
                  </a:lnTo>
                  <a:lnTo>
                    <a:pt x="4202" y="5450"/>
                  </a:lnTo>
                  <a:lnTo>
                    <a:pt x="4254" y="5456"/>
                  </a:lnTo>
                  <a:lnTo>
                    <a:pt x="4308" y="5459"/>
                  </a:lnTo>
                  <a:lnTo>
                    <a:pt x="4365" y="5461"/>
                  </a:lnTo>
                  <a:lnTo>
                    <a:pt x="4384" y="5459"/>
                  </a:lnTo>
                  <a:lnTo>
                    <a:pt x="4404" y="5459"/>
                  </a:lnTo>
                  <a:lnTo>
                    <a:pt x="4445" y="5457"/>
                  </a:lnTo>
                  <a:lnTo>
                    <a:pt x="4464" y="5455"/>
                  </a:lnTo>
                  <a:lnTo>
                    <a:pt x="4474" y="5453"/>
                  </a:lnTo>
                  <a:lnTo>
                    <a:pt x="4485" y="5453"/>
                  </a:lnTo>
                  <a:lnTo>
                    <a:pt x="4526" y="5450"/>
                  </a:lnTo>
                  <a:lnTo>
                    <a:pt x="4534" y="5447"/>
                  </a:lnTo>
                  <a:lnTo>
                    <a:pt x="4544" y="5446"/>
                  </a:lnTo>
                  <a:lnTo>
                    <a:pt x="4563" y="5444"/>
                  </a:lnTo>
                  <a:lnTo>
                    <a:pt x="4601" y="5437"/>
                  </a:lnTo>
                  <a:lnTo>
                    <a:pt x="4619" y="5432"/>
                  </a:lnTo>
                  <a:lnTo>
                    <a:pt x="4638" y="5428"/>
                  </a:lnTo>
                  <a:lnTo>
                    <a:pt x="4677" y="5420"/>
                  </a:lnTo>
                  <a:lnTo>
                    <a:pt x="4712" y="5408"/>
                  </a:lnTo>
                  <a:lnTo>
                    <a:pt x="4748" y="5396"/>
                  </a:lnTo>
                  <a:lnTo>
                    <a:pt x="4764" y="5389"/>
                  </a:lnTo>
                  <a:lnTo>
                    <a:pt x="4768" y="5386"/>
                  </a:lnTo>
                  <a:lnTo>
                    <a:pt x="4773" y="5385"/>
                  </a:lnTo>
                  <a:lnTo>
                    <a:pt x="4782" y="5383"/>
                  </a:lnTo>
                  <a:lnTo>
                    <a:pt x="4799" y="5375"/>
                  </a:lnTo>
                  <a:lnTo>
                    <a:pt x="4803" y="5373"/>
                  </a:lnTo>
                  <a:lnTo>
                    <a:pt x="4808" y="5372"/>
                  </a:lnTo>
                  <a:lnTo>
                    <a:pt x="4817" y="5369"/>
                  </a:lnTo>
                  <a:lnTo>
                    <a:pt x="4825" y="5365"/>
                  </a:lnTo>
                  <a:lnTo>
                    <a:pt x="4828" y="5362"/>
                  </a:lnTo>
                  <a:lnTo>
                    <a:pt x="4833" y="5361"/>
                  </a:lnTo>
                  <a:lnTo>
                    <a:pt x="4850" y="5354"/>
                  </a:lnTo>
                  <a:lnTo>
                    <a:pt x="4883" y="5337"/>
                  </a:lnTo>
                  <a:lnTo>
                    <a:pt x="4899" y="5327"/>
                  </a:lnTo>
                  <a:lnTo>
                    <a:pt x="4916" y="5319"/>
                  </a:lnTo>
                  <a:lnTo>
                    <a:pt x="4949" y="5301"/>
                  </a:lnTo>
                  <a:lnTo>
                    <a:pt x="4982" y="5279"/>
                  </a:lnTo>
                  <a:lnTo>
                    <a:pt x="5015" y="5258"/>
                  </a:lnTo>
                  <a:lnTo>
                    <a:pt x="5048" y="5234"/>
                  </a:lnTo>
                  <a:lnTo>
                    <a:pt x="5081" y="5210"/>
                  </a:lnTo>
                  <a:lnTo>
                    <a:pt x="5103" y="5191"/>
                  </a:lnTo>
                  <a:lnTo>
                    <a:pt x="5127" y="5179"/>
                  </a:lnTo>
                  <a:lnTo>
                    <a:pt x="5151" y="5169"/>
                  </a:lnTo>
                  <a:lnTo>
                    <a:pt x="5175" y="5167"/>
                  </a:lnTo>
                  <a:lnTo>
                    <a:pt x="5197" y="5167"/>
                  </a:lnTo>
                  <a:lnTo>
                    <a:pt x="5221" y="5173"/>
                  </a:lnTo>
                  <a:lnTo>
                    <a:pt x="5245" y="5182"/>
                  </a:lnTo>
                  <a:lnTo>
                    <a:pt x="5269" y="5198"/>
                  </a:lnTo>
                  <a:lnTo>
                    <a:pt x="5392" y="5291"/>
                  </a:lnTo>
                  <a:lnTo>
                    <a:pt x="5421" y="5312"/>
                  </a:lnTo>
                  <a:lnTo>
                    <a:pt x="5479" y="5345"/>
                  </a:lnTo>
                  <a:lnTo>
                    <a:pt x="5540" y="5377"/>
                  </a:lnTo>
                  <a:lnTo>
                    <a:pt x="5603" y="5402"/>
                  </a:lnTo>
                  <a:lnTo>
                    <a:pt x="5669" y="5423"/>
                  </a:lnTo>
                  <a:lnTo>
                    <a:pt x="5735" y="5439"/>
                  </a:lnTo>
                  <a:lnTo>
                    <a:pt x="5806" y="5451"/>
                  </a:lnTo>
                  <a:lnTo>
                    <a:pt x="5879" y="5458"/>
                  </a:lnTo>
                  <a:lnTo>
                    <a:pt x="5955" y="5461"/>
                  </a:lnTo>
                  <a:lnTo>
                    <a:pt x="5977" y="5459"/>
                  </a:lnTo>
                  <a:lnTo>
                    <a:pt x="5999" y="5459"/>
                  </a:lnTo>
                  <a:lnTo>
                    <a:pt x="6045" y="5457"/>
                  </a:lnTo>
                  <a:lnTo>
                    <a:pt x="6088" y="5452"/>
                  </a:lnTo>
                  <a:lnTo>
                    <a:pt x="6110" y="5449"/>
                  </a:lnTo>
                  <a:lnTo>
                    <a:pt x="6133" y="5446"/>
                  </a:lnTo>
                  <a:lnTo>
                    <a:pt x="6153" y="5441"/>
                  </a:lnTo>
                  <a:lnTo>
                    <a:pt x="6175" y="5438"/>
                  </a:lnTo>
                  <a:lnTo>
                    <a:pt x="6217" y="5428"/>
                  </a:lnTo>
                  <a:lnTo>
                    <a:pt x="6258" y="5416"/>
                  </a:lnTo>
                  <a:lnTo>
                    <a:pt x="6298" y="5404"/>
                  </a:lnTo>
                  <a:lnTo>
                    <a:pt x="6337" y="5389"/>
                  </a:lnTo>
                  <a:lnTo>
                    <a:pt x="6375" y="5372"/>
                  </a:lnTo>
                  <a:lnTo>
                    <a:pt x="6412" y="5353"/>
                  </a:lnTo>
                  <a:lnTo>
                    <a:pt x="6450" y="5333"/>
                  </a:lnTo>
                  <a:lnTo>
                    <a:pt x="6466" y="5321"/>
                  </a:lnTo>
                  <a:lnTo>
                    <a:pt x="6470" y="5318"/>
                  </a:lnTo>
                  <a:lnTo>
                    <a:pt x="6475" y="5315"/>
                  </a:lnTo>
                  <a:lnTo>
                    <a:pt x="6484" y="5311"/>
                  </a:lnTo>
                  <a:lnTo>
                    <a:pt x="6520" y="5288"/>
                  </a:lnTo>
                  <a:lnTo>
                    <a:pt x="6554" y="5263"/>
                  </a:lnTo>
                  <a:lnTo>
                    <a:pt x="6589" y="5236"/>
                  </a:lnTo>
                  <a:lnTo>
                    <a:pt x="6632" y="5195"/>
                  </a:lnTo>
                  <a:lnTo>
                    <a:pt x="6652" y="5174"/>
                  </a:lnTo>
                  <a:lnTo>
                    <a:pt x="6662" y="5163"/>
                  </a:lnTo>
                  <a:lnTo>
                    <a:pt x="6673" y="5153"/>
                  </a:lnTo>
                  <a:lnTo>
                    <a:pt x="6709" y="5110"/>
                  </a:lnTo>
                  <a:lnTo>
                    <a:pt x="6716" y="5098"/>
                  </a:lnTo>
                  <a:lnTo>
                    <a:pt x="6717" y="5095"/>
                  </a:lnTo>
                  <a:lnTo>
                    <a:pt x="6720" y="5092"/>
                  </a:lnTo>
                  <a:lnTo>
                    <a:pt x="6724" y="5087"/>
                  </a:lnTo>
                  <a:lnTo>
                    <a:pt x="6741" y="5066"/>
                  </a:lnTo>
                  <a:lnTo>
                    <a:pt x="6754" y="5042"/>
                  </a:lnTo>
                  <a:lnTo>
                    <a:pt x="6769" y="5019"/>
                  </a:lnTo>
                  <a:lnTo>
                    <a:pt x="6793" y="4971"/>
                  </a:lnTo>
                  <a:lnTo>
                    <a:pt x="6802" y="4946"/>
                  </a:lnTo>
                  <a:lnTo>
                    <a:pt x="6812" y="4922"/>
                  </a:lnTo>
                  <a:lnTo>
                    <a:pt x="6813" y="4915"/>
                  </a:lnTo>
                  <a:lnTo>
                    <a:pt x="6816" y="4909"/>
                  </a:lnTo>
                  <a:lnTo>
                    <a:pt x="6820" y="4897"/>
                  </a:lnTo>
                  <a:lnTo>
                    <a:pt x="6829" y="4873"/>
                  </a:lnTo>
                  <a:lnTo>
                    <a:pt x="6908" y="4885"/>
                  </a:lnTo>
                  <a:lnTo>
                    <a:pt x="6990" y="4892"/>
                  </a:lnTo>
                  <a:lnTo>
                    <a:pt x="7029" y="4893"/>
                  </a:lnTo>
                  <a:lnTo>
                    <a:pt x="7070" y="4893"/>
                  </a:lnTo>
                  <a:lnTo>
                    <a:pt x="7111" y="4892"/>
                  </a:lnTo>
                  <a:lnTo>
                    <a:pt x="7152" y="4889"/>
                  </a:lnTo>
                  <a:lnTo>
                    <a:pt x="7233" y="4877"/>
                  </a:lnTo>
                  <a:lnTo>
                    <a:pt x="7315" y="4861"/>
                  </a:lnTo>
                  <a:lnTo>
                    <a:pt x="7356" y="4850"/>
                  </a:lnTo>
                  <a:lnTo>
                    <a:pt x="7396" y="4838"/>
                  </a:lnTo>
                  <a:lnTo>
                    <a:pt x="7479" y="4809"/>
                  </a:lnTo>
                  <a:lnTo>
                    <a:pt x="7532" y="4785"/>
                  </a:lnTo>
                  <a:lnTo>
                    <a:pt x="7544" y="4778"/>
                  </a:lnTo>
                  <a:lnTo>
                    <a:pt x="7550" y="4774"/>
                  </a:lnTo>
                  <a:lnTo>
                    <a:pt x="7557" y="4772"/>
                  </a:lnTo>
                  <a:lnTo>
                    <a:pt x="7584" y="4760"/>
                  </a:lnTo>
                  <a:lnTo>
                    <a:pt x="7608" y="4745"/>
                  </a:lnTo>
                  <a:lnTo>
                    <a:pt x="7620" y="4738"/>
                  </a:lnTo>
                  <a:lnTo>
                    <a:pt x="7626" y="4735"/>
                  </a:lnTo>
                  <a:lnTo>
                    <a:pt x="7633" y="4732"/>
                  </a:lnTo>
                  <a:lnTo>
                    <a:pt x="7657" y="4718"/>
                  </a:lnTo>
                  <a:lnTo>
                    <a:pt x="7669" y="4711"/>
                  </a:lnTo>
                  <a:lnTo>
                    <a:pt x="7675" y="4707"/>
                  </a:lnTo>
                  <a:lnTo>
                    <a:pt x="7682" y="4705"/>
                  </a:lnTo>
                  <a:lnTo>
                    <a:pt x="7704" y="4688"/>
                  </a:lnTo>
                  <a:lnTo>
                    <a:pt x="7709" y="4683"/>
                  </a:lnTo>
                  <a:lnTo>
                    <a:pt x="7715" y="4679"/>
                  </a:lnTo>
                  <a:lnTo>
                    <a:pt x="7727" y="4672"/>
                  </a:lnTo>
                  <a:lnTo>
                    <a:pt x="7748" y="4655"/>
                  </a:lnTo>
                  <a:lnTo>
                    <a:pt x="7753" y="4651"/>
                  </a:lnTo>
                  <a:lnTo>
                    <a:pt x="7759" y="4647"/>
                  </a:lnTo>
                  <a:lnTo>
                    <a:pt x="7771" y="4640"/>
                  </a:lnTo>
                  <a:lnTo>
                    <a:pt x="7781" y="4630"/>
                  </a:lnTo>
                  <a:lnTo>
                    <a:pt x="7785" y="4626"/>
                  </a:lnTo>
                  <a:lnTo>
                    <a:pt x="7791" y="4622"/>
                  </a:lnTo>
                  <a:lnTo>
                    <a:pt x="7813" y="4605"/>
                  </a:lnTo>
                  <a:lnTo>
                    <a:pt x="7854" y="4569"/>
                  </a:lnTo>
                  <a:lnTo>
                    <a:pt x="7857" y="4563"/>
                  </a:lnTo>
                  <a:lnTo>
                    <a:pt x="7862" y="4558"/>
                  </a:lnTo>
                  <a:lnTo>
                    <a:pt x="7872" y="4549"/>
                  </a:lnTo>
                  <a:lnTo>
                    <a:pt x="7891" y="4530"/>
                  </a:lnTo>
                  <a:lnTo>
                    <a:pt x="7927" y="4489"/>
                  </a:lnTo>
                  <a:lnTo>
                    <a:pt x="7944" y="4467"/>
                  </a:lnTo>
                  <a:lnTo>
                    <a:pt x="7947" y="4461"/>
                  </a:lnTo>
                  <a:lnTo>
                    <a:pt x="7952" y="4456"/>
                  </a:lnTo>
                  <a:lnTo>
                    <a:pt x="7962" y="4447"/>
                  </a:lnTo>
                  <a:lnTo>
                    <a:pt x="7969" y="4435"/>
                  </a:lnTo>
                  <a:lnTo>
                    <a:pt x="7973" y="4429"/>
                  </a:lnTo>
                  <a:lnTo>
                    <a:pt x="7977" y="4424"/>
                  </a:lnTo>
                  <a:lnTo>
                    <a:pt x="7994" y="4402"/>
                  </a:lnTo>
                  <a:lnTo>
                    <a:pt x="8009" y="4378"/>
                  </a:lnTo>
                  <a:lnTo>
                    <a:pt x="8016" y="4366"/>
                  </a:lnTo>
                  <a:lnTo>
                    <a:pt x="8019" y="4360"/>
                  </a:lnTo>
                  <a:lnTo>
                    <a:pt x="8024" y="4356"/>
                  </a:lnTo>
                  <a:lnTo>
                    <a:pt x="8053" y="4308"/>
                  </a:lnTo>
                  <a:lnTo>
                    <a:pt x="8079" y="4258"/>
                  </a:lnTo>
                  <a:lnTo>
                    <a:pt x="8091" y="4232"/>
                  </a:lnTo>
                  <a:lnTo>
                    <a:pt x="8094" y="4225"/>
                  </a:lnTo>
                  <a:lnTo>
                    <a:pt x="8097" y="4219"/>
                  </a:lnTo>
                  <a:lnTo>
                    <a:pt x="8105" y="4207"/>
                  </a:lnTo>
                  <a:lnTo>
                    <a:pt x="8125" y="4152"/>
                  </a:lnTo>
                  <a:lnTo>
                    <a:pt x="8145" y="4099"/>
                  </a:lnTo>
                  <a:lnTo>
                    <a:pt x="8161" y="4045"/>
                  </a:lnTo>
                  <a:lnTo>
                    <a:pt x="8175" y="3992"/>
                  </a:lnTo>
                  <a:lnTo>
                    <a:pt x="8186" y="3937"/>
                  </a:lnTo>
                  <a:lnTo>
                    <a:pt x="8195" y="3884"/>
                  </a:lnTo>
                  <a:lnTo>
                    <a:pt x="8199" y="3831"/>
                  </a:lnTo>
                  <a:lnTo>
                    <a:pt x="8203" y="3778"/>
                  </a:lnTo>
                  <a:lnTo>
                    <a:pt x="8202" y="3723"/>
                  </a:lnTo>
                  <a:lnTo>
                    <a:pt x="8199" y="3670"/>
                  </a:lnTo>
                  <a:lnTo>
                    <a:pt x="8193" y="3618"/>
                  </a:lnTo>
                  <a:lnTo>
                    <a:pt x="8185" y="3565"/>
                  </a:lnTo>
                  <a:lnTo>
                    <a:pt x="8172" y="3510"/>
                  </a:lnTo>
                  <a:lnTo>
                    <a:pt x="8159" y="3457"/>
                  </a:lnTo>
                  <a:lnTo>
                    <a:pt x="8141" y="3404"/>
                  </a:lnTo>
                  <a:lnTo>
                    <a:pt x="8123" y="3351"/>
                  </a:lnTo>
                  <a:lnTo>
                    <a:pt x="8100" y="3297"/>
                  </a:lnTo>
                  <a:lnTo>
                    <a:pt x="8075" y="3247"/>
                  </a:lnTo>
                  <a:lnTo>
                    <a:pt x="8047" y="3198"/>
                  </a:lnTo>
                  <a:lnTo>
                    <a:pt x="8019" y="3151"/>
                  </a:lnTo>
                  <a:lnTo>
                    <a:pt x="7988" y="3105"/>
                  </a:lnTo>
                  <a:lnTo>
                    <a:pt x="7956" y="3063"/>
                  </a:lnTo>
                  <a:lnTo>
                    <a:pt x="7921" y="3021"/>
                  </a:lnTo>
                  <a:lnTo>
                    <a:pt x="7885" y="2984"/>
                  </a:lnTo>
                  <a:lnTo>
                    <a:pt x="7845" y="2947"/>
                  </a:lnTo>
                  <a:lnTo>
                    <a:pt x="7805" y="2912"/>
                  </a:lnTo>
                  <a:lnTo>
                    <a:pt x="7763" y="2878"/>
                  </a:lnTo>
                  <a:lnTo>
                    <a:pt x="7718" y="2848"/>
                  </a:lnTo>
                  <a:lnTo>
                    <a:pt x="7671" y="2818"/>
                  </a:lnTo>
                  <a:lnTo>
                    <a:pt x="7622" y="2792"/>
                  </a:lnTo>
                  <a:lnTo>
                    <a:pt x="7571" y="2767"/>
                  </a:lnTo>
                  <a:lnTo>
                    <a:pt x="7519" y="2744"/>
                  </a:lnTo>
                  <a:lnTo>
                    <a:pt x="7483" y="2730"/>
                  </a:lnTo>
                  <a:lnTo>
                    <a:pt x="7448" y="2718"/>
                  </a:lnTo>
                  <a:lnTo>
                    <a:pt x="7378" y="2696"/>
                  </a:lnTo>
                  <a:lnTo>
                    <a:pt x="7402" y="2664"/>
                  </a:lnTo>
                  <a:lnTo>
                    <a:pt x="7413" y="2647"/>
                  </a:lnTo>
                  <a:lnTo>
                    <a:pt x="7425" y="2631"/>
                  </a:lnTo>
                  <a:lnTo>
                    <a:pt x="7435" y="2613"/>
                  </a:lnTo>
                  <a:lnTo>
                    <a:pt x="7446" y="2597"/>
                  </a:lnTo>
                  <a:lnTo>
                    <a:pt x="7466" y="2561"/>
                  </a:lnTo>
                  <a:lnTo>
                    <a:pt x="7466" y="2557"/>
                  </a:lnTo>
                  <a:lnTo>
                    <a:pt x="7467" y="2555"/>
                  </a:lnTo>
                  <a:lnTo>
                    <a:pt x="7470" y="2550"/>
                  </a:lnTo>
                  <a:lnTo>
                    <a:pt x="7474" y="2540"/>
                  </a:lnTo>
                  <a:lnTo>
                    <a:pt x="7484" y="2521"/>
                  </a:lnTo>
                  <a:lnTo>
                    <a:pt x="7501" y="2481"/>
                  </a:lnTo>
                  <a:lnTo>
                    <a:pt x="7508" y="2460"/>
                  </a:lnTo>
                  <a:lnTo>
                    <a:pt x="7508" y="2456"/>
                  </a:lnTo>
                  <a:lnTo>
                    <a:pt x="7509" y="2454"/>
                  </a:lnTo>
                  <a:lnTo>
                    <a:pt x="7512" y="2449"/>
                  </a:lnTo>
                  <a:lnTo>
                    <a:pt x="7516" y="2439"/>
                  </a:lnTo>
                  <a:lnTo>
                    <a:pt x="7531" y="2396"/>
                  </a:lnTo>
                  <a:lnTo>
                    <a:pt x="7542" y="2351"/>
                  </a:lnTo>
                  <a:lnTo>
                    <a:pt x="7543" y="2339"/>
                  </a:lnTo>
                  <a:lnTo>
                    <a:pt x="7545" y="2328"/>
                  </a:lnTo>
                  <a:lnTo>
                    <a:pt x="7550" y="2306"/>
                  </a:lnTo>
                  <a:lnTo>
                    <a:pt x="7557" y="2261"/>
                  </a:lnTo>
                  <a:lnTo>
                    <a:pt x="7560" y="2238"/>
                  </a:lnTo>
                  <a:lnTo>
                    <a:pt x="7563" y="2216"/>
                  </a:lnTo>
                  <a:lnTo>
                    <a:pt x="7567" y="2171"/>
                  </a:lnTo>
                  <a:lnTo>
                    <a:pt x="7568" y="2125"/>
                  </a:lnTo>
                  <a:lnTo>
                    <a:pt x="7568" y="2079"/>
                  </a:lnTo>
                  <a:lnTo>
                    <a:pt x="7567" y="2034"/>
                  </a:lnTo>
                  <a:lnTo>
                    <a:pt x="7561" y="1986"/>
                  </a:lnTo>
                  <a:lnTo>
                    <a:pt x="7555" y="1940"/>
                  </a:lnTo>
                  <a:lnTo>
                    <a:pt x="7550" y="1916"/>
                  </a:lnTo>
                  <a:lnTo>
                    <a:pt x="7548" y="1904"/>
                  </a:lnTo>
                  <a:lnTo>
                    <a:pt x="7547" y="1898"/>
                  </a:lnTo>
                  <a:lnTo>
                    <a:pt x="7547" y="1893"/>
                  </a:lnTo>
                  <a:lnTo>
                    <a:pt x="7537" y="1848"/>
                  </a:lnTo>
                  <a:lnTo>
                    <a:pt x="7524" y="1800"/>
                  </a:lnTo>
                  <a:lnTo>
                    <a:pt x="7516" y="1776"/>
                  </a:lnTo>
                  <a:lnTo>
                    <a:pt x="7513" y="1764"/>
                  </a:lnTo>
                  <a:lnTo>
                    <a:pt x="7510" y="1753"/>
                  </a:lnTo>
                  <a:lnTo>
                    <a:pt x="7495" y="1705"/>
                  </a:lnTo>
                  <a:lnTo>
                    <a:pt x="7477" y="1659"/>
                  </a:lnTo>
                  <a:lnTo>
                    <a:pt x="7456" y="1611"/>
                  </a:lnTo>
                  <a:lnTo>
                    <a:pt x="7435" y="1566"/>
                  </a:lnTo>
                  <a:lnTo>
                    <a:pt x="7412" y="1521"/>
                  </a:lnTo>
                  <a:lnTo>
                    <a:pt x="7389" y="1479"/>
                  </a:lnTo>
                  <a:lnTo>
                    <a:pt x="7364" y="1437"/>
                  </a:lnTo>
                  <a:lnTo>
                    <a:pt x="7338" y="1398"/>
                  </a:lnTo>
                  <a:lnTo>
                    <a:pt x="7310" y="1359"/>
                  </a:lnTo>
                  <a:lnTo>
                    <a:pt x="7282" y="1325"/>
                  </a:lnTo>
                  <a:lnTo>
                    <a:pt x="7251" y="1289"/>
                  </a:lnTo>
                  <a:lnTo>
                    <a:pt x="7220" y="1256"/>
                  </a:lnTo>
                  <a:lnTo>
                    <a:pt x="7188" y="1224"/>
                  </a:lnTo>
                  <a:lnTo>
                    <a:pt x="7154" y="1195"/>
                  </a:lnTo>
                  <a:lnTo>
                    <a:pt x="7118" y="1165"/>
                  </a:lnTo>
                  <a:lnTo>
                    <a:pt x="7082" y="1139"/>
                  </a:lnTo>
                  <a:lnTo>
                    <a:pt x="7045" y="1112"/>
                  </a:lnTo>
                  <a:lnTo>
                    <a:pt x="7008" y="1089"/>
                  </a:lnTo>
                  <a:close/>
                </a:path>
              </a:pathLst>
            </a:custGeom>
            <a:solidFill>
              <a:schemeClr val="bg1"/>
            </a:solidFill>
            <a:ln w="19050">
              <a:solidFill>
                <a:schemeClr val="bg1">
                  <a:lumMod val="65000"/>
                </a:schemeClr>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rgbClr val="0079DB"/>
                </a:solidFill>
              </a:endParaRPr>
            </a:p>
          </p:txBody>
        </p:sp>
        <p:sp>
          <p:nvSpPr>
            <p:cNvPr id="59" name="Freeform 5"/>
            <p:cNvSpPr>
              <a:spLocks/>
            </p:cNvSpPr>
            <p:nvPr/>
          </p:nvSpPr>
          <p:spPr bwMode="auto">
            <a:xfrm>
              <a:off x="3945372" y="1169955"/>
              <a:ext cx="539650" cy="326129"/>
            </a:xfrm>
            <a:custGeom>
              <a:avLst/>
              <a:gdLst>
                <a:gd name="T0" fmla="*/ 6500 w 8203"/>
                <a:gd name="T1" fmla="*/ 987 h 5571"/>
                <a:gd name="T2" fmla="*/ 6248 w 8203"/>
                <a:gd name="T3" fmla="*/ 722 h 5571"/>
                <a:gd name="T4" fmla="*/ 5872 w 8203"/>
                <a:gd name="T5" fmla="*/ 557 h 5571"/>
                <a:gd name="T6" fmla="*/ 5411 w 8203"/>
                <a:gd name="T7" fmla="*/ 536 h 5571"/>
                <a:gd name="T8" fmla="*/ 5062 w 8203"/>
                <a:gd name="T9" fmla="*/ 628 h 5571"/>
                <a:gd name="T10" fmla="*/ 4761 w 8203"/>
                <a:gd name="T11" fmla="*/ 264 h 5571"/>
                <a:gd name="T12" fmla="*/ 4426 w 8203"/>
                <a:gd name="T13" fmla="*/ 55 h 5571"/>
                <a:gd name="T14" fmla="*/ 3990 w 8203"/>
                <a:gd name="T15" fmla="*/ 2 h 5571"/>
                <a:gd name="T16" fmla="*/ 3449 w 8203"/>
                <a:gd name="T17" fmla="*/ 224 h 5571"/>
                <a:gd name="T18" fmla="*/ 3102 w 8203"/>
                <a:gd name="T19" fmla="*/ 728 h 5571"/>
                <a:gd name="T20" fmla="*/ 2575 w 8203"/>
                <a:gd name="T21" fmla="*/ 676 h 5571"/>
                <a:gd name="T22" fmla="*/ 2167 w 8203"/>
                <a:gd name="T23" fmla="*/ 938 h 5571"/>
                <a:gd name="T24" fmla="*/ 2000 w 8203"/>
                <a:gd name="T25" fmla="*/ 1251 h 5571"/>
                <a:gd name="T26" fmla="*/ 1842 w 8203"/>
                <a:gd name="T27" fmla="*/ 1249 h 5571"/>
                <a:gd name="T28" fmla="*/ 1355 w 8203"/>
                <a:gd name="T29" fmla="*/ 1254 h 5571"/>
                <a:gd name="T30" fmla="*/ 911 w 8203"/>
                <a:gd name="T31" fmla="*/ 1446 h 5571"/>
                <a:gd name="T32" fmla="*/ 579 w 8203"/>
                <a:gd name="T33" fmla="*/ 1799 h 5571"/>
                <a:gd name="T34" fmla="*/ 423 w 8203"/>
                <a:gd name="T35" fmla="*/ 2251 h 5571"/>
                <a:gd name="T36" fmla="*/ 491 w 8203"/>
                <a:gd name="T37" fmla="*/ 2703 h 5571"/>
                <a:gd name="T38" fmla="*/ 275 w 8203"/>
                <a:gd name="T39" fmla="*/ 3126 h 5571"/>
                <a:gd name="T40" fmla="*/ 30 w 8203"/>
                <a:gd name="T41" fmla="*/ 3607 h 5571"/>
                <a:gd name="T42" fmla="*/ 21 w 8203"/>
                <a:gd name="T43" fmla="*/ 4045 h 5571"/>
                <a:gd name="T44" fmla="*/ 177 w 8203"/>
                <a:gd name="T45" fmla="*/ 4406 h 5571"/>
                <a:gd name="T46" fmla="*/ 559 w 8203"/>
                <a:gd name="T47" fmla="*/ 4727 h 5571"/>
                <a:gd name="T48" fmla="*/ 1115 w 8203"/>
                <a:gd name="T49" fmla="*/ 4864 h 5571"/>
                <a:gd name="T50" fmla="*/ 1651 w 8203"/>
                <a:gd name="T51" fmla="*/ 4843 h 5571"/>
                <a:gd name="T52" fmla="*/ 1800 w 8203"/>
                <a:gd name="T53" fmla="*/ 5183 h 5571"/>
                <a:gd name="T54" fmla="*/ 2117 w 8203"/>
                <a:gd name="T55" fmla="*/ 5444 h 5571"/>
                <a:gd name="T56" fmla="*/ 2518 w 8203"/>
                <a:gd name="T57" fmla="*/ 5563 h 5571"/>
                <a:gd name="T58" fmla="*/ 2986 w 8203"/>
                <a:gd name="T59" fmla="*/ 5530 h 5571"/>
                <a:gd name="T60" fmla="*/ 3211 w 8203"/>
                <a:gd name="T61" fmla="*/ 5446 h 5571"/>
                <a:gd name="T62" fmla="*/ 3531 w 8203"/>
                <a:gd name="T63" fmla="*/ 5199 h 5571"/>
                <a:gd name="T64" fmla="*/ 3801 w 8203"/>
                <a:gd name="T65" fmla="*/ 5302 h 5571"/>
                <a:gd name="T66" fmla="*/ 4254 w 8203"/>
                <a:gd name="T67" fmla="*/ 5456 h 5571"/>
                <a:gd name="T68" fmla="*/ 4526 w 8203"/>
                <a:gd name="T69" fmla="*/ 5450 h 5571"/>
                <a:gd name="T70" fmla="*/ 4748 w 8203"/>
                <a:gd name="T71" fmla="*/ 5396 h 5571"/>
                <a:gd name="T72" fmla="*/ 4825 w 8203"/>
                <a:gd name="T73" fmla="*/ 5365 h 5571"/>
                <a:gd name="T74" fmla="*/ 5015 w 8203"/>
                <a:gd name="T75" fmla="*/ 5258 h 5571"/>
                <a:gd name="T76" fmla="*/ 5245 w 8203"/>
                <a:gd name="T77" fmla="*/ 5182 h 5571"/>
                <a:gd name="T78" fmla="*/ 5806 w 8203"/>
                <a:gd name="T79" fmla="*/ 5451 h 5571"/>
                <a:gd name="T80" fmla="*/ 6153 w 8203"/>
                <a:gd name="T81" fmla="*/ 5441 h 5571"/>
                <a:gd name="T82" fmla="*/ 6466 w 8203"/>
                <a:gd name="T83" fmla="*/ 5321 h 5571"/>
                <a:gd name="T84" fmla="*/ 6662 w 8203"/>
                <a:gd name="T85" fmla="*/ 5163 h 5571"/>
                <a:gd name="T86" fmla="*/ 6769 w 8203"/>
                <a:gd name="T87" fmla="*/ 5019 h 5571"/>
                <a:gd name="T88" fmla="*/ 6990 w 8203"/>
                <a:gd name="T89" fmla="*/ 4892 h 5571"/>
                <a:gd name="T90" fmla="*/ 7479 w 8203"/>
                <a:gd name="T91" fmla="*/ 4809 h 5571"/>
                <a:gd name="T92" fmla="*/ 7633 w 8203"/>
                <a:gd name="T93" fmla="*/ 4732 h 5571"/>
                <a:gd name="T94" fmla="*/ 7748 w 8203"/>
                <a:gd name="T95" fmla="*/ 4655 h 5571"/>
                <a:gd name="T96" fmla="*/ 7857 w 8203"/>
                <a:gd name="T97" fmla="*/ 4563 h 5571"/>
                <a:gd name="T98" fmla="*/ 7969 w 8203"/>
                <a:gd name="T99" fmla="*/ 4435 h 5571"/>
                <a:gd name="T100" fmla="*/ 8079 w 8203"/>
                <a:gd name="T101" fmla="*/ 4258 h 5571"/>
                <a:gd name="T102" fmla="*/ 8186 w 8203"/>
                <a:gd name="T103" fmla="*/ 3937 h 5571"/>
                <a:gd name="T104" fmla="*/ 8159 w 8203"/>
                <a:gd name="T105" fmla="*/ 3457 h 5571"/>
                <a:gd name="T106" fmla="*/ 7921 w 8203"/>
                <a:gd name="T107" fmla="*/ 3021 h 5571"/>
                <a:gd name="T108" fmla="*/ 7519 w 8203"/>
                <a:gd name="T109" fmla="*/ 2744 h 5571"/>
                <a:gd name="T110" fmla="*/ 7466 w 8203"/>
                <a:gd name="T111" fmla="*/ 2561 h 5571"/>
                <a:gd name="T112" fmla="*/ 7509 w 8203"/>
                <a:gd name="T113" fmla="*/ 2454 h 5571"/>
                <a:gd name="T114" fmla="*/ 7560 w 8203"/>
                <a:gd name="T115" fmla="*/ 2238 h 5571"/>
                <a:gd name="T116" fmla="*/ 7548 w 8203"/>
                <a:gd name="T117" fmla="*/ 1904 h 5571"/>
                <a:gd name="T118" fmla="*/ 7477 w 8203"/>
                <a:gd name="T119" fmla="*/ 1659 h 5571"/>
                <a:gd name="T120" fmla="*/ 7251 w 8203"/>
                <a:gd name="T121" fmla="*/ 1289 h 5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03" h="5571">
                  <a:moveTo>
                    <a:pt x="7008" y="1089"/>
                  </a:moveTo>
                  <a:lnTo>
                    <a:pt x="6942" y="1052"/>
                  </a:lnTo>
                  <a:lnTo>
                    <a:pt x="6877" y="1023"/>
                  </a:lnTo>
                  <a:lnTo>
                    <a:pt x="6812" y="1001"/>
                  </a:lnTo>
                  <a:lnTo>
                    <a:pt x="6748" y="985"/>
                  </a:lnTo>
                  <a:lnTo>
                    <a:pt x="6685" y="974"/>
                  </a:lnTo>
                  <a:lnTo>
                    <a:pt x="6622" y="972"/>
                  </a:lnTo>
                  <a:lnTo>
                    <a:pt x="6560" y="975"/>
                  </a:lnTo>
                  <a:lnTo>
                    <a:pt x="6500" y="987"/>
                  </a:lnTo>
                  <a:lnTo>
                    <a:pt x="6480" y="955"/>
                  </a:lnTo>
                  <a:lnTo>
                    <a:pt x="6458" y="924"/>
                  </a:lnTo>
                  <a:lnTo>
                    <a:pt x="6434" y="893"/>
                  </a:lnTo>
                  <a:lnTo>
                    <a:pt x="6409" y="864"/>
                  </a:lnTo>
                  <a:lnTo>
                    <a:pt x="6381" y="834"/>
                  </a:lnTo>
                  <a:lnTo>
                    <a:pt x="6351" y="805"/>
                  </a:lnTo>
                  <a:lnTo>
                    <a:pt x="6319" y="778"/>
                  </a:lnTo>
                  <a:lnTo>
                    <a:pt x="6286" y="751"/>
                  </a:lnTo>
                  <a:lnTo>
                    <a:pt x="6248" y="722"/>
                  </a:lnTo>
                  <a:lnTo>
                    <a:pt x="6211" y="697"/>
                  </a:lnTo>
                  <a:lnTo>
                    <a:pt x="6171" y="673"/>
                  </a:lnTo>
                  <a:lnTo>
                    <a:pt x="6131" y="652"/>
                  </a:lnTo>
                  <a:lnTo>
                    <a:pt x="6089" y="630"/>
                  </a:lnTo>
                  <a:lnTo>
                    <a:pt x="6049" y="612"/>
                  </a:lnTo>
                  <a:lnTo>
                    <a:pt x="6005" y="595"/>
                  </a:lnTo>
                  <a:lnTo>
                    <a:pt x="5963" y="582"/>
                  </a:lnTo>
                  <a:lnTo>
                    <a:pt x="5918" y="568"/>
                  </a:lnTo>
                  <a:lnTo>
                    <a:pt x="5872" y="557"/>
                  </a:lnTo>
                  <a:lnTo>
                    <a:pt x="5825" y="547"/>
                  </a:lnTo>
                  <a:lnTo>
                    <a:pt x="5779" y="540"/>
                  </a:lnTo>
                  <a:lnTo>
                    <a:pt x="5729" y="533"/>
                  </a:lnTo>
                  <a:lnTo>
                    <a:pt x="5681" y="529"/>
                  </a:lnTo>
                  <a:lnTo>
                    <a:pt x="5631" y="527"/>
                  </a:lnTo>
                  <a:lnTo>
                    <a:pt x="5582" y="527"/>
                  </a:lnTo>
                  <a:lnTo>
                    <a:pt x="5523" y="527"/>
                  </a:lnTo>
                  <a:lnTo>
                    <a:pt x="5467" y="530"/>
                  </a:lnTo>
                  <a:lnTo>
                    <a:pt x="5411" y="536"/>
                  </a:lnTo>
                  <a:lnTo>
                    <a:pt x="5359" y="545"/>
                  </a:lnTo>
                  <a:lnTo>
                    <a:pt x="5312" y="556"/>
                  </a:lnTo>
                  <a:lnTo>
                    <a:pt x="5282" y="562"/>
                  </a:lnTo>
                  <a:lnTo>
                    <a:pt x="5267" y="566"/>
                  </a:lnTo>
                  <a:lnTo>
                    <a:pt x="5199" y="587"/>
                  </a:lnTo>
                  <a:lnTo>
                    <a:pt x="5173" y="596"/>
                  </a:lnTo>
                  <a:lnTo>
                    <a:pt x="5137" y="610"/>
                  </a:lnTo>
                  <a:lnTo>
                    <a:pt x="5099" y="619"/>
                  </a:lnTo>
                  <a:lnTo>
                    <a:pt x="5062" y="628"/>
                  </a:lnTo>
                  <a:lnTo>
                    <a:pt x="5024" y="634"/>
                  </a:lnTo>
                  <a:lnTo>
                    <a:pt x="4999" y="635"/>
                  </a:lnTo>
                  <a:lnTo>
                    <a:pt x="4991" y="634"/>
                  </a:lnTo>
                  <a:lnTo>
                    <a:pt x="4917" y="485"/>
                  </a:lnTo>
                  <a:lnTo>
                    <a:pt x="4892" y="432"/>
                  </a:lnTo>
                  <a:lnTo>
                    <a:pt x="4871" y="397"/>
                  </a:lnTo>
                  <a:lnTo>
                    <a:pt x="4838" y="350"/>
                  </a:lnTo>
                  <a:lnTo>
                    <a:pt x="4802" y="307"/>
                  </a:lnTo>
                  <a:lnTo>
                    <a:pt x="4761" y="264"/>
                  </a:lnTo>
                  <a:lnTo>
                    <a:pt x="4716" y="224"/>
                  </a:lnTo>
                  <a:lnTo>
                    <a:pt x="4682" y="196"/>
                  </a:lnTo>
                  <a:lnTo>
                    <a:pt x="4648" y="170"/>
                  </a:lnTo>
                  <a:lnTo>
                    <a:pt x="4612" y="146"/>
                  </a:lnTo>
                  <a:lnTo>
                    <a:pt x="4577" y="125"/>
                  </a:lnTo>
                  <a:lnTo>
                    <a:pt x="4540" y="103"/>
                  </a:lnTo>
                  <a:lnTo>
                    <a:pt x="4503" y="85"/>
                  </a:lnTo>
                  <a:lnTo>
                    <a:pt x="4464" y="68"/>
                  </a:lnTo>
                  <a:lnTo>
                    <a:pt x="4426" y="55"/>
                  </a:lnTo>
                  <a:lnTo>
                    <a:pt x="4385" y="41"/>
                  </a:lnTo>
                  <a:lnTo>
                    <a:pt x="4344" y="30"/>
                  </a:lnTo>
                  <a:lnTo>
                    <a:pt x="4302" y="20"/>
                  </a:lnTo>
                  <a:lnTo>
                    <a:pt x="4260" y="13"/>
                  </a:lnTo>
                  <a:lnTo>
                    <a:pt x="4216" y="6"/>
                  </a:lnTo>
                  <a:lnTo>
                    <a:pt x="4173" y="2"/>
                  </a:lnTo>
                  <a:lnTo>
                    <a:pt x="4127" y="0"/>
                  </a:lnTo>
                  <a:lnTo>
                    <a:pt x="4083" y="0"/>
                  </a:lnTo>
                  <a:lnTo>
                    <a:pt x="3990" y="2"/>
                  </a:lnTo>
                  <a:lnTo>
                    <a:pt x="3903" y="13"/>
                  </a:lnTo>
                  <a:lnTo>
                    <a:pt x="3860" y="20"/>
                  </a:lnTo>
                  <a:lnTo>
                    <a:pt x="3819" y="30"/>
                  </a:lnTo>
                  <a:lnTo>
                    <a:pt x="3738" y="55"/>
                  </a:lnTo>
                  <a:lnTo>
                    <a:pt x="3660" y="85"/>
                  </a:lnTo>
                  <a:lnTo>
                    <a:pt x="3622" y="103"/>
                  </a:lnTo>
                  <a:lnTo>
                    <a:pt x="3586" y="125"/>
                  </a:lnTo>
                  <a:lnTo>
                    <a:pt x="3515" y="170"/>
                  </a:lnTo>
                  <a:lnTo>
                    <a:pt x="3449" y="224"/>
                  </a:lnTo>
                  <a:lnTo>
                    <a:pt x="3393" y="275"/>
                  </a:lnTo>
                  <a:lnTo>
                    <a:pt x="3343" y="329"/>
                  </a:lnTo>
                  <a:lnTo>
                    <a:pt x="3300" y="385"/>
                  </a:lnTo>
                  <a:lnTo>
                    <a:pt x="3265" y="444"/>
                  </a:lnTo>
                  <a:lnTo>
                    <a:pt x="3247" y="482"/>
                  </a:lnTo>
                  <a:lnTo>
                    <a:pt x="3233" y="520"/>
                  </a:lnTo>
                  <a:lnTo>
                    <a:pt x="3207" y="598"/>
                  </a:lnTo>
                  <a:lnTo>
                    <a:pt x="3166" y="750"/>
                  </a:lnTo>
                  <a:lnTo>
                    <a:pt x="3102" y="728"/>
                  </a:lnTo>
                  <a:lnTo>
                    <a:pt x="3021" y="703"/>
                  </a:lnTo>
                  <a:lnTo>
                    <a:pt x="2975" y="686"/>
                  </a:lnTo>
                  <a:lnTo>
                    <a:pt x="2931" y="673"/>
                  </a:lnTo>
                  <a:lnTo>
                    <a:pt x="2877" y="664"/>
                  </a:lnTo>
                  <a:lnTo>
                    <a:pt x="2821" y="658"/>
                  </a:lnTo>
                  <a:lnTo>
                    <a:pt x="2764" y="656"/>
                  </a:lnTo>
                  <a:lnTo>
                    <a:pt x="2698" y="659"/>
                  </a:lnTo>
                  <a:lnTo>
                    <a:pt x="2634" y="666"/>
                  </a:lnTo>
                  <a:lnTo>
                    <a:pt x="2575" y="676"/>
                  </a:lnTo>
                  <a:lnTo>
                    <a:pt x="2520" y="692"/>
                  </a:lnTo>
                  <a:lnTo>
                    <a:pt x="2465" y="712"/>
                  </a:lnTo>
                  <a:lnTo>
                    <a:pt x="2413" y="737"/>
                  </a:lnTo>
                  <a:lnTo>
                    <a:pt x="2362" y="766"/>
                  </a:lnTo>
                  <a:lnTo>
                    <a:pt x="2314" y="799"/>
                  </a:lnTo>
                  <a:lnTo>
                    <a:pt x="2267" y="836"/>
                  </a:lnTo>
                  <a:lnTo>
                    <a:pt x="2223" y="880"/>
                  </a:lnTo>
                  <a:lnTo>
                    <a:pt x="2193" y="908"/>
                  </a:lnTo>
                  <a:lnTo>
                    <a:pt x="2167" y="938"/>
                  </a:lnTo>
                  <a:lnTo>
                    <a:pt x="2121" y="1002"/>
                  </a:lnTo>
                  <a:lnTo>
                    <a:pt x="2081" y="1068"/>
                  </a:lnTo>
                  <a:lnTo>
                    <a:pt x="2064" y="1101"/>
                  </a:lnTo>
                  <a:lnTo>
                    <a:pt x="2051" y="1137"/>
                  </a:lnTo>
                  <a:lnTo>
                    <a:pt x="2034" y="1184"/>
                  </a:lnTo>
                  <a:lnTo>
                    <a:pt x="2021" y="1213"/>
                  </a:lnTo>
                  <a:lnTo>
                    <a:pt x="2009" y="1243"/>
                  </a:lnTo>
                  <a:lnTo>
                    <a:pt x="2003" y="1250"/>
                  </a:lnTo>
                  <a:lnTo>
                    <a:pt x="2000" y="1251"/>
                  </a:lnTo>
                  <a:lnTo>
                    <a:pt x="1999" y="1254"/>
                  </a:lnTo>
                  <a:lnTo>
                    <a:pt x="1997" y="1259"/>
                  </a:lnTo>
                  <a:lnTo>
                    <a:pt x="1992" y="1261"/>
                  </a:lnTo>
                  <a:lnTo>
                    <a:pt x="1964" y="1266"/>
                  </a:lnTo>
                  <a:lnTo>
                    <a:pt x="1952" y="1266"/>
                  </a:lnTo>
                  <a:lnTo>
                    <a:pt x="1940" y="1265"/>
                  </a:lnTo>
                  <a:lnTo>
                    <a:pt x="1891" y="1257"/>
                  </a:lnTo>
                  <a:lnTo>
                    <a:pt x="1866" y="1253"/>
                  </a:lnTo>
                  <a:lnTo>
                    <a:pt x="1842" y="1249"/>
                  </a:lnTo>
                  <a:lnTo>
                    <a:pt x="1793" y="1238"/>
                  </a:lnTo>
                  <a:lnTo>
                    <a:pt x="1742" y="1232"/>
                  </a:lnTo>
                  <a:lnTo>
                    <a:pt x="1675" y="1226"/>
                  </a:lnTo>
                  <a:lnTo>
                    <a:pt x="1610" y="1224"/>
                  </a:lnTo>
                  <a:lnTo>
                    <a:pt x="1578" y="1224"/>
                  </a:lnTo>
                  <a:lnTo>
                    <a:pt x="1547" y="1226"/>
                  </a:lnTo>
                  <a:lnTo>
                    <a:pt x="1482" y="1231"/>
                  </a:lnTo>
                  <a:lnTo>
                    <a:pt x="1420" y="1242"/>
                  </a:lnTo>
                  <a:lnTo>
                    <a:pt x="1355" y="1254"/>
                  </a:lnTo>
                  <a:lnTo>
                    <a:pt x="1322" y="1261"/>
                  </a:lnTo>
                  <a:lnTo>
                    <a:pt x="1291" y="1271"/>
                  </a:lnTo>
                  <a:lnTo>
                    <a:pt x="1226" y="1291"/>
                  </a:lnTo>
                  <a:lnTo>
                    <a:pt x="1163" y="1316"/>
                  </a:lnTo>
                  <a:lnTo>
                    <a:pt x="1108" y="1338"/>
                  </a:lnTo>
                  <a:lnTo>
                    <a:pt x="1056" y="1363"/>
                  </a:lnTo>
                  <a:lnTo>
                    <a:pt x="1004" y="1388"/>
                  </a:lnTo>
                  <a:lnTo>
                    <a:pt x="958" y="1417"/>
                  </a:lnTo>
                  <a:lnTo>
                    <a:pt x="911" y="1446"/>
                  </a:lnTo>
                  <a:lnTo>
                    <a:pt x="868" y="1478"/>
                  </a:lnTo>
                  <a:lnTo>
                    <a:pt x="824" y="1512"/>
                  </a:lnTo>
                  <a:lnTo>
                    <a:pt x="785" y="1549"/>
                  </a:lnTo>
                  <a:lnTo>
                    <a:pt x="745" y="1585"/>
                  </a:lnTo>
                  <a:lnTo>
                    <a:pt x="709" y="1625"/>
                  </a:lnTo>
                  <a:lnTo>
                    <a:pt x="673" y="1664"/>
                  </a:lnTo>
                  <a:lnTo>
                    <a:pt x="641" y="1709"/>
                  </a:lnTo>
                  <a:lnTo>
                    <a:pt x="608" y="1752"/>
                  </a:lnTo>
                  <a:lnTo>
                    <a:pt x="579" y="1799"/>
                  </a:lnTo>
                  <a:lnTo>
                    <a:pt x="552" y="1847"/>
                  </a:lnTo>
                  <a:lnTo>
                    <a:pt x="528" y="1898"/>
                  </a:lnTo>
                  <a:lnTo>
                    <a:pt x="504" y="1949"/>
                  </a:lnTo>
                  <a:lnTo>
                    <a:pt x="483" y="1999"/>
                  </a:lnTo>
                  <a:lnTo>
                    <a:pt x="465" y="2049"/>
                  </a:lnTo>
                  <a:lnTo>
                    <a:pt x="451" y="2100"/>
                  </a:lnTo>
                  <a:lnTo>
                    <a:pt x="438" y="2150"/>
                  </a:lnTo>
                  <a:lnTo>
                    <a:pt x="429" y="2201"/>
                  </a:lnTo>
                  <a:lnTo>
                    <a:pt x="423" y="2251"/>
                  </a:lnTo>
                  <a:lnTo>
                    <a:pt x="420" y="2301"/>
                  </a:lnTo>
                  <a:lnTo>
                    <a:pt x="419" y="2351"/>
                  </a:lnTo>
                  <a:lnTo>
                    <a:pt x="420" y="2401"/>
                  </a:lnTo>
                  <a:lnTo>
                    <a:pt x="423" y="2451"/>
                  </a:lnTo>
                  <a:lnTo>
                    <a:pt x="432" y="2502"/>
                  </a:lnTo>
                  <a:lnTo>
                    <a:pt x="441" y="2552"/>
                  </a:lnTo>
                  <a:lnTo>
                    <a:pt x="455" y="2603"/>
                  </a:lnTo>
                  <a:lnTo>
                    <a:pt x="470" y="2653"/>
                  </a:lnTo>
                  <a:lnTo>
                    <a:pt x="491" y="2703"/>
                  </a:lnTo>
                  <a:lnTo>
                    <a:pt x="506" y="2742"/>
                  </a:lnTo>
                  <a:lnTo>
                    <a:pt x="524" y="2780"/>
                  </a:lnTo>
                  <a:lnTo>
                    <a:pt x="543" y="2816"/>
                  </a:lnTo>
                  <a:lnTo>
                    <a:pt x="565" y="2852"/>
                  </a:lnTo>
                  <a:lnTo>
                    <a:pt x="499" y="2900"/>
                  </a:lnTo>
                  <a:lnTo>
                    <a:pt x="438" y="2952"/>
                  </a:lnTo>
                  <a:lnTo>
                    <a:pt x="380" y="3006"/>
                  </a:lnTo>
                  <a:lnTo>
                    <a:pt x="326" y="3064"/>
                  </a:lnTo>
                  <a:lnTo>
                    <a:pt x="275" y="3126"/>
                  </a:lnTo>
                  <a:lnTo>
                    <a:pt x="228" y="3190"/>
                  </a:lnTo>
                  <a:lnTo>
                    <a:pt x="183" y="3258"/>
                  </a:lnTo>
                  <a:lnTo>
                    <a:pt x="144" y="3328"/>
                  </a:lnTo>
                  <a:lnTo>
                    <a:pt x="114" y="3384"/>
                  </a:lnTo>
                  <a:lnTo>
                    <a:pt x="89" y="3440"/>
                  </a:lnTo>
                  <a:lnTo>
                    <a:pt x="66" y="3495"/>
                  </a:lnTo>
                  <a:lnTo>
                    <a:pt x="55" y="3523"/>
                  </a:lnTo>
                  <a:lnTo>
                    <a:pt x="47" y="3552"/>
                  </a:lnTo>
                  <a:lnTo>
                    <a:pt x="30" y="3607"/>
                  </a:lnTo>
                  <a:lnTo>
                    <a:pt x="18" y="3662"/>
                  </a:lnTo>
                  <a:lnTo>
                    <a:pt x="8" y="3717"/>
                  </a:lnTo>
                  <a:lnTo>
                    <a:pt x="5" y="3745"/>
                  </a:lnTo>
                  <a:lnTo>
                    <a:pt x="3" y="3774"/>
                  </a:lnTo>
                  <a:lnTo>
                    <a:pt x="0" y="3828"/>
                  </a:lnTo>
                  <a:lnTo>
                    <a:pt x="1" y="3883"/>
                  </a:lnTo>
                  <a:lnTo>
                    <a:pt x="5" y="3937"/>
                  </a:lnTo>
                  <a:lnTo>
                    <a:pt x="12" y="3992"/>
                  </a:lnTo>
                  <a:lnTo>
                    <a:pt x="21" y="4045"/>
                  </a:lnTo>
                  <a:lnTo>
                    <a:pt x="36" y="4100"/>
                  </a:lnTo>
                  <a:lnTo>
                    <a:pt x="43" y="4126"/>
                  </a:lnTo>
                  <a:lnTo>
                    <a:pt x="53" y="4154"/>
                  </a:lnTo>
                  <a:lnTo>
                    <a:pt x="73" y="4209"/>
                  </a:lnTo>
                  <a:lnTo>
                    <a:pt x="83" y="4234"/>
                  </a:lnTo>
                  <a:lnTo>
                    <a:pt x="95" y="4261"/>
                  </a:lnTo>
                  <a:lnTo>
                    <a:pt x="120" y="4311"/>
                  </a:lnTo>
                  <a:lnTo>
                    <a:pt x="147" y="4359"/>
                  </a:lnTo>
                  <a:lnTo>
                    <a:pt x="177" y="4406"/>
                  </a:lnTo>
                  <a:lnTo>
                    <a:pt x="210" y="4450"/>
                  </a:lnTo>
                  <a:lnTo>
                    <a:pt x="245" y="4492"/>
                  </a:lnTo>
                  <a:lnTo>
                    <a:pt x="282" y="4532"/>
                  </a:lnTo>
                  <a:lnTo>
                    <a:pt x="323" y="4570"/>
                  </a:lnTo>
                  <a:lnTo>
                    <a:pt x="365" y="4605"/>
                  </a:lnTo>
                  <a:lnTo>
                    <a:pt x="409" y="4639"/>
                  </a:lnTo>
                  <a:lnTo>
                    <a:pt x="456" y="4670"/>
                  </a:lnTo>
                  <a:lnTo>
                    <a:pt x="507" y="4700"/>
                  </a:lnTo>
                  <a:lnTo>
                    <a:pt x="559" y="4727"/>
                  </a:lnTo>
                  <a:lnTo>
                    <a:pt x="585" y="4739"/>
                  </a:lnTo>
                  <a:lnTo>
                    <a:pt x="614" y="4753"/>
                  </a:lnTo>
                  <a:lnTo>
                    <a:pt x="671" y="4775"/>
                  </a:lnTo>
                  <a:lnTo>
                    <a:pt x="732" y="4797"/>
                  </a:lnTo>
                  <a:lnTo>
                    <a:pt x="806" y="4819"/>
                  </a:lnTo>
                  <a:lnTo>
                    <a:pt x="883" y="4837"/>
                  </a:lnTo>
                  <a:lnTo>
                    <a:pt x="960" y="4850"/>
                  </a:lnTo>
                  <a:lnTo>
                    <a:pt x="1038" y="4859"/>
                  </a:lnTo>
                  <a:lnTo>
                    <a:pt x="1115" y="4864"/>
                  </a:lnTo>
                  <a:lnTo>
                    <a:pt x="1193" y="4864"/>
                  </a:lnTo>
                  <a:lnTo>
                    <a:pt x="1272" y="4861"/>
                  </a:lnTo>
                  <a:lnTo>
                    <a:pt x="1351" y="4853"/>
                  </a:lnTo>
                  <a:lnTo>
                    <a:pt x="1417" y="4838"/>
                  </a:lnTo>
                  <a:lnTo>
                    <a:pt x="1484" y="4826"/>
                  </a:lnTo>
                  <a:lnTo>
                    <a:pt x="1612" y="4808"/>
                  </a:lnTo>
                  <a:lnTo>
                    <a:pt x="1624" y="4815"/>
                  </a:lnTo>
                  <a:lnTo>
                    <a:pt x="1643" y="4833"/>
                  </a:lnTo>
                  <a:lnTo>
                    <a:pt x="1651" y="4843"/>
                  </a:lnTo>
                  <a:lnTo>
                    <a:pt x="1660" y="4855"/>
                  </a:lnTo>
                  <a:lnTo>
                    <a:pt x="1672" y="4882"/>
                  </a:lnTo>
                  <a:lnTo>
                    <a:pt x="1682" y="4915"/>
                  </a:lnTo>
                  <a:lnTo>
                    <a:pt x="1698" y="4977"/>
                  </a:lnTo>
                  <a:lnTo>
                    <a:pt x="1714" y="5027"/>
                  </a:lnTo>
                  <a:lnTo>
                    <a:pt x="1734" y="5079"/>
                  </a:lnTo>
                  <a:lnTo>
                    <a:pt x="1752" y="5114"/>
                  </a:lnTo>
                  <a:lnTo>
                    <a:pt x="1775" y="5150"/>
                  </a:lnTo>
                  <a:lnTo>
                    <a:pt x="1800" y="5183"/>
                  </a:lnTo>
                  <a:lnTo>
                    <a:pt x="1828" y="5218"/>
                  </a:lnTo>
                  <a:lnTo>
                    <a:pt x="1858" y="5251"/>
                  </a:lnTo>
                  <a:lnTo>
                    <a:pt x="1890" y="5283"/>
                  </a:lnTo>
                  <a:lnTo>
                    <a:pt x="1925" y="5314"/>
                  </a:lnTo>
                  <a:lnTo>
                    <a:pt x="1964" y="5347"/>
                  </a:lnTo>
                  <a:lnTo>
                    <a:pt x="2000" y="5373"/>
                  </a:lnTo>
                  <a:lnTo>
                    <a:pt x="2038" y="5398"/>
                  </a:lnTo>
                  <a:lnTo>
                    <a:pt x="2076" y="5421"/>
                  </a:lnTo>
                  <a:lnTo>
                    <a:pt x="2117" y="5444"/>
                  </a:lnTo>
                  <a:lnTo>
                    <a:pt x="2157" y="5463"/>
                  </a:lnTo>
                  <a:lnTo>
                    <a:pt x="2199" y="5482"/>
                  </a:lnTo>
                  <a:lnTo>
                    <a:pt x="2242" y="5499"/>
                  </a:lnTo>
                  <a:lnTo>
                    <a:pt x="2286" y="5515"/>
                  </a:lnTo>
                  <a:lnTo>
                    <a:pt x="2329" y="5527"/>
                  </a:lnTo>
                  <a:lnTo>
                    <a:pt x="2375" y="5539"/>
                  </a:lnTo>
                  <a:lnTo>
                    <a:pt x="2422" y="5548"/>
                  </a:lnTo>
                  <a:lnTo>
                    <a:pt x="2470" y="5557"/>
                  </a:lnTo>
                  <a:lnTo>
                    <a:pt x="2518" y="5563"/>
                  </a:lnTo>
                  <a:lnTo>
                    <a:pt x="2567" y="5567"/>
                  </a:lnTo>
                  <a:lnTo>
                    <a:pt x="2617" y="5570"/>
                  </a:lnTo>
                  <a:lnTo>
                    <a:pt x="2669" y="5571"/>
                  </a:lnTo>
                  <a:lnTo>
                    <a:pt x="2729" y="5569"/>
                  </a:lnTo>
                  <a:lnTo>
                    <a:pt x="2789" y="5565"/>
                  </a:lnTo>
                  <a:lnTo>
                    <a:pt x="2847" y="5559"/>
                  </a:lnTo>
                  <a:lnTo>
                    <a:pt x="2904" y="5551"/>
                  </a:lnTo>
                  <a:lnTo>
                    <a:pt x="2959" y="5537"/>
                  </a:lnTo>
                  <a:lnTo>
                    <a:pt x="2986" y="5530"/>
                  </a:lnTo>
                  <a:lnTo>
                    <a:pt x="2992" y="5528"/>
                  </a:lnTo>
                  <a:lnTo>
                    <a:pt x="2999" y="5527"/>
                  </a:lnTo>
                  <a:lnTo>
                    <a:pt x="3013" y="5524"/>
                  </a:lnTo>
                  <a:lnTo>
                    <a:pt x="3066" y="5509"/>
                  </a:lnTo>
                  <a:lnTo>
                    <a:pt x="3119" y="5491"/>
                  </a:lnTo>
                  <a:lnTo>
                    <a:pt x="3150" y="5476"/>
                  </a:lnTo>
                  <a:lnTo>
                    <a:pt x="3181" y="5462"/>
                  </a:lnTo>
                  <a:lnTo>
                    <a:pt x="3196" y="5453"/>
                  </a:lnTo>
                  <a:lnTo>
                    <a:pt x="3211" y="5446"/>
                  </a:lnTo>
                  <a:lnTo>
                    <a:pt x="3243" y="5431"/>
                  </a:lnTo>
                  <a:lnTo>
                    <a:pt x="3270" y="5411"/>
                  </a:lnTo>
                  <a:lnTo>
                    <a:pt x="3299" y="5392"/>
                  </a:lnTo>
                  <a:lnTo>
                    <a:pt x="3301" y="5389"/>
                  </a:lnTo>
                  <a:lnTo>
                    <a:pt x="3305" y="5386"/>
                  </a:lnTo>
                  <a:lnTo>
                    <a:pt x="3312" y="5381"/>
                  </a:lnTo>
                  <a:lnTo>
                    <a:pt x="3327" y="5372"/>
                  </a:lnTo>
                  <a:lnTo>
                    <a:pt x="3355" y="5351"/>
                  </a:lnTo>
                  <a:lnTo>
                    <a:pt x="3531" y="5199"/>
                  </a:lnTo>
                  <a:lnTo>
                    <a:pt x="3563" y="5171"/>
                  </a:lnTo>
                  <a:lnTo>
                    <a:pt x="3592" y="5168"/>
                  </a:lnTo>
                  <a:lnTo>
                    <a:pt x="3594" y="5168"/>
                  </a:lnTo>
                  <a:lnTo>
                    <a:pt x="3635" y="5186"/>
                  </a:lnTo>
                  <a:lnTo>
                    <a:pt x="3676" y="5209"/>
                  </a:lnTo>
                  <a:lnTo>
                    <a:pt x="3714" y="5235"/>
                  </a:lnTo>
                  <a:lnTo>
                    <a:pt x="3734" y="5249"/>
                  </a:lnTo>
                  <a:lnTo>
                    <a:pt x="3754" y="5266"/>
                  </a:lnTo>
                  <a:lnTo>
                    <a:pt x="3801" y="5302"/>
                  </a:lnTo>
                  <a:lnTo>
                    <a:pt x="3850" y="5335"/>
                  </a:lnTo>
                  <a:lnTo>
                    <a:pt x="3902" y="5363"/>
                  </a:lnTo>
                  <a:lnTo>
                    <a:pt x="3956" y="5389"/>
                  </a:lnTo>
                  <a:lnTo>
                    <a:pt x="4001" y="5404"/>
                  </a:lnTo>
                  <a:lnTo>
                    <a:pt x="4049" y="5420"/>
                  </a:lnTo>
                  <a:lnTo>
                    <a:pt x="4098" y="5432"/>
                  </a:lnTo>
                  <a:lnTo>
                    <a:pt x="4150" y="5443"/>
                  </a:lnTo>
                  <a:lnTo>
                    <a:pt x="4202" y="5450"/>
                  </a:lnTo>
                  <a:lnTo>
                    <a:pt x="4254" y="5456"/>
                  </a:lnTo>
                  <a:lnTo>
                    <a:pt x="4308" y="5459"/>
                  </a:lnTo>
                  <a:lnTo>
                    <a:pt x="4365" y="5461"/>
                  </a:lnTo>
                  <a:lnTo>
                    <a:pt x="4384" y="5459"/>
                  </a:lnTo>
                  <a:lnTo>
                    <a:pt x="4404" y="5459"/>
                  </a:lnTo>
                  <a:lnTo>
                    <a:pt x="4445" y="5457"/>
                  </a:lnTo>
                  <a:lnTo>
                    <a:pt x="4464" y="5455"/>
                  </a:lnTo>
                  <a:lnTo>
                    <a:pt x="4474" y="5453"/>
                  </a:lnTo>
                  <a:lnTo>
                    <a:pt x="4485" y="5453"/>
                  </a:lnTo>
                  <a:lnTo>
                    <a:pt x="4526" y="5450"/>
                  </a:lnTo>
                  <a:lnTo>
                    <a:pt x="4534" y="5447"/>
                  </a:lnTo>
                  <a:lnTo>
                    <a:pt x="4544" y="5446"/>
                  </a:lnTo>
                  <a:lnTo>
                    <a:pt x="4563" y="5444"/>
                  </a:lnTo>
                  <a:lnTo>
                    <a:pt x="4601" y="5437"/>
                  </a:lnTo>
                  <a:lnTo>
                    <a:pt x="4619" y="5432"/>
                  </a:lnTo>
                  <a:lnTo>
                    <a:pt x="4638" y="5428"/>
                  </a:lnTo>
                  <a:lnTo>
                    <a:pt x="4677" y="5420"/>
                  </a:lnTo>
                  <a:lnTo>
                    <a:pt x="4712" y="5408"/>
                  </a:lnTo>
                  <a:lnTo>
                    <a:pt x="4748" y="5396"/>
                  </a:lnTo>
                  <a:lnTo>
                    <a:pt x="4764" y="5389"/>
                  </a:lnTo>
                  <a:lnTo>
                    <a:pt x="4768" y="5386"/>
                  </a:lnTo>
                  <a:lnTo>
                    <a:pt x="4773" y="5385"/>
                  </a:lnTo>
                  <a:lnTo>
                    <a:pt x="4782" y="5383"/>
                  </a:lnTo>
                  <a:lnTo>
                    <a:pt x="4799" y="5375"/>
                  </a:lnTo>
                  <a:lnTo>
                    <a:pt x="4803" y="5373"/>
                  </a:lnTo>
                  <a:lnTo>
                    <a:pt x="4808" y="5372"/>
                  </a:lnTo>
                  <a:lnTo>
                    <a:pt x="4817" y="5369"/>
                  </a:lnTo>
                  <a:lnTo>
                    <a:pt x="4825" y="5365"/>
                  </a:lnTo>
                  <a:lnTo>
                    <a:pt x="4828" y="5362"/>
                  </a:lnTo>
                  <a:lnTo>
                    <a:pt x="4833" y="5361"/>
                  </a:lnTo>
                  <a:lnTo>
                    <a:pt x="4850" y="5354"/>
                  </a:lnTo>
                  <a:lnTo>
                    <a:pt x="4883" y="5337"/>
                  </a:lnTo>
                  <a:lnTo>
                    <a:pt x="4899" y="5327"/>
                  </a:lnTo>
                  <a:lnTo>
                    <a:pt x="4916" y="5319"/>
                  </a:lnTo>
                  <a:lnTo>
                    <a:pt x="4949" y="5301"/>
                  </a:lnTo>
                  <a:lnTo>
                    <a:pt x="4982" y="5279"/>
                  </a:lnTo>
                  <a:lnTo>
                    <a:pt x="5015" y="5258"/>
                  </a:lnTo>
                  <a:lnTo>
                    <a:pt x="5048" y="5234"/>
                  </a:lnTo>
                  <a:lnTo>
                    <a:pt x="5081" y="5210"/>
                  </a:lnTo>
                  <a:lnTo>
                    <a:pt x="5103" y="5191"/>
                  </a:lnTo>
                  <a:lnTo>
                    <a:pt x="5127" y="5179"/>
                  </a:lnTo>
                  <a:lnTo>
                    <a:pt x="5151" y="5169"/>
                  </a:lnTo>
                  <a:lnTo>
                    <a:pt x="5175" y="5167"/>
                  </a:lnTo>
                  <a:lnTo>
                    <a:pt x="5197" y="5167"/>
                  </a:lnTo>
                  <a:lnTo>
                    <a:pt x="5221" y="5173"/>
                  </a:lnTo>
                  <a:lnTo>
                    <a:pt x="5245" y="5182"/>
                  </a:lnTo>
                  <a:lnTo>
                    <a:pt x="5269" y="5198"/>
                  </a:lnTo>
                  <a:lnTo>
                    <a:pt x="5392" y="5291"/>
                  </a:lnTo>
                  <a:lnTo>
                    <a:pt x="5421" y="5312"/>
                  </a:lnTo>
                  <a:lnTo>
                    <a:pt x="5479" y="5345"/>
                  </a:lnTo>
                  <a:lnTo>
                    <a:pt x="5540" y="5377"/>
                  </a:lnTo>
                  <a:lnTo>
                    <a:pt x="5603" y="5402"/>
                  </a:lnTo>
                  <a:lnTo>
                    <a:pt x="5669" y="5423"/>
                  </a:lnTo>
                  <a:lnTo>
                    <a:pt x="5735" y="5439"/>
                  </a:lnTo>
                  <a:lnTo>
                    <a:pt x="5806" y="5451"/>
                  </a:lnTo>
                  <a:lnTo>
                    <a:pt x="5879" y="5458"/>
                  </a:lnTo>
                  <a:lnTo>
                    <a:pt x="5955" y="5461"/>
                  </a:lnTo>
                  <a:lnTo>
                    <a:pt x="5977" y="5459"/>
                  </a:lnTo>
                  <a:lnTo>
                    <a:pt x="5999" y="5459"/>
                  </a:lnTo>
                  <a:lnTo>
                    <a:pt x="6045" y="5457"/>
                  </a:lnTo>
                  <a:lnTo>
                    <a:pt x="6088" y="5452"/>
                  </a:lnTo>
                  <a:lnTo>
                    <a:pt x="6110" y="5449"/>
                  </a:lnTo>
                  <a:lnTo>
                    <a:pt x="6133" y="5446"/>
                  </a:lnTo>
                  <a:lnTo>
                    <a:pt x="6153" y="5441"/>
                  </a:lnTo>
                  <a:lnTo>
                    <a:pt x="6175" y="5438"/>
                  </a:lnTo>
                  <a:lnTo>
                    <a:pt x="6217" y="5428"/>
                  </a:lnTo>
                  <a:lnTo>
                    <a:pt x="6258" y="5416"/>
                  </a:lnTo>
                  <a:lnTo>
                    <a:pt x="6298" y="5404"/>
                  </a:lnTo>
                  <a:lnTo>
                    <a:pt x="6337" y="5389"/>
                  </a:lnTo>
                  <a:lnTo>
                    <a:pt x="6375" y="5372"/>
                  </a:lnTo>
                  <a:lnTo>
                    <a:pt x="6412" y="5353"/>
                  </a:lnTo>
                  <a:lnTo>
                    <a:pt x="6450" y="5333"/>
                  </a:lnTo>
                  <a:lnTo>
                    <a:pt x="6466" y="5321"/>
                  </a:lnTo>
                  <a:lnTo>
                    <a:pt x="6470" y="5318"/>
                  </a:lnTo>
                  <a:lnTo>
                    <a:pt x="6475" y="5315"/>
                  </a:lnTo>
                  <a:lnTo>
                    <a:pt x="6484" y="5311"/>
                  </a:lnTo>
                  <a:lnTo>
                    <a:pt x="6520" y="5288"/>
                  </a:lnTo>
                  <a:lnTo>
                    <a:pt x="6554" y="5263"/>
                  </a:lnTo>
                  <a:lnTo>
                    <a:pt x="6589" y="5236"/>
                  </a:lnTo>
                  <a:lnTo>
                    <a:pt x="6632" y="5195"/>
                  </a:lnTo>
                  <a:lnTo>
                    <a:pt x="6652" y="5174"/>
                  </a:lnTo>
                  <a:lnTo>
                    <a:pt x="6662" y="5163"/>
                  </a:lnTo>
                  <a:lnTo>
                    <a:pt x="6673" y="5153"/>
                  </a:lnTo>
                  <a:lnTo>
                    <a:pt x="6709" y="5110"/>
                  </a:lnTo>
                  <a:lnTo>
                    <a:pt x="6716" y="5098"/>
                  </a:lnTo>
                  <a:lnTo>
                    <a:pt x="6717" y="5095"/>
                  </a:lnTo>
                  <a:lnTo>
                    <a:pt x="6720" y="5092"/>
                  </a:lnTo>
                  <a:lnTo>
                    <a:pt x="6724" y="5087"/>
                  </a:lnTo>
                  <a:lnTo>
                    <a:pt x="6741" y="5066"/>
                  </a:lnTo>
                  <a:lnTo>
                    <a:pt x="6754" y="5042"/>
                  </a:lnTo>
                  <a:lnTo>
                    <a:pt x="6769" y="5019"/>
                  </a:lnTo>
                  <a:lnTo>
                    <a:pt x="6793" y="4971"/>
                  </a:lnTo>
                  <a:lnTo>
                    <a:pt x="6802" y="4946"/>
                  </a:lnTo>
                  <a:lnTo>
                    <a:pt x="6812" y="4922"/>
                  </a:lnTo>
                  <a:lnTo>
                    <a:pt x="6813" y="4915"/>
                  </a:lnTo>
                  <a:lnTo>
                    <a:pt x="6816" y="4909"/>
                  </a:lnTo>
                  <a:lnTo>
                    <a:pt x="6820" y="4897"/>
                  </a:lnTo>
                  <a:lnTo>
                    <a:pt x="6829" y="4873"/>
                  </a:lnTo>
                  <a:lnTo>
                    <a:pt x="6908" y="4885"/>
                  </a:lnTo>
                  <a:lnTo>
                    <a:pt x="6990" y="4892"/>
                  </a:lnTo>
                  <a:lnTo>
                    <a:pt x="7029" y="4893"/>
                  </a:lnTo>
                  <a:lnTo>
                    <a:pt x="7070" y="4893"/>
                  </a:lnTo>
                  <a:lnTo>
                    <a:pt x="7111" y="4892"/>
                  </a:lnTo>
                  <a:lnTo>
                    <a:pt x="7152" y="4889"/>
                  </a:lnTo>
                  <a:lnTo>
                    <a:pt x="7233" y="4877"/>
                  </a:lnTo>
                  <a:lnTo>
                    <a:pt x="7315" y="4861"/>
                  </a:lnTo>
                  <a:lnTo>
                    <a:pt x="7356" y="4850"/>
                  </a:lnTo>
                  <a:lnTo>
                    <a:pt x="7396" y="4838"/>
                  </a:lnTo>
                  <a:lnTo>
                    <a:pt x="7479" y="4809"/>
                  </a:lnTo>
                  <a:lnTo>
                    <a:pt x="7532" y="4785"/>
                  </a:lnTo>
                  <a:lnTo>
                    <a:pt x="7544" y="4778"/>
                  </a:lnTo>
                  <a:lnTo>
                    <a:pt x="7550" y="4774"/>
                  </a:lnTo>
                  <a:lnTo>
                    <a:pt x="7557" y="4772"/>
                  </a:lnTo>
                  <a:lnTo>
                    <a:pt x="7584" y="4760"/>
                  </a:lnTo>
                  <a:lnTo>
                    <a:pt x="7608" y="4745"/>
                  </a:lnTo>
                  <a:lnTo>
                    <a:pt x="7620" y="4738"/>
                  </a:lnTo>
                  <a:lnTo>
                    <a:pt x="7626" y="4735"/>
                  </a:lnTo>
                  <a:lnTo>
                    <a:pt x="7633" y="4732"/>
                  </a:lnTo>
                  <a:lnTo>
                    <a:pt x="7657" y="4718"/>
                  </a:lnTo>
                  <a:lnTo>
                    <a:pt x="7669" y="4711"/>
                  </a:lnTo>
                  <a:lnTo>
                    <a:pt x="7675" y="4707"/>
                  </a:lnTo>
                  <a:lnTo>
                    <a:pt x="7682" y="4705"/>
                  </a:lnTo>
                  <a:lnTo>
                    <a:pt x="7704" y="4688"/>
                  </a:lnTo>
                  <a:lnTo>
                    <a:pt x="7709" y="4683"/>
                  </a:lnTo>
                  <a:lnTo>
                    <a:pt x="7715" y="4679"/>
                  </a:lnTo>
                  <a:lnTo>
                    <a:pt x="7727" y="4672"/>
                  </a:lnTo>
                  <a:lnTo>
                    <a:pt x="7748" y="4655"/>
                  </a:lnTo>
                  <a:lnTo>
                    <a:pt x="7753" y="4651"/>
                  </a:lnTo>
                  <a:lnTo>
                    <a:pt x="7759" y="4647"/>
                  </a:lnTo>
                  <a:lnTo>
                    <a:pt x="7771" y="4640"/>
                  </a:lnTo>
                  <a:lnTo>
                    <a:pt x="7781" y="4630"/>
                  </a:lnTo>
                  <a:lnTo>
                    <a:pt x="7785" y="4626"/>
                  </a:lnTo>
                  <a:lnTo>
                    <a:pt x="7791" y="4622"/>
                  </a:lnTo>
                  <a:lnTo>
                    <a:pt x="7813" y="4605"/>
                  </a:lnTo>
                  <a:lnTo>
                    <a:pt x="7854" y="4569"/>
                  </a:lnTo>
                  <a:lnTo>
                    <a:pt x="7857" y="4563"/>
                  </a:lnTo>
                  <a:lnTo>
                    <a:pt x="7862" y="4558"/>
                  </a:lnTo>
                  <a:lnTo>
                    <a:pt x="7872" y="4549"/>
                  </a:lnTo>
                  <a:lnTo>
                    <a:pt x="7891" y="4530"/>
                  </a:lnTo>
                  <a:lnTo>
                    <a:pt x="7927" y="4489"/>
                  </a:lnTo>
                  <a:lnTo>
                    <a:pt x="7944" y="4467"/>
                  </a:lnTo>
                  <a:lnTo>
                    <a:pt x="7947" y="4461"/>
                  </a:lnTo>
                  <a:lnTo>
                    <a:pt x="7952" y="4456"/>
                  </a:lnTo>
                  <a:lnTo>
                    <a:pt x="7962" y="4447"/>
                  </a:lnTo>
                  <a:lnTo>
                    <a:pt x="7969" y="4435"/>
                  </a:lnTo>
                  <a:lnTo>
                    <a:pt x="7973" y="4429"/>
                  </a:lnTo>
                  <a:lnTo>
                    <a:pt x="7977" y="4424"/>
                  </a:lnTo>
                  <a:lnTo>
                    <a:pt x="7994" y="4402"/>
                  </a:lnTo>
                  <a:lnTo>
                    <a:pt x="8009" y="4378"/>
                  </a:lnTo>
                  <a:lnTo>
                    <a:pt x="8016" y="4366"/>
                  </a:lnTo>
                  <a:lnTo>
                    <a:pt x="8019" y="4360"/>
                  </a:lnTo>
                  <a:lnTo>
                    <a:pt x="8024" y="4356"/>
                  </a:lnTo>
                  <a:lnTo>
                    <a:pt x="8053" y="4308"/>
                  </a:lnTo>
                  <a:lnTo>
                    <a:pt x="8079" y="4258"/>
                  </a:lnTo>
                  <a:lnTo>
                    <a:pt x="8091" y="4232"/>
                  </a:lnTo>
                  <a:lnTo>
                    <a:pt x="8094" y="4225"/>
                  </a:lnTo>
                  <a:lnTo>
                    <a:pt x="8097" y="4219"/>
                  </a:lnTo>
                  <a:lnTo>
                    <a:pt x="8105" y="4207"/>
                  </a:lnTo>
                  <a:lnTo>
                    <a:pt x="8125" y="4152"/>
                  </a:lnTo>
                  <a:lnTo>
                    <a:pt x="8145" y="4099"/>
                  </a:lnTo>
                  <a:lnTo>
                    <a:pt x="8161" y="4045"/>
                  </a:lnTo>
                  <a:lnTo>
                    <a:pt x="8175" y="3992"/>
                  </a:lnTo>
                  <a:lnTo>
                    <a:pt x="8186" y="3937"/>
                  </a:lnTo>
                  <a:lnTo>
                    <a:pt x="8195" y="3884"/>
                  </a:lnTo>
                  <a:lnTo>
                    <a:pt x="8199" y="3831"/>
                  </a:lnTo>
                  <a:lnTo>
                    <a:pt x="8203" y="3778"/>
                  </a:lnTo>
                  <a:lnTo>
                    <a:pt x="8202" y="3723"/>
                  </a:lnTo>
                  <a:lnTo>
                    <a:pt x="8199" y="3670"/>
                  </a:lnTo>
                  <a:lnTo>
                    <a:pt x="8193" y="3618"/>
                  </a:lnTo>
                  <a:lnTo>
                    <a:pt x="8185" y="3565"/>
                  </a:lnTo>
                  <a:lnTo>
                    <a:pt x="8172" y="3510"/>
                  </a:lnTo>
                  <a:lnTo>
                    <a:pt x="8159" y="3457"/>
                  </a:lnTo>
                  <a:lnTo>
                    <a:pt x="8141" y="3404"/>
                  </a:lnTo>
                  <a:lnTo>
                    <a:pt x="8123" y="3351"/>
                  </a:lnTo>
                  <a:lnTo>
                    <a:pt x="8100" y="3297"/>
                  </a:lnTo>
                  <a:lnTo>
                    <a:pt x="8075" y="3247"/>
                  </a:lnTo>
                  <a:lnTo>
                    <a:pt x="8047" y="3198"/>
                  </a:lnTo>
                  <a:lnTo>
                    <a:pt x="8019" y="3151"/>
                  </a:lnTo>
                  <a:lnTo>
                    <a:pt x="7988" y="3105"/>
                  </a:lnTo>
                  <a:lnTo>
                    <a:pt x="7956" y="3063"/>
                  </a:lnTo>
                  <a:lnTo>
                    <a:pt x="7921" y="3021"/>
                  </a:lnTo>
                  <a:lnTo>
                    <a:pt x="7885" y="2984"/>
                  </a:lnTo>
                  <a:lnTo>
                    <a:pt x="7845" y="2947"/>
                  </a:lnTo>
                  <a:lnTo>
                    <a:pt x="7805" y="2912"/>
                  </a:lnTo>
                  <a:lnTo>
                    <a:pt x="7763" y="2878"/>
                  </a:lnTo>
                  <a:lnTo>
                    <a:pt x="7718" y="2848"/>
                  </a:lnTo>
                  <a:lnTo>
                    <a:pt x="7671" y="2818"/>
                  </a:lnTo>
                  <a:lnTo>
                    <a:pt x="7622" y="2792"/>
                  </a:lnTo>
                  <a:lnTo>
                    <a:pt x="7571" y="2767"/>
                  </a:lnTo>
                  <a:lnTo>
                    <a:pt x="7519" y="2744"/>
                  </a:lnTo>
                  <a:lnTo>
                    <a:pt x="7483" y="2730"/>
                  </a:lnTo>
                  <a:lnTo>
                    <a:pt x="7448" y="2718"/>
                  </a:lnTo>
                  <a:lnTo>
                    <a:pt x="7378" y="2696"/>
                  </a:lnTo>
                  <a:lnTo>
                    <a:pt x="7402" y="2664"/>
                  </a:lnTo>
                  <a:lnTo>
                    <a:pt x="7413" y="2647"/>
                  </a:lnTo>
                  <a:lnTo>
                    <a:pt x="7425" y="2631"/>
                  </a:lnTo>
                  <a:lnTo>
                    <a:pt x="7435" y="2613"/>
                  </a:lnTo>
                  <a:lnTo>
                    <a:pt x="7446" y="2597"/>
                  </a:lnTo>
                  <a:lnTo>
                    <a:pt x="7466" y="2561"/>
                  </a:lnTo>
                  <a:lnTo>
                    <a:pt x="7466" y="2557"/>
                  </a:lnTo>
                  <a:lnTo>
                    <a:pt x="7467" y="2555"/>
                  </a:lnTo>
                  <a:lnTo>
                    <a:pt x="7470" y="2550"/>
                  </a:lnTo>
                  <a:lnTo>
                    <a:pt x="7474" y="2540"/>
                  </a:lnTo>
                  <a:lnTo>
                    <a:pt x="7484" y="2521"/>
                  </a:lnTo>
                  <a:lnTo>
                    <a:pt x="7501" y="2481"/>
                  </a:lnTo>
                  <a:lnTo>
                    <a:pt x="7508" y="2460"/>
                  </a:lnTo>
                  <a:lnTo>
                    <a:pt x="7508" y="2456"/>
                  </a:lnTo>
                  <a:lnTo>
                    <a:pt x="7509" y="2454"/>
                  </a:lnTo>
                  <a:lnTo>
                    <a:pt x="7512" y="2449"/>
                  </a:lnTo>
                  <a:lnTo>
                    <a:pt x="7516" y="2439"/>
                  </a:lnTo>
                  <a:lnTo>
                    <a:pt x="7531" y="2396"/>
                  </a:lnTo>
                  <a:lnTo>
                    <a:pt x="7542" y="2351"/>
                  </a:lnTo>
                  <a:lnTo>
                    <a:pt x="7543" y="2339"/>
                  </a:lnTo>
                  <a:lnTo>
                    <a:pt x="7545" y="2328"/>
                  </a:lnTo>
                  <a:lnTo>
                    <a:pt x="7550" y="2306"/>
                  </a:lnTo>
                  <a:lnTo>
                    <a:pt x="7557" y="2261"/>
                  </a:lnTo>
                  <a:lnTo>
                    <a:pt x="7560" y="2238"/>
                  </a:lnTo>
                  <a:lnTo>
                    <a:pt x="7563" y="2216"/>
                  </a:lnTo>
                  <a:lnTo>
                    <a:pt x="7567" y="2171"/>
                  </a:lnTo>
                  <a:lnTo>
                    <a:pt x="7568" y="2125"/>
                  </a:lnTo>
                  <a:lnTo>
                    <a:pt x="7568" y="2079"/>
                  </a:lnTo>
                  <a:lnTo>
                    <a:pt x="7567" y="2034"/>
                  </a:lnTo>
                  <a:lnTo>
                    <a:pt x="7561" y="1986"/>
                  </a:lnTo>
                  <a:lnTo>
                    <a:pt x="7555" y="1940"/>
                  </a:lnTo>
                  <a:lnTo>
                    <a:pt x="7550" y="1916"/>
                  </a:lnTo>
                  <a:lnTo>
                    <a:pt x="7548" y="1904"/>
                  </a:lnTo>
                  <a:lnTo>
                    <a:pt x="7547" y="1898"/>
                  </a:lnTo>
                  <a:lnTo>
                    <a:pt x="7547" y="1893"/>
                  </a:lnTo>
                  <a:lnTo>
                    <a:pt x="7537" y="1848"/>
                  </a:lnTo>
                  <a:lnTo>
                    <a:pt x="7524" y="1800"/>
                  </a:lnTo>
                  <a:lnTo>
                    <a:pt x="7516" y="1776"/>
                  </a:lnTo>
                  <a:lnTo>
                    <a:pt x="7513" y="1764"/>
                  </a:lnTo>
                  <a:lnTo>
                    <a:pt x="7510" y="1753"/>
                  </a:lnTo>
                  <a:lnTo>
                    <a:pt x="7495" y="1705"/>
                  </a:lnTo>
                  <a:lnTo>
                    <a:pt x="7477" y="1659"/>
                  </a:lnTo>
                  <a:lnTo>
                    <a:pt x="7456" y="1611"/>
                  </a:lnTo>
                  <a:lnTo>
                    <a:pt x="7435" y="1566"/>
                  </a:lnTo>
                  <a:lnTo>
                    <a:pt x="7412" y="1521"/>
                  </a:lnTo>
                  <a:lnTo>
                    <a:pt x="7389" y="1479"/>
                  </a:lnTo>
                  <a:lnTo>
                    <a:pt x="7364" y="1437"/>
                  </a:lnTo>
                  <a:lnTo>
                    <a:pt x="7338" y="1398"/>
                  </a:lnTo>
                  <a:lnTo>
                    <a:pt x="7310" y="1359"/>
                  </a:lnTo>
                  <a:lnTo>
                    <a:pt x="7282" y="1325"/>
                  </a:lnTo>
                  <a:lnTo>
                    <a:pt x="7251" y="1289"/>
                  </a:lnTo>
                  <a:lnTo>
                    <a:pt x="7220" y="1256"/>
                  </a:lnTo>
                  <a:lnTo>
                    <a:pt x="7188" y="1224"/>
                  </a:lnTo>
                  <a:lnTo>
                    <a:pt x="7154" y="1195"/>
                  </a:lnTo>
                  <a:lnTo>
                    <a:pt x="7118" y="1165"/>
                  </a:lnTo>
                  <a:lnTo>
                    <a:pt x="7082" y="1139"/>
                  </a:lnTo>
                  <a:lnTo>
                    <a:pt x="7045" y="1112"/>
                  </a:lnTo>
                  <a:lnTo>
                    <a:pt x="7008" y="1089"/>
                  </a:lnTo>
                  <a:close/>
                </a:path>
              </a:pathLst>
            </a:custGeom>
            <a:pattFill prst="pct25">
              <a:fgClr>
                <a:schemeClr val="bg2">
                  <a:lumMod val="90000"/>
                </a:schemeClr>
              </a:fgClr>
              <a:bgClr>
                <a:schemeClr val="bg1"/>
              </a:bgClr>
            </a:pattFill>
            <a:ln w="19050">
              <a:solidFill>
                <a:schemeClr val="bg1">
                  <a:lumMod val="65000"/>
                </a:schemeClr>
              </a:solidFill>
              <a:prstDash val="sysDash"/>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rgbClr val="0079DB"/>
                </a:solidFill>
              </a:endParaRPr>
            </a:p>
          </p:txBody>
        </p:sp>
        <p:grpSp>
          <p:nvGrpSpPr>
            <p:cNvPr id="60" name="Group 59"/>
            <p:cNvGrpSpPr/>
            <p:nvPr/>
          </p:nvGrpSpPr>
          <p:grpSpPr>
            <a:xfrm>
              <a:off x="6920690" y="991895"/>
              <a:ext cx="1342290" cy="682246"/>
              <a:chOff x="2237928" y="3610371"/>
              <a:chExt cx="1342290" cy="682246"/>
            </a:xfrm>
          </p:grpSpPr>
          <p:sp>
            <p:nvSpPr>
              <p:cNvPr id="61" name="Freeform 5"/>
              <p:cNvSpPr>
                <a:spLocks/>
              </p:cNvSpPr>
              <p:nvPr/>
            </p:nvSpPr>
            <p:spPr bwMode="auto">
              <a:xfrm>
                <a:off x="2237928" y="3610371"/>
                <a:ext cx="901987" cy="545101"/>
              </a:xfrm>
              <a:custGeom>
                <a:avLst/>
                <a:gdLst>
                  <a:gd name="T0" fmla="*/ 6500 w 8203"/>
                  <a:gd name="T1" fmla="*/ 987 h 5571"/>
                  <a:gd name="T2" fmla="*/ 6248 w 8203"/>
                  <a:gd name="T3" fmla="*/ 722 h 5571"/>
                  <a:gd name="T4" fmla="*/ 5872 w 8203"/>
                  <a:gd name="T5" fmla="*/ 557 h 5571"/>
                  <a:gd name="T6" fmla="*/ 5411 w 8203"/>
                  <a:gd name="T7" fmla="*/ 536 h 5571"/>
                  <a:gd name="T8" fmla="*/ 5062 w 8203"/>
                  <a:gd name="T9" fmla="*/ 628 h 5571"/>
                  <a:gd name="T10" fmla="*/ 4761 w 8203"/>
                  <a:gd name="T11" fmla="*/ 264 h 5571"/>
                  <a:gd name="T12" fmla="*/ 4426 w 8203"/>
                  <a:gd name="T13" fmla="*/ 55 h 5571"/>
                  <a:gd name="T14" fmla="*/ 3990 w 8203"/>
                  <a:gd name="T15" fmla="*/ 2 h 5571"/>
                  <a:gd name="T16" fmla="*/ 3449 w 8203"/>
                  <a:gd name="T17" fmla="*/ 224 h 5571"/>
                  <a:gd name="T18" fmla="*/ 3102 w 8203"/>
                  <a:gd name="T19" fmla="*/ 728 h 5571"/>
                  <a:gd name="T20" fmla="*/ 2575 w 8203"/>
                  <a:gd name="T21" fmla="*/ 676 h 5571"/>
                  <a:gd name="T22" fmla="*/ 2167 w 8203"/>
                  <a:gd name="T23" fmla="*/ 938 h 5571"/>
                  <a:gd name="T24" fmla="*/ 2000 w 8203"/>
                  <a:gd name="T25" fmla="*/ 1251 h 5571"/>
                  <a:gd name="T26" fmla="*/ 1842 w 8203"/>
                  <a:gd name="T27" fmla="*/ 1249 h 5571"/>
                  <a:gd name="T28" fmla="*/ 1355 w 8203"/>
                  <a:gd name="T29" fmla="*/ 1254 h 5571"/>
                  <a:gd name="T30" fmla="*/ 911 w 8203"/>
                  <a:gd name="T31" fmla="*/ 1446 h 5571"/>
                  <a:gd name="T32" fmla="*/ 579 w 8203"/>
                  <a:gd name="T33" fmla="*/ 1799 h 5571"/>
                  <a:gd name="T34" fmla="*/ 423 w 8203"/>
                  <a:gd name="T35" fmla="*/ 2251 h 5571"/>
                  <a:gd name="T36" fmla="*/ 491 w 8203"/>
                  <a:gd name="T37" fmla="*/ 2703 h 5571"/>
                  <a:gd name="T38" fmla="*/ 275 w 8203"/>
                  <a:gd name="T39" fmla="*/ 3126 h 5571"/>
                  <a:gd name="T40" fmla="*/ 30 w 8203"/>
                  <a:gd name="T41" fmla="*/ 3607 h 5571"/>
                  <a:gd name="T42" fmla="*/ 21 w 8203"/>
                  <a:gd name="T43" fmla="*/ 4045 h 5571"/>
                  <a:gd name="T44" fmla="*/ 177 w 8203"/>
                  <a:gd name="T45" fmla="*/ 4406 h 5571"/>
                  <a:gd name="T46" fmla="*/ 559 w 8203"/>
                  <a:gd name="T47" fmla="*/ 4727 h 5571"/>
                  <a:gd name="T48" fmla="*/ 1115 w 8203"/>
                  <a:gd name="T49" fmla="*/ 4864 h 5571"/>
                  <a:gd name="T50" fmla="*/ 1651 w 8203"/>
                  <a:gd name="T51" fmla="*/ 4843 h 5571"/>
                  <a:gd name="T52" fmla="*/ 1800 w 8203"/>
                  <a:gd name="T53" fmla="*/ 5183 h 5571"/>
                  <a:gd name="T54" fmla="*/ 2117 w 8203"/>
                  <a:gd name="T55" fmla="*/ 5444 h 5571"/>
                  <a:gd name="T56" fmla="*/ 2518 w 8203"/>
                  <a:gd name="T57" fmla="*/ 5563 h 5571"/>
                  <a:gd name="T58" fmla="*/ 2986 w 8203"/>
                  <a:gd name="T59" fmla="*/ 5530 h 5571"/>
                  <a:gd name="T60" fmla="*/ 3211 w 8203"/>
                  <a:gd name="T61" fmla="*/ 5446 h 5571"/>
                  <a:gd name="T62" fmla="*/ 3531 w 8203"/>
                  <a:gd name="T63" fmla="*/ 5199 h 5571"/>
                  <a:gd name="T64" fmla="*/ 3801 w 8203"/>
                  <a:gd name="T65" fmla="*/ 5302 h 5571"/>
                  <a:gd name="T66" fmla="*/ 4254 w 8203"/>
                  <a:gd name="T67" fmla="*/ 5456 h 5571"/>
                  <a:gd name="T68" fmla="*/ 4526 w 8203"/>
                  <a:gd name="T69" fmla="*/ 5450 h 5571"/>
                  <a:gd name="T70" fmla="*/ 4748 w 8203"/>
                  <a:gd name="T71" fmla="*/ 5396 h 5571"/>
                  <a:gd name="T72" fmla="*/ 4825 w 8203"/>
                  <a:gd name="T73" fmla="*/ 5365 h 5571"/>
                  <a:gd name="T74" fmla="*/ 5015 w 8203"/>
                  <a:gd name="T75" fmla="*/ 5258 h 5571"/>
                  <a:gd name="T76" fmla="*/ 5245 w 8203"/>
                  <a:gd name="T77" fmla="*/ 5182 h 5571"/>
                  <a:gd name="T78" fmla="*/ 5806 w 8203"/>
                  <a:gd name="T79" fmla="*/ 5451 h 5571"/>
                  <a:gd name="T80" fmla="*/ 6153 w 8203"/>
                  <a:gd name="T81" fmla="*/ 5441 h 5571"/>
                  <a:gd name="T82" fmla="*/ 6466 w 8203"/>
                  <a:gd name="T83" fmla="*/ 5321 h 5571"/>
                  <a:gd name="T84" fmla="*/ 6662 w 8203"/>
                  <a:gd name="T85" fmla="*/ 5163 h 5571"/>
                  <a:gd name="T86" fmla="*/ 6769 w 8203"/>
                  <a:gd name="T87" fmla="*/ 5019 h 5571"/>
                  <a:gd name="T88" fmla="*/ 6990 w 8203"/>
                  <a:gd name="T89" fmla="*/ 4892 h 5571"/>
                  <a:gd name="T90" fmla="*/ 7479 w 8203"/>
                  <a:gd name="T91" fmla="*/ 4809 h 5571"/>
                  <a:gd name="T92" fmla="*/ 7633 w 8203"/>
                  <a:gd name="T93" fmla="*/ 4732 h 5571"/>
                  <a:gd name="T94" fmla="*/ 7748 w 8203"/>
                  <a:gd name="T95" fmla="*/ 4655 h 5571"/>
                  <a:gd name="T96" fmla="*/ 7857 w 8203"/>
                  <a:gd name="T97" fmla="*/ 4563 h 5571"/>
                  <a:gd name="T98" fmla="*/ 7969 w 8203"/>
                  <a:gd name="T99" fmla="*/ 4435 h 5571"/>
                  <a:gd name="T100" fmla="*/ 8079 w 8203"/>
                  <a:gd name="T101" fmla="*/ 4258 h 5571"/>
                  <a:gd name="T102" fmla="*/ 8186 w 8203"/>
                  <a:gd name="T103" fmla="*/ 3937 h 5571"/>
                  <a:gd name="T104" fmla="*/ 8159 w 8203"/>
                  <a:gd name="T105" fmla="*/ 3457 h 5571"/>
                  <a:gd name="T106" fmla="*/ 7921 w 8203"/>
                  <a:gd name="T107" fmla="*/ 3021 h 5571"/>
                  <a:gd name="T108" fmla="*/ 7519 w 8203"/>
                  <a:gd name="T109" fmla="*/ 2744 h 5571"/>
                  <a:gd name="T110" fmla="*/ 7466 w 8203"/>
                  <a:gd name="T111" fmla="*/ 2561 h 5571"/>
                  <a:gd name="T112" fmla="*/ 7509 w 8203"/>
                  <a:gd name="T113" fmla="*/ 2454 h 5571"/>
                  <a:gd name="T114" fmla="*/ 7560 w 8203"/>
                  <a:gd name="T115" fmla="*/ 2238 h 5571"/>
                  <a:gd name="T116" fmla="*/ 7548 w 8203"/>
                  <a:gd name="T117" fmla="*/ 1904 h 5571"/>
                  <a:gd name="T118" fmla="*/ 7477 w 8203"/>
                  <a:gd name="T119" fmla="*/ 1659 h 5571"/>
                  <a:gd name="T120" fmla="*/ 7251 w 8203"/>
                  <a:gd name="T121" fmla="*/ 1289 h 5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03" h="5571">
                    <a:moveTo>
                      <a:pt x="7008" y="1089"/>
                    </a:moveTo>
                    <a:lnTo>
                      <a:pt x="6942" y="1052"/>
                    </a:lnTo>
                    <a:lnTo>
                      <a:pt x="6877" y="1023"/>
                    </a:lnTo>
                    <a:lnTo>
                      <a:pt x="6812" y="1001"/>
                    </a:lnTo>
                    <a:lnTo>
                      <a:pt x="6748" y="985"/>
                    </a:lnTo>
                    <a:lnTo>
                      <a:pt x="6685" y="974"/>
                    </a:lnTo>
                    <a:lnTo>
                      <a:pt x="6622" y="972"/>
                    </a:lnTo>
                    <a:lnTo>
                      <a:pt x="6560" y="975"/>
                    </a:lnTo>
                    <a:lnTo>
                      <a:pt x="6500" y="987"/>
                    </a:lnTo>
                    <a:lnTo>
                      <a:pt x="6480" y="955"/>
                    </a:lnTo>
                    <a:lnTo>
                      <a:pt x="6458" y="924"/>
                    </a:lnTo>
                    <a:lnTo>
                      <a:pt x="6434" y="893"/>
                    </a:lnTo>
                    <a:lnTo>
                      <a:pt x="6409" y="864"/>
                    </a:lnTo>
                    <a:lnTo>
                      <a:pt x="6381" y="834"/>
                    </a:lnTo>
                    <a:lnTo>
                      <a:pt x="6351" y="805"/>
                    </a:lnTo>
                    <a:lnTo>
                      <a:pt x="6319" y="778"/>
                    </a:lnTo>
                    <a:lnTo>
                      <a:pt x="6286" y="751"/>
                    </a:lnTo>
                    <a:lnTo>
                      <a:pt x="6248" y="722"/>
                    </a:lnTo>
                    <a:lnTo>
                      <a:pt x="6211" y="697"/>
                    </a:lnTo>
                    <a:lnTo>
                      <a:pt x="6171" y="673"/>
                    </a:lnTo>
                    <a:lnTo>
                      <a:pt x="6131" y="652"/>
                    </a:lnTo>
                    <a:lnTo>
                      <a:pt x="6089" y="630"/>
                    </a:lnTo>
                    <a:lnTo>
                      <a:pt x="6049" y="612"/>
                    </a:lnTo>
                    <a:lnTo>
                      <a:pt x="6005" y="595"/>
                    </a:lnTo>
                    <a:lnTo>
                      <a:pt x="5963" y="582"/>
                    </a:lnTo>
                    <a:lnTo>
                      <a:pt x="5918" y="568"/>
                    </a:lnTo>
                    <a:lnTo>
                      <a:pt x="5872" y="557"/>
                    </a:lnTo>
                    <a:lnTo>
                      <a:pt x="5825" y="547"/>
                    </a:lnTo>
                    <a:lnTo>
                      <a:pt x="5779" y="540"/>
                    </a:lnTo>
                    <a:lnTo>
                      <a:pt x="5729" y="533"/>
                    </a:lnTo>
                    <a:lnTo>
                      <a:pt x="5681" y="529"/>
                    </a:lnTo>
                    <a:lnTo>
                      <a:pt x="5631" y="527"/>
                    </a:lnTo>
                    <a:lnTo>
                      <a:pt x="5582" y="527"/>
                    </a:lnTo>
                    <a:lnTo>
                      <a:pt x="5523" y="527"/>
                    </a:lnTo>
                    <a:lnTo>
                      <a:pt x="5467" y="530"/>
                    </a:lnTo>
                    <a:lnTo>
                      <a:pt x="5411" y="536"/>
                    </a:lnTo>
                    <a:lnTo>
                      <a:pt x="5359" y="545"/>
                    </a:lnTo>
                    <a:lnTo>
                      <a:pt x="5312" y="556"/>
                    </a:lnTo>
                    <a:lnTo>
                      <a:pt x="5282" y="562"/>
                    </a:lnTo>
                    <a:lnTo>
                      <a:pt x="5267" y="566"/>
                    </a:lnTo>
                    <a:lnTo>
                      <a:pt x="5199" y="587"/>
                    </a:lnTo>
                    <a:lnTo>
                      <a:pt x="5173" y="596"/>
                    </a:lnTo>
                    <a:lnTo>
                      <a:pt x="5137" y="610"/>
                    </a:lnTo>
                    <a:lnTo>
                      <a:pt x="5099" y="619"/>
                    </a:lnTo>
                    <a:lnTo>
                      <a:pt x="5062" y="628"/>
                    </a:lnTo>
                    <a:lnTo>
                      <a:pt x="5024" y="634"/>
                    </a:lnTo>
                    <a:lnTo>
                      <a:pt x="4999" y="635"/>
                    </a:lnTo>
                    <a:lnTo>
                      <a:pt x="4991" y="634"/>
                    </a:lnTo>
                    <a:lnTo>
                      <a:pt x="4917" y="485"/>
                    </a:lnTo>
                    <a:lnTo>
                      <a:pt x="4892" y="432"/>
                    </a:lnTo>
                    <a:lnTo>
                      <a:pt x="4871" y="397"/>
                    </a:lnTo>
                    <a:lnTo>
                      <a:pt x="4838" y="350"/>
                    </a:lnTo>
                    <a:lnTo>
                      <a:pt x="4802" y="307"/>
                    </a:lnTo>
                    <a:lnTo>
                      <a:pt x="4761" y="264"/>
                    </a:lnTo>
                    <a:lnTo>
                      <a:pt x="4716" y="224"/>
                    </a:lnTo>
                    <a:lnTo>
                      <a:pt x="4682" y="196"/>
                    </a:lnTo>
                    <a:lnTo>
                      <a:pt x="4648" y="170"/>
                    </a:lnTo>
                    <a:lnTo>
                      <a:pt x="4612" y="146"/>
                    </a:lnTo>
                    <a:lnTo>
                      <a:pt x="4577" y="125"/>
                    </a:lnTo>
                    <a:lnTo>
                      <a:pt x="4540" y="103"/>
                    </a:lnTo>
                    <a:lnTo>
                      <a:pt x="4503" y="85"/>
                    </a:lnTo>
                    <a:lnTo>
                      <a:pt x="4464" y="68"/>
                    </a:lnTo>
                    <a:lnTo>
                      <a:pt x="4426" y="55"/>
                    </a:lnTo>
                    <a:lnTo>
                      <a:pt x="4385" y="41"/>
                    </a:lnTo>
                    <a:lnTo>
                      <a:pt x="4344" y="30"/>
                    </a:lnTo>
                    <a:lnTo>
                      <a:pt x="4302" y="20"/>
                    </a:lnTo>
                    <a:lnTo>
                      <a:pt x="4260" y="13"/>
                    </a:lnTo>
                    <a:lnTo>
                      <a:pt x="4216" y="6"/>
                    </a:lnTo>
                    <a:lnTo>
                      <a:pt x="4173" y="2"/>
                    </a:lnTo>
                    <a:lnTo>
                      <a:pt x="4127" y="0"/>
                    </a:lnTo>
                    <a:lnTo>
                      <a:pt x="4083" y="0"/>
                    </a:lnTo>
                    <a:lnTo>
                      <a:pt x="3990" y="2"/>
                    </a:lnTo>
                    <a:lnTo>
                      <a:pt x="3903" y="13"/>
                    </a:lnTo>
                    <a:lnTo>
                      <a:pt x="3860" y="20"/>
                    </a:lnTo>
                    <a:lnTo>
                      <a:pt x="3819" y="30"/>
                    </a:lnTo>
                    <a:lnTo>
                      <a:pt x="3738" y="55"/>
                    </a:lnTo>
                    <a:lnTo>
                      <a:pt x="3660" y="85"/>
                    </a:lnTo>
                    <a:lnTo>
                      <a:pt x="3622" y="103"/>
                    </a:lnTo>
                    <a:lnTo>
                      <a:pt x="3586" y="125"/>
                    </a:lnTo>
                    <a:lnTo>
                      <a:pt x="3515" y="170"/>
                    </a:lnTo>
                    <a:lnTo>
                      <a:pt x="3449" y="224"/>
                    </a:lnTo>
                    <a:lnTo>
                      <a:pt x="3393" y="275"/>
                    </a:lnTo>
                    <a:lnTo>
                      <a:pt x="3343" y="329"/>
                    </a:lnTo>
                    <a:lnTo>
                      <a:pt x="3300" y="385"/>
                    </a:lnTo>
                    <a:lnTo>
                      <a:pt x="3265" y="444"/>
                    </a:lnTo>
                    <a:lnTo>
                      <a:pt x="3247" y="482"/>
                    </a:lnTo>
                    <a:lnTo>
                      <a:pt x="3233" y="520"/>
                    </a:lnTo>
                    <a:lnTo>
                      <a:pt x="3207" y="598"/>
                    </a:lnTo>
                    <a:lnTo>
                      <a:pt x="3166" y="750"/>
                    </a:lnTo>
                    <a:lnTo>
                      <a:pt x="3102" y="728"/>
                    </a:lnTo>
                    <a:lnTo>
                      <a:pt x="3021" y="703"/>
                    </a:lnTo>
                    <a:lnTo>
                      <a:pt x="2975" y="686"/>
                    </a:lnTo>
                    <a:lnTo>
                      <a:pt x="2931" y="673"/>
                    </a:lnTo>
                    <a:lnTo>
                      <a:pt x="2877" y="664"/>
                    </a:lnTo>
                    <a:lnTo>
                      <a:pt x="2821" y="658"/>
                    </a:lnTo>
                    <a:lnTo>
                      <a:pt x="2764" y="656"/>
                    </a:lnTo>
                    <a:lnTo>
                      <a:pt x="2698" y="659"/>
                    </a:lnTo>
                    <a:lnTo>
                      <a:pt x="2634" y="666"/>
                    </a:lnTo>
                    <a:lnTo>
                      <a:pt x="2575" y="676"/>
                    </a:lnTo>
                    <a:lnTo>
                      <a:pt x="2520" y="692"/>
                    </a:lnTo>
                    <a:lnTo>
                      <a:pt x="2465" y="712"/>
                    </a:lnTo>
                    <a:lnTo>
                      <a:pt x="2413" y="737"/>
                    </a:lnTo>
                    <a:lnTo>
                      <a:pt x="2362" y="766"/>
                    </a:lnTo>
                    <a:lnTo>
                      <a:pt x="2314" y="799"/>
                    </a:lnTo>
                    <a:lnTo>
                      <a:pt x="2267" y="836"/>
                    </a:lnTo>
                    <a:lnTo>
                      <a:pt x="2223" y="880"/>
                    </a:lnTo>
                    <a:lnTo>
                      <a:pt x="2193" y="908"/>
                    </a:lnTo>
                    <a:lnTo>
                      <a:pt x="2167" y="938"/>
                    </a:lnTo>
                    <a:lnTo>
                      <a:pt x="2121" y="1002"/>
                    </a:lnTo>
                    <a:lnTo>
                      <a:pt x="2081" y="1068"/>
                    </a:lnTo>
                    <a:lnTo>
                      <a:pt x="2064" y="1101"/>
                    </a:lnTo>
                    <a:lnTo>
                      <a:pt x="2051" y="1137"/>
                    </a:lnTo>
                    <a:lnTo>
                      <a:pt x="2034" y="1184"/>
                    </a:lnTo>
                    <a:lnTo>
                      <a:pt x="2021" y="1213"/>
                    </a:lnTo>
                    <a:lnTo>
                      <a:pt x="2009" y="1243"/>
                    </a:lnTo>
                    <a:lnTo>
                      <a:pt x="2003" y="1250"/>
                    </a:lnTo>
                    <a:lnTo>
                      <a:pt x="2000" y="1251"/>
                    </a:lnTo>
                    <a:lnTo>
                      <a:pt x="1999" y="1254"/>
                    </a:lnTo>
                    <a:lnTo>
                      <a:pt x="1997" y="1259"/>
                    </a:lnTo>
                    <a:lnTo>
                      <a:pt x="1992" y="1261"/>
                    </a:lnTo>
                    <a:lnTo>
                      <a:pt x="1964" y="1266"/>
                    </a:lnTo>
                    <a:lnTo>
                      <a:pt x="1952" y="1266"/>
                    </a:lnTo>
                    <a:lnTo>
                      <a:pt x="1940" y="1265"/>
                    </a:lnTo>
                    <a:lnTo>
                      <a:pt x="1891" y="1257"/>
                    </a:lnTo>
                    <a:lnTo>
                      <a:pt x="1866" y="1253"/>
                    </a:lnTo>
                    <a:lnTo>
                      <a:pt x="1842" y="1249"/>
                    </a:lnTo>
                    <a:lnTo>
                      <a:pt x="1793" y="1238"/>
                    </a:lnTo>
                    <a:lnTo>
                      <a:pt x="1742" y="1232"/>
                    </a:lnTo>
                    <a:lnTo>
                      <a:pt x="1675" y="1226"/>
                    </a:lnTo>
                    <a:lnTo>
                      <a:pt x="1610" y="1224"/>
                    </a:lnTo>
                    <a:lnTo>
                      <a:pt x="1578" y="1224"/>
                    </a:lnTo>
                    <a:lnTo>
                      <a:pt x="1547" y="1226"/>
                    </a:lnTo>
                    <a:lnTo>
                      <a:pt x="1482" y="1231"/>
                    </a:lnTo>
                    <a:lnTo>
                      <a:pt x="1420" y="1242"/>
                    </a:lnTo>
                    <a:lnTo>
                      <a:pt x="1355" y="1254"/>
                    </a:lnTo>
                    <a:lnTo>
                      <a:pt x="1322" y="1261"/>
                    </a:lnTo>
                    <a:lnTo>
                      <a:pt x="1291" y="1271"/>
                    </a:lnTo>
                    <a:lnTo>
                      <a:pt x="1226" y="1291"/>
                    </a:lnTo>
                    <a:lnTo>
                      <a:pt x="1163" y="1316"/>
                    </a:lnTo>
                    <a:lnTo>
                      <a:pt x="1108" y="1338"/>
                    </a:lnTo>
                    <a:lnTo>
                      <a:pt x="1056" y="1363"/>
                    </a:lnTo>
                    <a:lnTo>
                      <a:pt x="1004" y="1388"/>
                    </a:lnTo>
                    <a:lnTo>
                      <a:pt x="958" y="1417"/>
                    </a:lnTo>
                    <a:lnTo>
                      <a:pt x="911" y="1446"/>
                    </a:lnTo>
                    <a:lnTo>
                      <a:pt x="868" y="1478"/>
                    </a:lnTo>
                    <a:lnTo>
                      <a:pt x="824" y="1512"/>
                    </a:lnTo>
                    <a:lnTo>
                      <a:pt x="785" y="1549"/>
                    </a:lnTo>
                    <a:lnTo>
                      <a:pt x="745" y="1585"/>
                    </a:lnTo>
                    <a:lnTo>
                      <a:pt x="709" y="1625"/>
                    </a:lnTo>
                    <a:lnTo>
                      <a:pt x="673" y="1664"/>
                    </a:lnTo>
                    <a:lnTo>
                      <a:pt x="641" y="1709"/>
                    </a:lnTo>
                    <a:lnTo>
                      <a:pt x="608" y="1752"/>
                    </a:lnTo>
                    <a:lnTo>
                      <a:pt x="579" y="1799"/>
                    </a:lnTo>
                    <a:lnTo>
                      <a:pt x="552" y="1847"/>
                    </a:lnTo>
                    <a:lnTo>
                      <a:pt x="528" y="1898"/>
                    </a:lnTo>
                    <a:lnTo>
                      <a:pt x="504" y="1949"/>
                    </a:lnTo>
                    <a:lnTo>
                      <a:pt x="483" y="1999"/>
                    </a:lnTo>
                    <a:lnTo>
                      <a:pt x="465" y="2049"/>
                    </a:lnTo>
                    <a:lnTo>
                      <a:pt x="451" y="2100"/>
                    </a:lnTo>
                    <a:lnTo>
                      <a:pt x="438" y="2150"/>
                    </a:lnTo>
                    <a:lnTo>
                      <a:pt x="429" y="2201"/>
                    </a:lnTo>
                    <a:lnTo>
                      <a:pt x="423" y="2251"/>
                    </a:lnTo>
                    <a:lnTo>
                      <a:pt x="420" y="2301"/>
                    </a:lnTo>
                    <a:lnTo>
                      <a:pt x="419" y="2351"/>
                    </a:lnTo>
                    <a:lnTo>
                      <a:pt x="420" y="2401"/>
                    </a:lnTo>
                    <a:lnTo>
                      <a:pt x="423" y="2451"/>
                    </a:lnTo>
                    <a:lnTo>
                      <a:pt x="432" y="2502"/>
                    </a:lnTo>
                    <a:lnTo>
                      <a:pt x="441" y="2552"/>
                    </a:lnTo>
                    <a:lnTo>
                      <a:pt x="455" y="2603"/>
                    </a:lnTo>
                    <a:lnTo>
                      <a:pt x="470" y="2653"/>
                    </a:lnTo>
                    <a:lnTo>
                      <a:pt x="491" y="2703"/>
                    </a:lnTo>
                    <a:lnTo>
                      <a:pt x="506" y="2742"/>
                    </a:lnTo>
                    <a:lnTo>
                      <a:pt x="524" y="2780"/>
                    </a:lnTo>
                    <a:lnTo>
                      <a:pt x="543" y="2816"/>
                    </a:lnTo>
                    <a:lnTo>
                      <a:pt x="565" y="2852"/>
                    </a:lnTo>
                    <a:lnTo>
                      <a:pt x="499" y="2900"/>
                    </a:lnTo>
                    <a:lnTo>
                      <a:pt x="438" y="2952"/>
                    </a:lnTo>
                    <a:lnTo>
                      <a:pt x="380" y="3006"/>
                    </a:lnTo>
                    <a:lnTo>
                      <a:pt x="326" y="3064"/>
                    </a:lnTo>
                    <a:lnTo>
                      <a:pt x="275" y="3126"/>
                    </a:lnTo>
                    <a:lnTo>
                      <a:pt x="228" y="3190"/>
                    </a:lnTo>
                    <a:lnTo>
                      <a:pt x="183" y="3258"/>
                    </a:lnTo>
                    <a:lnTo>
                      <a:pt x="144" y="3328"/>
                    </a:lnTo>
                    <a:lnTo>
                      <a:pt x="114" y="3384"/>
                    </a:lnTo>
                    <a:lnTo>
                      <a:pt x="89" y="3440"/>
                    </a:lnTo>
                    <a:lnTo>
                      <a:pt x="66" y="3495"/>
                    </a:lnTo>
                    <a:lnTo>
                      <a:pt x="55" y="3523"/>
                    </a:lnTo>
                    <a:lnTo>
                      <a:pt x="47" y="3552"/>
                    </a:lnTo>
                    <a:lnTo>
                      <a:pt x="30" y="3607"/>
                    </a:lnTo>
                    <a:lnTo>
                      <a:pt x="18" y="3662"/>
                    </a:lnTo>
                    <a:lnTo>
                      <a:pt x="8" y="3717"/>
                    </a:lnTo>
                    <a:lnTo>
                      <a:pt x="5" y="3745"/>
                    </a:lnTo>
                    <a:lnTo>
                      <a:pt x="3" y="3774"/>
                    </a:lnTo>
                    <a:lnTo>
                      <a:pt x="0" y="3828"/>
                    </a:lnTo>
                    <a:lnTo>
                      <a:pt x="1" y="3883"/>
                    </a:lnTo>
                    <a:lnTo>
                      <a:pt x="5" y="3937"/>
                    </a:lnTo>
                    <a:lnTo>
                      <a:pt x="12" y="3992"/>
                    </a:lnTo>
                    <a:lnTo>
                      <a:pt x="21" y="4045"/>
                    </a:lnTo>
                    <a:lnTo>
                      <a:pt x="36" y="4100"/>
                    </a:lnTo>
                    <a:lnTo>
                      <a:pt x="43" y="4126"/>
                    </a:lnTo>
                    <a:lnTo>
                      <a:pt x="53" y="4154"/>
                    </a:lnTo>
                    <a:lnTo>
                      <a:pt x="73" y="4209"/>
                    </a:lnTo>
                    <a:lnTo>
                      <a:pt x="83" y="4234"/>
                    </a:lnTo>
                    <a:lnTo>
                      <a:pt x="95" y="4261"/>
                    </a:lnTo>
                    <a:lnTo>
                      <a:pt x="120" y="4311"/>
                    </a:lnTo>
                    <a:lnTo>
                      <a:pt x="147" y="4359"/>
                    </a:lnTo>
                    <a:lnTo>
                      <a:pt x="177" y="4406"/>
                    </a:lnTo>
                    <a:lnTo>
                      <a:pt x="210" y="4450"/>
                    </a:lnTo>
                    <a:lnTo>
                      <a:pt x="245" y="4492"/>
                    </a:lnTo>
                    <a:lnTo>
                      <a:pt x="282" y="4532"/>
                    </a:lnTo>
                    <a:lnTo>
                      <a:pt x="323" y="4570"/>
                    </a:lnTo>
                    <a:lnTo>
                      <a:pt x="365" y="4605"/>
                    </a:lnTo>
                    <a:lnTo>
                      <a:pt x="409" y="4639"/>
                    </a:lnTo>
                    <a:lnTo>
                      <a:pt x="456" y="4670"/>
                    </a:lnTo>
                    <a:lnTo>
                      <a:pt x="507" y="4700"/>
                    </a:lnTo>
                    <a:lnTo>
                      <a:pt x="559" y="4727"/>
                    </a:lnTo>
                    <a:lnTo>
                      <a:pt x="585" y="4739"/>
                    </a:lnTo>
                    <a:lnTo>
                      <a:pt x="614" y="4753"/>
                    </a:lnTo>
                    <a:lnTo>
                      <a:pt x="671" y="4775"/>
                    </a:lnTo>
                    <a:lnTo>
                      <a:pt x="732" y="4797"/>
                    </a:lnTo>
                    <a:lnTo>
                      <a:pt x="806" y="4819"/>
                    </a:lnTo>
                    <a:lnTo>
                      <a:pt x="883" y="4837"/>
                    </a:lnTo>
                    <a:lnTo>
                      <a:pt x="960" y="4850"/>
                    </a:lnTo>
                    <a:lnTo>
                      <a:pt x="1038" y="4859"/>
                    </a:lnTo>
                    <a:lnTo>
                      <a:pt x="1115" y="4864"/>
                    </a:lnTo>
                    <a:lnTo>
                      <a:pt x="1193" y="4864"/>
                    </a:lnTo>
                    <a:lnTo>
                      <a:pt x="1272" y="4861"/>
                    </a:lnTo>
                    <a:lnTo>
                      <a:pt x="1351" y="4853"/>
                    </a:lnTo>
                    <a:lnTo>
                      <a:pt x="1417" y="4838"/>
                    </a:lnTo>
                    <a:lnTo>
                      <a:pt x="1484" y="4826"/>
                    </a:lnTo>
                    <a:lnTo>
                      <a:pt x="1612" y="4808"/>
                    </a:lnTo>
                    <a:lnTo>
                      <a:pt x="1624" y="4815"/>
                    </a:lnTo>
                    <a:lnTo>
                      <a:pt x="1643" y="4833"/>
                    </a:lnTo>
                    <a:lnTo>
                      <a:pt x="1651" y="4843"/>
                    </a:lnTo>
                    <a:lnTo>
                      <a:pt x="1660" y="4855"/>
                    </a:lnTo>
                    <a:lnTo>
                      <a:pt x="1672" y="4882"/>
                    </a:lnTo>
                    <a:lnTo>
                      <a:pt x="1682" y="4915"/>
                    </a:lnTo>
                    <a:lnTo>
                      <a:pt x="1698" y="4977"/>
                    </a:lnTo>
                    <a:lnTo>
                      <a:pt x="1714" y="5027"/>
                    </a:lnTo>
                    <a:lnTo>
                      <a:pt x="1734" y="5079"/>
                    </a:lnTo>
                    <a:lnTo>
                      <a:pt x="1752" y="5114"/>
                    </a:lnTo>
                    <a:lnTo>
                      <a:pt x="1775" y="5150"/>
                    </a:lnTo>
                    <a:lnTo>
                      <a:pt x="1800" y="5183"/>
                    </a:lnTo>
                    <a:lnTo>
                      <a:pt x="1828" y="5218"/>
                    </a:lnTo>
                    <a:lnTo>
                      <a:pt x="1858" y="5251"/>
                    </a:lnTo>
                    <a:lnTo>
                      <a:pt x="1890" y="5283"/>
                    </a:lnTo>
                    <a:lnTo>
                      <a:pt x="1925" y="5314"/>
                    </a:lnTo>
                    <a:lnTo>
                      <a:pt x="1964" y="5347"/>
                    </a:lnTo>
                    <a:lnTo>
                      <a:pt x="2000" y="5373"/>
                    </a:lnTo>
                    <a:lnTo>
                      <a:pt x="2038" y="5398"/>
                    </a:lnTo>
                    <a:lnTo>
                      <a:pt x="2076" y="5421"/>
                    </a:lnTo>
                    <a:lnTo>
                      <a:pt x="2117" y="5444"/>
                    </a:lnTo>
                    <a:lnTo>
                      <a:pt x="2157" y="5463"/>
                    </a:lnTo>
                    <a:lnTo>
                      <a:pt x="2199" y="5482"/>
                    </a:lnTo>
                    <a:lnTo>
                      <a:pt x="2242" y="5499"/>
                    </a:lnTo>
                    <a:lnTo>
                      <a:pt x="2286" y="5515"/>
                    </a:lnTo>
                    <a:lnTo>
                      <a:pt x="2329" y="5527"/>
                    </a:lnTo>
                    <a:lnTo>
                      <a:pt x="2375" y="5539"/>
                    </a:lnTo>
                    <a:lnTo>
                      <a:pt x="2422" y="5548"/>
                    </a:lnTo>
                    <a:lnTo>
                      <a:pt x="2470" y="5557"/>
                    </a:lnTo>
                    <a:lnTo>
                      <a:pt x="2518" y="5563"/>
                    </a:lnTo>
                    <a:lnTo>
                      <a:pt x="2567" y="5567"/>
                    </a:lnTo>
                    <a:lnTo>
                      <a:pt x="2617" y="5570"/>
                    </a:lnTo>
                    <a:lnTo>
                      <a:pt x="2669" y="5571"/>
                    </a:lnTo>
                    <a:lnTo>
                      <a:pt x="2729" y="5569"/>
                    </a:lnTo>
                    <a:lnTo>
                      <a:pt x="2789" y="5565"/>
                    </a:lnTo>
                    <a:lnTo>
                      <a:pt x="2847" y="5559"/>
                    </a:lnTo>
                    <a:lnTo>
                      <a:pt x="2904" y="5551"/>
                    </a:lnTo>
                    <a:lnTo>
                      <a:pt x="2959" y="5537"/>
                    </a:lnTo>
                    <a:lnTo>
                      <a:pt x="2986" y="5530"/>
                    </a:lnTo>
                    <a:lnTo>
                      <a:pt x="2992" y="5528"/>
                    </a:lnTo>
                    <a:lnTo>
                      <a:pt x="2999" y="5527"/>
                    </a:lnTo>
                    <a:lnTo>
                      <a:pt x="3013" y="5524"/>
                    </a:lnTo>
                    <a:lnTo>
                      <a:pt x="3066" y="5509"/>
                    </a:lnTo>
                    <a:lnTo>
                      <a:pt x="3119" y="5491"/>
                    </a:lnTo>
                    <a:lnTo>
                      <a:pt x="3150" y="5476"/>
                    </a:lnTo>
                    <a:lnTo>
                      <a:pt x="3181" y="5462"/>
                    </a:lnTo>
                    <a:lnTo>
                      <a:pt x="3196" y="5453"/>
                    </a:lnTo>
                    <a:lnTo>
                      <a:pt x="3211" y="5446"/>
                    </a:lnTo>
                    <a:lnTo>
                      <a:pt x="3243" y="5431"/>
                    </a:lnTo>
                    <a:lnTo>
                      <a:pt x="3270" y="5411"/>
                    </a:lnTo>
                    <a:lnTo>
                      <a:pt x="3299" y="5392"/>
                    </a:lnTo>
                    <a:lnTo>
                      <a:pt x="3301" y="5389"/>
                    </a:lnTo>
                    <a:lnTo>
                      <a:pt x="3305" y="5386"/>
                    </a:lnTo>
                    <a:lnTo>
                      <a:pt x="3312" y="5381"/>
                    </a:lnTo>
                    <a:lnTo>
                      <a:pt x="3327" y="5372"/>
                    </a:lnTo>
                    <a:lnTo>
                      <a:pt x="3355" y="5351"/>
                    </a:lnTo>
                    <a:lnTo>
                      <a:pt x="3531" y="5199"/>
                    </a:lnTo>
                    <a:lnTo>
                      <a:pt x="3563" y="5171"/>
                    </a:lnTo>
                    <a:lnTo>
                      <a:pt x="3592" y="5168"/>
                    </a:lnTo>
                    <a:lnTo>
                      <a:pt x="3594" y="5168"/>
                    </a:lnTo>
                    <a:lnTo>
                      <a:pt x="3635" y="5186"/>
                    </a:lnTo>
                    <a:lnTo>
                      <a:pt x="3676" y="5209"/>
                    </a:lnTo>
                    <a:lnTo>
                      <a:pt x="3714" y="5235"/>
                    </a:lnTo>
                    <a:lnTo>
                      <a:pt x="3734" y="5249"/>
                    </a:lnTo>
                    <a:lnTo>
                      <a:pt x="3754" y="5266"/>
                    </a:lnTo>
                    <a:lnTo>
                      <a:pt x="3801" y="5302"/>
                    </a:lnTo>
                    <a:lnTo>
                      <a:pt x="3850" y="5335"/>
                    </a:lnTo>
                    <a:lnTo>
                      <a:pt x="3902" y="5363"/>
                    </a:lnTo>
                    <a:lnTo>
                      <a:pt x="3956" y="5389"/>
                    </a:lnTo>
                    <a:lnTo>
                      <a:pt x="4001" y="5404"/>
                    </a:lnTo>
                    <a:lnTo>
                      <a:pt x="4049" y="5420"/>
                    </a:lnTo>
                    <a:lnTo>
                      <a:pt x="4098" y="5432"/>
                    </a:lnTo>
                    <a:lnTo>
                      <a:pt x="4150" y="5443"/>
                    </a:lnTo>
                    <a:lnTo>
                      <a:pt x="4202" y="5450"/>
                    </a:lnTo>
                    <a:lnTo>
                      <a:pt x="4254" y="5456"/>
                    </a:lnTo>
                    <a:lnTo>
                      <a:pt x="4308" y="5459"/>
                    </a:lnTo>
                    <a:lnTo>
                      <a:pt x="4365" y="5461"/>
                    </a:lnTo>
                    <a:lnTo>
                      <a:pt x="4384" y="5459"/>
                    </a:lnTo>
                    <a:lnTo>
                      <a:pt x="4404" y="5459"/>
                    </a:lnTo>
                    <a:lnTo>
                      <a:pt x="4445" y="5457"/>
                    </a:lnTo>
                    <a:lnTo>
                      <a:pt x="4464" y="5455"/>
                    </a:lnTo>
                    <a:lnTo>
                      <a:pt x="4474" y="5453"/>
                    </a:lnTo>
                    <a:lnTo>
                      <a:pt x="4485" y="5453"/>
                    </a:lnTo>
                    <a:lnTo>
                      <a:pt x="4526" y="5450"/>
                    </a:lnTo>
                    <a:lnTo>
                      <a:pt x="4534" y="5447"/>
                    </a:lnTo>
                    <a:lnTo>
                      <a:pt x="4544" y="5446"/>
                    </a:lnTo>
                    <a:lnTo>
                      <a:pt x="4563" y="5444"/>
                    </a:lnTo>
                    <a:lnTo>
                      <a:pt x="4601" y="5437"/>
                    </a:lnTo>
                    <a:lnTo>
                      <a:pt x="4619" y="5432"/>
                    </a:lnTo>
                    <a:lnTo>
                      <a:pt x="4638" y="5428"/>
                    </a:lnTo>
                    <a:lnTo>
                      <a:pt x="4677" y="5420"/>
                    </a:lnTo>
                    <a:lnTo>
                      <a:pt x="4712" y="5408"/>
                    </a:lnTo>
                    <a:lnTo>
                      <a:pt x="4748" y="5396"/>
                    </a:lnTo>
                    <a:lnTo>
                      <a:pt x="4764" y="5389"/>
                    </a:lnTo>
                    <a:lnTo>
                      <a:pt x="4768" y="5386"/>
                    </a:lnTo>
                    <a:lnTo>
                      <a:pt x="4773" y="5385"/>
                    </a:lnTo>
                    <a:lnTo>
                      <a:pt x="4782" y="5383"/>
                    </a:lnTo>
                    <a:lnTo>
                      <a:pt x="4799" y="5375"/>
                    </a:lnTo>
                    <a:lnTo>
                      <a:pt x="4803" y="5373"/>
                    </a:lnTo>
                    <a:lnTo>
                      <a:pt x="4808" y="5372"/>
                    </a:lnTo>
                    <a:lnTo>
                      <a:pt x="4817" y="5369"/>
                    </a:lnTo>
                    <a:lnTo>
                      <a:pt x="4825" y="5365"/>
                    </a:lnTo>
                    <a:lnTo>
                      <a:pt x="4828" y="5362"/>
                    </a:lnTo>
                    <a:lnTo>
                      <a:pt x="4833" y="5361"/>
                    </a:lnTo>
                    <a:lnTo>
                      <a:pt x="4850" y="5354"/>
                    </a:lnTo>
                    <a:lnTo>
                      <a:pt x="4883" y="5337"/>
                    </a:lnTo>
                    <a:lnTo>
                      <a:pt x="4899" y="5327"/>
                    </a:lnTo>
                    <a:lnTo>
                      <a:pt x="4916" y="5319"/>
                    </a:lnTo>
                    <a:lnTo>
                      <a:pt x="4949" y="5301"/>
                    </a:lnTo>
                    <a:lnTo>
                      <a:pt x="4982" y="5279"/>
                    </a:lnTo>
                    <a:lnTo>
                      <a:pt x="5015" y="5258"/>
                    </a:lnTo>
                    <a:lnTo>
                      <a:pt x="5048" y="5234"/>
                    </a:lnTo>
                    <a:lnTo>
                      <a:pt x="5081" y="5210"/>
                    </a:lnTo>
                    <a:lnTo>
                      <a:pt x="5103" y="5191"/>
                    </a:lnTo>
                    <a:lnTo>
                      <a:pt x="5127" y="5179"/>
                    </a:lnTo>
                    <a:lnTo>
                      <a:pt x="5151" y="5169"/>
                    </a:lnTo>
                    <a:lnTo>
                      <a:pt x="5175" y="5167"/>
                    </a:lnTo>
                    <a:lnTo>
                      <a:pt x="5197" y="5167"/>
                    </a:lnTo>
                    <a:lnTo>
                      <a:pt x="5221" y="5173"/>
                    </a:lnTo>
                    <a:lnTo>
                      <a:pt x="5245" y="5182"/>
                    </a:lnTo>
                    <a:lnTo>
                      <a:pt x="5269" y="5198"/>
                    </a:lnTo>
                    <a:lnTo>
                      <a:pt x="5392" y="5291"/>
                    </a:lnTo>
                    <a:lnTo>
                      <a:pt x="5421" y="5312"/>
                    </a:lnTo>
                    <a:lnTo>
                      <a:pt x="5479" y="5345"/>
                    </a:lnTo>
                    <a:lnTo>
                      <a:pt x="5540" y="5377"/>
                    </a:lnTo>
                    <a:lnTo>
                      <a:pt x="5603" y="5402"/>
                    </a:lnTo>
                    <a:lnTo>
                      <a:pt x="5669" y="5423"/>
                    </a:lnTo>
                    <a:lnTo>
                      <a:pt x="5735" y="5439"/>
                    </a:lnTo>
                    <a:lnTo>
                      <a:pt x="5806" y="5451"/>
                    </a:lnTo>
                    <a:lnTo>
                      <a:pt x="5879" y="5458"/>
                    </a:lnTo>
                    <a:lnTo>
                      <a:pt x="5955" y="5461"/>
                    </a:lnTo>
                    <a:lnTo>
                      <a:pt x="5977" y="5459"/>
                    </a:lnTo>
                    <a:lnTo>
                      <a:pt x="5999" y="5459"/>
                    </a:lnTo>
                    <a:lnTo>
                      <a:pt x="6045" y="5457"/>
                    </a:lnTo>
                    <a:lnTo>
                      <a:pt x="6088" y="5452"/>
                    </a:lnTo>
                    <a:lnTo>
                      <a:pt x="6110" y="5449"/>
                    </a:lnTo>
                    <a:lnTo>
                      <a:pt x="6133" y="5446"/>
                    </a:lnTo>
                    <a:lnTo>
                      <a:pt x="6153" y="5441"/>
                    </a:lnTo>
                    <a:lnTo>
                      <a:pt x="6175" y="5438"/>
                    </a:lnTo>
                    <a:lnTo>
                      <a:pt x="6217" y="5428"/>
                    </a:lnTo>
                    <a:lnTo>
                      <a:pt x="6258" y="5416"/>
                    </a:lnTo>
                    <a:lnTo>
                      <a:pt x="6298" y="5404"/>
                    </a:lnTo>
                    <a:lnTo>
                      <a:pt x="6337" y="5389"/>
                    </a:lnTo>
                    <a:lnTo>
                      <a:pt x="6375" y="5372"/>
                    </a:lnTo>
                    <a:lnTo>
                      <a:pt x="6412" y="5353"/>
                    </a:lnTo>
                    <a:lnTo>
                      <a:pt x="6450" y="5333"/>
                    </a:lnTo>
                    <a:lnTo>
                      <a:pt x="6466" y="5321"/>
                    </a:lnTo>
                    <a:lnTo>
                      <a:pt x="6470" y="5318"/>
                    </a:lnTo>
                    <a:lnTo>
                      <a:pt x="6475" y="5315"/>
                    </a:lnTo>
                    <a:lnTo>
                      <a:pt x="6484" y="5311"/>
                    </a:lnTo>
                    <a:lnTo>
                      <a:pt x="6520" y="5288"/>
                    </a:lnTo>
                    <a:lnTo>
                      <a:pt x="6554" y="5263"/>
                    </a:lnTo>
                    <a:lnTo>
                      <a:pt x="6589" y="5236"/>
                    </a:lnTo>
                    <a:lnTo>
                      <a:pt x="6632" y="5195"/>
                    </a:lnTo>
                    <a:lnTo>
                      <a:pt x="6652" y="5174"/>
                    </a:lnTo>
                    <a:lnTo>
                      <a:pt x="6662" y="5163"/>
                    </a:lnTo>
                    <a:lnTo>
                      <a:pt x="6673" y="5153"/>
                    </a:lnTo>
                    <a:lnTo>
                      <a:pt x="6709" y="5110"/>
                    </a:lnTo>
                    <a:lnTo>
                      <a:pt x="6716" y="5098"/>
                    </a:lnTo>
                    <a:lnTo>
                      <a:pt x="6717" y="5095"/>
                    </a:lnTo>
                    <a:lnTo>
                      <a:pt x="6720" y="5092"/>
                    </a:lnTo>
                    <a:lnTo>
                      <a:pt x="6724" y="5087"/>
                    </a:lnTo>
                    <a:lnTo>
                      <a:pt x="6741" y="5066"/>
                    </a:lnTo>
                    <a:lnTo>
                      <a:pt x="6754" y="5042"/>
                    </a:lnTo>
                    <a:lnTo>
                      <a:pt x="6769" y="5019"/>
                    </a:lnTo>
                    <a:lnTo>
                      <a:pt x="6793" y="4971"/>
                    </a:lnTo>
                    <a:lnTo>
                      <a:pt x="6802" y="4946"/>
                    </a:lnTo>
                    <a:lnTo>
                      <a:pt x="6812" y="4922"/>
                    </a:lnTo>
                    <a:lnTo>
                      <a:pt x="6813" y="4915"/>
                    </a:lnTo>
                    <a:lnTo>
                      <a:pt x="6816" y="4909"/>
                    </a:lnTo>
                    <a:lnTo>
                      <a:pt x="6820" y="4897"/>
                    </a:lnTo>
                    <a:lnTo>
                      <a:pt x="6829" y="4873"/>
                    </a:lnTo>
                    <a:lnTo>
                      <a:pt x="6908" y="4885"/>
                    </a:lnTo>
                    <a:lnTo>
                      <a:pt x="6990" y="4892"/>
                    </a:lnTo>
                    <a:lnTo>
                      <a:pt x="7029" y="4893"/>
                    </a:lnTo>
                    <a:lnTo>
                      <a:pt x="7070" y="4893"/>
                    </a:lnTo>
                    <a:lnTo>
                      <a:pt x="7111" y="4892"/>
                    </a:lnTo>
                    <a:lnTo>
                      <a:pt x="7152" y="4889"/>
                    </a:lnTo>
                    <a:lnTo>
                      <a:pt x="7233" y="4877"/>
                    </a:lnTo>
                    <a:lnTo>
                      <a:pt x="7315" y="4861"/>
                    </a:lnTo>
                    <a:lnTo>
                      <a:pt x="7356" y="4850"/>
                    </a:lnTo>
                    <a:lnTo>
                      <a:pt x="7396" y="4838"/>
                    </a:lnTo>
                    <a:lnTo>
                      <a:pt x="7479" y="4809"/>
                    </a:lnTo>
                    <a:lnTo>
                      <a:pt x="7532" y="4785"/>
                    </a:lnTo>
                    <a:lnTo>
                      <a:pt x="7544" y="4778"/>
                    </a:lnTo>
                    <a:lnTo>
                      <a:pt x="7550" y="4774"/>
                    </a:lnTo>
                    <a:lnTo>
                      <a:pt x="7557" y="4772"/>
                    </a:lnTo>
                    <a:lnTo>
                      <a:pt x="7584" y="4760"/>
                    </a:lnTo>
                    <a:lnTo>
                      <a:pt x="7608" y="4745"/>
                    </a:lnTo>
                    <a:lnTo>
                      <a:pt x="7620" y="4738"/>
                    </a:lnTo>
                    <a:lnTo>
                      <a:pt x="7626" y="4735"/>
                    </a:lnTo>
                    <a:lnTo>
                      <a:pt x="7633" y="4732"/>
                    </a:lnTo>
                    <a:lnTo>
                      <a:pt x="7657" y="4718"/>
                    </a:lnTo>
                    <a:lnTo>
                      <a:pt x="7669" y="4711"/>
                    </a:lnTo>
                    <a:lnTo>
                      <a:pt x="7675" y="4707"/>
                    </a:lnTo>
                    <a:lnTo>
                      <a:pt x="7682" y="4705"/>
                    </a:lnTo>
                    <a:lnTo>
                      <a:pt x="7704" y="4688"/>
                    </a:lnTo>
                    <a:lnTo>
                      <a:pt x="7709" y="4683"/>
                    </a:lnTo>
                    <a:lnTo>
                      <a:pt x="7715" y="4679"/>
                    </a:lnTo>
                    <a:lnTo>
                      <a:pt x="7727" y="4672"/>
                    </a:lnTo>
                    <a:lnTo>
                      <a:pt x="7748" y="4655"/>
                    </a:lnTo>
                    <a:lnTo>
                      <a:pt x="7753" y="4651"/>
                    </a:lnTo>
                    <a:lnTo>
                      <a:pt x="7759" y="4647"/>
                    </a:lnTo>
                    <a:lnTo>
                      <a:pt x="7771" y="4640"/>
                    </a:lnTo>
                    <a:lnTo>
                      <a:pt x="7781" y="4630"/>
                    </a:lnTo>
                    <a:lnTo>
                      <a:pt x="7785" y="4626"/>
                    </a:lnTo>
                    <a:lnTo>
                      <a:pt x="7791" y="4622"/>
                    </a:lnTo>
                    <a:lnTo>
                      <a:pt x="7813" y="4605"/>
                    </a:lnTo>
                    <a:lnTo>
                      <a:pt x="7854" y="4569"/>
                    </a:lnTo>
                    <a:lnTo>
                      <a:pt x="7857" y="4563"/>
                    </a:lnTo>
                    <a:lnTo>
                      <a:pt x="7862" y="4558"/>
                    </a:lnTo>
                    <a:lnTo>
                      <a:pt x="7872" y="4549"/>
                    </a:lnTo>
                    <a:lnTo>
                      <a:pt x="7891" y="4530"/>
                    </a:lnTo>
                    <a:lnTo>
                      <a:pt x="7927" y="4489"/>
                    </a:lnTo>
                    <a:lnTo>
                      <a:pt x="7944" y="4467"/>
                    </a:lnTo>
                    <a:lnTo>
                      <a:pt x="7947" y="4461"/>
                    </a:lnTo>
                    <a:lnTo>
                      <a:pt x="7952" y="4456"/>
                    </a:lnTo>
                    <a:lnTo>
                      <a:pt x="7962" y="4447"/>
                    </a:lnTo>
                    <a:lnTo>
                      <a:pt x="7969" y="4435"/>
                    </a:lnTo>
                    <a:lnTo>
                      <a:pt x="7973" y="4429"/>
                    </a:lnTo>
                    <a:lnTo>
                      <a:pt x="7977" y="4424"/>
                    </a:lnTo>
                    <a:lnTo>
                      <a:pt x="7994" y="4402"/>
                    </a:lnTo>
                    <a:lnTo>
                      <a:pt x="8009" y="4378"/>
                    </a:lnTo>
                    <a:lnTo>
                      <a:pt x="8016" y="4366"/>
                    </a:lnTo>
                    <a:lnTo>
                      <a:pt x="8019" y="4360"/>
                    </a:lnTo>
                    <a:lnTo>
                      <a:pt x="8024" y="4356"/>
                    </a:lnTo>
                    <a:lnTo>
                      <a:pt x="8053" y="4308"/>
                    </a:lnTo>
                    <a:lnTo>
                      <a:pt x="8079" y="4258"/>
                    </a:lnTo>
                    <a:lnTo>
                      <a:pt x="8091" y="4232"/>
                    </a:lnTo>
                    <a:lnTo>
                      <a:pt x="8094" y="4225"/>
                    </a:lnTo>
                    <a:lnTo>
                      <a:pt x="8097" y="4219"/>
                    </a:lnTo>
                    <a:lnTo>
                      <a:pt x="8105" y="4207"/>
                    </a:lnTo>
                    <a:lnTo>
                      <a:pt x="8125" y="4152"/>
                    </a:lnTo>
                    <a:lnTo>
                      <a:pt x="8145" y="4099"/>
                    </a:lnTo>
                    <a:lnTo>
                      <a:pt x="8161" y="4045"/>
                    </a:lnTo>
                    <a:lnTo>
                      <a:pt x="8175" y="3992"/>
                    </a:lnTo>
                    <a:lnTo>
                      <a:pt x="8186" y="3937"/>
                    </a:lnTo>
                    <a:lnTo>
                      <a:pt x="8195" y="3884"/>
                    </a:lnTo>
                    <a:lnTo>
                      <a:pt x="8199" y="3831"/>
                    </a:lnTo>
                    <a:lnTo>
                      <a:pt x="8203" y="3778"/>
                    </a:lnTo>
                    <a:lnTo>
                      <a:pt x="8202" y="3723"/>
                    </a:lnTo>
                    <a:lnTo>
                      <a:pt x="8199" y="3670"/>
                    </a:lnTo>
                    <a:lnTo>
                      <a:pt x="8193" y="3618"/>
                    </a:lnTo>
                    <a:lnTo>
                      <a:pt x="8185" y="3565"/>
                    </a:lnTo>
                    <a:lnTo>
                      <a:pt x="8172" y="3510"/>
                    </a:lnTo>
                    <a:lnTo>
                      <a:pt x="8159" y="3457"/>
                    </a:lnTo>
                    <a:lnTo>
                      <a:pt x="8141" y="3404"/>
                    </a:lnTo>
                    <a:lnTo>
                      <a:pt x="8123" y="3351"/>
                    </a:lnTo>
                    <a:lnTo>
                      <a:pt x="8100" y="3297"/>
                    </a:lnTo>
                    <a:lnTo>
                      <a:pt x="8075" y="3247"/>
                    </a:lnTo>
                    <a:lnTo>
                      <a:pt x="8047" y="3198"/>
                    </a:lnTo>
                    <a:lnTo>
                      <a:pt x="8019" y="3151"/>
                    </a:lnTo>
                    <a:lnTo>
                      <a:pt x="7988" y="3105"/>
                    </a:lnTo>
                    <a:lnTo>
                      <a:pt x="7956" y="3063"/>
                    </a:lnTo>
                    <a:lnTo>
                      <a:pt x="7921" y="3021"/>
                    </a:lnTo>
                    <a:lnTo>
                      <a:pt x="7885" y="2984"/>
                    </a:lnTo>
                    <a:lnTo>
                      <a:pt x="7845" y="2947"/>
                    </a:lnTo>
                    <a:lnTo>
                      <a:pt x="7805" y="2912"/>
                    </a:lnTo>
                    <a:lnTo>
                      <a:pt x="7763" y="2878"/>
                    </a:lnTo>
                    <a:lnTo>
                      <a:pt x="7718" y="2848"/>
                    </a:lnTo>
                    <a:lnTo>
                      <a:pt x="7671" y="2818"/>
                    </a:lnTo>
                    <a:lnTo>
                      <a:pt x="7622" y="2792"/>
                    </a:lnTo>
                    <a:lnTo>
                      <a:pt x="7571" y="2767"/>
                    </a:lnTo>
                    <a:lnTo>
                      <a:pt x="7519" y="2744"/>
                    </a:lnTo>
                    <a:lnTo>
                      <a:pt x="7483" y="2730"/>
                    </a:lnTo>
                    <a:lnTo>
                      <a:pt x="7448" y="2718"/>
                    </a:lnTo>
                    <a:lnTo>
                      <a:pt x="7378" y="2696"/>
                    </a:lnTo>
                    <a:lnTo>
                      <a:pt x="7402" y="2664"/>
                    </a:lnTo>
                    <a:lnTo>
                      <a:pt x="7413" y="2647"/>
                    </a:lnTo>
                    <a:lnTo>
                      <a:pt x="7425" y="2631"/>
                    </a:lnTo>
                    <a:lnTo>
                      <a:pt x="7435" y="2613"/>
                    </a:lnTo>
                    <a:lnTo>
                      <a:pt x="7446" y="2597"/>
                    </a:lnTo>
                    <a:lnTo>
                      <a:pt x="7466" y="2561"/>
                    </a:lnTo>
                    <a:lnTo>
                      <a:pt x="7466" y="2557"/>
                    </a:lnTo>
                    <a:lnTo>
                      <a:pt x="7467" y="2555"/>
                    </a:lnTo>
                    <a:lnTo>
                      <a:pt x="7470" y="2550"/>
                    </a:lnTo>
                    <a:lnTo>
                      <a:pt x="7474" y="2540"/>
                    </a:lnTo>
                    <a:lnTo>
                      <a:pt x="7484" y="2521"/>
                    </a:lnTo>
                    <a:lnTo>
                      <a:pt x="7501" y="2481"/>
                    </a:lnTo>
                    <a:lnTo>
                      <a:pt x="7508" y="2460"/>
                    </a:lnTo>
                    <a:lnTo>
                      <a:pt x="7508" y="2456"/>
                    </a:lnTo>
                    <a:lnTo>
                      <a:pt x="7509" y="2454"/>
                    </a:lnTo>
                    <a:lnTo>
                      <a:pt x="7512" y="2449"/>
                    </a:lnTo>
                    <a:lnTo>
                      <a:pt x="7516" y="2439"/>
                    </a:lnTo>
                    <a:lnTo>
                      <a:pt x="7531" y="2396"/>
                    </a:lnTo>
                    <a:lnTo>
                      <a:pt x="7542" y="2351"/>
                    </a:lnTo>
                    <a:lnTo>
                      <a:pt x="7543" y="2339"/>
                    </a:lnTo>
                    <a:lnTo>
                      <a:pt x="7545" y="2328"/>
                    </a:lnTo>
                    <a:lnTo>
                      <a:pt x="7550" y="2306"/>
                    </a:lnTo>
                    <a:lnTo>
                      <a:pt x="7557" y="2261"/>
                    </a:lnTo>
                    <a:lnTo>
                      <a:pt x="7560" y="2238"/>
                    </a:lnTo>
                    <a:lnTo>
                      <a:pt x="7563" y="2216"/>
                    </a:lnTo>
                    <a:lnTo>
                      <a:pt x="7567" y="2171"/>
                    </a:lnTo>
                    <a:lnTo>
                      <a:pt x="7568" y="2125"/>
                    </a:lnTo>
                    <a:lnTo>
                      <a:pt x="7568" y="2079"/>
                    </a:lnTo>
                    <a:lnTo>
                      <a:pt x="7567" y="2034"/>
                    </a:lnTo>
                    <a:lnTo>
                      <a:pt x="7561" y="1986"/>
                    </a:lnTo>
                    <a:lnTo>
                      <a:pt x="7555" y="1940"/>
                    </a:lnTo>
                    <a:lnTo>
                      <a:pt x="7550" y="1916"/>
                    </a:lnTo>
                    <a:lnTo>
                      <a:pt x="7548" y="1904"/>
                    </a:lnTo>
                    <a:lnTo>
                      <a:pt x="7547" y="1898"/>
                    </a:lnTo>
                    <a:lnTo>
                      <a:pt x="7547" y="1893"/>
                    </a:lnTo>
                    <a:lnTo>
                      <a:pt x="7537" y="1848"/>
                    </a:lnTo>
                    <a:lnTo>
                      <a:pt x="7524" y="1800"/>
                    </a:lnTo>
                    <a:lnTo>
                      <a:pt x="7516" y="1776"/>
                    </a:lnTo>
                    <a:lnTo>
                      <a:pt x="7513" y="1764"/>
                    </a:lnTo>
                    <a:lnTo>
                      <a:pt x="7510" y="1753"/>
                    </a:lnTo>
                    <a:lnTo>
                      <a:pt x="7495" y="1705"/>
                    </a:lnTo>
                    <a:lnTo>
                      <a:pt x="7477" y="1659"/>
                    </a:lnTo>
                    <a:lnTo>
                      <a:pt x="7456" y="1611"/>
                    </a:lnTo>
                    <a:lnTo>
                      <a:pt x="7435" y="1566"/>
                    </a:lnTo>
                    <a:lnTo>
                      <a:pt x="7412" y="1521"/>
                    </a:lnTo>
                    <a:lnTo>
                      <a:pt x="7389" y="1479"/>
                    </a:lnTo>
                    <a:lnTo>
                      <a:pt x="7364" y="1437"/>
                    </a:lnTo>
                    <a:lnTo>
                      <a:pt x="7338" y="1398"/>
                    </a:lnTo>
                    <a:lnTo>
                      <a:pt x="7310" y="1359"/>
                    </a:lnTo>
                    <a:lnTo>
                      <a:pt x="7282" y="1325"/>
                    </a:lnTo>
                    <a:lnTo>
                      <a:pt x="7251" y="1289"/>
                    </a:lnTo>
                    <a:lnTo>
                      <a:pt x="7220" y="1256"/>
                    </a:lnTo>
                    <a:lnTo>
                      <a:pt x="7188" y="1224"/>
                    </a:lnTo>
                    <a:lnTo>
                      <a:pt x="7154" y="1195"/>
                    </a:lnTo>
                    <a:lnTo>
                      <a:pt x="7118" y="1165"/>
                    </a:lnTo>
                    <a:lnTo>
                      <a:pt x="7082" y="1139"/>
                    </a:lnTo>
                    <a:lnTo>
                      <a:pt x="7045" y="1112"/>
                    </a:lnTo>
                    <a:lnTo>
                      <a:pt x="7008" y="1089"/>
                    </a:lnTo>
                    <a:close/>
                  </a:path>
                </a:pathLst>
              </a:custGeom>
              <a:solidFill>
                <a:schemeClr val="bg1"/>
              </a:solidFill>
              <a:ln w="19050">
                <a:solidFill>
                  <a:schemeClr val="bg1">
                    <a:lumMod val="65000"/>
                  </a:schemeClr>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rgbClr val="0079DB"/>
                  </a:solidFill>
                </a:endParaRPr>
              </a:p>
            </p:txBody>
          </p:sp>
          <p:sp>
            <p:nvSpPr>
              <p:cNvPr id="62" name="Freeform 4521"/>
              <p:cNvSpPr>
                <a:spLocks noEditPoints="1"/>
              </p:cNvSpPr>
              <p:nvPr/>
            </p:nvSpPr>
            <p:spPr bwMode="auto">
              <a:xfrm>
                <a:off x="2967616" y="3707008"/>
                <a:ext cx="612602" cy="585609"/>
              </a:xfrm>
              <a:custGeom>
                <a:avLst/>
                <a:gdLst>
                  <a:gd name="T0" fmla="*/ 429 w 567"/>
                  <a:gd name="T1" fmla="*/ 381 h 542"/>
                  <a:gd name="T2" fmla="*/ 417 w 567"/>
                  <a:gd name="T3" fmla="*/ 9 h 542"/>
                  <a:gd name="T4" fmla="*/ 152 w 567"/>
                  <a:gd name="T5" fmla="*/ 104 h 542"/>
                  <a:gd name="T6" fmla="*/ 141 w 567"/>
                  <a:gd name="T7" fmla="*/ 301 h 542"/>
                  <a:gd name="T8" fmla="*/ 12 w 567"/>
                  <a:gd name="T9" fmla="*/ 313 h 542"/>
                  <a:gd name="T10" fmla="*/ 0 w 567"/>
                  <a:gd name="T11" fmla="*/ 530 h 542"/>
                  <a:gd name="T12" fmla="*/ 241 w 567"/>
                  <a:gd name="T13" fmla="*/ 542 h 542"/>
                  <a:gd name="T14" fmla="*/ 334 w 567"/>
                  <a:gd name="T15" fmla="*/ 418 h 542"/>
                  <a:gd name="T16" fmla="*/ 556 w 567"/>
                  <a:gd name="T17" fmla="*/ 542 h 542"/>
                  <a:gd name="T18" fmla="*/ 567 w 567"/>
                  <a:gd name="T19" fmla="*/ 392 h 542"/>
                  <a:gd name="T20" fmla="*/ 70 w 567"/>
                  <a:gd name="T21" fmla="*/ 481 h 542"/>
                  <a:gd name="T22" fmla="*/ 32 w 567"/>
                  <a:gd name="T23" fmla="*/ 429 h 542"/>
                  <a:gd name="T24" fmla="*/ 70 w 567"/>
                  <a:gd name="T25" fmla="*/ 481 h 542"/>
                  <a:gd name="T26" fmla="*/ 32 w 567"/>
                  <a:gd name="T27" fmla="*/ 401 h 542"/>
                  <a:gd name="T28" fmla="*/ 70 w 567"/>
                  <a:gd name="T29" fmla="*/ 349 h 542"/>
                  <a:gd name="T30" fmla="*/ 146 w 567"/>
                  <a:gd name="T31" fmla="*/ 481 h 542"/>
                  <a:gd name="T32" fmla="*/ 109 w 567"/>
                  <a:gd name="T33" fmla="*/ 429 h 542"/>
                  <a:gd name="T34" fmla="*/ 146 w 567"/>
                  <a:gd name="T35" fmla="*/ 481 h 542"/>
                  <a:gd name="T36" fmla="*/ 109 w 567"/>
                  <a:gd name="T37" fmla="*/ 401 h 542"/>
                  <a:gd name="T38" fmla="*/ 146 w 567"/>
                  <a:gd name="T39" fmla="*/ 349 h 542"/>
                  <a:gd name="T40" fmla="*/ 221 w 567"/>
                  <a:gd name="T41" fmla="*/ 359 h 542"/>
                  <a:gd name="T42" fmla="*/ 183 w 567"/>
                  <a:gd name="T43" fmla="*/ 307 h 542"/>
                  <a:gd name="T44" fmla="*/ 221 w 567"/>
                  <a:gd name="T45" fmla="*/ 359 h 542"/>
                  <a:gd name="T46" fmla="*/ 183 w 567"/>
                  <a:gd name="T47" fmla="*/ 263 h 542"/>
                  <a:gd name="T48" fmla="*/ 221 w 567"/>
                  <a:gd name="T49" fmla="*/ 211 h 542"/>
                  <a:gd name="T50" fmla="*/ 221 w 567"/>
                  <a:gd name="T51" fmla="*/ 167 h 542"/>
                  <a:gd name="T52" fmla="*/ 183 w 567"/>
                  <a:gd name="T53" fmla="*/ 115 h 542"/>
                  <a:gd name="T54" fmla="*/ 221 w 567"/>
                  <a:gd name="T55" fmla="*/ 167 h 542"/>
                  <a:gd name="T56" fmla="*/ 260 w 567"/>
                  <a:gd name="T57" fmla="*/ 359 h 542"/>
                  <a:gd name="T58" fmla="*/ 297 w 567"/>
                  <a:gd name="T59" fmla="*/ 307 h 542"/>
                  <a:gd name="T60" fmla="*/ 297 w 567"/>
                  <a:gd name="T61" fmla="*/ 263 h 542"/>
                  <a:gd name="T62" fmla="*/ 260 w 567"/>
                  <a:gd name="T63" fmla="*/ 211 h 542"/>
                  <a:gd name="T64" fmla="*/ 297 w 567"/>
                  <a:gd name="T65" fmla="*/ 263 h 542"/>
                  <a:gd name="T66" fmla="*/ 260 w 567"/>
                  <a:gd name="T67" fmla="*/ 167 h 542"/>
                  <a:gd name="T68" fmla="*/ 297 w 567"/>
                  <a:gd name="T69" fmla="*/ 115 h 542"/>
                  <a:gd name="T70" fmla="*/ 374 w 567"/>
                  <a:gd name="T71" fmla="*/ 359 h 542"/>
                  <a:gd name="T72" fmla="*/ 336 w 567"/>
                  <a:gd name="T73" fmla="*/ 307 h 542"/>
                  <a:gd name="T74" fmla="*/ 374 w 567"/>
                  <a:gd name="T75" fmla="*/ 359 h 542"/>
                  <a:gd name="T76" fmla="*/ 336 w 567"/>
                  <a:gd name="T77" fmla="*/ 263 h 542"/>
                  <a:gd name="T78" fmla="*/ 374 w 567"/>
                  <a:gd name="T79" fmla="*/ 211 h 542"/>
                  <a:gd name="T80" fmla="*/ 374 w 567"/>
                  <a:gd name="T81" fmla="*/ 167 h 542"/>
                  <a:gd name="T82" fmla="*/ 336 w 567"/>
                  <a:gd name="T83" fmla="*/ 115 h 542"/>
                  <a:gd name="T84" fmla="*/ 374 w 567"/>
                  <a:gd name="T85" fmla="*/ 167 h 542"/>
                  <a:gd name="T86" fmla="*/ 423 w 567"/>
                  <a:gd name="T87" fmla="*/ 481 h 542"/>
                  <a:gd name="T88" fmla="*/ 460 w 567"/>
                  <a:gd name="T89" fmla="*/ 429 h 542"/>
                  <a:gd name="T90" fmla="*/ 537 w 567"/>
                  <a:gd name="T91" fmla="*/ 481 h 542"/>
                  <a:gd name="T92" fmla="*/ 499 w 567"/>
                  <a:gd name="T93" fmla="*/ 429 h 542"/>
                  <a:gd name="T94" fmla="*/ 537 w 567"/>
                  <a:gd name="T95" fmla="*/ 481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7" h="542">
                    <a:moveTo>
                      <a:pt x="556" y="381"/>
                    </a:moveTo>
                    <a:cubicBezTo>
                      <a:pt x="429" y="381"/>
                      <a:pt x="429" y="381"/>
                      <a:pt x="429" y="381"/>
                    </a:cubicBezTo>
                    <a:cubicBezTo>
                      <a:pt x="422" y="381"/>
                      <a:pt x="417" y="376"/>
                      <a:pt x="417" y="370"/>
                    </a:cubicBezTo>
                    <a:cubicBezTo>
                      <a:pt x="417" y="9"/>
                      <a:pt x="417" y="9"/>
                      <a:pt x="417" y="9"/>
                    </a:cubicBezTo>
                    <a:cubicBezTo>
                      <a:pt x="417" y="3"/>
                      <a:pt x="413" y="0"/>
                      <a:pt x="407" y="2"/>
                    </a:cubicBezTo>
                    <a:cubicBezTo>
                      <a:pt x="152" y="104"/>
                      <a:pt x="152" y="104"/>
                      <a:pt x="152" y="104"/>
                    </a:cubicBezTo>
                    <a:cubicBezTo>
                      <a:pt x="146" y="106"/>
                      <a:pt x="141" y="113"/>
                      <a:pt x="141" y="119"/>
                    </a:cubicBezTo>
                    <a:cubicBezTo>
                      <a:pt x="141" y="301"/>
                      <a:pt x="141" y="301"/>
                      <a:pt x="141" y="301"/>
                    </a:cubicBezTo>
                    <a:cubicBezTo>
                      <a:pt x="141" y="308"/>
                      <a:pt x="136" y="313"/>
                      <a:pt x="130" y="313"/>
                    </a:cubicBezTo>
                    <a:cubicBezTo>
                      <a:pt x="12" y="313"/>
                      <a:pt x="12" y="313"/>
                      <a:pt x="12" y="313"/>
                    </a:cubicBezTo>
                    <a:cubicBezTo>
                      <a:pt x="5" y="313"/>
                      <a:pt x="0" y="318"/>
                      <a:pt x="0" y="324"/>
                    </a:cubicBezTo>
                    <a:cubicBezTo>
                      <a:pt x="0" y="530"/>
                      <a:pt x="0" y="530"/>
                      <a:pt x="0" y="530"/>
                    </a:cubicBezTo>
                    <a:cubicBezTo>
                      <a:pt x="0" y="537"/>
                      <a:pt x="5" y="542"/>
                      <a:pt x="12" y="542"/>
                    </a:cubicBezTo>
                    <a:cubicBezTo>
                      <a:pt x="241" y="542"/>
                      <a:pt x="241" y="542"/>
                      <a:pt x="241" y="542"/>
                    </a:cubicBezTo>
                    <a:cubicBezTo>
                      <a:pt x="241" y="418"/>
                      <a:pt x="241" y="418"/>
                      <a:pt x="241" y="418"/>
                    </a:cubicBezTo>
                    <a:cubicBezTo>
                      <a:pt x="334" y="418"/>
                      <a:pt x="334" y="418"/>
                      <a:pt x="334" y="418"/>
                    </a:cubicBezTo>
                    <a:cubicBezTo>
                      <a:pt x="334" y="542"/>
                      <a:pt x="334" y="542"/>
                      <a:pt x="334" y="542"/>
                    </a:cubicBezTo>
                    <a:cubicBezTo>
                      <a:pt x="556" y="542"/>
                      <a:pt x="556" y="542"/>
                      <a:pt x="556" y="542"/>
                    </a:cubicBezTo>
                    <a:cubicBezTo>
                      <a:pt x="562" y="542"/>
                      <a:pt x="567" y="537"/>
                      <a:pt x="567" y="530"/>
                    </a:cubicBezTo>
                    <a:cubicBezTo>
                      <a:pt x="567" y="392"/>
                      <a:pt x="567" y="392"/>
                      <a:pt x="567" y="392"/>
                    </a:cubicBezTo>
                    <a:cubicBezTo>
                      <a:pt x="567" y="386"/>
                      <a:pt x="562" y="381"/>
                      <a:pt x="556" y="381"/>
                    </a:cubicBezTo>
                    <a:close/>
                    <a:moveTo>
                      <a:pt x="70" y="481"/>
                    </a:moveTo>
                    <a:cubicBezTo>
                      <a:pt x="32" y="481"/>
                      <a:pt x="32" y="481"/>
                      <a:pt x="32" y="481"/>
                    </a:cubicBezTo>
                    <a:cubicBezTo>
                      <a:pt x="32" y="429"/>
                      <a:pt x="32" y="429"/>
                      <a:pt x="32" y="429"/>
                    </a:cubicBezTo>
                    <a:cubicBezTo>
                      <a:pt x="70" y="429"/>
                      <a:pt x="70" y="429"/>
                      <a:pt x="70" y="429"/>
                    </a:cubicBezTo>
                    <a:lnTo>
                      <a:pt x="70" y="481"/>
                    </a:lnTo>
                    <a:close/>
                    <a:moveTo>
                      <a:pt x="70" y="401"/>
                    </a:moveTo>
                    <a:cubicBezTo>
                      <a:pt x="32" y="401"/>
                      <a:pt x="32" y="401"/>
                      <a:pt x="32" y="401"/>
                    </a:cubicBezTo>
                    <a:cubicBezTo>
                      <a:pt x="32" y="349"/>
                      <a:pt x="32" y="349"/>
                      <a:pt x="32" y="349"/>
                    </a:cubicBezTo>
                    <a:cubicBezTo>
                      <a:pt x="70" y="349"/>
                      <a:pt x="70" y="349"/>
                      <a:pt x="70" y="349"/>
                    </a:cubicBezTo>
                    <a:lnTo>
                      <a:pt x="70" y="401"/>
                    </a:lnTo>
                    <a:close/>
                    <a:moveTo>
                      <a:pt x="146" y="481"/>
                    </a:moveTo>
                    <a:cubicBezTo>
                      <a:pt x="109" y="481"/>
                      <a:pt x="109" y="481"/>
                      <a:pt x="109" y="481"/>
                    </a:cubicBezTo>
                    <a:cubicBezTo>
                      <a:pt x="109" y="429"/>
                      <a:pt x="109" y="429"/>
                      <a:pt x="109" y="429"/>
                    </a:cubicBezTo>
                    <a:cubicBezTo>
                      <a:pt x="146" y="429"/>
                      <a:pt x="146" y="429"/>
                      <a:pt x="146" y="429"/>
                    </a:cubicBezTo>
                    <a:lnTo>
                      <a:pt x="146" y="481"/>
                    </a:lnTo>
                    <a:close/>
                    <a:moveTo>
                      <a:pt x="146" y="401"/>
                    </a:moveTo>
                    <a:cubicBezTo>
                      <a:pt x="109" y="401"/>
                      <a:pt x="109" y="401"/>
                      <a:pt x="109" y="401"/>
                    </a:cubicBezTo>
                    <a:cubicBezTo>
                      <a:pt x="109" y="349"/>
                      <a:pt x="109" y="349"/>
                      <a:pt x="109" y="349"/>
                    </a:cubicBezTo>
                    <a:cubicBezTo>
                      <a:pt x="146" y="349"/>
                      <a:pt x="146" y="349"/>
                      <a:pt x="146" y="349"/>
                    </a:cubicBezTo>
                    <a:lnTo>
                      <a:pt x="146" y="401"/>
                    </a:lnTo>
                    <a:close/>
                    <a:moveTo>
                      <a:pt x="221" y="359"/>
                    </a:moveTo>
                    <a:cubicBezTo>
                      <a:pt x="183" y="359"/>
                      <a:pt x="183" y="359"/>
                      <a:pt x="183" y="359"/>
                    </a:cubicBezTo>
                    <a:cubicBezTo>
                      <a:pt x="183" y="307"/>
                      <a:pt x="183" y="307"/>
                      <a:pt x="183" y="307"/>
                    </a:cubicBezTo>
                    <a:cubicBezTo>
                      <a:pt x="221" y="307"/>
                      <a:pt x="221" y="307"/>
                      <a:pt x="221" y="307"/>
                    </a:cubicBezTo>
                    <a:lnTo>
                      <a:pt x="221" y="359"/>
                    </a:lnTo>
                    <a:close/>
                    <a:moveTo>
                      <a:pt x="221" y="263"/>
                    </a:moveTo>
                    <a:cubicBezTo>
                      <a:pt x="183" y="263"/>
                      <a:pt x="183" y="263"/>
                      <a:pt x="183" y="263"/>
                    </a:cubicBezTo>
                    <a:cubicBezTo>
                      <a:pt x="183" y="211"/>
                      <a:pt x="183" y="211"/>
                      <a:pt x="183" y="211"/>
                    </a:cubicBezTo>
                    <a:cubicBezTo>
                      <a:pt x="221" y="211"/>
                      <a:pt x="221" y="211"/>
                      <a:pt x="221" y="211"/>
                    </a:cubicBezTo>
                    <a:lnTo>
                      <a:pt x="221" y="263"/>
                    </a:lnTo>
                    <a:close/>
                    <a:moveTo>
                      <a:pt x="221" y="167"/>
                    </a:moveTo>
                    <a:cubicBezTo>
                      <a:pt x="183" y="167"/>
                      <a:pt x="183" y="167"/>
                      <a:pt x="183" y="167"/>
                    </a:cubicBezTo>
                    <a:cubicBezTo>
                      <a:pt x="183" y="115"/>
                      <a:pt x="183" y="115"/>
                      <a:pt x="183" y="115"/>
                    </a:cubicBezTo>
                    <a:cubicBezTo>
                      <a:pt x="221" y="115"/>
                      <a:pt x="221" y="115"/>
                      <a:pt x="221" y="115"/>
                    </a:cubicBezTo>
                    <a:lnTo>
                      <a:pt x="221" y="167"/>
                    </a:lnTo>
                    <a:close/>
                    <a:moveTo>
                      <a:pt x="297" y="359"/>
                    </a:moveTo>
                    <a:cubicBezTo>
                      <a:pt x="260" y="359"/>
                      <a:pt x="260" y="359"/>
                      <a:pt x="260" y="359"/>
                    </a:cubicBezTo>
                    <a:cubicBezTo>
                      <a:pt x="260" y="307"/>
                      <a:pt x="260" y="307"/>
                      <a:pt x="260" y="307"/>
                    </a:cubicBezTo>
                    <a:cubicBezTo>
                      <a:pt x="297" y="307"/>
                      <a:pt x="297" y="307"/>
                      <a:pt x="297" y="307"/>
                    </a:cubicBezTo>
                    <a:lnTo>
                      <a:pt x="297" y="359"/>
                    </a:lnTo>
                    <a:close/>
                    <a:moveTo>
                      <a:pt x="297" y="263"/>
                    </a:moveTo>
                    <a:cubicBezTo>
                      <a:pt x="260" y="263"/>
                      <a:pt x="260" y="263"/>
                      <a:pt x="260" y="263"/>
                    </a:cubicBezTo>
                    <a:cubicBezTo>
                      <a:pt x="260" y="211"/>
                      <a:pt x="260" y="211"/>
                      <a:pt x="260" y="211"/>
                    </a:cubicBezTo>
                    <a:cubicBezTo>
                      <a:pt x="297" y="211"/>
                      <a:pt x="297" y="211"/>
                      <a:pt x="297" y="211"/>
                    </a:cubicBezTo>
                    <a:lnTo>
                      <a:pt x="297" y="263"/>
                    </a:lnTo>
                    <a:close/>
                    <a:moveTo>
                      <a:pt x="297" y="167"/>
                    </a:moveTo>
                    <a:cubicBezTo>
                      <a:pt x="260" y="167"/>
                      <a:pt x="260" y="167"/>
                      <a:pt x="260" y="167"/>
                    </a:cubicBezTo>
                    <a:cubicBezTo>
                      <a:pt x="260" y="115"/>
                      <a:pt x="260" y="115"/>
                      <a:pt x="260" y="115"/>
                    </a:cubicBezTo>
                    <a:cubicBezTo>
                      <a:pt x="297" y="115"/>
                      <a:pt x="297" y="115"/>
                      <a:pt x="297" y="115"/>
                    </a:cubicBezTo>
                    <a:lnTo>
                      <a:pt x="297" y="167"/>
                    </a:lnTo>
                    <a:close/>
                    <a:moveTo>
                      <a:pt x="374" y="359"/>
                    </a:moveTo>
                    <a:cubicBezTo>
                      <a:pt x="336" y="359"/>
                      <a:pt x="336" y="359"/>
                      <a:pt x="336" y="359"/>
                    </a:cubicBezTo>
                    <a:cubicBezTo>
                      <a:pt x="336" y="307"/>
                      <a:pt x="336" y="307"/>
                      <a:pt x="336" y="307"/>
                    </a:cubicBezTo>
                    <a:cubicBezTo>
                      <a:pt x="374" y="307"/>
                      <a:pt x="374" y="307"/>
                      <a:pt x="374" y="307"/>
                    </a:cubicBezTo>
                    <a:lnTo>
                      <a:pt x="374" y="359"/>
                    </a:lnTo>
                    <a:close/>
                    <a:moveTo>
                      <a:pt x="374" y="263"/>
                    </a:moveTo>
                    <a:cubicBezTo>
                      <a:pt x="336" y="263"/>
                      <a:pt x="336" y="263"/>
                      <a:pt x="336" y="263"/>
                    </a:cubicBezTo>
                    <a:cubicBezTo>
                      <a:pt x="336" y="211"/>
                      <a:pt x="336" y="211"/>
                      <a:pt x="336" y="211"/>
                    </a:cubicBezTo>
                    <a:cubicBezTo>
                      <a:pt x="374" y="211"/>
                      <a:pt x="374" y="211"/>
                      <a:pt x="374" y="211"/>
                    </a:cubicBezTo>
                    <a:lnTo>
                      <a:pt x="374" y="263"/>
                    </a:lnTo>
                    <a:close/>
                    <a:moveTo>
                      <a:pt x="374" y="167"/>
                    </a:moveTo>
                    <a:cubicBezTo>
                      <a:pt x="336" y="167"/>
                      <a:pt x="336" y="167"/>
                      <a:pt x="336" y="167"/>
                    </a:cubicBezTo>
                    <a:cubicBezTo>
                      <a:pt x="336" y="115"/>
                      <a:pt x="336" y="115"/>
                      <a:pt x="336" y="115"/>
                    </a:cubicBezTo>
                    <a:cubicBezTo>
                      <a:pt x="374" y="115"/>
                      <a:pt x="374" y="115"/>
                      <a:pt x="374" y="115"/>
                    </a:cubicBezTo>
                    <a:lnTo>
                      <a:pt x="374" y="167"/>
                    </a:lnTo>
                    <a:close/>
                    <a:moveTo>
                      <a:pt x="460" y="481"/>
                    </a:moveTo>
                    <a:cubicBezTo>
                      <a:pt x="423" y="481"/>
                      <a:pt x="423" y="481"/>
                      <a:pt x="423" y="481"/>
                    </a:cubicBezTo>
                    <a:cubicBezTo>
                      <a:pt x="423" y="429"/>
                      <a:pt x="423" y="429"/>
                      <a:pt x="423" y="429"/>
                    </a:cubicBezTo>
                    <a:cubicBezTo>
                      <a:pt x="460" y="429"/>
                      <a:pt x="460" y="429"/>
                      <a:pt x="460" y="429"/>
                    </a:cubicBezTo>
                    <a:lnTo>
                      <a:pt x="460" y="481"/>
                    </a:lnTo>
                    <a:close/>
                    <a:moveTo>
                      <a:pt x="537" y="481"/>
                    </a:moveTo>
                    <a:cubicBezTo>
                      <a:pt x="499" y="481"/>
                      <a:pt x="499" y="481"/>
                      <a:pt x="499" y="481"/>
                    </a:cubicBezTo>
                    <a:cubicBezTo>
                      <a:pt x="499" y="429"/>
                      <a:pt x="499" y="429"/>
                      <a:pt x="499" y="429"/>
                    </a:cubicBezTo>
                    <a:cubicBezTo>
                      <a:pt x="537" y="429"/>
                      <a:pt x="537" y="429"/>
                      <a:pt x="537" y="429"/>
                    </a:cubicBezTo>
                    <a:lnTo>
                      <a:pt x="537" y="481"/>
                    </a:lnTo>
                    <a:close/>
                  </a:path>
                </a:pathLst>
              </a:custGeom>
              <a:solidFill>
                <a:schemeClr val="tx1"/>
              </a:solidFill>
              <a:ln>
                <a:solidFill>
                  <a:schemeClr val="tx1"/>
                </a:solidFill>
              </a:ln>
            </p:spPr>
            <p:txBody>
              <a:bodyPr vert="horz" wrap="square" lIns="91440" tIns="45720" rIns="91440" bIns="45720" numCol="1" anchor="t" anchorCtr="0" compatLnSpc="1">
                <a:prstTxWarp prst="textNoShape">
                  <a:avLst/>
                </a:prstTxWarp>
              </a:bodyPr>
              <a:lstStyle/>
              <a:p>
                <a:endParaRPr lang="en-US"/>
              </a:p>
            </p:txBody>
          </p:sp>
        </p:grpSp>
      </p:grpSp>
      <p:sp>
        <p:nvSpPr>
          <p:cNvPr id="43" name="Rectangle 42"/>
          <p:cNvSpPr/>
          <p:nvPr/>
        </p:nvSpPr>
        <p:spPr>
          <a:xfrm rot="16200000">
            <a:off x="4933202" y="-1828466"/>
            <a:ext cx="812133" cy="6256964"/>
          </a:xfrm>
          <a:prstGeom prst="rect">
            <a:avLst/>
          </a:prstGeom>
          <a:gradFill>
            <a:gsLst>
              <a:gs pos="0">
                <a:schemeClr val="bg1">
                  <a:alpha val="0"/>
                </a:schemeClr>
              </a:gs>
              <a:gs pos="67000">
                <a:srgbClr val="FFFFFF">
                  <a:alpha val="85000"/>
                </a:srgbClr>
              </a:gs>
              <a:gs pos="33000">
                <a:schemeClr val="bg1">
                  <a:alpha val="30000"/>
                </a:schemeClr>
              </a:gs>
              <a:gs pos="100000">
                <a:schemeClr val="bg1">
                  <a:alpha val="85000"/>
                </a:schemeClr>
              </a:gs>
            </a:gsLst>
            <a:lin ang="5400000" scaled="0"/>
          </a:gra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grpSp>
        <p:nvGrpSpPr>
          <p:cNvPr id="63" name="Group 62"/>
          <p:cNvGrpSpPr/>
          <p:nvPr/>
        </p:nvGrpSpPr>
        <p:grpSpPr>
          <a:xfrm>
            <a:off x="2211627" y="1878632"/>
            <a:ext cx="6256964" cy="817789"/>
            <a:chOff x="2211627" y="910043"/>
            <a:chExt cx="6256964" cy="817789"/>
          </a:xfrm>
        </p:grpSpPr>
        <p:sp>
          <p:nvSpPr>
            <p:cNvPr id="64" name="Rectangle 63"/>
            <p:cNvSpPr/>
            <p:nvPr/>
          </p:nvSpPr>
          <p:spPr>
            <a:xfrm>
              <a:off x="2211627" y="910043"/>
              <a:ext cx="6256964" cy="817789"/>
            </a:xfrm>
            <a:prstGeom prst="rect">
              <a:avLst/>
            </a:prstGeom>
            <a:solidFill>
              <a:schemeClr val="bg1">
                <a:lumMod val="65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65" name="Left-Right Arrow 64"/>
            <p:cNvSpPr/>
            <p:nvPr/>
          </p:nvSpPr>
          <p:spPr>
            <a:xfrm>
              <a:off x="2598339" y="1278455"/>
              <a:ext cx="270717" cy="109130"/>
            </a:xfrm>
            <a:prstGeom prst="leftRightArrow">
              <a:avLst>
                <a:gd name="adj1" fmla="val 47817"/>
                <a:gd name="adj2" fmla="val 58728"/>
              </a:avLst>
            </a:prstGeom>
            <a:solidFill>
              <a:schemeClr val="tx2">
                <a:lumMod val="40000"/>
                <a:lumOff val="60000"/>
              </a:schemeClr>
            </a:solidFill>
            <a:ln w="9525">
              <a:solidFill>
                <a:schemeClr val="tx1"/>
              </a:solid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66" name="Freeform 5"/>
            <p:cNvSpPr>
              <a:spLocks/>
            </p:cNvSpPr>
            <p:nvPr/>
          </p:nvSpPr>
          <p:spPr bwMode="auto">
            <a:xfrm>
              <a:off x="5403051" y="1060468"/>
              <a:ext cx="901987" cy="545101"/>
            </a:xfrm>
            <a:custGeom>
              <a:avLst/>
              <a:gdLst>
                <a:gd name="T0" fmla="*/ 6500 w 8203"/>
                <a:gd name="T1" fmla="*/ 987 h 5571"/>
                <a:gd name="T2" fmla="*/ 6248 w 8203"/>
                <a:gd name="T3" fmla="*/ 722 h 5571"/>
                <a:gd name="T4" fmla="*/ 5872 w 8203"/>
                <a:gd name="T5" fmla="*/ 557 h 5571"/>
                <a:gd name="T6" fmla="*/ 5411 w 8203"/>
                <a:gd name="T7" fmla="*/ 536 h 5571"/>
                <a:gd name="T8" fmla="*/ 5062 w 8203"/>
                <a:gd name="T9" fmla="*/ 628 h 5571"/>
                <a:gd name="T10" fmla="*/ 4761 w 8203"/>
                <a:gd name="T11" fmla="*/ 264 h 5571"/>
                <a:gd name="T12" fmla="*/ 4426 w 8203"/>
                <a:gd name="T13" fmla="*/ 55 h 5571"/>
                <a:gd name="T14" fmla="*/ 3990 w 8203"/>
                <a:gd name="T15" fmla="*/ 2 h 5571"/>
                <a:gd name="T16" fmla="*/ 3449 w 8203"/>
                <a:gd name="T17" fmla="*/ 224 h 5571"/>
                <a:gd name="T18" fmla="*/ 3102 w 8203"/>
                <a:gd name="T19" fmla="*/ 728 h 5571"/>
                <a:gd name="T20" fmla="*/ 2575 w 8203"/>
                <a:gd name="T21" fmla="*/ 676 h 5571"/>
                <a:gd name="T22" fmla="*/ 2167 w 8203"/>
                <a:gd name="T23" fmla="*/ 938 h 5571"/>
                <a:gd name="T24" fmla="*/ 2000 w 8203"/>
                <a:gd name="T25" fmla="*/ 1251 h 5571"/>
                <a:gd name="T26" fmla="*/ 1842 w 8203"/>
                <a:gd name="T27" fmla="*/ 1249 h 5571"/>
                <a:gd name="T28" fmla="*/ 1355 w 8203"/>
                <a:gd name="T29" fmla="*/ 1254 h 5571"/>
                <a:gd name="T30" fmla="*/ 911 w 8203"/>
                <a:gd name="T31" fmla="*/ 1446 h 5571"/>
                <a:gd name="T32" fmla="*/ 579 w 8203"/>
                <a:gd name="T33" fmla="*/ 1799 h 5571"/>
                <a:gd name="T34" fmla="*/ 423 w 8203"/>
                <a:gd name="T35" fmla="*/ 2251 h 5571"/>
                <a:gd name="T36" fmla="*/ 491 w 8203"/>
                <a:gd name="T37" fmla="*/ 2703 h 5571"/>
                <a:gd name="T38" fmla="*/ 275 w 8203"/>
                <a:gd name="T39" fmla="*/ 3126 h 5571"/>
                <a:gd name="T40" fmla="*/ 30 w 8203"/>
                <a:gd name="T41" fmla="*/ 3607 h 5571"/>
                <a:gd name="T42" fmla="*/ 21 w 8203"/>
                <a:gd name="T43" fmla="*/ 4045 h 5571"/>
                <a:gd name="T44" fmla="*/ 177 w 8203"/>
                <a:gd name="T45" fmla="*/ 4406 h 5571"/>
                <a:gd name="T46" fmla="*/ 559 w 8203"/>
                <a:gd name="T47" fmla="*/ 4727 h 5571"/>
                <a:gd name="T48" fmla="*/ 1115 w 8203"/>
                <a:gd name="T49" fmla="*/ 4864 h 5571"/>
                <a:gd name="T50" fmla="*/ 1651 w 8203"/>
                <a:gd name="T51" fmla="*/ 4843 h 5571"/>
                <a:gd name="T52" fmla="*/ 1800 w 8203"/>
                <a:gd name="T53" fmla="*/ 5183 h 5571"/>
                <a:gd name="T54" fmla="*/ 2117 w 8203"/>
                <a:gd name="T55" fmla="*/ 5444 h 5571"/>
                <a:gd name="T56" fmla="*/ 2518 w 8203"/>
                <a:gd name="T57" fmla="*/ 5563 h 5571"/>
                <a:gd name="T58" fmla="*/ 2986 w 8203"/>
                <a:gd name="T59" fmla="*/ 5530 h 5571"/>
                <a:gd name="T60" fmla="*/ 3211 w 8203"/>
                <a:gd name="T61" fmla="*/ 5446 h 5571"/>
                <a:gd name="T62" fmla="*/ 3531 w 8203"/>
                <a:gd name="T63" fmla="*/ 5199 h 5571"/>
                <a:gd name="T64" fmla="*/ 3801 w 8203"/>
                <a:gd name="T65" fmla="*/ 5302 h 5571"/>
                <a:gd name="T66" fmla="*/ 4254 w 8203"/>
                <a:gd name="T67" fmla="*/ 5456 h 5571"/>
                <a:gd name="T68" fmla="*/ 4526 w 8203"/>
                <a:gd name="T69" fmla="*/ 5450 h 5571"/>
                <a:gd name="T70" fmla="*/ 4748 w 8203"/>
                <a:gd name="T71" fmla="*/ 5396 h 5571"/>
                <a:gd name="T72" fmla="*/ 4825 w 8203"/>
                <a:gd name="T73" fmla="*/ 5365 h 5571"/>
                <a:gd name="T74" fmla="*/ 5015 w 8203"/>
                <a:gd name="T75" fmla="*/ 5258 h 5571"/>
                <a:gd name="T76" fmla="*/ 5245 w 8203"/>
                <a:gd name="T77" fmla="*/ 5182 h 5571"/>
                <a:gd name="T78" fmla="*/ 5806 w 8203"/>
                <a:gd name="T79" fmla="*/ 5451 h 5571"/>
                <a:gd name="T80" fmla="*/ 6153 w 8203"/>
                <a:gd name="T81" fmla="*/ 5441 h 5571"/>
                <a:gd name="T82" fmla="*/ 6466 w 8203"/>
                <a:gd name="T83" fmla="*/ 5321 h 5571"/>
                <a:gd name="T84" fmla="*/ 6662 w 8203"/>
                <a:gd name="T85" fmla="*/ 5163 h 5571"/>
                <a:gd name="T86" fmla="*/ 6769 w 8203"/>
                <a:gd name="T87" fmla="*/ 5019 h 5571"/>
                <a:gd name="T88" fmla="*/ 6990 w 8203"/>
                <a:gd name="T89" fmla="*/ 4892 h 5571"/>
                <a:gd name="T90" fmla="*/ 7479 w 8203"/>
                <a:gd name="T91" fmla="*/ 4809 h 5571"/>
                <a:gd name="T92" fmla="*/ 7633 w 8203"/>
                <a:gd name="T93" fmla="*/ 4732 h 5571"/>
                <a:gd name="T94" fmla="*/ 7748 w 8203"/>
                <a:gd name="T95" fmla="*/ 4655 h 5571"/>
                <a:gd name="T96" fmla="*/ 7857 w 8203"/>
                <a:gd name="T97" fmla="*/ 4563 h 5571"/>
                <a:gd name="T98" fmla="*/ 7969 w 8203"/>
                <a:gd name="T99" fmla="*/ 4435 h 5571"/>
                <a:gd name="T100" fmla="*/ 8079 w 8203"/>
                <a:gd name="T101" fmla="*/ 4258 h 5571"/>
                <a:gd name="T102" fmla="*/ 8186 w 8203"/>
                <a:gd name="T103" fmla="*/ 3937 h 5571"/>
                <a:gd name="T104" fmla="*/ 8159 w 8203"/>
                <a:gd name="T105" fmla="*/ 3457 h 5571"/>
                <a:gd name="T106" fmla="*/ 7921 w 8203"/>
                <a:gd name="T107" fmla="*/ 3021 h 5571"/>
                <a:gd name="T108" fmla="*/ 7519 w 8203"/>
                <a:gd name="T109" fmla="*/ 2744 h 5571"/>
                <a:gd name="T110" fmla="*/ 7466 w 8203"/>
                <a:gd name="T111" fmla="*/ 2561 h 5571"/>
                <a:gd name="T112" fmla="*/ 7509 w 8203"/>
                <a:gd name="T113" fmla="*/ 2454 h 5571"/>
                <a:gd name="T114" fmla="*/ 7560 w 8203"/>
                <a:gd name="T115" fmla="*/ 2238 h 5571"/>
                <a:gd name="T116" fmla="*/ 7548 w 8203"/>
                <a:gd name="T117" fmla="*/ 1904 h 5571"/>
                <a:gd name="T118" fmla="*/ 7477 w 8203"/>
                <a:gd name="T119" fmla="*/ 1659 h 5571"/>
                <a:gd name="T120" fmla="*/ 7251 w 8203"/>
                <a:gd name="T121" fmla="*/ 1289 h 5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03" h="5571">
                  <a:moveTo>
                    <a:pt x="7008" y="1089"/>
                  </a:moveTo>
                  <a:lnTo>
                    <a:pt x="6942" y="1052"/>
                  </a:lnTo>
                  <a:lnTo>
                    <a:pt x="6877" y="1023"/>
                  </a:lnTo>
                  <a:lnTo>
                    <a:pt x="6812" y="1001"/>
                  </a:lnTo>
                  <a:lnTo>
                    <a:pt x="6748" y="985"/>
                  </a:lnTo>
                  <a:lnTo>
                    <a:pt x="6685" y="974"/>
                  </a:lnTo>
                  <a:lnTo>
                    <a:pt x="6622" y="972"/>
                  </a:lnTo>
                  <a:lnTo>
                    <a:pt x="6560" y="975"/>
                  </a:lnTo>
                  <a:lnTo>
                    <a:pt x="6500" y="987"/>
                  </a:lnTo>
                  <a:lnTo>
                    <a:pt x="6480" y="955"/>
                  </a:lnTo>
                  <a:lnTo>
                    <a:pt x="6458" y="924"/>
                  </a:lnTo>
                  <a:lnTo>
                    <a:pt x="6434" y="893"/>
                  </a:lnTo>
                  <a:lnTo>
                    <a:pt x="6409" y="864"/>
                  </a:lnTo>
                  <a:lnTo>
                    <a:pt x="6381" y="834"/>
                  </a:lnTo>
                  <a:lnTo>
                    <a:pt x="6351" y="805"/>
                  </a:lnTo>
                  <a:lnTo>
                    <a:pt x="6319" y="778"/>
                  </a:lnTo>
                  <a:lnTo>
                    <a:pt x="6286" y="751"/>
                  </a:lnTo>
                  <a:lnTo>
                    <a:pt x="6248" y="722"/>
                  </a:lnTo>
                  <a:lnTo>
                    <a:pt x="6211" y="697"/>
                  </a:lnTo>
                  <a:lnTo>
                    <a:pt x="6171" y="673"/>
                  </a:lnTo>
                  <a:lnTo>
                    <a:pt x="6131" y="652"/>
                  </a:lnTo>
                  <a:lnTo>
                    <a:pt x="6089" y="630"/>
                  </a:lnTo>
                  <a:lnTo>
                    <a:pt x="6049" y="612"/>
                  </a:lnTo>
                  <a:lnTo>
                    <a:pt x="6005" y="595"/>
                  </a:lnTo>
                  <a:lnTo>
                    <a:pt x="5963" y="582"/>
                  </a:lnTo>
                  <a:lnTo>
                    <a:pt x="5918" y="568"/>
                  </a:lnTo>
                  <a:lnTo>
                    <a:pt x="5872" y="557"/>
                  </a:lnTo>
                  <a:lnTo>
                    <a:pt x="5825" y="547"/>
                  </a:lnTo>
                  <a:lnTo>
                    <a:pt x="5779" y="540"/>
                  </a:lnTo>
                  <a:lnTo>
                    <a:pt x="5729" y="533"/>
                  </a:lnTo>
                  <a:lnTo>
                    <a:pt x="5681" y="529"/>
                  </a:lnTo>
                  <a:lnTo>
                    <a:pt x="5631" y="527"/>
                  </a:lnTo>
                  <a:lnTo>
                    <a:pt x="5582" y="527"/>
                  </a:lnTo>
                  <a:lnTo>
                    <a:pt x="5523" y="527"/>
                  </a:lnTo>
                  <a:lnTo>
                    <a:pt x="5467" y="530"/>
                  </a:lnTo>
                  <a:lnTo>
                    <a:pt x="5411" y="536"/>
                  </a:lnTo>
                  <a:lnTo>
                    <a:pt x="5359" y="545"/>
                  </a:lnTo>
                  <a:lnTo>
                    <a:pt x="5312" y="556"/>
                  </a:lnTo>
                  <a:lnTo>
                    <a:pt x="5282" y="562"/>
                  </a:lnTo>
                  <a:lnTo>
                    <a:pt x="5267" y="566"/>
                  </a:lnTo>
                  <a:lnTo>
                    <a:pt x="5199" y="587"/>
                  </a:lnTo>
                  <a:lnTo>
                    <a:pt x="5173" y="596"/>
                  </a:lnTo>
                  <a:lnTo>
                    <a:pt x="5137" y="610"/>
                  </a:lnTo>
                  <a:lnTo>
                    <a:pt x="5099" y="619"/>
                  </a:lnTo>
                  <a:lnTo>
                    <a:pt x="5062" y="628"/>
                  </a:lnTo>
                  <a:lnTo>
                    <a:pt x="5024" y="634"/>
                  </a:lnTo>
                  <a:lnTo>
                    <a:pt x="4999" y="635"/>
                  </a:lnTo>
                  <a:lnTo>
                    <a:pt x="4991" y="634"/>
                  </a:lnTo>
                  <a:lnTo>
                    <a:pt x="4917" y="485"/>
                  </a:lnTo>
                  <a:lnTo>
                    <a:pt x="4892" y="432"/>
                  </a:lnTo>
                  <a:lnTo>
                    <a:pt x="4871" y="397"/>
                  </a:lnTo>
                  <a:lnTo>
                    <a:pt x="4838" y="350"/>
                  </a:lnTo>
                  <a:lnTo>
                    <a:pt x="4802" y="307"/>
                  </a:lnTo>
                  <a:lnTo>
                    <a:pt x="4761" y="264"/>
                  </a:lnTo>
                  <a:lnTo>
                    <a:pt x="4716" y="224"/>
                  </a:lnTo>
                  <a:lnTo>
                    <a:pt x="4682" y="196"/>
                  </a:lnTo>
                  <a:lnTo>
                    <a:pt x="4648" y="170"/>
                  </a:lnTo>
                  <a:lnTo>
                    <a:pt x="4612" y="146"/>
                  </a:lnTo>
                  <a:lnTo>
                    <a:pt x="4577" y="125"/>
                  </a:lnTo>
                  <a:lnTo>
                    <a:pt x="4540" y="103"/>
                  </a:lnTo>
                  <a:lnTo>
                    <a:pt x="4503" y="85"/>
                  </a:lnTo>
                  <a:lnTo>
                    <a:pt x="4464" y="68"/>
                  </a:lnTo>
                  <a:lnTo>
                    <a:pt x="4426" y="55"/>
                  </a:lnTo>
                  <a:lnTo>
                    <a:pt x="4385" y="41"/>
                  </a:lnTo>
                  <a:lnTo>
                    <a:pt x="4344" y="30"/>
                  </a:lnTo>
                  <a:lnTo>
                    <a:pt x="4302" y="20"/>
                  </a:lnTo>
                  <a:lnTo>
                    <a:pt x="4260" y="13"/>
                  </a:lnTo>
                  <a:lnTo>
                    <a:pt x="4216" y="6"/>
                  </a:lnTo>
                  <a:lnTo>
                    <a:pt x="4173" y="2"/>
                  </a:lnTo>
                  <a:lnTo>
                    <a:pt x="4127" y="0"/>
                  </a:lnTo>
                  <a:lnTo>
                    <a:pt x="4083" y="0"/>
                  </a:lnTo>
                  <a:lnTo>
                    <a:pt x="3990" y="2"/>
                  </a:lnTo>
                  <a:lnTo>
                    <a:pt x="3903" y="13"/>
                  </a:lnTo>
                  <a:lnTo>
                    <a:pt x="3860" y="20"/>
                  </a:lnTo>
                  <a:lnTo>
                    <a:pt x="3819" y="30"/>
                  </a:lnTo>
                  <a:lnTo>
                    <a:pt x="3738" y="55"/>
                  </a:lnTo>
                  <a:lnTo>
                    <a:pt x="3660" y="85"/>
                  </a:lnTo>
                  <a:lnTo>
                    <a:pt x="3622" y="103"/>
                  </a:lnTo>
                  <a:lnTo>
                    <a:pt x="3586" y="125"/>
                  </a:lnTo>
                  <a:lnTo>
                    <a:pt x="3515" y="170"/>
                  </a:lnTo>
                  <a:lnTo>
                    <a:pt x="3449" y="224"/>
                  </a:lnTo>
                  <a:lnTo>
                    <a:pt x="3393" y="275"/>
                  </a:lnTo>
                  <a:lnTo>
                    <a:pt x="3343" y="329"/>
                  </a:lnTo>
                  <a:lnTo>
                    <a:pt x="3300" y="385"/>
                  </a:lnTo>
                  <a:lnTo>
                    <a:pt x="3265" y="444"/>
                  </a:lnTo>
                  <a:lnTo>
                    <a:pt x="3247" y="482"/>
                  </a:lnTo>
                  <a:lnTo>
                    <a:pt x="3233" y="520"/>
                  </a:lnTo>
                  <a:lnTo>
                    <a:pt x="3207" y="598"/>
                  </a:lnTo>
                  <a:lnTo>
                    <a:pt x="3166" y="750"/>
                  </a:lnTo>
                  <a:lnTo>
                    <a:pt x="3102" y="728"/>
                  </a:lnTo>
                  <a:lnTo>
                    <a:pt x="3021" y="703"/>
                  </a:lnTo>
                  <a:lnTo>
                    <a:pt x="2975" y="686"/>
                  </a:lnTo>
                  <a:lnTo>
                    <a:pt x="2931" y="673"/>
                  </a:lnTo>
                  <a:lnTo>
                    <a:pt x="2877" y="664"/>
                  </a:lnTo>
                  <a:lnTo>
                    <a:pt x="2821" y="658"/>
                  </a:lnTo>
                  <a:lnTo>
                    <a:pt x="2764" y="656"/>
                  </a:lnTo>
                  <a:lnTo>
                    <a:pt x="2698" y="659"/>
                  </a:lnTo>
                  <a:lnTo>
                    <a:pt x="2634" y="666"/>
                  </a:lnTo>
                  <a:lnTo>
                    <a:pt x="2575" y="676"/>
                  </a:lnTo>
                  <a:lnTo>
                    <a:pt x="2520" y="692"/>
                  </a:lnTo>
                  <a:lnTo>
                    <a:pt x="2465" y="712"/>
                  </a:lnTo>
                  <a:lnTo>
                    <a:pt x="2413" y="737"/>
                  </a:lnTo>
                  <a:lnTo>
                    <a:pt x="2362" y="766"/>
                  </a:lnTo>
                  <a:lnTo>
                    <a:pt x="2314" y="799"/>
                  </a:lnTo>
                  <a:lnTo>
                    <a:pt x="2267" y="836"/>
                  </a:lnTo>
                  <a:lnTo>
                    <a:pt x="2223" y="880"/>
                  </a:lnTo>
                  <a:lnTo>
                    <a:pt x="2193" y="908"/>
                  </a:lnTo>
                  <a:lnTo>
                    <a:pt x="2167" y="938"/>
                  </a:lnTo>
                  <a:lnTo>
                    <a:pt x="2121" y="1002"/>
                  </a:lnTo>
                  <a:lnTo>
                    <a:pt x="2081" y="1068"/>
                  </a:lnTo>
                  <a:lnTo>
                    <a:pt x="2064" y="1101"/>
                  </a:lnTo>
                  <a:lnTo>
                    <a:pt x="2051" y="1137"/>
                  </a:lnTo>
                  <a:lnTo>
                    <a:pt x="2034" y="1184"/>
                  </a:lnTo>
                  <a:lnTo>
                    <a:pt x="2021" y="1213"/>
                  </a:lnTo>
                  <a:lnTo>
                    <a:pt x="2009" y="1243"/>
                  </a:lnTo>
                  <a:lnTo>
                    <a:pt x="2003" y="1250"/>
                  </a:lnTo>
                  <a:lnTo>
                    <a:pt x="2000" y="1251"/>
                  </a:lnTo>
                  <a:lnTo>
                    <a:pt x="1999" y="1254"/>
                  </a:lnTo>
                  <a:lnTo>
                    <a:pt x="1997" y="1259"/>
                  </a:lnTo>
                  <a:lnTo>
                    <a:pt x="1992" y="1261"/>
                  </a:lnTo>
                  <a:lnTo>
                    <a:pt x="1964" y="1266"/>
                  </a:lnTo>
                  <a:lnTo>
                    <a:pt x="1952" y="1266"/>
                  </a:lnTo>
                  <a:lnTo>
                    <a:pt x="1940" y="1265"/>
                  </a:lnTo>
                  <a:lnTo>
                    <a:pt x="1891" y="1257"/>
                  </a:lnTo>
                  <a:lnTo>
                    <a:pt x="1866" y="1253"/>
                  </a:lnTo>
                  <a:lnTo>
                    <a:pt x="1842" y="1249"/>
                  </a:lnTo>
                  <a:lnTo>
                    <a:pt x="1793" y="1238"/>
                  </a:lnTo>
                  <a:lnTo>
                    <a:pt x="1742" y="1232"/>
                  </a:lnTo>
                  <a:lnTo>
                    <a:pt x="1675" y="1226"/>
                  </a:lnTo>
                  <a:lnTo>
                    <a:pt x="1610" y="1224"/>
                  </a:lnTo>
                  <a:lnTo>
                    <a:pt x="1578" y="1224"/>
                  </a:lnTo>
                  <a:lnTo>
                    <a:pt x="1547" y="1226"/>
                  </a:lnTo>
                  <a:lnTo>
                    <a:pt x="1482" y="1231"/>
                  </a:lnTo>
                  <a:lnTo>
                    <a:pt x="1420" y="1242"/>
                  </a:lnTo>
                  <a:lnTo>
                    <a:pt x="1355" y="1254"/>
                  </a:lnTo>
                  <a:lnTo>
                    <a:pt x="1322" y="1261"/>
                  </a:lnTo>
                  <a:lnTo>
                    <a:pt x="1291" y="1271"/>
                  </a:lnTo>
                  <a:lnTo>
                    <a:pt x="1226" y="1291"/>
                  </a:lnTo>
                  <a:lnTo>
                    <a:pt x="1163" y="1316"/>
                  </a:lnTo>
                  <a:lnTo>
                    <a:pt x="1108" y="1338"/>
                  </a:lnTo>
                  <a:lnTo>
                    <a:pt x="1056" y="1363"/>
                  </a:lnTo>
                  <a:lnTo>
                    <a:pt x="1004" y="1388"/>
                  </a:lnTo>
                  <a:lnTo>
                    <a:pt x="958" y="1417"/>
                  </a:lnTo>
                  <a:lnTo>
                    <a:pt x="911" y="1446"/>
                  </a:lnTo>
                  <a:lnTo>
                    <a:pt x="868" y="1478"/>
                  </a:lnTo>
                  <a:lnTo>
                    <a:pt x="824" y="1512"/>
                  </a:lnTo>
                  <a:lnTo>
                    <a:pt x="785" y="1549"/>
                  </a:lnTo>
                  <a:lnTo>
                    <a:pt x="745" y="1585"/>
                  </a:lnTo>
                  <a:lnTo>
                    <a:pt x="709" y="1625"/>
                  </a:lnTo>
                  <a:lnTo>
                    <a:pt x="673" y="1664"/>
                  </a:lnTo>
                  <a:lnTo>
                    <a:pt x="641" y="1709"/>
                  </a:lnTo>
                  <a:lnTo>
                    <a:pt x="608" y="1752"/>
                  </a:lnTo>
                  <a:lnTo>
                    <a:pt x="579" y="1799"/>
                  </a:lnTo>
                  <a:lnTo>
                    <a:pt x="552" y="1847"/>
                  </a:lnTo>
                  <a:lnTo>
                    <a:pt x="528" y="1898"/>
                  </a:lnTo>
                  <a:lnTo>
                    <a:pt x="504" y="1949"/>
                  </a:lnTo>
                  <a:lnTo>
                    <a:pt x="483" y="1999"/>
                  </a:lnTo>
                  <a:lnTo>
                    <a:pt x="465" y="2049"/>
                  </a:lnTo>
                  <a:lnTo>
                    <a:pt x="451" y="2100"/>
                  </a:lnTo>
                  <a:lnTo>
                    <a:pt x="438" y="2150"/>
                  </a:lnTo>
                  <a:lnTo>
                    <a:pt x="429" y="2201"/>
                  </a:lnTo>
                  <a:lnTo>
                    <a:pt x="423" y="2251"/>
                  </a:lnTo>
                  <a:lnTo>
                    <a:pt x="420" y="2301"/>
                  </a:lnTo>
                  <a:lnTo>
                    <a:pt x="419" y="2351"/>
                  </a:lnTo>
                  <a:lnTo>
                    <a:pt x="420" y="2401"/>
                  </a:lnTo>
                  <a:lnTo>
                    <a:pt x="423" y="2451"/>
                  </a:lnTo>
                  <a:lnTo>
                    <a:pt x="432" y="2502"/>
                  </a:lnTo>
                  <a:lnTo>
                    <a:pt x="441" y="2552"/>
                  </a:lnTo>
                  <a:lnTo>
                    <a:pt x="455" y="2603"/>
                  </a:lnTo>
                  <a:lnTo>
                    <a:pt x="470" y="2653"/>
                  </a:lnTo>
                  <a:lnTo>
                    <a:pt x="491" y="2703"/>
                  </a:lnTo>
                  <a:lnTo>
                    <a:pt x="506" y="2742"/>
                  </a:lnTo>
                  <a:lnTo>
                    <a:pt x="524" y="2780"/>
                  </a:lnTo>
                  <a:lnTo>
                    <a:pt x="543" y="2816"/>
                  </a:lnTo>
                  <a:lnTo>
                    <a:pt x="565" y="2852"/>
                  </a:lnTo>
                  <a:lnTo>
                    <a:pt x="499" y="2900"/>
                  </a:lnTo>
                  <a:lnTo>
                    <a:pt x="438" y="2952"/>
                  </a:lnTo>
                  <a:lnTo>
                    <a:pt x="380" y="3006"/>
                  </a:lnTo>
                  <a:lnTo>
                    <a:pt x="326" y="3064"/>
                  </a:lnTo>
                  <a:lnTo>
                    <a:pt x="275" y="3126"/>
                  </a:lnTo>
                  <a:lnTo>
                    <a:pt x="228" y="3190"/>
                  </a:lnTo>
                  <a:lnTo>
                    <a:pt x="183" y="3258"/>
                  </a:lnTo>
                  <a:lnTo>
                    <a:pt x="144" y="3328"/>
                  </a:lnTo>
                  <a:lnTo>
                    <a:pt x="114" y="3384"/>
                  </a:lnTo>
                  <a:lnTo>
                    <a:pt x="89" y="3440"/>
                  </a:lnTo>
                  <a:lnTo>
                    <a:pt x="66" y="3495"/>
                  </a:lnTo>
                  <a:lnTo>
                    <a:pt x="55" y="3523"/>
                  </a:lnTo>
                  <a:lnTo>
                    <a:pt x="47" y="3552"/>
                  </a:lnTo>
                  <a:lnTo>
                    <a:pt x="30" y="3607"/>
                  </a:lnTo>
                  <a:lnTo>
                    <a:pt x="18" y="3662"/>
                  </a:lnTo>
                  <a:lnTo>
                    <a:pt x="8" y="3717"/>
                  </a:lnTo>
                  <a:lnTo>
                    <a:pt x="5" y="3745"/>
                  </a:lnTo>
                  <a:lnTo>
                    <a:pt x="3" y="3774"/>
                  </a:lnTo>
                  <a:lnTo>
                    <a:pt x="0" y="3828"/>
                  </a:lnTo>
                  <a:lnTo>
                    <a:pt x="1" y="3883"/>
                  </a:lnTo>
                  <a:lnTo>
                    <a:pt x="5" y="3937"/>
                  </a:lnTo>
                  <a:lnTo>
                    <a:pt x="12" y="3992"/>
                  </a:lnTo>
                  <a:lnTo>
                    <a:pt x="21" y="4045"/>
                  </a:lnTo>
                  <a:lnTo>
                    <a:pt x="36" y="4100"/>
                  </a:lnTo>
                  <a:lnTo>
                    <a:pt x="43" y="4126"/>
                  </a:lnTo>
                  <a:lnTo>
                    <a:pt x="53" y="4154"/>
                  </a:lnTo>
                  <a:lnTo>
                    <a:pt x="73" y="4209"/>
                  </a:lnTo>
                  <a:lnTo>
                    <a:pt x="83" y="4234"/>
                  </a:lnTo>
                  <a:lnTo>
                    <a:pt x="95" y="4261"/>
                  </a:lnTo>
                  <a:lnTo>
                    <a:pt x="120" y="4311"/>
                  </a:lnTo>
                  <a:lnTo>
                    <a:pt x="147" y="4359"/>
                  </a:lnTo>
                  <a:lnTo>
                    <a:pt x="177" y="4406"/>
                  </a:lnTo>
                  <a:lnTo>
                    <a:pt x="210" y="4450"/>
                  </a:lnTo>
                  <a:lnTo>
                    <a:pt x="245" y="4492"/>
                  </a:lnTo>
                  <a:lnTo>
                    <a:pt x="282" y="4532"/>
                  </a:lnTo>
                  <a:lnTo>
                    <a:pt x="323" y="4570"/>
                  </a:lnTo>
                  <a:lnTo>
                    <a:pt x="365" y="4605"/>
                  </a:lnTo>
                  <a:lnTo>
                    <a:pt x="409" y="4639"/>
                  </a:lnTo>
                  <a:lnTo>
                    <a:pt x="456" y="4670"/>
                  </a:lnTo>
                  <a:lnTo>
                    <a:pt x="507" y="4700"/>
                  </a:lnTo>
                  <a:lnTo>
                    <a:pt x="559" y="4727"/>
                  </a:lnTo>
                  <a:lnTo>
                    <a:pt x="585" y="4739"/>
                  </a:lnTo>
                  <a:lnTo>
                    <a:pt x="614" y="4753"/>
                  </a:lnTo>
                  <a:lnTo>
                    <a:pt x="671" y="4775"/>
                  </a:lnTo>
                  <a:lnTo>
                    <a:pt x="732" y="4797"/>
                  </a:lnTo>
                  <a:lnTo>
                    <a:pt x="806" y="4819"/>
                  </a:lnTo>
                  <a:lnTo>
                    <a:pt x="883" y="4837"/>
                  </a:lnTo>
                  <a:lnTo>
                    <a:pt x="960" y="4850"/>
                  </a:lnTo>
                  <a:lnTo>
                    <a:pt x="1038" y="4859"/>
                  </a:lnTo>
                  <a:lnTo>
                    <a:pt x="1115" y="4864"/>
                  </a:lnTo>
                  <a:lnTo>
                    <a:pt x="1193" y="4864"/>
                  </a:lnTo>
                  <a:lnTo>
                    <a:pt x="1272" y="4861"/>
                  </a:lnTo>
                  <a:lnTo>
                    <a:pt x="1351" y="4853"/>
                  </a:lnTo>
                  <a:lnTo>
                    <a:pt x="1417" y="4838"/>
                  </a:lnTo>
                  <a:lnTo>
                    <a:pt x="1484" y="4826"/>
                  </a:lnTo>
                  <a:lnTo>
                    <a:pt x="1612" y="4808"/>
                  </a:lnTo>
                  <a:lnTo>
                    <a:pt x="1624" y="4815"/>
                  </a:lnTo>
                  <a:lnTo>
                    <a:pt x="1643" y="4833"/>
                  </a:lnTo>
                  <a:lnTo>
                    <a:pt x="1651" y="4843"/>
                  </a:lnTo>
                  <a:lnTo>
                    <a:pt x="1660" y="4855"/>
                  </a:lnTo>
                  <a:lnTo>
                    <a:pt x="1672" y="4882"/>
                  </a:lnTo>
                  <a:lnTo>
                    <a:pt x="1682" y="4915"/>
                  </a:lnTo>
                  <a:lnTo>
                    <a:pt x="1698" y="4977"/>
                  </a:lnTo>
                  <a:lnTo>
                    <a:pt x="1714" y="5027"/>
                  </a:lnTo>
                  <a:lnTo>
                    <a:pt x="1734" y="5079"/>
                  </a:lnTo>
                  <a:lnTo>
                    <a:pt x="1752" y="5114"/>
                  </a:lnTo>
                  <a:lnTo>
                    <a:pt x="1775" y="5150"/>
                  </a:lnTo>
                  <a:lnTo>
                    <a:pt x="1800" y="5183"/>
                  </a:lnTo>
                  <a:lnTo>
                    <a:pt x="1828" y="5218"/>
                  </a:lnTo>
                  <a:lnTo>
                    <a:pt x="1858" y="5251"/>
                  </a:lnTo>
                  <a:lnTo>
                    <a:pt x="1890" y="5283"/>
                  </a:lnTo>
                  <a:lnTo>
                    <a:pt x="1925" y="5314"/>
                  </a:lnTo>
                  <a:lnTo>
                    <a:pt x="1964" y="5347"/>
                  </a:lnTo>
                  <a:lnTo>
                    <a:pt x="2000" y="5373"/>
                  </a:lnTo>
                  <a:lnTo>
                    <a:pt x="2038" y="5398"/>
                  </a:lnTo>
                  <a:lnTo>
                    <a:pt x="2076" y="5421"/>
                  </a:lnTo>
                  <a:lnTo>
                    <a:pt x="2117" y="5444"/>
                  </a:lnTo>
                  <a:lnTo>
                    <a:pt x="2157" y="5463"/>
                  </a:lnTo>
                  <a:lnTo>
                    <a:pt x="2199" y="5482"/>
                  </a:lnTo>
                  <a:lnTo>
                    <a:pt x="2242" y="5499"/>
                  </a:lnTo>
                  <a:lnTo>
                    <a:pt x="2286" y="5515"/>
                  </a:lnTo>
                  <a:lnTo>
                    <a:pt x="2329" y="5527"/>
                  </a:lnTo>
                  <a:lnTo>
                    <a:pt x="2375" y="5539"/>
                  </a:lnTo>
                  <a:lnTo>
                    <a:pt x="2422" y="5548"/>
                  </a:lnTo>
                  <a:lnTo>
                    <a:pt x="2470" y="5557"/>
                  </a:lnTo>
                  <a:lnTo>
                    <a:pt x="2518" y="5563"/>
                  </a:lnTo>
                  <a:lnTo>
                    <a:pt x="2567" y="5567"/>
                  </a:lnTo>
                  <a:lnTo>
                    <a:pt x="2617" y="5570"/>
                  </a:lnTo>
                  <a:lnTo>
                    <a:pt x="2669" y="5571"/>
                  </a:lnTo>
                  <a:lnTo>
                    <a:pt x="2729" y="5569"/>
                  </a:lnTo>
                  <a:lnTo>
                    <a:pt x="2789" y="5565"/>
                  </a:lnTo>
                  <a:lnTo>
                    <a:pt x="2847" y="5559"/>
                  </a:lnTo>
                  <a:lnTo>
                    <a:pt x="2904" y="5551"/>
                  </a:lnTo>
                  <a:lnTo>
                    <a:pt x="2959" y="5537"/>
                  </a:lnTo>
                  <a:lnTo>
                    <a:pt x="2986" y="5530"/>
                  </a:lnTo>
                  <a:lnTo>
                    <a:pt x="2992" y="5528"/>
                  </a:lnTo>
                  <a:lnTo>
                    <a:pt x="2999" y="5527"/>
                  </a:lnTo>
                  <a:lnTo>
                    <a:pt x="3013" y="5524"/>
                  </a:lnTo>
                  <a:lnTo>
                    <a:pt x="3066" y="5509"/>
                  </a:lnTo>
                  <a:lnTo>
                    <a:pt x="3119" y="5491"/>
                  </a:lnTo>
                  <a:lnTo>
                    <a:pt x="3150" y="5476"/>
                  </a:lnTo>
                  <a:lnTo>
                    <a:pt x="3181" y="5462"/>
                  </a:lnTo>
                  <a:lnTo>
                    <a:pt x="3196" y="5453"/>
                  </a:lnTo>
                  <a:lnTo>
                    <a:pt x="3211" y="5446"/>
                  </a:lnTo>
                  <a:lnTo>
                    <a:pt x="3243" y="5431"/>
                  </a:lnTo>
                  <a:lnTo>
                    <a:pt x="3270" y="5411"/>
                  </a:lnTo>
                  <a:lnTo>
                    <a:pt x="3299" y="5392"/>
                  </a:lnTo>
                  <a:lnTo>
                    <a:pt x="3301" y="5389"/>
                  </a:lnTo>
                  <a:lnTo>
                    <a:pt x="3305" y="5386"/>
                  </a:lnTo>
                  <a:lnTo>
                    <a:pt x="3312" y="5381"/>
                  </a:lnTo>
                  <a:lnTo>
                    <a:pt x="3327" y="5372"/>
                  </a:lnTo>
                  <a:lnTo>
                    <a:pt x="3355" y="5351"/>
                  </a:lnTo>
                  <a:lnTo>
                    <a:pt x="3531" y="5199"/>
                  </a:lnTo>
                  <a:lnTo>
                    <a:pt x="3563" y="5171"/>
                  </a:lnTo>
                  <a:lnTo>
                    <a:pt x="3592" y="5168"/>
                  </a:lnTo>
                  <a:lnTo>
                    <a:pt x="3594" y="5168"/>
                  </a:lnTo>
                  <a:lnTo>
                    <a:pt x="3635" y="5186"/>
                  </a:lnTo>
                  <a:lnTo>
                    <a:pt x="3676" y="5209"/>
                  </a:lnTo>
                  <a:lnTo>
                    <a:pt x="3714" y="5235"/>
                  </a:lnTo>
                  <a:lnTo>
                    <a:pt x="3734" y="5249"/>
                  </a:lnTo>
                  <a:lnTo>
                    <a:pt x="3754" y="5266"/>
                  </a:lnTo>
                  <a:lnTo>
                    <a:pt x="3801" y="5302"/>
                  </a:lnTo>
                  <a:lnTo>
                    <a:pt x="3850" y="5335"/>
                  </a:lnTo>
                  <a:lnTo>
                    <a:pt x="3902" y="5363"/>
                  </a:lnTo>
                  <a:lnTo>
                    <a:pt x="3956" y="5389"/>
                  </a:lnTo>
                  <a:lnTo>
                    <a:pt x="4001" y="5404"/>
                  </a:lnTo>
                  <a:lnTo>
                    <a:pt x="4049" y="5420"/>
                  </a:lnTo>
                  <a:lnTo>
                    <a:pt x="4098" y="5432"/>
                  </a:lnTo>
                  <a:lnTo>
                    <a:pt x="4150" y="5443"/>
                  </a:lnTo>
                  <a:lnTo>
                    <a:pt x="4202" y="5450"/>
                  </a:lnTo>
                  <a:lnTo>
                    <a:pt x="4254" y="5456"/>
                  </a:lnTo>
                  <a:lnTo>
                    <a:pt x="4308" y="5459"/>
                  </a:lnTo>
                  <a:lnTo>
                    <a:pt x="4365" y="5461"/>
                  </a:lnTo>
                  <a:lnTo>
                    <a:pt x="4384" y="5459"/>
                  </a:lnTo>
                  <a:lnTo>
                    <a:pt x="4404" y="5459"/>
                  </a:lnTo>
                  <a:lnTo>
                    <a:pt x="4445" y="5457"/>
                  </a:lnTo>
                  <a:lnTo>
                    <a:pt x="4464" y="5455"/>
                  </a:lnTo>
                  <a:lnTo>
                    <a:pt x="4474" y="5453"/>
                  </a:lnTo>
                  <a:lnTo>
                    <a:pt x="4485" y="5453"/>
                  </a:lnTo>
                  <a:lnTo>
                    <a:pt x="4526" y="5450"/>
                  </a:lnTo>
                  <a:lnTo>
                    <a:pt x="4534" y="5447"/>
                  </a:lnTo>
                  <a:lnTo>
                    <a:pt x="4544" y="5446"/>
                  </a:lnTo>
                  <a:lnTo>
                    <a:pt x="4563" y="5444"/>
                  </a:lnTo>
                  <a:lnTo>
                    <a:pt x="4601" y="5437"/>
                  </a:lnTo>
                  <a:lnTo>
                    <a:pt x="4619" y="5432"/>
                  </a:lnTo>
                  <a:lnTo>
                    <a:pt x="4638" y="5428"/>
                  </a:lnTo>
                  <a:lnTo>
                    <a:pt x="4677" y="5420"/>
                  </a:lnTo>
                  <a:lnTo>
                    <a:pt x="4712" y="5408"/>
                  </a:lnTo>
                  <a:lnTo>
                    <a:pt x="4748" y="5396"/>
                  </a:lnTo>
                  <a:lnTo>
                    <a:pt x="4764" y="5389"/>
                  </a:lnTo>
                  <a:lnTo>
                    <a:pt x="4768" y="5386"/>
                  </a:lnTo>
                  <a:lnTo>
                    <a:pt x="4773" y="5385"/>
                  </a:lnTo>
                  <a:lnTo>
                    <a:pt x="4782" y="5383"/>
                  </a:lnTo>
                  <a:lnTo>
                    <a:pt x="4799" y="5375"/>
                  </a:lnTo>
                  <a:lnTo>
                    <a:pt x="4803" y="5373"/>
                  </a:lnTo>
                  <a:lnTo>
                    <a:pt x="4808" y="5372"/>
                  </a:lnTo>
                  <a:lnTo>
                    <a:pt x="4817" y="5369"/>
                  </a:lnTo>
                  <a:lnTo>
                    <a:pt x="4825" y="5365"/>
                  </a:lnTo>
                  <a:lnTo>
                    <a:pt x="4828" y="5362"/>
                  </a:lnTo>
                  <a:lnTo>
                    <a:pt x="4833" y="5361"/>
                  </a:lnTo>
                  <a:lnTo>
                    <a:pt x="4850" y="5354"/>
                  </a:lnTo>
                  <a:lnTo>
                    <a:pt x="4883" y="5337"/>
                  </a:lnTo>
                  <a:lnTo>
                    <a:pt x="4899" y="5327"/>
                  </a:lnTo>
                  <a:lnTo>
                    <a:pt x="4916" y="5319"/>
                  </a:lnTo>
                  <a:lnTo>
                    <a:pt x="4949" y="5301"/>
                  </a:lnTo>
                  <a:lnTo>
                    <a:pt x="4982" y="5279"/>
                  </a:lnTo>
                  <a:lnTo>
                    <a:pt x="5015" y="5258"/>
                  </a:lnTo>
                  <a:lnTo>
                    <a:pt x="5048" y="5234"/>
                  </a:lnTo>
                  <a:lnTo>
                    <a:pt x="5081" y="5210"/>
                  </a:lnTo>
                  <a:lnTo>
                    <a:pt x="5103" y="5191"/>
                  </a:lnTo>
                  <a:lnTo>
                    <a:pt x="5127" y="5179"/>
                  </a:lnTo>
                  <a:lnTo>
                    <a:pt x="5151" y="5169"/>
                  </a:lnTo>
                  <a:lnTo>
                    <a:pt x="5175" y="5167"/>
                  </a:lnTo>
                  <a:lnTo>
                    <a:pt x="5197" y="5167"/>
                  </a:lnTo>
                  <a:lnTo>
                    <a:pt x="5221" y="5173"/>
                  </a:lnTo>
                  <a:lnTo>
                    <a:pt x="5245" y="5182"/>
                  </a:lnTo>
                  <a:lnTo>
                    <a:pt x="5269" y="5198"/>
                  </a:lnTo>
                  <a:lnTo>
                    <a:pt x="5392" y="5291"/>
                  </a:lnTo>
                  <a:lnTo>
                    <a:pt x="5421" y="5312"/>
                  </a:lnTo>
                  <a:lnTo>
                    <a:pt x="5479" y="5345"/>
                  </a:lnTo>
                  <a:lnTo>
                    <a:pt x="5540" y="5377"/>
                  </a:lnTo>
                  <a:lnTo>
                    <a:pt x="5603" y="5402"/>
                  </a:lnTo>
                  <a:lnTo>
                    <a:pt x="5669" y="5423"/>
                  </a:lnTo>
                  <a:lnTo>
                    <a:pt x="5735" y="5439"/>
                  </a:lnTo>
                  <a:lnTo>
                    <a:pt x="5806" y="5451"/>
                  </a:lnTo>
                  <a:lnTo>
                    <a:pt x="5879" y="5458"/>
                  </a:lnTo>
                  <a:lnTo>
                    <a:pt x="5955" y="5461"/>
                  </a:lnTo>
                  <a:lnTo>
                    <a:pt x="5977" y="5459"/>
                  </a:lnTo>
                  <a:lnTo>
                    <a:pt x="5999" y="5459"/>
                  </a:lnTo>
                  <a:lnTo>
                    <a:pt x="6045" y="5457"/>
                  </a:lnTo>
                  <a:lnTo>
                    <a:pt x="6088" y="5452"/>
                  </a:lnTo>
                  <a:lnTo>
                    <a:pt x="6110" y="5449"/>
                  </a:lnTo>
                  <a:lnTo>
                    <a:pt x="6133" y="5446"/>
                  </a:lnTo>
                  <a:lnTo>
                    <a:pt x="6153" y="5441"/>
                  </a:lnTo>
                  <a:lnTo>
                    <a:pt x="6175" y="5438"/>
                  </a:lnTo>
                  <a:lnTo>
                    <a:pt x="6217" y="5428"/>
                  </a:lnTo>
                  <a:lnTo>
                    <a:pt x="6258" y="5416"/>
                  </a:lnTo>
                  <a:lnTo>
                    <a:pt x="6298" y="5404"/>
                  </a:lnTo>
                  <a:lnTo>
                    <a:pt x="6337" y="5389"/>
                  </a:lnTo>
                  <a:lnTo>
                    <a:pt x="6375" y="5372"/>
                  </a:lnTo>
                  <a:lnTo>
                    <a:pt x="6412" y="5353"/>
                  </a:lnTo>
                  <a:lnTo>
                    <a:pt x="6450" y="5333"/>
                  </a:lnTo>
                  <a:lnTo>
                    <a:pt x="6466" y="5321"/>
                  </a:lnTo>
                  <a:lnTo>
                    <a:pt x="6470" y="5318"/>
                  </a:lnTo>
                  <a:lnTo>
                    <a:pt x="6475" y="5315"/>
                  </a:lnTo>
                  <a:lnTo>
                    <a:pt x="6484" y="5311"/>
                  </a:lnTo>
                  <a:lnTo>
                    <a:pt x="6520" y="5288"/>
                  </a:lnTo>
                  <a:lnTo>
                    <a:pt x="6554" y="5263"/>
                  </a:lnTo>
                  <a:lnTo>
                    <a:pt x="6589" y="5236"/>
                  </a:lnTo>
                  <a:lnTo>
                    <a:pt x="6632" y="5195"/>
                  </a:lnTo>
                  <a:lnTo>
                    <a:pt x="6652" y="5174"/>
                  </a:lnTo>
                  <a:lnTo>
                    <a:pt x="6662" y="5163"/>
                  </a:lnTo>
                  <a:lnTo>
                    <a:pt x="6673" y="5153"/>
                  </a:lnTo>
                  <a:lnTo>
                    <a:pt x="6709" y="5110"/>
                  </a:lnTo>
                  <a:lnTo>
                    <a:pt x="6716" y="5098"/>
                  </a:lnTo>
                  <a:lnTo>
                    <a:pt x="6717" y="5095"/>
                  </a:lnTo>
                  <a:lnTo>
                    <a:pt x="6720" y="5092"/>
                  </a:lnTo>
                  <a:lnTo>
                    <a:pt x="6724" y="5087"/>
                  </a:lnTo>
                  <a:lnTo>
                    <a:pt x="6741" y="5066"/>
                  </a:lnTo>
                  <a:lnTo>
                    <a:pt x="6754" y="5042"/>
                  </a:lnTo>
                  <a:lnTo>
                    <a:pt x="6769" y="5019"/>
                  </a:lnTo>
                  <a:lnTo>
                    <a:pt x="6793" y="4971"/>
                  </a:lnTo>
                  <a:lnTo>
                    <a:pt x="6802" y="4946"/>
                  </a:lnTo>
                  <a:lnTo>
                    <a:pt x="6812" y="4922"/>
                  </a:lnTo>
                  <a:lnTo>
                    <a:pt x="6813" y="4915"/>
                  </a:lnTo>
                  <a:lnTo>
                    <a:pt x="6816" y="4909"/>
                  </a:lnTo>
                  <a:lnTo>
                    <a:pt x="6820" y="4897"/>
                  </a:lnTo>
                  <a:lnTo>
                    <a:pt x="6829" y="4873"/>
                  </a:lnTo>
                  <a:lnTo>
                    <a:pt x="6908" y="4885"/>
                  </a:lnTo>
                  <a:lnTo>
                    <a:pt x="6990" y="4892"/>
                  </a:lnTo>
                  <a:lnTo>
                    <a:pt x="7029" y="4893"/>
                  </a:lnTo>
                  <a:lnTo>
                    <a:pt x="7070" y="4893"/>
                  </a:lnTo>
                  <a:lnTo>
                    <a:pt x="7111" y="4892"/>
                  </a:lnTo>
                  <a:lnTo>
                    <a:pt x="7152" y="4889"/>
                  </a:lnTo>
                  <a:lnTo>
                    <a:pt x="7233" y="4877"/>
                  </a:lnTo>
                  <a:lnTo>
                    <a:pt x="7315" y="4861"/>
                  </a:lnTo>
                  <a:lnTo>
                    <a:pt x="7356" y="4850"/>
                  </a:lnTo>
                  <a:lnTo>
                    <a:pt x="7396" y="4838"/>
                  </a:lnTo>
                  <a:lnTo>
                    <a:pt x="7479" y="4809"/>
                  </a:lnTo>
                  <a:lnTo>
                    <a:pt x="7532" y="4785"/>
                  </a:lnTo>
                  <a:lnTo>
                    <a:pt x="7544" y="4778"/>
                  </a:lnTo>
                  <a:lnTo>
                    <a:pt x="7550" y="4774"/>
                  </a:lnTo>
                  <a:lnTo>
                    <a:pt x="7557" y="4772"/>
                  </a:lnTo>
                  <a:lnTo>
                    <a:pt x="7584" y="4760"/>
                  </a:lnTo>
                  <a:lnTo>
                    <a:pt x="7608" y="4745"/>
                  </a:lnTo>
                  <a:lnTo>
                    <a:pt x="7620" y="4738"/>
                  </a:lnTo>
                  <a:lnTo>
                    <a:pt x="7626" y="4735"/>
                  </a:lnTo>
                  <a:lnTo>
                    <a:pt x="7633" y="4732"/>
                  </a:lnTo>
                  <a:lnTo>
                    <a:pt x="7657" y="4718"/>
                  </a:lnTo>
                  <a:lnTo>
                    <a:pt x="7669" y="4711"/>
                  </a:lnTo>
                  <a:lnTo>
                    <a:pt x="7675" y="4707"/>
                  </a:lnTo>
                  <a:lnTo>
                    <a:pt x="7682" y="4705"/>
                  </a:lnTo>
                  <a:lnTo>
                    <a:pt x="7704" y="4688"/>
                  </a:lnTo>
                  <a:lnTo>
                    <a:pt x="7709" y="4683"/>
                  </a:lnTo>
                  <a:lnTo>
                    <a:pt x="7715" y="4679"/>
                  </a:lnTo>
                  <a:lnTo>
                    <a:pt x="7727" y="4672"/>
                  </a:lnTo>
                  <a:lnTo>
                    <a:pt x="7748" y="4655"/>
                  </a:lnTo>
                  <a:lnTo>
                    <a:pt x="7753" y="4651"/>
                  </a:lnTo>
                  <a:lnTo>
                    <a:pt x="7759" y="4647"/>
                  </a:lnTo>
                  <a:lnTo>
                    <a:pt x="7771" y="4640"/>
                  </a:lnTo>
                  <a:lnTo>
                    <a:pt x="7781" y="4630"/>
                  </a:lnTo>
                  <a:lnTo>
                    <a:pt x="7785" y="4626"/>
                  </a:lnTo>
                  <a:lnTo>
                    <a:pt x="7791" y="4622"/>
                  </a:lnTo>
                  <a:lnTo>
                    <a:pt x="7813" y="4605"/>
                  </a:lnTo>
                  <a:lnTo>
                    <a:pt x="7854" y="4569"/>
                  </a:lnTo>
                  <a:lnTo>
                    <a:pt x="7857" y="4563"/>
                  </a:lnTo>
                  <a:lnTo>
                    <a:pt x="7862" y="4558"/>
                  </a:lnTo>
                  <a:lnTo>
                    <a:pt x="7872" y="4549"/>
                  </a:lnTo>
                  <a:lnTo>
                    <a:pt x="7891" y="4530"/>
                  </a:lnTo>
                  <a:lnTo>
                    <a:pt x="7927" y="4489"/>
                  </a:lnTo>
                  <a:lnTo>
                    <a:pt x="7944" y="4467"/>
                  </a:lnTo>
                  <a:lnTo>
                    <a:pt x="7947" y="4461"/>
                  </a:lnTo>
                  <a:lnTo>
                    <a:pt x="7952" y="4456"/>
                  </a:lnTo>
                  <a:lnTo>
                    <a:pt x="7962" y="4447"/>
                  </a:lnTo>
                  <a:lnTo>
                    <a:pt x="7969" y="4435"/>
                  </a:lnTo>
                  <a:lnTo>
                    <a:pt x="7973" y="4429"/>
                  </a:lnTo>
                  <a:lnTo>
                    <a:pt x="7977" y="4424"/>
                  </a:lnTo>
                  <a:lnTo>
                    <a:pt x="7994" y="4402"/>
                  </a:lnTo>
                  <a:lnTo>
                    <a:pt x="8009" y="4378"/>
                  </a:lnTo>
                  <a:lnTo>
                    <a:pt x="8016" y="4366"/>
                  </a:lnTo>
                  <a:lnTo>
                    <a:pt x="8019" y="4360"/>
                  </a:lnTo>
                  <a:lnTo>
                    <a:pt x="8024" y="4356"/>
                  </a:lnTo>
                  <a:lnTo>
                    <a:pt x="8053" y="4308"/>
                  </a:lnTo>
                  <a:lnTo>
                    <a:pt x="8079" y="4258"/>
                  </a:lnTo>
                  <a:lnTo>
                    <a:pt x="8091" y="4232"/>
                  </a:lnTo>
                  <a:lnTo>
                    <a:pt x="8094" y="4225"/>
                  </a:lnTo>
                  <a:lnTo>
                    <a:pt x="8097" y="4219"/>
                  </a:lnTo>
                  <a:lnTo>
                    <a:pt x="8105" y="4207"/>
                  </a:lnTo>
                  <a:lnTo>
                    <a:pt x="8125" y="4152"/>
                  </a:lnTo>
                  <a:lnTo>
                    <a:pt x="8145" y="4099"/>
                  </a:lnTo>
                  <a:lnTo>
                    <a:pt x="8161" y="4045"/>
                  </a:lnTo>
                  <a:lnTo>
                    <a:pt x="8175" y="3992"/>
                  </a:lnTo>
                  <a:lnTo>
                    <a:pt x="8186" y="3937"/>
                  </a:lnTo>
                  <a:lnTo>
                    <a:pt x="8195" y="3884"/>
                  </a:lnTo>
                  <a:lnTo>
                    <a:pt x="8199" y="3831"/>
                  </a:lnTo>
                  <a:lnTo>
                    <a:pt x="8203" y="3778"/>
                  </a:lnTo>
                  <a:lnTo>
                    <a:pt x="8202" y="3723"/>
                  </a:lnTo>
                  <a:lnTo>
                    <a:pt x="8199" y="3670"/>
                  </a:lnTo>
                  <a:lnTo>
                    <a:pt x="8193" y="3618"/>
                  </a:lnTo>
                  <a:lnTo>
                    <a:pt x="8185" y="3565"/>
                  </a:lnTo>
                  <a:lnTo>
                    <a:pt x="8172" y="3510"/>
                  </a:lnTo>
                  <a:lnTo>
                    <a:pt x="8159" y="3457"/>
                  </a:lnTo>
                  <a:lnTo>
                    <a:pt x="8141" y="3404"/>
                  </a:lnTo>
                  <a:lnTo>
                    <a:pt x="8123" y="3351"/>
                  </a:lnTo>
                  <a:lnTo>
                    <a:pt x="8100" y="3297"/>
                  </a:lnTo>
                  <a:lnTo>
                    <a:pt x="8075" y="3247"/>
                  </a:lnTo>
                  <a:lnTo>
                    <a:pt x="8047" y="3198"/>
                  </a:lnTo>
                  <a:lnTo>
                    <a:pt x="8019" y="3151"/>
                  </a:lnTo>
                  <a:lnTo>
                    <a:pt x="7988" y="3105"/>
                  </a:lnTo>
                  <a:lnTo>
                    <a:pt x="7956" y="3063"/>
                  </a:lnTo>
                  <a:lnTo>
                    <a:pt x="7921" y="3021"/>
                  </a:lnTo>
                  <a:lnTo>
                    <a:pt x="7885" y="2984"/>
                  </a:lnTo>
                  <a:lnTo>
                    <a:pt x="7845" y="2947"/>
                  </a:lnTo>
                  <a:lnTo>
                    <a:pt x="7805" y="2912"/>
                  </a:lnTo>
                  <a:lnTo>
                    <a:pt x="7763" y="2878"/>
                  </a:lnTo>
                  <a:lnTo>
                    <a:pt x="7718" y="2848"/>
                  </a:lnTo>
                  <a:lnTo>
                    <a:pt x="7671" y="2818"/>
                  </a:lnTo>
                  <a:lnTo>
                    <a:pt x="7622" y="2792"/>
                  </a:lnTo>
                  <a:lnTo>
                    <a:pt x="7571" y="2767"/>
                  </a:lnTo>
                  <a:lnTo>
                    <a:pt x="7519" y="2744"/>
                  </a:lnTo>
                  <a:lnTo>
                    <a:pt x="7483" y="2730"/>
                  </a:lnTo>
                  <a:lnTo>
                    <a:pt x="7448" y="2718"/>
                  </a:lnTo>
                  <a:lnTo>
                    <a:pt x="7378" y="2696"/>
                  </a:lnTo>
                  <a:lnTo>
                    <a:pt x="7402" y="2664"/>
                  </a:lnTo>
                  <a:lnTo>
                    <a:pt x="7413" y="2647"/>
                  </a:lnTo>
                  <a:lnTo>
                    <a:pt x="7425" y="2631"/>
                  </a:lnTo>
                  <a:lnTo>
                    <a:pt x="7435" y="2613"/>
                  </a:lnTo>
                  <a:lnTo>
                    <a:pt x="7446" y="2597"/>
                  </a:lnTo>
                  <a:lnTo>
                    <a:pt x="7466" y="2561"/>
                  </a:lnTo>
                  <a:lnTo>
                    <a:pt x="7466" y="2557"/>
                  </a:lnTo>
                  <a:lnTo>
                    <a:pt x="7467" y="2555"/>
                  </a:lnTo>
                  <a:lnTo>
                    <a:pt x="7470" y="2550"/>
                  </a:lnTo>
                  <a:lnTo>
                    <a:pt x="7474" y="2540"/>
                  </a:lnTo>
                  <a:lnTo>
                    <a:pt x="7484" y="2521"/>
                  </a:lnTo>
                  <a:lnTo>
                    <a:pt x="7501" y="2481"/>
                  </a:lnTo>
                  <a:lnTo>
                    <a:pt x="7508" y="2460"/>
                  </a:lnTo>
                  <a:lnTo>
                    <a:pt x="7508" y="2456"/>
                  </a:lnTo>
                  <a:lnTo>
                    <a:pt x="7509" y="2454"/>
                  </a:lnTo>
                  <a:lnTo>
                    <a:pt x="7512" y="2449"/>
                  </a:lnTo>
                  <a:lnTo>
                    <a:pt x="7516" y="2439"/>
                  </a:lnTo>
                  <a:lnTo>
                    <a:pt x="7531" y="2396"/>
                  </a:lnTo>
                  <a:lnTo>
                    <a:pt x="7542" y="2351"/>
                  </a:lnTo>
                  <a:lnTo>
                    <a:pt x="7543" y="2339"/>
                  </a:lnTo>
                  <a:lnTo>
                    <a:pt x="7545" y="2328"/>
                  </a:lnTo>
                  <a:lnTo>
                    <a:pt x="7550" y="2306"/>
                  </a:lnTo>
                  <a:lnTo>
                    <a:pt x="7557" y="2261"/>
                  </a:lnTo>
                  <a:lnTo>
                    <a:pt x="7560" y="2238"/>
                  </a:lnTo>
                  <a:lnTo>
                    <a:pt x="7563" y="2216"/>
                  </a:lnTo>
                  <a:lnTo>
                    <a:pt x="7567" y="2171"/>
                  </a:lnTo>
                  <a:lnTo>
                    <a:pt x="7568" y="2125"/>
                  </a:lnTo>
                  <a:lnTo>
                    <a:pt x="7568" y="2079"/>
                  </a:lnTo>
                  <a:lnTo>
                    <a:pt x="7567" y="2034"/>
                  </a:lnTo>
                  <a:lnTo>
                    <a:pt x="7561" y="1986"/>
                  </a:lnTo>
                  <a:lnTo>
                    <a:pt x="7555" y="1940"/>
                  </a:lnTo>
                  <a:lnTo>
                    <a:pt x="7550" y="1916"/>
                  </a:lnTo>
                  <a:lnTo>
                    <a:pt x="7548" y="1904"/>
                  </a:lnTo>
                  <a:lnTo>
                    <a:pt x="7547" y="1898"/>
                  </a:lnTo>
                  <a:lnTo>
                    <a:pt x="7547" y="1893"/>
                  </a:lnTo>
                  <a:lnTo>
                    <a:pt x="7537" y="1848"/>
                  </a:lnTo>
                  <a:lnTo>
                    <a:pt x="7524" y="1800"/>
                  </a:lnTo>
                  <a:lnTo>
                    <a:pt x="7516" y="1776"/>
                  </a:lnTo>
                  <a:lnTo>
                    <a:pt x="7513" y="1764"/>
                  </a:lnTo>
                  <a:lnTo>
                    <a:pt x="7510" y="1753"/>
                  </a:lnTo>
                  <a:lnTo>
                    <a:pt x="7495" y="1705"/>
                  </a:lnTo>
                  <a:lnTo>
                    <a:pt x="7477" y="1659"/>
                  </a:lnTo>
                  <a:lnTo>
                    <a:pt x="7456" y="1611"/>
                  </a:lnTo>
                  <a:lnTo>
                    <a:pt x="7435" y="1566"/>
                  </a:lnTo>
                  <a:lnTo>
                    <a:pt x="7412" y="1521"/>
                  </a:lnTo>
                  <a:lnTo>
                    <a:pt x="7389" y="1479"/>
                  </a:lnTo>
                  <a:lnTo>
                    <a:pt x="7364" y="1437"/>
                  </a:lnTo>
                  <a:lnTo>
                    <a:pt x="7338" y="1398"/>
                  </a:lnTo>
                  <a:lnTo>
                    <a:pt x="7310" y="1359"/>
                  </a:lnTo>
                  <a:lnTo>
                    <a:pt x="7282" y="1325"/>
                  </a:lnTo>
                  <a:lnTo>
                    <a:pt x="7251" y="1289"/>
                  </a:lnTo>
                  <a:lnTo>
                    <a:pt x="7220" y="1256"/>
                  </a:lnTo>
                  <a:lnTo>
                    <a:pt x="7188" y="1224"/>
                  </a:lnTo>
                  <a:lnTo>
                    <a:pt x="7154" y="1195"/>
                  </a:lnTo>
                  <a:lnTo>
                    <a:pt x="7118" y="1165"/>
                  </a:lnTo>
                  <a:lnTo>
                    <a:pt x="7082" y="1139"/>
                  </a:lnTo>
                  <a:lnTo>
                    <a:pt x="7045" y="1112"/>
                  </a:lnTo>
                  <a:lnTo>
                    <a:pt x="7008" y="1089"/>
                  </a:lnTo>
                  <a:close/>
                </a:path>
              </a:pathLst>
            </a:custGeom>
            <a:solidFill>
              <a:schemeClr val="bg1"/>
            </a:solidFill>
            <a:ln w="19050">
              <a:solidFill>
                <a:schemeClr val="bg1">
                  <a:lumMod val="50000"/>
                </a:schemeClr>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rgbClr val="0079DB"/>
                </a:solidFill>
              </a:endParaRPr>
            </a:p>
          </p:txBody>
        </p:sp>
        <p:sp>
          <p:nvSpPr>
            <p:cNvPr id="67" name="Freeform 5"/>
            <p:cNvSpPr>
              <a:spLocks/>
            </p:cNvSpPr>
            <p:nvPr/>
          </p:nvSpPr>
          <p:spPr bwMode="auto">
            <a:xfrm>
              <a:off x="3945372" y="1169955"/>
              <a:ext cx="539650" cy="326129"/>
            </a:xfrm>
            <a:custGeom>
              <a:avLst/>
              <a:gdLst>
                <a:gd name="T0" fmla="*/ 6500 w 8203"/>
                <a:gd name="T1" fmla="*/ 987 h 5571"/>
                <a:gd name="T2" fmla="*/ 6248 w 8203"/>
                <a:gd name="T3" fmla="*/ 722 h 5571"/>
                <a:gd name="T4" fmla="*/ 5872 w 8203"/>
                <a:gd name="T5" fmla="*/ 557 h 5571"/>
                <a:gd name="T6" fmla="*/ 5411 w 8203"/>
                <a:gd name="T7" fmla="*/ 536 h 5571"/>
                <a:gd name="T8" fmla="*/ 5062 w 8203"/>
                <a:gd name="T9" fmla="*/ 628 h 5571"/>
                <a:gd name="T10" fmla="*/ 4761 w 8203"/>
                <a:gd name="T11" fmla="*/ 264 h 5571"/>
                <a:gd name="T12" fmla="*/ 4426 w 8203"/>
                <a:gd name="T13" fmla="*/ 55 h 5571"/>
                <a:gd name="T14" fmla="*/ 3990 w 8203"/>
                <a:gd name="T15" fmla="*/ 2 h 5571"/>
                <a:gd name="T16" fmla="*/ 3449 w 8203"/>
                <a:gd name="T17" fmla="*/ 224 h 5571"/>
                <a:gd name="T18" fmla="*/ 3102 w 8203"/>
                <a:gd name="T19" fmla="*/ 728 h 5571"/>
                <a:gd name="T20" fmla="*/ 2575 w 8203"/>
                <a:gd name="T21" fmla="*/ 676 h 5571"/>
                <a:gd name="T22" fmla="*/ 2167 w 8203"/>
                <a:gd name="T23" fmla="*/ 938 h 5571"/>
                <a:gd name="T24" fmla="*/ 2000 w 8203"/>
                <a:gd name="T25" fmla="*/ 1251 h 5571"/>
                <a:gd name="T26" fmla="*/ 1842 w 8203"/>
                <a:gd name="T27" fmla="*/ 1249 h 5571"/>
                <a:gd name="T28" fmla="*/ 1355 w 8203"/>
                <a:gd name="T29" fmla="*/ 1254 h 5571"/>
                <a:gd name="T30" fmla="*/ 911 w 8203"/>
                <a:gd name="T31" fmla="*/ 1446 h 5571"/>
                <a:gd name="T32" fmla="*/ 579 w 8203"/>
                <a:gd name="T33" fmla="*/ 1799 h 5571"/>
                <a:gd name="T34" fmla="*/ 423 w 8203"/>
                <a:gd name="T35" fmla="*/ 2251 h 5571"/>
                <a:gd name="T36" fmla="*/ 491 w 8203"/>
                <a:gd name="T37" fmla="*/ 2703 h 5571"/>
                <a:gd name="T38" fmla="*/ 275 w 8203"/>
                <a:gd name="T39" fmla="*/ 3126 h 5571"/>
                <a:gd name="T40" fmla="*/ 30 w 8203"/>
                <a:gd name="T41" fmla="*/ 3607 h 5571"/>
                <a:gd name="T42" fmla="*/ 21 w 8203"/>
                <a:gd name="T43" fmla="*/ 4045 h 5571"/>
                <a:gd name="T44" fmla="*/ 177 w 8203"/>
                <a:gd name="T45" fmla="*/ 4406 h 5571"/>
                <a:gd name="T46" fmla="*/ 559 w 8203"/>
                <a:gd name="T47" fmla="*/ 4727 h 5571"/>
                <a:gd name="T48" fmla="*/ 1115 w 8203"/>
                <a:gd name="T49" fmla="*/ 4864 h 5571"/>
                <a:gd name="T50" fmla="*/ 1651 w 8203"/>
                <a:gd name="T51" fmla="*/ 4843 h 5571"/>
                <a:gd name="T52" fmla="*/ 1800 w 8203"/>
                <a:gd name="T53" fmla="*/ 5183 h 5571"/>
                <a:gd name="T54" fmla="*/ 2117 w 8203"/>
                <a:gd name="T55" fmla="*/ 5444 h 5571"/>
                <a:gd name="T56" fmla="*/ 2518 w 8203"/>
                <a:gd name="T57" fmla="*/ 5563 h 5571"/>
                <a:gd name="T58" fmla="*/ 2986 w 8203"/>
                <a:gd name="T59" fmla="*/ 5530 h 5571"/>
                <a:gd name="T60" fmla="*/ 3211 w 8203"/>
                <a:gd name="T61" fmla="*/ 5446 h 5571"/>
                <a:gd name="T62" fmla="*/ 3531 w 8203"/>
                <a:gd name="T63" fmla="*/ 5199 h 5571"/>
                <a:gd name="T64" fmla="*/ 3801 w 8203"/>
                <a:gd name="T65" fmla="*/ 5302 h 5571"/>
                <a:gd name="T66" fmla="*/ 4254 w 8203"/>
                <a:gd name="T67" fmla="*/ 5456 h 5571"/>
                <a:gd name="T68" fmla="*/ 4526 w 8203"/>
                <a:gd name="T69" fmla="*/ 5450 h 5571"/>
                <a:gd name="T70" fmla="*/ 4748 w 8203"/>
                <a:gd name="T71" fmla="*/ 5396 h 5571"/>
                <a:gd name="T72" fmla="*/ 4825 w 8203"/>
                <a:gd name="T73" fmla="*/ 5365 h 5571"/>
                <a:gd name="T74" fmla="*/ 5015 w 8203"/>
                <a:gd name="T75" fmla="*/ 5258 h 5571"/>
                <a:gd name="T76" fmla="*/ 5245 w 8203"/>
                <a:gd name="T77" fmla="*/ 5182 h 5571"/>
                <a:gd name="T78" fmla="*/ 5806 w 8203"/>
                <a:gd name="T79" fmla="*/ 5451 h 5571"/>
                <a:gd name="T80" fmla="*/ 6153 w 8203"/>
                <a:gd name="T81" fmla="*/ 5441 h 5571"/>
                <a:gd name="T82" fmla="*/ 6466 w 8203"/>
                <a:gd name="T83" fmla="*/ 5321 h 5571"/>
                <a:gd name="T84" fmla="*/ 6662 w 8203"/>
                <a:gd name="T85" fmla="*/ 5163 h 5571"/>
                <a:gd name="T86" fmla="*/ 6769 w 8203"/>
                <a:gd name="T87" fmla="*/ 5019 h 5571"/>
                <a:gd name="T88" fmla="*/ 6990 w 8203"/>
                <a:gd name="T89" fmla="*/ 4892 h 5571"/>
                <a:gd name="T90" fmla="*/ 7479 w 8203"/>
                <a:gd name="T91" fmla="*/ 4809 h 5571"/>
                <a:gd name="T92" fmla="*/ 7633 w 8203"/>
                <a:gd name="T93" fmla="*/ 4732 h 5571"/>
                <a:gd name="T94" fmla="*/ 7748 w 8203"/>
                <a:gd name="T95" fmla="*/ 4655 h 5571"/>
                <a:gd name="T96" fmla="*/ 7857 w 8203"/>
                <a:gd name="T97" fmla="*/ 4563 h 5571"/>
                <a:gd name="T98" fmla="*/ 7969 w 8203"/>
                <a:gd name="T99" fmla="*/ 4435 h 5571"/>
                <a:gd name="T100" fmla="*/ 8079 w 8203"/>
                <a:gd name="T101" fmla="*/ 4258 h 5571"/>
                <a:gd name="T102" fmla="*/ 8186 w 8203"/>
                <a:gd name="T103" fmla="*/ 3937 h 5571"/>
                <a:gd name="T104" fmla="*/ 8159 w 8203"/>
                <a:gd name="T105" fmla="*/ 3457 h 5571"/>
                <a:gd name="T106" fmla="*/ 7921 w 8203"/>
                <a:gd name="T107" fmla="*/ 3021 h 5571"/>
                <a:gd name="T108" fmla="*/ 7519 w 8203"/>
                <a:gd name="T109" fmla="*/ 2744 h 5571"/>
                <a:gd name="T110" fmla="*/ 7466 w 8203"/>
                <a:gd name="T111" fmla="*/ 2561 h 5571"/>
                <a:gd name="T112" fmla="*/ 7509 w 8203"/>
                <a:gd name="T113" fmla="*/ 2454 h 5571"/>
                <a:gd name="T114" fmla="*/ 7560 w 8203"/>
                <a:gd name="T115" fmla="*/ 2238 h 5571"/>
                <a:gd name="T116" fmla="*/ 7548 w 8203"/>
                <a:gd name="T117" fmla="*/ 1904 h 5571"/>
                <a:gd name="T118" fmla="*/ 7477 w 8203"/>
                <a:gd name="T119" fmla="*/ 1659 h 5571"/>
                <a:gd name="T120" fmla="*/ 7251 w 8203"/>
                <a:gd name="T121" fmla="*/ 1289 h 5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03" h="5571">
                  <a:moveTo>
                    <a:pt x="7008" y="1089"/>
                  </a:moveTo>
                  <a:lnTo>
                    <a:pt x="6942" y="1052"/>
                  </a:lnTo>
                  <a:lnTo>
                    <a:pt x="6877" y="1023"/>
                  </a:lnTo>
                  <a:lnTo>
                    <a:pt x="6812" y="1001"/>
                  </a:lnTo>
                  <a:lnTo>
                    <a:pt x="6748" y="985"/>
                  </a:lnTo>
                  <a:lnTo>
                    <a:pt x="6685" y="974"/>
                  </a:lnTo>
                  <a:lnTo>
                    <a:pt x="6622" y="972"/>
                  </a:lnTo>
                  <a:lnTo>
                    <a:pt x="6560" y="975"/>
                  </a:lnTo>
                  <a:lnTo>
                    <a:pt x="6500" y="987"/>
                  </a:lnTo>
                  <a:lnTo>
                    <a:pt x="6480" y="955"/>
                  </a:lnTo>
                  <a:lnTo>
                    <a:pt x="6458" y="924"/>
                  </a:lnTo>
                  <a:lnTo>
                    <a:pt x="6434" y="893"/>
                  </a:lnTo>
                  <a:lnTo>
                    <a:pt x="6409" y="864"/>
                  </a:lnTo>
                  <a:lnTo>
                    <a:pt x="6381" y="834"/>
                  </a:lnTo>
                  <a:lnTo>
                    <a:pt x="6351" y="805"/>
                  </a:lnTo>
                  <a:lnTo>
                    <a:pt x="6319" y="778"/>
                  </a:lnTo>
                  <a:lnTo>
                    <a:pt x="6286" y="751"/>
                  </a:lnTo>
                  <a:lnTo>
                    <a:pt x="6248" y="722"/>
                  </a:lnTo>
                  <a:lnTo>
                    <a:pt x="6211" y="697"/>
                  </a:lnTo>
                  <a:lnTo>
                    <a:pt x="6171" y="673"/>
                  </a:lnTo>
                  <a:lnTo>
                    <a:pt x="6131" y="652"/>
                  </a:lnTo>
                  <a:lnTo>
                    <a:pt x="6089" y="630"/>
                  </a:lnTo>
                  <a:lnTo>
                    <a:pt x="6049" y="612"/>
                  </a:lnTo>
                  <a:lnTo>
                    <a:pt x="6005" y="595"/>
                  </a:lnTo>
                  <a:lnTo>
                    <a:pt x="5963" y="582"/>
                  </a:lnTo>
                  <a:lnTo>
                    <a:pt x="5918" y="568"/>
                  </a:lnTo>
                  <a:lnTo>
                    <a:pt x="5872" y="557"/>
                  </a:lnTo>
                  <a:lnTo>
                    <a:pt x="5825" y="547"/>
                  </a:lnTo>
                  <a:lnTo>
                    <a:pt x="5779" y="540"/>
                  </a:lnTo>
                  <a:lnTo>
                    <a:pt x="5729" y="533"/>
                  </a:lnTo>
                  <a:lnTo>
                    <a:pt x="5681" y="529"/>
                  </a:lnTo>
                  <a:lnTo>
                    <a:pt x="5631" y="527"/>
                  </a:lnTo>
                  <a:lnTo>
                    <a:pt x="5582" y="527"/>
                  </a:lnTo>
                  <a:lnTo>
                    <a:pt x="5523" y="527"/>
                  </a:lnTo>
                  <a:lnTo>
                    <a:pt x="5467" y="530"/>
                  </a:lnTo>
                  <a:lnTo>
                    <a:pt x="5411" y="536"/>
                  </a:lnTo>
                  <a:lnTo>
                    <a:pt x="5359" y="545"/>
                  </a:lnTo>
                  <a:lnTo>
                    <a:pt x="5312" y="556"/>
                  </a:lnTo>
                  <a:lnTo>
                    <a:pt x="5282" y="562"/>
                  </a:lnTo>
                  <a:lnTo>
                    <a:pt x="5267" y="566"/>
                  </a:lnTo>
                  <a:lnTo>
                    <a:pt x="5199" y="587"/>
                  </a:lnTo>
                  <a:lnTo>
                    <a:pt x="5173" y="596"/>
                  </a:lnTo>
                  <a:lnTo>
                    <a:pt x="5137" y="610"/>
                  </a:lnTo>
                  <a:lnTo>
                    <a:pt x="5099" y="619"/>
                  </a:lnTo>
                  <a:lnTo>
                    <a:pt x="5062" y="628"/>
                  </a:lnTo>
                  <a:lnTo>
                    <a:pt x="5024" y="634"/>
                  </a:lnTo>
                  <a:lnTo>
                    <a:pt x="4999" y="635"/>
                  </a:lnTo>
                  <a:lnTo>
                    <a:pt x="4991" y="634"/>
                  </a:lnTo>
                  <a:lnTo>
                    <a:pt x="4917" y="485"/>
                  </a:lnTo>
                  <a:lnTo>
                    <a:pt x="4892" y="432"/>
                  </a:lnTo>
                  <a:lnTo>
                    <a:pt x="4871" y="397"/>
                  </a:lnTo>
                  <a:lnTo>
                    <a:pt x="4838" y="350"/>
                  </a:lnTo>
                  <a:lnTo>
                    <a:pt x="4802" y="307"/>
                  </a:lnTo>
                  <a:lnTo>
                    <a:pt x="4761" y="264"/>
                  </a:lnTo>
                  <a:lnTo>
                    <a:pt x="4716" y="224"/>
                  </a:lnTo>
                  <a:lnTo>
                    <a:pt x="4682" y="196"/>
                  </a:lnTo>
                  <a:lnTo>
                    <a:pt x="4648" y="170"/>
                  </a:lnTo>
                  <a:lnTo>
                    <a:pt x="4612" y="146"/>
                  </a:lnTo>
                  <a:lnTo>
                    <a:pt x="4577" y="125"/>
                  </a:lnTo>
                  <a:lnTo>
                    <a:pt x="4540" y="103"/>
                  </a:lnTo>
                  <a:lnTo>
                    <a:pt x="4503" y="85"/>
                  </a:lnTo>
                  <a:lnTo>
                    <a:pt x="4464" y="68"/>
                  </a:lnTo>
                  <a:lnTo>
                    <a:pt x="4426" y="55"/>
                  </a:lnTo>
                  <a:lnTo>
                    <a:pt x="4385" y="41"/>
                  </a:lnTo>
                  <a:lnTo>
                    <a:pt x="4344" y="30"/>
                  </a:lnTo>
                  <a:lnTo>
                    <a:pt x="4302" y="20"/>
                  </a:lnTo>
                  <a:lnTo>
                    <a:pt x="4260" y="13"/>
                  </a:lnTo>
                  <a:lnTo>
                    <a:pt x="4216" y="6"/>
                  </a:lnTo>
                  <a:lnTo>
                    <a:pt x="4173" y="2"/>
                  </a:lnTo>
                  <a:lnTo>
                    <a:pt x="4127" y="0"/>
                  </a:lnTo>
                  <a:lnTo>
                    <a:pt x="4083" y="0"/>
                  </a:lnTo>
                  <a:lnTo>
                    <a:pt x="3990" y="2"/>
                  </a:lnTo>
                  <a:lnTo>
                    <a:pt x="3903" y="13"/>
                  </a:lnTo>
                  <a:lnTo>
                    <a:pt x="3860" y="20"/>
                  </a:lnTo>
                  <a:lnTo>
                    <a:pt x="3819" y="30"/>
                  </a:lnTo>
                  <a:lnTo>
                    <a:pt x="3738" y="55"/>
                  </a:lnTo>
                  <a:lnTo>
                    <a:pt x="3660" y="85"/>
                  </a:lnTo>
                  <a:lnTo>
                    <a:pt x="3622" y="103"/>
                  </a:lnTo>
                  <a:lnTo>
                    <a:pt x="3586" y="125"/>
                  </a:lnTo>
                  <a:lnTo>
                    <a:pt x="3515" y="170"/>
                  </a:lnTo>
                  <a:lnTo>
                    <a:pt x="3449" y="224"/>
                  </a:lnTo>
                  <a:lnTo>
                    <a:pt x="3393" y="275"/>
                  </a:lnTo>
                  <a:lnTo>
                    <a:pt x="3343" y="329"/>
                  </a:lnTo>
                  <a:lnTo>
                    <a:pt x="3300" y="385"/>
                  </a:lnTo>
                  <a:lnTo>
                    <a:pt x="3265" y="444"/>
                  </a:lnTo>
                  <a:lnTo>
                    <a:pt x="3247" y="482"/>
                  </a:lnTo>
                  <a:lnTo>
                    <a:pt x="3233" y="520"/>
                  </a:lnTo>
                  <a:lnTo>
                    <a:pt x="3207" y="598"/>
                  </a:lnTo>
                  <a:lnTo>
                    <a:pt x="3166" y="750"/>
                  </a:lnTo>
                  <a:lnTo>
                    <a:pt x="3102" y="728"/>
                  </a:lnTo>
                  <a:lnTo>
                    <a:pt x="3021" y="703"/>
                  </a:lnTo>
                  <a:lnTo>
                    <a:pt x="2975" y="686"/>
                  </a:lnTo>
                  <a:lnTo>
                    <a:pt x="2931" y="673"/>
                  </a:lnTo>
                  <a:lnTo>
                    <a:pt x="2877" y="664"/>
                  </a:lnTo>
                  <a:lnTo>
                    <a:pt x="2821" y="658"/>
                  </a:lnTo>
                  <a:lnTo>
                    <a:pt x="2764" y="656"/>
                  </a:lnTo>
                  <a:lnTo>
                    <a:pt x="2698" y="659"/>
                  </a:lnTo>
                  <a:lnTo>
                    <a:pt x="2634" y="666"/>
                  </a:lnTo>
                  <a:lnTo>
                    <a:pt x="2575" y="676"/>
                  </a:lnTo>
                  <a:lnTo>
                    <a:pt x="2520" y="692"/>
                  </a:lnTo>
                  <a:lnTo>
                    <a:pt x="2465" y="712"/>
                  </a:lnTo>
                  <a:lnTo>
                    <a:pt x="2413" y="737"/>
                  </a:lnTo>
                  <a:lnTo>
                    <a:pt x="2362" y="766"/>
                  </a:lnTo>
                  <a:lnTo>
                    <a:pt x="2314" y="799"/>
                  </a:lnTo>
                  <a:lnTo>
                    <a:pt x="2267" y="836"/>
                  </a:lnTo>
                  <a:lnTo>
                    <a:pt x="2223" y="880"/>
                  </a:lnTo>
                  <a:lnTo>
                    <a:pt x="2193" y="908"/>
                  </a:lnTo>
                  <a:lnTo>
                    <a:pt x="2167" y="938"/>
                  </a:lnTo>
                  <a:lnTo>
                    <a:pt x="2121" y="1002"/>
                  </a:lnTo>
                  <a:lnTo>
                    <a:pt x="2081" y="1068"/>
                  </a:lnTo>
                  <a:lnTo>
                    <a:pt x="2064" y="1101"/>
                  </a:lnTo>
                  <a:lnTo>
                    <a:pt x="2051" y="1137"/>
                  </a:lnTo>
                  <a:lnTo>
                    <a:pt x="2034" y="1184"/>
                  </a:lnTo>
                  <a:lnTo>
                    <a:pt x="2021" y="1213"/>
                  </a:lnTo>
                  <a:lnTo>
                    <a:pt x="2009" y="1243"/>
                  </a:lnTo>
                  <a:lnTo>
                    <a:pt x="2003" y="1250"/>
                  </a:lnTo>
                  <a:lnTo>
                    <a:pt x="2000" y="1251"/>
                  </a:lnTo>
                  <a:lnTo>
                    <a:pt x="1999" y="1254"/>
                  </a:lnTo>
                  <a:lnTo>
                    <a:pt x="1997" y="1259"/>
                  </a:lnTo>
                  <a:lnTo>
                    <a:pt x="1992" y="1261"/>
                  </a:lnTo>
                  <a:lnTo>
                    <a:pt x="1964" y="1266"/>
                  </a:lnTo>
                  <a:lnTo>
                    <a:pt x="1952" y="1266"/>
                  </a:lnTo>
                  <a:lnTo>
                    <a:pt x="1940" y="1265"/>
                  </a:lnTo>
                  <a:lnTo>
                    <a:pt x="1891" y="1257"/>
                  </a:lnTo>
                  <a:lnTo>
                    <a:pt x="1866" y="1253"/>
                  </a:lnTo>
                  <a:lnTo>
                    <a:pt x="1842" y="1249"/>
                  </a:lnTo>
                  <a:lnTo>
                    <a:pt x="1793" y="1238"/>
                  </a:lnTo>
                  <a:lnTo>
                    <a:pt x="1742" y="1232"/>
                  </a:lnTo>
                  <a:lnTo>
                    <a:pt x="1675" y="1226"/>
                  </a:lnTo>
                  <a:lnTo>
                    <a:pt x="1610" y="1224"/>
                  </a:lnTo>
                  <a:lnTo>
                    <a:pt x="1578" y="1224"/>
                  </a:lnTo>
                  <a:lnTo>
                    <a:pt x="1547" y="1226"/>
                  </a:lnTo>
                  <a:lnTo>
                    <a:pt x="1482" y="1231"/>
                  </a:lnTo>
                  <a:lnTo>
                    <a:pt x="1420" y="1242"/>
                  </a:lnTo>
                  <a:lnTo>
                    <a:pt x="1355" y="1254"/>
                  </a:lnTo>
                  <a:lnTo>
                    <a:pt x="1322" y="1261"/>
                  </a:lnTo>
                  <a:lnTo>
                    <a:pt x="1291" y="1271"/>
                  </a:lnTo>
                  <a:lnTo>
                    <a:pt x="1226" y="1291"/>
                  </a:lnTo>
                  <a:lnTo>
                    <a:pt x="1163" y="1316"/>
                  </a:lnTo>
                  <a:lnTo>
                    <a:pt x="1108" y="1338"/>
                  </a:lnTo>
                  <a:lnTo>
                    <a:pt x="1056" y="1363"/>
                  </a:lnTo>
                  <a:lnTo>
                    <a:pt x="1004" y="1388"/>
                  </a:lnTo>
                  <a:lnTo>
                    <a:pt x="958" y="1417"/>
                  </a:lnTo>
                  <a:lnTo>
                    <a:pt x="911" y="1446"/>
                  </a:lnTo>
                  <a:lnTo>
                    <a:pt x="868" y="1478"/>
                  </a:lnTo>
                  <a:lnTo>
                    <a:pt x="824" y="1512"/>
                  </a:lnTo>
                  <a:lnTo>
                    <a:pt x="785" y="1549"/>
                  </a:lnTo>
                  <a:lnTo>
                    <a:pt x="745" y="1585"/>
                  </a:lnTo>
                  <a:lnTo>
                    <a:pt x="709" y="1625"/>
                  </a:lnTo>
                  <a:lnTo>
                    <a:pt x="673" y="1664"/>
                  </a:lnTo>
                  <a:lnTo>
                    <a:pt x="641" y="1709"/>
                  </a:lnTo>
                  <a:lnTo>
                    <a:pt x="608" y="1752"/>
                  </a:lnTo>
                  <a:lnTo>
                    <a:pt x="579" y="1799"/>
                  </a:lnTo>
                  <a:lnTo>
                    <a:pt x="552" y="1847"/>
                  </a:lnTo>
                  <a:lnTo>
                    <a:pt x="528" y="1898"/>
                  </a:lnTo>
                  <a:lnTo>
                    <a:pt x="504" y="1949"/>
                  </a:lnTo>
                  <a:lnTo>
                    <a:pt x="483" y="1999"/>
                  </a:lnTo>
                  <a:lnTo>
                    <a:pt x="465" y="2049"/>
                  </a:lnTo>
                  <a:lnTo>
                    <a:pt x="451" y="2100"/>
                  </a:lnTo>
                  <a:lnTo>
                    <a:pt x="438" y="2150"/>
                  </a:lnTo>
                  <a:lnTo>
                    <a:pt x="429" y="2201"/>
                  </a:lnTo>
                  <a:lnTo>
                    <a:pt x="423" y="2251"/>
                  </a:lnTo>
                  <a:lnTo>
                    <a:pt x="420" y="2301"/>
                  </a:lnTo>
                  <a:lnTo>
                    <a:pt x="419" y="2351"/>
                  </a:lnTo>
                  <a:lnTo>
                    <a:pt x="420" y="2401"/>
                  </a:lnTo>
                  <a:lnTo>
                    <a:pt x="423" y="2451"/>
                  </a:lnTo>
                  <a:lnTo>
                    <a:pt x="432" y="2502"/>
                  </a:lnTo>
                  <a:lnTo>
                    <a:pt x="441" y="2552"/>
                  </a:lnTo>
                  <a:lnTo>
                    <a:pt x="455" y="2603"/>
                  </a:lnTo>
                  <a:lnTo>
                    <a:pt x="470" y="2653"/>
                  </a:lnTo>
                  <a:lnTo>
                    <a:pt x="491" y="2703"/>
                  </a:lnTo>
                  <a:lnTo>
                    <a:pt x="506" y="2742"/>
                  </a:lnTo>
                  <a:lnTo>
                    <a:pt x="524" y="2780"/>
                  </a:lnTo>
                  <a:lnTo>
                    <a:pt x="543" y="2816"/>
                  </a:lnTo>
                  <a:lnTo>
                    <a:pt x="565" y="2852"/>
                  </a:lnTo>
                  <a:lnTo>
                    <a:pt x="499" y="2900"/>
                  </a:lnTo>
                  <a:lnTo>
                    <a:pt x="438" y="2952"/>
                  </a:lnTo>
                  <a:lnTo>
                    <a:pt x="380" y="3006"/>
                  </a:lnTo>
                  <a:lnTo>
                    <a:pt x="326" y="3064"/>
                  </a:lnTo>
                  <a:lnTo>
                    <a:pt x="275" y="3126"/>
                  </a:lnTo>
                  <a:lnTo>
                    <a:pt x="228" y="3190"/>
                  </a:lnTo>
                  <a:lnTo>
                    <a:pt x="183" y="3258"/>
                  </a:lnTo>
                  <a:lnTo>
                    <a:pt x="144" y="3328"/>
                  </a:lnTo>
                  <a:lnTo>
                    <a:pt x="114" y="3384"/>
                  </a:lnTo>
                  <a:lnTo>
                    <a:pt x="89" y="3440"/>
                  </a:lnTo>
                  <a:lnTo>
                    <a:pt x="66" y="3495"/>
                  </a:lnTo>
                  <a:lnTo>
                    <a:pt x="55" y="3523"/>
                  </a:lnTo>
                  <a:lnTo>
                    <a:pt x="47" y="3552"/>
                  </a:lnTo>
                  <a:lnTo>
                    <a:pt x="30" y="3607"/>
                  </a:lnTo>
                  <a:lnTo>
                    <a:pt x="18" y="3662"/>
                  </a:lnTo>
                  <a:lnTo>
                    <a:pt x="8" y="3717"/>
                  </a:lnTo>
                  <a:lnTo>
                    <a:pt x="5" y="3745"/>
                  </a:lnTo>
                  <a:lnTo>
                    <a:pt x="3" y="3774"/>
                  </a:lnTo>
                  <a:lnTo>
                    <a:pt x="0" y="3828"/>
                  </a:lnTo>
                  <a:lnTo>
                    <a:pt x="1" y="3883"/>
                  </a:lnTo>
                  <a:lnTo>
                    <a:pt x="5" y="3937"/>
                  </a:lnTo>
                  <a:lnTo>
                    <a:pt x="12" y="3992"/>
                  </a:lnTo>
                  <a:lnTo>
                    <a:pt x="21" y="4045"/>
                  </a:lnTo>
                  <a:lnTo>
                    <a:pt x="36" y="4100"/>
                  </a:lnTo>
                  <a:lnTo>
                    <a:pt x="43" y="4126"/>
                  </a:lnTo>
                  <a:lnTo>
                    <a:pt x="53" y="4154"/>
                  </a:lnTo>
                  <a:lnTo>
                    <a:pt x="73" y="4209"/>
                  </a:lnTo>
                  <a:lnTo>
                    <a:pt x="83" y="4234"/>
                  </a:lnTo>
                  <a:lnTo>
                    <a:pt x="95" y="4261"/>
                  </a:lnTo>
                  <a:lnTo>
                    <a:pt x="120" y="4311"/>
                  </a:lnTo>
                  <a:lnTo>
                    <a:pt x="147" y="4359"/>
                  </a:lnTo>
                  <a:lnTo>
                    <a:pt x="177" y="4406"/>
                  </a:lnTo>
                  <a:lnTo>
                    <a:pt x="210" y="4450"/>
                  </a:lnTo>
                  <a:lnTo>
                    <a:pt x="245" y="4492"/>
                  </a:lnTo>
                  <a:lnTo>
                    <a:pt x="282" y="4532"/>
                  </a:lnTo>
                  <a:lnTo>
                    <a:pt x="323" y="4570"/>
                  </a:lnTo>
                  <a:lnTo>
                    <a:pt x="365" y="4605"/>
                  </a:lnTo>
                  <a:lnTo>
                    <a:pt x="409" y="4639"/>
                  </a:lnTo>
                  <a:lnTo>
                    <a:pt x="456" y="4670"/>
                  </a:lnTo>
                  <a:lnTo>
                    <a:pt x="507" y="4700"/>
                  </a:lnTo>
                  <a:lnTo>
                    <a:pt x="559" y="4727"/>
                  </a:lnTo>
                  <a:lnTo>
                    <a:pt x="585" y="4739"/>
                  </a:lnTo>
                  <a:lnTo>
                    <a:pt x="614" y="4753"/>
                  </a:lnTo>
                  <a:lnTo>
                    <a:pt x="671" y="4775"/>
                  </a:lnTo>
                  <a:lnTo>
                    <a:pt x="732" y="4797"/>
                  </a:lnTo>
                  <a:lnTo>
                    <a:pt x="806" y="4819"/>
                  </a:lnTo>
                  <a:lnTo>
                    <a:pt x="883" y="4837"/>
                  </a:lnTo>
                  <a:lnTo>
                    <a:pt x="960" y="4850"/>
                  </a:lnTo>
                  <a:lnTo>
                    <a:pt x="1038" y="4859"/>
                  </a:lnTo>
                  <a:lnTo>
                    <a:pt x="1115" y="4864"/>
                  </a:lnTo>
                  <a:lnTo>
                    <a:pt x="1193" y="4864"/>
                  </a:lnTo>
                  <a:lnTo>
                    <a:pt x="1272" y="4861"/>
                  </a:lnTo>
                  <a:lnTo>
                    <a:pt x="1351" y="4853"/>
                  </a:lnTo>
                  <a:lnTo>
                    <a:pt x="1417" y="4838"/>
                  </a:lnTo>
                  <a:lnTo>
                    <a:pt x="1484" y="4826"/>
                  </a:lnTo>
                  <a:lnTo>
                    <a:pt x="1612" y="4808"/>
                  </a:lnTo>
                  <a:lnTo>
                    <a:pt x="1624" y="4815"/>
                  </a:lnTo>
                  <a:lnTo>
                    <a:pt x="1643" y="4833"/>
                  </a:lnTo>
                  <a:lnTo>
                    <a:pt x="1651" y="4843"/>
                  </a:lnTo>
                  <a:lnTo>
                    <a:pt x="1660" y="4855"/>
                  </a:lnTo>
                  <a:lnTo>
                    <a:pt x="1672" y="4882"/>
                  </a:lnTo>
                  <a:lnTo>
                    <a:pt x="1682" y="4915"/>
                  </a:lnTo>
                  <a:lnTo>
                    <a:pt x="1698" y="4977"/>
                  </a:lnTo>
                  <a:lnTo>
                    <a:pt x="1714" y="5027"/>
                  </a:lnTo>
                  <a:lnTo>
                    <a:pt x="1734" y="5079"/>
                  </a:lnTo>
                  <a:lnTo>
                    <a:pt x="1752" y="5114"/>
                  </a:lnTo>
                  <a:lnTo>
                    <a:pt x="1775" y="5150"/>
                  </a:lnTo>
                  <a:lnTo>
                    <a:pt x="1800" y="5183"/>
                  </a:lnTo>
                  <a:lnTo>
                    <a:pt x="1828" y="5218"/>
                  </a:lnTo>
                  <a:lnTo>
                    <a:pt x="1858" y="5251"/>
                  </a:lnTo>
                  <a:lnTo>
                    <a:pt x="1890" y="5283"/>
                  </a:lnTo>
                  <a:lnTo>
                    <a:pt x="1925" y="5314"/>
                  </a:lnTo>
                  <a:lnTo>
                    <a:pt x="1964" y="5347"/>
                  </a:lnTo>
                  <a:lnTo>
                    <a:pt x="2000" y="5373"/>
                  </a:lnTo>
                  <a:lnTo>
                    <a:pt x="2038" y="5398"/>
                  </a:lnTo>
                  <a:lnTo>
                    <a:pt x="2076" y="5421"/>
                  </a:lnTo>
                  <a:lnTo>
                    <a:pt x="2117" y="5444"/>
                  </a:lnTo>
                  <a:lnTo>
                    <a:pt x="2157" y="5463"/>
                  </a:lnTo>
                  <a:lnTo>
                    <a:pt x="2199" y="5482"/>
                  </a:lnTo>
                  <a:lnTo>
                    <a:pt x="2242" y="5499"/>
                  </a:lnTo>
                  <a:lnTo>
                    <a:pt x="2286" y="5515"/>
                  </a:lnTo>
                  <a:lnTo>
                    <a:pt x="2329" y="5527"/>
                  </a:lnTo>
                  <a:lnTo>
                    <a:pt x="2375" y="5539"/>
                  </a:lnTo>
                  <a:lnTo>
                    <a:pt x="2422" y="5548"/>
                  </a:lnTo>
                  <a:lnTo>
                    <a:pt x="2470" y="5557"/>
                  </a:lnTo>
                  <a:lnTo>
                    <a:pt x="2518" y="5563"/>
                  </a:lnTo>
                  <a:lnTo>
                    <a:pt x="2567" y="5567"/>
                  </a:lnTo>
                  <a:lnTo>
                    <a:pt x="2617" y="5570"/>
                  </a:lnTo>
                  <a:lnTo>
                    <a:pt x="2669" y="5571"/>
                  </a:lnTo>
                  <a:lnTo>
                    <a:pt x="2729" y="5569"/>
                  </a:lnTo>
                  <a:lnTo>
                    <a:pt x="2789" y="5565"/>
                  </a:lnTo>
                  <a:lnTo>
                    <a:pt x="2847" y="5559"/>
                  </a:lnTo>
                  <a:lnTo>
                    <a:pt x="2904" y="5551"/>
                  </a:lnTo>
                  <a:lnTo>
                    <a:pt x="2959" y="5537"/>
                  </a:lnTo>
                  <a:lnTo>
                    <a:pt x="2986" y="5530"/>
                  </a:lnTo>
                  <a:lnTo>
                    <a:pt x="2992" y="5528"/>
                  </a:lnTo>
                  <a:lnTo>
                    <a:pt x="2999" y="5527"/>
                  </a:lnTo>
                  <a:lnTo>
                    <a:pt x="3013" y="5524"/>
                  </a:lnTo>
                  <a:lnTo>
                    <a:pt x="3066" y="5509"/>
                  </a:lnTo>
                  <a:lnTo>
                    <a:pt x="3119" y="5491"/>
                  </a:lnTo>
                  <a:lnTo>
                    <a:pt x="3150" y="5476"/>
                  </a:lnTo>
                  <a:lnTo>
                    <a:pt x="3181" y="5462"/>
                  </a:lnTo>
                  <a:lnTo>
                    <a:pt x="3196" y="5453"/>
                  </a:lnTo>
                  <a:lnTo>
                    <a:pt x="3211" y="5446"/>
                  </a:lnTo>
                  <a:lnTo>
                    <a:pt x="3243" y="5431"/>
                  </a:lnTo>
                  <a:lnTo>
                    <a:pt x="3270" y="5411"/>
                  </a:lnTo>
                  <a:lnTo>
                    <a:pt x="3299" y="5392"/>
                  </a:lnTo>
                  <a:lnTo>
                    <a:pt x="3301" y="5389"/>
                  </a:lnTo>
                  <a:lnTo>
                    <a:pt x="3305" y="5386"/>
                  </a:lnTo>
                  <a:lnTo>
                    <a:pt x="3312" y="5381"/>
                  </a:lnTo>
                  <a:lnTo>
                    <a:pt x="3327" y="5372"/>
                  </a:lnTo>
                  <a:lnTo>
                    <a:pt x="3355" y="5351"/>
                  </a:lnTo>
                  <a:lnTo>
                    <a:pt x="3531" y="5199"/>
                  </a:lnTo>
                  <a:lnTo>
                    <a:pt x="3563" y="5171"/>
                  </a:lnTo>
                  <a:lnTo>
                    <a:pt x="3592" y="5168"/>
                  </a:lnTo>
                  <a:lnTo>
                    <a:pt x="3594" y="5168"/>
                  </a:lnTo>
                  <a:lnTo>
                    <a:pt x="3635" y="5186"/>
                  </a:lnTo>
                  <a:lnTo>
                    <a:pt x="3676" y="5209"/>
                  </a:lnTo>
                  <a:lnTo>
                    <a:pt x="3714" y="5235"/>
                  </a:lnTo>
                  <a:lnTo>
                    <a:pt x="3734" y="5249"/>
                  </a:lnTo>
                  <a:lnTo>
                    <a:pt x="3754" y="5266"/>
                  </a:lnTo>
                  <a:lnTo>
                    <a:pt x="3801" y="5302"/>
                  </a:lnTo>
                  <a:lnTo>
                    <a:pt x="3850" y="5335"/>
                  </a:lnTo>
                  <a:lnTo>
                    <a:pt x="3902" y="5363"/>
                  </a:lnTo>
                  <a:lnTo>
                    <a:pt x="3956" y="5389"/>
                  </a:lnTo>
                  <a:lnTo>
                    <a:pt x="4001" y="5404"/>
                  </a:lnTo>
                  <a:lnTo>
                    <a:pt x="4049" y="5420"/>
                  </a:lnTo>
                  <a:lnTo>
                    <a:pt x="4098" y="5432"/>
                  </a:lnTo>
                  <a:lnTo>
                    <a:pt x="4150" y="5443"/>
                  </a:lnTo>
                  <a:lnTo>
                    <a:pt x="4202" y="5450"/>
                  </a:lnTo>
                  <a:lnTo>
                    <a:pt x="4254" y="5456"/>
                  </a:lnTo>
                  <a:lnTo>
                    <a:pt x="4308" y="5459"/>
                  </a:lnTo>
                  <a:lnTo>
                    <a:pt x="4365" y="5461"/>
                  </a:lnTo>
                  <a:lnTo>
                    <a:pt x="4384" y="5459"/>
                  </a:lnTo>
                  <a:lnTo>
                    <a:pt x="4404" y="5459"/>
                  </a:lnTo>
                  <a:lnTo>
                    <a:pt x="4445" y="5457"/>
                  </a:lnTo>
                  <a:lnTo>
                    <a:pt x="4464" y="5455"/>
                  </a:lnTo>
                  <a:lnTo>
                    <a:pt x="4474" y="5453"/>
                  </a:lnTo>
                  <a:lnTo>
                    <a:pt x="4485" y="5453"/>
                  </a:lnTo>
                  <a:lnTo>
                    <a:pt x="4526" y="5450"/>
                  </a:lnTo>
                  <a:lnTo>
                    <a:pt x="4534" y="5447"/>
                  </a:lnTo>
                  <a:lnTo>
                    <a:pt x="4544" y="5446"/>
                  </a:lnTo>
                  <a:lnTo>
                    <a:pt x="4563" y="5444"/>
                  </a:lnTo>
                  <a:lnTo>
                    <a:pt x="4601" y="5437"/>
                  </a:lnTo>
                  <a:lnTo>
                    <a:pt x="4619" y="5432"/>
                  </a:lnTo>
                  <a:lnTo>
                    <a:pt x="4638" y="5428"/>
                  </a:lnTo>
                  <a:lnTo>
                    <a:pt x="4677" y="5420"/>
                  </a:lnTo>
                  <a:lnTo>
                    <a:pt x="4712" y="5408"/>
                  </a:lnTo>
                  <a:lnTo>
                    <a:pt x="4748" y="5396"/>
                  </a:lnTo>
                  <a:lnTo>
                    <a:pt x="4764" y="5389"/>
                  </a:lnTo>
                  <a:lnTo>
                    <a:pt x="4768" y="5386"/>
                  </a:lnTo>
                  <a:lnTo>
                    <a:pt x="4773" y="5385"/>
                  </a:lnTo>
                  <a:lnTo>
                    <a:pt x="4782" y="5383"/>
                  </a:lnTo>
                  <a:lnTo>
                    <a:pt x="4799" y="5375"/>
                  </a:lnTo>
                  <a:lnTo>
                    <a:pt x="4803" y="5373"/>
                  </a:lnTo>
                  <a:lnTo>
                    <a:pt x="4808" y="5372"/>
                  </a:lnTo>
                  <a:lnTo>
                    <a:pt x="4817" y="5369"/>
                  </a:lnTo>
                  <a:lnTo>
                    <a:pt x="4825" y="5365"/>
                  </a:lnTo>
                  <a:lnTo>
                    <a:pt x="4828" y="5362"/>
                  </a:lnTo>
                  <a:lnTo>
                    <a:pt x="4833" y="5361"/>
                  </a:lnTo>
                  <a:lnTo>
                    <a:pt x="4850" y="5354"/>
                  </a:lnTo>
                  <a:lnTo>
                    <a:pt x="4883" y="5337"/>
                  </a:lnTo>
                  <a:lnTo>
                    <a:pt x="4899" y="5327"/>
                  </a:lnTo>
                  <a:lnTo>
                    <a:pt x="4916" y="5319"/>
                  </a:lnTo>
                  <a:lnTo>
                    <a:pt x="4949" y="5301"/>
                  </a:lnTo>
                  <a:lnTo>
                    <a:pt x="4982" y="5279"/>
                  </a:lnTo>
                  <a:lnTo>
                    <a:pt x="5015" y="5258"/>
                  </a:lnTo>
                  <a:lnTo>
                    <a:pt x="5048" y="5234"/>
                  </a:lnTo>
                  <a:lnTo>
                    <a:pt x="5081" y="5210"/>
                  </a:lnTo>
                  <a:lnTo>
                    <a:pt x="5103" y="5191"/>
                  </a:lnTo>
                  <a:lnTo>
                    <a:pt x="5127" y="5179"/>
                  </a:lnTo>
                  <a:lnTo>
                    <a:pt x="5151" y="5169"/>
                  </a:lnTo>
                  <a:lnTo>
                    <a:pt x="5175" y="5167"/>
                  </a:lnTo>
                  <a:lnTo>
                    <a:pt x="5197" y="5167"/>
                  </a:lnTo>
                  <a:lnTo>
                    <a:pt x="5221" y="5173"/>
                  </a:lnTo>
                  <a:lnTo>
                    <a:pt x="5245" y="5182"/>
                  </a:lnTo>
                  <a:lnTo>
                    <a:pt x="5269" y="5198"/>
                  </a:lnTo>
                  <a:lnTo>
                    <a:pt x="5392" y="5291"/>
                  </a:lnTo>
                  <a:lnTo>
                    <a:pt x="5421" y="5312"/>
                  </a:lnTo>
                  <a:lnTo>
                    <a:pt x="5479" y="5345"/>
                  </a:lnTo>
                  <a:lnTo>
                    <a:pt x="5540" y="5377"/>
                  </a:lnTo>
                  <a:lnTo>
                    <a:pt x="5603" y="5402"/>
                  </a:lnTo>
                  <a:lnTo>
                    <a:pt x="5669" y="5423"/>
                  </a:lnTo>
                  <a:lnTo>
                    <a:pt x="5735" y="5439"/>
                  </a:lnTo>
                  <a:lnTo>
                    <a:pt x="5806" y="5451"/>
                  </a:lnTo>
                  <a:lnTo>
                    <a:pt x="5879" y="5458"/>
                  </a:lnTo>
                  <a:lnTo>
                    <a:pt x="5955" y="5461"/>
                  </a:lnTo>
                  <a:lnTo>
                    <a:pt x="5977" y="5459"/>
                  </a:lnTo>
                  <a:lnTo>
                    <a:pt x="5999" y="5459"/>
                  </a:lnTo>
                  <a:lnTo>
                    <a:pt x="6045" y="5457"/>
                  </a:lnTo>
                  <a:lnTo>
                    <a:pt x="6088" y="5452"/>
                  </a:lnTo>
                  <a:lnTo>
                    <a:pt x="6110" y="5449"/>
                  </a:lnTo>
                  <a:lnTo>
                    <a:pt x="6133" y="5446"/>
                  </a:lnTo>
                  <a:lnTo>
                    <a:pt x="6153" y="5441"/>
                  </a:lnTo>
                  <a:lnTo>
                    <a:pt x="6175" y="5438"/>
                  </a:lnTo>
                  <a:lnTo>
                    <a:pt x="6217" y="5428"/>
                  </a:lnTo>
                  <a:lnTo>
                    <a:pt x="6258" y="5416"/>
                  </a:lnTo>
                  <a:lnTo>
                    <a:pt x="6298" y="5404"/>
                  </a:lnTo>
                  <a:lnTo>
                    <a:pt x="6337" y="5389"/>
                  </a:lnTo>
                  <a:lnTo>
                    <a:pt x="6375" y="5372"/>
                  </a:lnTo>
                  <a:lnTo>
                    <a:pt x="6412" y="5353"/>
                  </a:lnTo>
                  <a:lnTo>
                    <a:pt x="6450" y="5333"/>
                  </a:lnTo>
                  <a:lnTo>
                    <a:pt x="6466" y="5321"/>
                  </a:lnTo>
                  <a:lnTo>
                    <a:pt x="6470" y="5318"/>
                  </a:lnTo>
                  <a:lnTo>
                    <a:pt x="6475" y="5315"/>
                  </a:lnTo>
                  <a:lnTo>
                    <a:pt x="6484" y="5311"/>
                  </a:lnTo>
                  <a:lnTo>
                    <a:pt x="6520" y="5288"/>
                  </a:lnTo>
                  <a:lnTo>
                    <a:pt x="6554" y="5263"/>
                  </a:lnTo>
                  <a:lnTo>
                    <a:pt x="6589" y="5236"/>
                  </a:lnTo>
                  <a:lnTo>
                    <a:pt x="6632" y="5195"/>
                  </a:lnTo>
                  <a:lnTo>
                    <a:pt x="6652" y="5174"/>
                  </a:lnTo>
                  <a:lnTo>
                    <a:pt x="6662" y="5163"/>
                  </a:lnTo>
                  <a:lnTo>
                    <a:pt x="6673" y="5153"/>
                  </a:lnTo>
                  <a:lnTo>
                    <a:pt x="6709" y="5110"/>
                  </a:lnTo>
                  <a:lnTo>
                    <a:pt x="6716" y="5098"/>
                  </a:lnTo>
                  <a:lnTo>
                    <a:pt x="6717" y="5095"/>
                  </a:lnTo>
                  <a:lnTo>
                    <a:pt x="6720" y="5092"/>
                  </a:lnTo>
                  <a:lnTo>
                    <a:pt x="6724" y="5087"/>
                  </a:lnTo>
                  <a:lnTo>
                    <a:pt x="6741" y="5066"/>
                  </a:lnTo>
                  <a:lnTo>
                    <a:pt x="6754" y="5042"/>
                  </a:lnTo>
                  <a:lnTo>
                    <a:pt x="6769" y="5019"/>
                  </a:lnTo>
                  <a:lnTo>
                    <a:pt x="6793" y="4971"/>
                  </a:lnTo>
                  <a:lnTo>
                    <a:pt x="6802" y="4946"/>
                  </a:lnTo>
                  <a:lnTo>
                    <a:pt x="6812" y="4922"/>
                  </a:lnTo>
                  <a:lnTo>
                    <a:pt x="6813" y="4915"/>
                  </a:lnTo>
                  <a:lnTo>
                    <a:pt x="6816" y="4909"/>
                  </a:lnTo>
                  <a:lnTo>
                    <a:pt x="6820" y="4897"/>
                  </a:lnTo>
                  <a:lnTo>
                    <a:pt x="6829" y="4873"/>
                  </a:lnTo>
                  <a:lnTo>
                    <a:pt x="6908" y="4885"/>
                  </a:lnTo>
                  <a:lnTo>
                    <a:pt x="6990" y="4892"/>
                  </a:lnTo>
                  <a:lnTo>
                    <a:pt x="7029" y="4893"/>
                  </a:lnTo>
                  <a:lnTo>
                    <a:pt x="7070" y="4893"/>
                  </a:lnTo>
                  <a:lnTo>
                    <a:pt x="7111" y="4892"/>
                  </a:lnTo>
                  <a:lnTo>
                    <a:pt x="7152" y="4889"/>
                  </a:lnTo>
                  <a:lnTo>
                    <a:pt x="7233" y="4877"/>
                  </a:lnTo>
                  <a:lnTo>
                    <a:pt x="7315" y="4861"/>
                  </a:lnTo>
                  <a:lnTo>
                    <a:pt x="7356" y="4850"/>
                  </a:lnTo>
                  <a:lnTo>
                    <a:pt x="7396" y="4838"/>
                  </a:lnTo>
                  <a:lnTo>
                    <a:pt x="7479" y="4809"/>
                  </a:lnTo>
                  <a:lnTo>
                    <a:pt x="7532" y="4785"/>
                  </a:lnTo>
                  <a:lnTo>
                    <a:pt x="7544" y="4778"/>
                  </a:lnTo>
                  <a:lnTo>
                    <a:pt x="7550" y="4774"/>
                  </a:lnTo>
                  <a:lnTo>
                    <a:pt x="7557" y="4772"/>
                  </a:lnTo>
                  <a:lnTo>
                    <a:pt x="7584" y="4760"/>
                  </a:lnTo>
                  <a:lnTo>
                    <a:pt x="7608" y="4745"/>
                  </a:lnTo>
                  <a:lnTo>
                    <a:pt x="7620" y="4738"/>
                  </a:lnTo>
                  <a:lnTo>
                    <a:pt x="7626" y="4735"/>
                  </a:lnTo>
                  <a:lnTo>
                    <a:pt x="7633" y="4732"/>
                  </a:lnTo>
                  <a:lnTo>
                    <a:pt x="7657" y="4718"/>
                  </a:lnTo>
                  <a:lnTo>
                    <a:pt x="7669" y="4711"/>
                  </a:lnTo>
                  <a:lnTo>
                    <a:pt x="7675" y="4707"/>
                  </a:lnTo>
                  <a:lnTo>
                    <a:pt x="7682" y="4705"/>
                  </a:lnTo>
                  <a:lnTo>
                    <a:pt x="7704" y="4688"/>
                  </a:lnTo>
                  <a:lnTo>
                    <a:pt x="7709" y="4683"/>
                  </a:lnTo>
                  <a:lnTo>
                    <a:pt x="7715" y="4679"/>
                  </a:lnTo>
                  <a:lnTo>
                    <a:pt x="7727" y="4672"/>
                  </a:lnTo>
                  <a:lnTo>
                    <a:pt x="7748" y="4655"/>
                  </a:lnTo>
                  <a:lnTo>
                    <a:pt x="7753" y="4651"/>
                  </a:lnTo>
                  <a:lnTo>
                    <a:pt x="7759" y="4647"/>
                  </a:lnTo>
                  <a:lnTo>
                    <a:pt x="7771" y="4640"/>
                  </a:lnTo>
                  <a:lnTo>
                    <a:pt x="7781" y="4630"/>
                  </a:lnTo>
                  <a:lnTo>
                    <a:pt x="7785" y="4626"/>
                  </a:lnTo>
                  <a:lnTo>
                    <a:pt x="7791" y="4622"/>
                  </a:lnTo>
                  <a:lnTo>
                    <a:pt x="7813" y="4605"/>
                  </a:lnTo>
                  <a:lnTo>
                    <a:pt x="7854" y="4569"/>
                  </a:lnTo>
                  <a:lnTo>
                    <a:pt x="7857" y="4563"/>
                  </a:lnTo>
                  <a:lnTo>
                    <a:pt x="7862" y="4558"/>
                  </a:lnTo>
                  <a:lnTo>
                    <a:pt x="7872" y="4549"/>
                  </a:lnTo>
                  <a:lnTo>
                    <a:pt x="7891" y="4530"/>
                  </a:lnTo>
                  <a:lnTo>
                    <a:pt x="7927" y="4489"/>
                  </a:lnTo>
                  <a:lnTo>
                    <a:pt x="7944" y="4467"/>
                  </a:lnTo>
                  <a:lnTo>
                    <a:pt x="7947" y="4461"/>
                  </a:lnTo>
                  <a:lnTo>
                    <a:pt x="7952" y="4456"/>
                  </a:lnTo>
                  <a:lnTo>
                    <a:pt x="7962" y="4447"/>
                  </a:lnTo>
                  <a:lnTo>
                    <a:pt x="7969" y="4435"/>
                  </a:lnTo>
                  <a:lnTo>
                    <a:pt x="7973" y="4429"/>
                  </a:lnTo>
                  <a:lnTo>
                    <a:pt x="7977" y="4424"/>
                  </a:lnTo>
                  <a:lnTo>
                    <a:pt x="7994" y="4402"/>
                  </a:lnTo>
                  <a:lnTo>
                    <a:pt x="8009" y="4378"/>
                  </a:lnTo>
                  <a:lnTo>
                    <a:pt x="8016" y="4366"/>
                  </a:lnTo>
                  <a:lnTo>
                    <a:pt x="8019" y="4360"/>
                  </a:lnTo>
                  <a:lnTo>
                    <a:pt x="8024" y="4356"/>
                  </a:lnTo>
                  <a:lnTo>
                    <a:pt x="8053" y="4308"/>
                  </a:lnTo>
                  <a:lnTo>
                    <a:pt x="8079" y="4258"/>
                  </a:lnTo>
                  <a:lnTo>
                    <a:pt x="8091" y="4232"/>
                  </a:lnTo>
                  <a:lnTo>
                    <a:pt x="8094" y="4225"/>
                  </a:lnTo>
                  <a:lnTo>
                    <a:pt x="8097" y="4219"/>
                  </a:lnTo>
                  <a:lnTo>
                    <a:pt x="8105" y="4207"/>
                  </a:lnTo>
                  <a:lnTo>
                    <a:pt x="8125" y="4152"/>
                  </a:lnTo>
                  <a:lnTo>
                    <a:pt x="8145" y="4099"/>
                  </a:lnTo>
                  <a:lnTo>
                    <a:pt x="8161" y="4045"/>
                  </a:lnTo>
                  <a:lnTo>
                    <a:pt x="8175" y="3992"/>
                  </a:lnTo>
                  <a:lnTo>
                    <a:pt x="8186" y="3937"/>
                  </a:lnTo>
                  <a:lnTo>
                    <a:pt x="8195" y="3884"/>
                  </a:lnTo>
                  <a:lnTo>
                    <a:pt x="8199" y="3831"/>
                  </a:lnTo>
                  <a:lnTo>
                    <a:pt x="8203" y="3778"/>
                  </a:lnTo>
                  <a:lnTo>
                    <a:pt x="8202" y="3723"/>
                  </a:lnTo>
                  <a:lnTo>
                    <a:pt x="8199" y="3670"/>
                  </a:lnTo>
                  <a:lnTo>
                    <a:pt x="8193" y="3618"/>
                  </a:lnTo>
                  <a:lnTo>
                    <a:pt x="8185" y="3565"/>
                  </a:lnTo>
                  <a:lnTo>
                    <a:pt x="8172" y="3510"/>
                  </a:lnTo>
                  <a:lnTo>
                    <a:pt x="8159" y="3457"/>
                  </a:lnTo>
                  <a:lnTo>
                    <a:pt x="8141" y="3404"/>
                  </a:lnTo>
                  <a:lnTo>
                    <a:pt x="8123" y="3351"/>
                  </a:lnTo>
                  <a:lnTo>
                    <a:pt x="8100" y="3297"/>
                  </a:lnTo>
                  <a:lnTo>
                    <a:pt x="8075" y="3247"/>
                  </a:lnTo>
                  <a:lnTo>
                    <a:pt x="8047" y="3198"/>
                  </a:lnTo>
                  <a:lnTo>
                    <a:pt x="8019" y="3151"/>
                  </a:lnTo>
                  <a:lnTo>
                    <a:pt x="7988" y="3105"/>
                  </a:lnTo>
                  <a:lnTo>
                    <a:pt x="7956" y="3063"/>
                  </a:lnTo>
                  <a:lnTo>
                    <a:pt x="7921" y="3021"/>
                  </a:lnTo>
                  <a:lnTo>
                    <a:pt x="7885" y="2984"/>
                  </a:lnTo>
                  <a:lnTo>
                    <a:pt x="7845" y="2947"/>
                  </a:lnTo>
                  <a:lnTo>
                    <a:pt x="7805" y="2912"/>
                  </a:lnTo>
                  <a:lnTo>
                    <a:pt x="7763" y="2878"/>
                  </a:lnTo>
                  <a:lnTo>
                    <a:pt x="7718" y="2848"/>
                  </a:lnTo>
                  <a:lnTo>
                    <a:pt x="7671" y="2818"/>
                  </a:lnTo>
                  <a:lnTo>
                    <a:pt x="7622" y="2792"/>
                  </a:lnTo>
                  <a:lnTo>
                    <a:pt x="7571" y="2767"/>
                  </a:lnTo>
                  <a:lnTo>
                    <a:pt x="7519" y="2744"/>
                  </a:lnTo>
                  <a:lnTo>
                    <a:pt x="7483" y="2730"/>
                  </a:lnTo>
                  <a:lnTo>
                    <a:pt x="7448" y="2718"/>
                  </a:lnTo>
                  <a:lnTo>
                    <a:pt x="7378" y="2696"/>
                  </a:lnTo>
                  <a:lnTo>
                    <a:pt x="7402" y="2664"/>
                  </a:lnTo>
                  <a:lnTo>
                    <a:pt x="7413" y="2647"/>
                  </a:lnTo>
                  <a:lnTo>
                    <a:pt x="7425" y="2631"/>
                  </a:lnTo>
                  <a:lnTo>
                    <a:pt x="7435" y="2613"/>
                  </a:lnTo>
                  <a:lnTo>
                    <a:pt x="7446" y="2597"/>
                  </a:lnTo>
                  <a:lnTo>
                    <a:pt x="7466" y="2561"/>
                  </a:lnTo>
                  <a:lnTo>
                    <a:pt x="7466" y="2557"/>
                  </a:lnTo>
                  <a:lnTo>
                    <a:pt x="7467" y="2555"/>
                  </a:lnTo>
                  <a:lnTo>
                    <a:pt x="7470" y="2550"/>
                  </a:lnTo>
                  <a:lnTo>
                    <a:pt x="7474" y="2540"/>
                  </a:lnTo>
                  <a:lnTo>
                    <a:pt x="7484" y="2521"/>
                  </a:lnTo>
                  <a:lnTo>
                    <a:pt x="7501" y="2481"/>
                  </a:lnTo>
                  <a:lnTo>
                    <a:pt x="7508" y="2460"/>
                  </a:lnTo>
                  <a:lnTo>
                    <a:pt x="7508" y="2456"/>
                  </a:lnTo>
                  <a:lnTo>
                    <a:pt x="7509" y="2454"/>
                  </a:lnTo>
                  <a:lnTo>
                    <a:pt x="7512" y="2449"/>
                  </a:lnTo>
                  <a:lnTo>
                    <a:pt x="7516" y="2439"/>
                  </a:lnTo>
                  <a:lnTo>
                    <a:pt x="7531" y="2396"/>
                  </a:lnTo>
                  <a:lnTo>
                    <a:pt x="7542" y="2351"/>
                  </a:lnTo>
                  <a:lnTo>
                    <a:pt x="7543" y="2339"/>
                  </a:lnTo>
                  <a:lnTo>
                    <a:pt x="7545" y="2328"/>
                  </a:lnTo>
                  <a:lnTo>
                    <a:pt x="7550" y="2306"/>
                  </a:lnTo>
                  <a:lnTo>
                    <a:pt x="7557" y="2261"/>
                  </a:lnTo>
                  <a:lnTo>
                    <a:pt x="7560" y="2238"/>
                  </a:lnTo>
                  <a:lnTo>
                    <a:pt x="7563" y="2216"/>
                  </a:lnTo>
                  <a:lnTo>
                    <a:pt x="7567" y="2171"/>
                  </a:lnTo>
                  <a:lnTo>
                    <a:pt x="7568" y="2125"/>
                  </a:lnTo>
                  <a:lnTo>
                    <a:pt x="7568" y="2079"/>
                  </a:lnTo>
                  <a:lnTo>
                    <a:pt x="7567" y="2034"/>
                  </a:lnTo>
                  <a:lnTo>
                    <a:pt x="7561" y="1986"/>
                  </a:lnTo>
                  <a:lnTo>
                    <a:pt x="7555" y="1940"/>
                  </a:lnTo>
                  <a:lnTo>
                    <a:pt x="7550" y="1916"/>
                  </a:lnTo>
                  <a:lnTo>
                    <a:pt x="7548" y="1904"/>
                  </a:lnTo>
                  <a:lnTo>
                    <a:pt x="7547" y="1898"/>
                  </a:lnTo>
                  <a:lnTo>
                    <a:pt x="7547" y="1893"/>
                  </a:lnTo>
                  <a:lnTo>
                    <a:pt x="7537" y="1848"/>
                  </a:lnTo>
                  <a:lnTo>
                    <a:pt x="7524" y="1800"/>
                  </a:lnTo>
                  <a:lnTo>
                    <a:pt x="7516" y="1776"/>
                  </a:lnTo>
                  <a:lnTo>
                    <a:pt x="7513" y="1764"/>
                  </a:lnTo>
                  <a:lnTo>
                    <a:pt x="7510" y="1753"/>
                  </a:lnTo>
                  <a:lnTo>
                    <a:pt x="7495" y="1705"/>
                  </a:lnTo>
                  <a:lnTo>
                    <a:pt x="7477" y="1659"/>
                  </a:lnTo>
                  <a:lnTo>
                    <a:pt x="7456" y="1611"/>
                  </a:lnTo>
                  <a:lnTo>
                    <a:pt x="7435" y="1566"/>
                  </a:lnTo>
                  <a:lnTo>
                    <a:pt x="7412" y="1521"/>
                  </a:lnTo>
                  <a:lnTo>
                    <a:pt x="7389" y="1479"/>
                  </a:lnTo>
                  <a:lnTo>
                    <a:pt x="7364" y="1437"/>
                  </a:lnTo>
                  <a:lnTo>
                    <a:pt x="7338" y="1398"/>
                  </a:lnTo>
                  <a:lnTo>
                    <a:pt x="7310" y="1359"/>
                  </a:lnTo>
                  <a:lnTo>
                    <a:pt x="7282" y="1325"/>
                  </a:lnTo>
                  <a:lnTo>
                    <a:pt x="7251" y="1289"/>
                  </a:lnTo>
                  <a:lnTo>
                    <a:pt x="7220" y="1256"/>
                  </a:lnTo>
                  <a:lnTo>
                    <a:pt x="7188" y="1224"/>
                  </a:lnTo>
                  <a:lnTo>
                    <a:pt x="7154" y="1195"/>
                  </a:lnTo>
                  <a:lnTo>
                    <a:pt x="7118" y="1165"/>
                  </a:lnTo>
                  <a:lnTo>
                    <a:pt x="7082" y="1139"/>
                  </a:lnTo>
                  <a:lnTo>
                    <a:pt x="7045" y="1112"/>
                  </a:lnTo>
                  <a:lnTo>
                    <a:pt x="7008" y="1089"/>
                  </a:lnTo>
                  <a:close/>
                </a:path>
              </a:pathLst>
            </a:custGeom>
            <a:pattFill prst="pct25">
              <a:fgClr>
                <a:schemeClr val="bg2">
                  <a:lumMod val="90000"/>
                </a:schemeClr>
              </a:fgClr>
              <a:bgClr>
                <a:schemeClr val="bg1"/>
              </a:bgClr>
            </a:pattFill>
            <a:ln w="19050">
              <a:solidFill>
                <a:schemeClr val="bg1">
                  <a:lumMod val="50000"/>
                </a:schemeClr>
              </a:solidFill>
              <a:prstDash val="sysDash"/>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rgbClr val="0079DB"/>
                </a:solidFill>
              </a:endParaRPr>
            </a:p>
          </p:txBody>
        </p:sp>
        <p:grpSp>
          <p:nvGrpSpPr>
            <p:cNvPr id="68" name="Group 67"/>
            <p:cNvGrpSpPr/>
            <p:nvPr/>
          </p:nvGrpSpPr>
          <p:grpSpPr>
            <a:xfrm>
              <a:off x="6920690" y="991895"/>
              <a:ext cx="1342290" cy="682246"/>
              <a:chOff x="2237928" y="3610371"/>
              <a:chExt cx="1342290" cy="682246"/>
            </a:xfrm>
          </p:grpSpPr>
          <p:sp>
            <p:nvSpPr>
              <p:cNvPr id="69" name="Freeform 5"/>
              <p:cNvSpPr>
                <a:spLocks/>
              </p:cNvSpPr>
              <p:nvPr/>
            </p:nvSpPr>
            <p:spPr bwMode="auto">
              <a:xfrm>
                <a:off x="2237928" y="3610371"/>
                <a:ext cx="901987" cy="545101"/>
              </a:xfrm>
              <a:custGeom>
                <a:avLst/>
                <a:gdLst>
                  <a:gd name="T0" fmla="*/ 6500 w 8203"/>
                  <a:gd name="T1" fmla="*/ 987 h 5571"/>
                  <a:gd name="T2" fmla="*/ 6248 w 8203"/>
                  <a:gd name="T3" fmla="*/ 722 h 5571"/>
                  <a:gd name="T4" fmla="*/ 5872 w 8203"/>
                  <a:gd name="T5" fmla="*/ 557 h 5571"/>
                  <a:gd name="T6" fmla="*/ 5411 w 8203"/>
                  <a:gd name="T7" fmla="*/ 536 h 5571"/>
                  <a:gd name="T8" fmla="*/ 5062 w 8203"/>
                  <a:gd name="T9" fmla="*/ 628 h 5571"/>
                  <a:gd name="T10" fmla="*/ 4761 w 8203"/>
                  <a:gd name="T11" fmla="*/ 264 h 5571"/>
                  <a:gd name="T12" fmla="*/ 4426 w 8203"/>
                  <a:gd name="T13" fmla="*/ 55 h 5571"/>
                  <a:gd name="T14" fmla="*/ 3990 w 8203"/>
                  <a:gd name="T15" fmla="*/ 2 h 5571"/>
                  <a:gd name="T16" fmla="*/ 3449 w 8203"/>
                  <a:gd name="T17" fmla="*/ 224 h 5571"/>
                  <a:gd name="T18" fmla="*/ 3102 w 8203"/>
                  <a:gd name="T19" fmla="*/ 728 h 5571"/>
                  <a:gd name="T20" fmla="*/ 2575 w 8203"/>
                  <a:gd name="T21" fmla="*/ 676 h 5571"/>
                  <a:gd name="T22" fmla="*/ 2167 w 8203"/>
                  <a:gd name="T23" fmla="*/ 938 h 5571"/>
                  <a:gd name="T24" fmla="*/ 2000 w 8203"/>
                  <a:gd name="T25" fmla="*/ 1251 h 5571"/>
                  <a:gd name="T26" fmla="*/ 1842 w 8203"/>
                  <a:gd name="T27" fmla="*/ 1249 h 5571"/>
                  <a:gd name="T28" fmla="*/ 1355 w 8203"/>
                  <a:gd name="T29" fmla="*/ 1254 h 5571"/>
                  <a:gd name="T30" fmla="*/ 911 w 8203"/>
                  <a:gd name="T31" fmla="*/ 1446 h 5571"/>
                  <a:gd name="T32" fmla="*/ 579 w 8203"/>
                  <a:gd name="T33" fmla="*/ 1799 h 5571"/>
                  <a:gd name="T34" fmla="*/ 423 w 8203"/>
                  <a:gd name="T35" fmla="*/ 2251 h 5571"/>
                  <a:gd name="T36" fmla="*/ 491 w 8203"/>
                  <a:gd name="T37" fmla="*/ 2703 h 5571"/>
                  <a:gd name="T38" fmla="*/ 275 w 8203"/>
                  <a:gd name="T39" fmla="*/ 3126 h 5571"/>
                  <a:gd name="T40" fmla="*/ 30 w 8203"/>
                  <a:gd name="T41" fmla="*/ 3607 h 5571"/>
                  <a:gd name="T42" fmla="*/ 21 w 8203"/>
                  <a:gd name="T43" fmla="*/ 4045 h 5571"/>
                  <a:gd name="T44" fmla="*/ 177 w 8203"/>
                  <a:gd name="T45" fmla="*/ 4406 h 5571"/>
                  <a:gd name="T46" fmla="*/ 559 w 8203"/>
                  <a:gd name="T47" fmla="*/ 4727 h 5571"/>
                  <a:gd name="T48" fmla="*/ 1115 w 8203"/>
                  <a:gd name="T49" fmla="*/ 4864 h 5571"/>
                  <a:gd name="T50" fmla="*/ 1651 w 8203"/>
                  <a:gd name="T51" fmla="*/ 4843 h 5571"/>
                  <a:gd name="T52" fmla="*/ 1800 w 8203"/>
                  <a:gd name="T53" fmla="*/ 5183 h 5571"/>
                  <a:gd name="T54" fmla="*/ 2117 w 8203"/>
                  <a:gd name="T55" fmla="*/ 5444 h 5571"/>
                  <a:gd name="T56" fmla="*/ 2518 w 8203"/>
                  <a:gd name="T57" fmla="*/ 5563 h 5571"/>
                  <a:gd name="T58" fmla="*/ 2986 w 8203"/>
                  <a:gd name="T59" fmla="*/ 5530 h 5571"/>
                  <a:gd name="T60" fmla="*/ 3211 w 8203"/>
                  <a:gd name="T61" fmla="*/ 5446 h 5571"/>
                  <a:gd name="T62" fmla="*/ 3531 w 8203"/>
                  <a:gd name="T63" fmla="*/ 5199 h 5571"/>
                  <a:gd name="T64" fmla="*/ 3801 w 8203"/>
                  <a:gd name="T65" fmla="*/ 5302 h 5571"/>
                  <a:gd name="T66" fmla="*/ 4254 w 8203"/>
                  <a:gd name="T67" fmla="*/ 5456 h 5571"/>
                  <a:gd name="T68" fmla="*/ 4526 w 8203"/>
                  <a:gd name="T69" fmla="*/ 5450 h 5571"/>
                  <a:gd name="T70" fmla="*/ 4748 w 8203"/>
                  <a:gd name="T71" fmla="*/ 5396 h 5571"/>
                  <a:gd name="T72" fmla="*/ 4825 w 8203"/>
                  <a:gd name="T73" fmla="*/ 5365 h 5571"/>
                  <a:gd name="T74" fmla="*/ 5015 w 8203"/>
                  <a:gd name="T75" fmla="*/ 5258 h 5571"/>
                  <a:gd name="T76" fmla="*/ 5245 w 8203"/>
                  <a:gd name="T77" fmla="*/ 5182 h 5571"/>
                  <a:gd name="T78" fmla="*/ 5806 w 8203"/>
                  <a:gd name="T79" fmla="*/ 5451 h 5571"/>
                  <a:gd name="T80" fmla="*/ 6153 w 8203"/>
                  <a:gd name="T81" fmla="*/ 5441 h 5571"/>
                  <a:gd name="T82" fmla="*/ 6466 w 8203"/>
                  <a:gd name="T83" fmla="*/ 5321 h 5571"/>
                  <a:gd name="T84" fmla="*/ 6662 w 8203"/>
                  <a:gd name="T85" fmla="*/ 5163 h 5571"/>
                  <a:gd name="T86" fmla="*/ 6769 w 8203"/>
                  <a:gd name="T87" fmla="*/ 5019 h 5571"/>
                  <a:gd name="T88" fmla="*/ 6990 w 8203"/>
                  <a:gd name="T89" fmla="*/ 4892 h 5571"/>
                  <a:gd name="T90" fmla="*/ 7479 w 8203"/>
                  <a:gd name="T91" fmla="*/ 4809 h 5571"/>
                  <a:gd name="T92" fmla="*/ 7633 w 8203"/>
                  <a:gd name="T93" fmla="*/ 4732 h 5571"/>
                  <a:gd name="T94" fmla="*/ 7748 w 8203"/>
                  <a:gd name="T95" fmla="*/ 4655 h 5571"/>
                  <a:gd name="T96" fmla="*/ 7857 w 8203"/>
                  <a:gd name="T97" fmla="*/ 4563 h 5571"/>
                  <a:gd name="T98" fmla="*/ 7969 w 8203"/>
                  <a:gd name="T99" fmla="*/ 4435 h 5571"/>
                  <a:gd name="T100" fmla="*/ 8079 w 8203"/>
                  <a:gd name="T101" fmla="*/ 4258 h 5571"/>
                  <a:gd name="T102" fmla="*/ 8186 w 8203"/>
                  <a:gd name="T103" fmla="*/ 3937 h 5571"/>
                  <a:gd name="T104" fmla="*/ 8159 w 8203"/>
                  <a:gd name="T105" fmla="*/ 3457 h 5571"/>
                  <a:gd name="T106" fmla="*/ 7921 w 8203"/>
                  <a:gd name="T107" fmla="*/ 3021 h 5571"/>
                  <a:gd name="T108" fmla="*/ 7519 w 8203"/>
                  <a:gd name="T109" fmla="*/ 2744 h 5571"/>
                  <a:gd name="T110" fmla="*/ 7466 w 8203"/>
                  <a:gd name="T111" fmla="*/ 2561 h 5571"/>
                  <a:gd name="T112" fmla="*/ 7509 w 8203"/>
                  <a:gd name="T113" fmla="*/ 2454 h 5571"/>
                  <a:gd name="T114" fmla="*/ 7560 w 8203"/>
                  <a:gd name="T115" fmla="*/ 2238 h 5571"/>
                  <a:gd name="T116" fmla="*/ 7548 w 8203"/>
                  <a:gd name="T117" fmla="*/ 1904 h 5571"/>
                  <a:gd name="T118" fmla="*/ 7477 w 8203"/>
                  <a:gd name="T119" fmla="*/ 1659 h 5571"/>
                  <a:gd name="T120" fmla="*/ 7251 w 8203"/>
                  <a:gd name="T121" fmla="*/ 1289 h 5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03" h="5571">
                    <a:moveTo>
                      <a:pt x="7008" y="1089"/>
                    </a:moveTo>
                    <a:lnTo>
                      <a:pt x="6942" y="1052"/>
                    </a:lnTo>
                    <a:lnTo>
                      <a:pt x="6877" y="1023"/>
                    </a:lnTo>
                    <a:lnTo>
                      <a:pt x="6812" y="1001"/>
                    </a:lnTo>
                    <a:lnTo>
                      <a:pt x="6748" y="985"/>
                    </a:lnTo>
                    <a:lnTo>
                      <a:pt x="6685" y="974"/>
                    </a:lnTo>
                    <a:lnTo>
                      <a:pt x="6622" y="972"/>
                    </a:lnTo>
                    <a:lnTo>
                      <a:pt x="6560" y="975"/>
                    </a:lnTo>
                    <a:lnTo>
                      <a:pt x="6500" y="987"/>
                    </a:lnTo>
                    <a:lnTo>
                      <a:pt x="6480" y="955"/>
                    </a:lnTo>
                    <a:lnTo>
                      <a:pt x="6458" y="924"/>
                    </a:lnTo>
                    <a:lnTo>
                      <a:pt x="6434" y="893"/>
                    </a:lnTo>
                    <a:lnTo>
                      <a:pt x="6409" y="864"/>
                    </a:lnTo>
                    <a:lnTo>
                      <a:pt x="6381" y="834"/>
                    </a:lnTo>
                    <a:lnTo>
                      <a:pt x="6351" y="805"/>
                    </a:lnTo>
                    <a:lnTo>
                      <a:pt x="6319" y="778"/>
                    </a:lnTo>
                    <a:lnTo>
                      <a:pt x="6286" y="751"/>
                    </a:lnTo>
                    <a:lnTo>
                      <a:pt x="6248" y="722"/>
                    </a:lnTo>
                    <a:lnTo>
                      <a:pt x="6211" y="697"/>
                    </a:lnTo>
                    <a:lnTo>
                      <a:pt x="6171" y="673"/>
                    </a:lnTo>
                    <a:lnTo>
                      <a:pt x="6131" y="652"/>
                    </a:lnTo>
                    <a:lnTo>
                      <a:pt x="6089" y="630"/>
                    </a:lnTo>
                    <a:lnTo>
                      <a:pt x="6049" y="612"/>
                    </a:lnTo>
                    <a:lnTo>
                      <a:pt x="6005" y="595"/>
                    </a:lnTo>
                    <a:lnTo>
                      <a:pt x="5963" y="582"/>
                    </a:lnTo>
                    <a:lnTo>
                      <a:pt x="5918" y="568"/>
                    </a:lnTo>
                    <a:lnTo>
                      <a:pt x="5872" y="557"/>
                    </a:lnTo>
                    <a:lnTo>
                      <a:pt x="5825" y="547"/>
                    </a:lnTo>
                    <a:lnTo>
                      <a:pt x="5779" y="540"/>
                    </a:lnTo>
                    <a:lnTo>
                      <a:pt x="5729" y="533"/>
                    </a:lnTo>
                    <a:lnTo>
                      <a:pt x="5681" y="529"/>
                    </a:lnTo>
                    <a:lnTo>
                      <a:pt x="5631" y="527"/>
                    </a:lnTo>
                    <a:lnTo>
                      <a:pt x="5582" y="527"/>
                    </a:lnTo>
                    <a:lnTo>
                      <a:pt x="5523" y="527"/>
                    </a:lnTo>
                    <a:lnTo>
                      <a:pt x="5467" y="530"/>
                    </a:lnTo>
                    <a:lnTo>
                      <a:pt x="5411" y="536"/>
                    </a:lnTo>
                    <a:lnTo>
                      <a:pt x="5359" y="545"/>
                    </a:lnTo>
                    <a:lnTo>
                      <a:pt x="5312" y="556"/>
                    </a:lnTo>
                    <a:lnTo>
                      <a:pt x="5282" y="562"/>
                    </a:lnTo>
                    <a:lnTo>
                      <a:pt x="5267" y="566"/>
                    </a:lnTo>
                    <a:lnTo>
                      <a:pt x="5199" y="587"/>
                    </a:lnTo>
                    <a:lnTo>
                      <a:pt x="5173" y="596"/>
                    </a:lnTo>
                    <a:lnTo>
                      <a:pt x="5137" y="610"/>
                    </a:lnTo>
                    <a:lnTo>
                      <a:pt x="5099" y="619"/>
                    </a:lnTo>
                    <a:lnTo>
                      <a:pt x="5062" y="628"/>
                    </a:lnTo>
                    <a:lnTo>
                      <a:pt x="5024" y="634"/>
                    </a:lnTo>
                    <a:lnTo>
                      <a:pt x="4999" y="635"/>
                    </a:lnTo>
                    <a:lnTo>
                      <a:pt x="4991" y="634"/>
                    </a:lnTo>
                    <a:lnTo>
                      <a:pt x="4917" y="485"/>
                    </a:lnTo>
                    <a:lnTo>
                      <a:pt x="4892" y="432"/>
                    </a:lnTo>
                    <a:lnTo>
                      <a:pt x="4871" y="397"/>
                    </a:lnTo>
                    <a:lnTo>
                      <a:pt x="4838" y="350"/>
                    </a:lnTo>
                    <a:lnTo>
                      <a:pt x="4802" y="307"/>
                    </a:lnTo>
                    <a:lnTo>
                      <a:pt x="4761" y="264"/>
                    </a:lnTo>
                    <a:lnTo>
                      <a:pt x="4716" y="224"/>
                    </a:lnTo>
                    <a:lnTo>
                      <a:pt x="4682" y="196"/>
                    </a:lnTo>
                    <a:lnTo>
                      <a:pt x="4648" y="170"/>
                    </a:lnTo>
                    <a:lnTo>
                      <a:pt x="4612" y="146"/>
                    </a:lnTo>
                    <a:lnTo>
                      <a:pt x="4577" y="125"/>
                    </a:lnTo>
                    <a:lnTo>
                      <a:pt x="4540" y="103"/>
                    </a:lnTo>
                    <a:lnTo>
                      <a:pt x="4503" y="85"/>
                    </a:lnTo>
                    <a:lnTo>
                      <a:pt x="4464" y="68"/>
                    </a:lnTo>
                    <a:lnTo>
                      <a:pt x="4426" y="55"/>
                    </a:lnTo>
                    <a:lnTo>
                      <a:pt x="4385" y="41"/>
                    </a:lnTo>
                    <a:lnTo>
                      <a:pt x="4344" y="30"/>
                    </a:lnTo>
                    <a:lnTo>
                      <a:pt x="4302" y="20"/>
                    </a:lnTo>
                    <a:lnTo>
                      <a:pt x="4260" y="13"/>
                    </a:lnTo>
                    <a:lnTo>
                      <a:pt x="4216" y="6"/>
                    </a:lnTo>
                    <a:lnTo>
                      <a:pt x="4173" y="2"/>
                    </a:lnTo>
                    <a:lnTo>
                      <a:pt x="4127" y="0"/>
                    </a:lnTo>
                    <a:lnTo>
                      <a:pt x="4083" y="0"/>
                    </a:lnTo>
                    <a:lnTo>
                      <a:pt x="3990" y="2"/>
                    </a:lnTo>
                    <a:lnTo>
                      <a:pt x="3903" y="13"/>
                    </a:lnTo>
                    <a:lnTo>
                      <a:pt x="3860" y="20"/>
                    </a:lnTo>
                    <a:lnTo>
                      <a:pt x="3819" y="30"/>
                    </a:lnTo>
                    <a:lnTo>
                      <a:pt x="3738" y="55"/>
                    </a:lnTo>
                    <a:lnTo>
                      <a:pt x="3660" y="85"/>
                    </a:lnTo>
                    <a:lnTo>
                      <a:pt x="3622" y="103"/>
                    </a:lnTo>
                    <a:lnTo>
                      <a:pt x="3586" y="125"/>
                    </a:lnTo>
                    <a:lnTo>
                      <a:pt x="3515" y="170"/>
                    </a:lnTo>
                    <a:lnTo>
                      <a:pt x="3449" y="224"/>
                    </a:lnTo>
                    <a:lnTo>
                      <a:pt x="3393" y="275"/>
                    </a:lnTo>
                    <a:lnTo>
                      <a:pt x="3343" y="329"/>
                    </a:lnTo>
                    <a:lnTo>
                      <a:pt x="3300" y="385"/>
                    </a:lnTo>
                    <a:lnTo>
                      <a:pt x="3265" y="444"/>
                    </a:lnTo>
                    <a:lnTo>
                      <a:pt x="3247" y="482"/>
                    </a:lnTo>
                    <a:lnTo>
                      <a:pt x="3233" y="520"/>
                    </a:lnTo>
                    <a:lnTo>
                      <a:pt x="3207" y="598"/>
                    </a:lnTo>
                    <a:lnTo>
                      <a:pt x="3166" y="750"/>
                    </a:lnTo>
                    <a:lnTo>
                      <a:pt x="3102" y="728"/>
                    </a:lnTo>
                    <a:lnTo>
                      <a:pt x="3021" y="703"/>
                    </a:lnTo>
                    <a:lnTo>
                      <a:pt x="2975" y="686"/>
                    </a:lnTo>
                    <a:lnTo>
                      <a:pt x="2931" y="673"/>
                    </a:lnTo>
                    <a:lnTo>
                      <a:pt x="2877" y="664"/>
                    </a:lnTo>
                    <a:lnTo>
                      <a:pt x="2821" y="658"/>
                    </a:lnTo>
                    <a:lnTo>
                      <a:pt x="2764" y="656"/>
                    </a:lnTo>
                    <a:lnTo>
                      <a:pt x="2698" y="659"/>
                    </a:lnTo>
                    <a:lnTo>
                      <a:pt x="2634" y="666"/>
                    </a:lnTo>
                    <a:lnTo>
                      <a:pt x="2575" y="676"/>
                    </a:lnTo>
                    <a:lnTo>
                      <a:pt x="2520" y="692"/>
                    </a:lnTo>
                    <a:lnTo>
                      <a:pt x="2465" y="712"/>
                    </a:lnTo>
                    <a:lnTo>
                      <a:pt x="2413" y="737"/>
                    </a:lnTo>
                    <a:lnTo>
                      <a:pt x="2362" y="766"/>
                    </a:lnTo>
                    <a:lnTo>
                      <a:pt x="2314" y="799"/>
                    </a:lnTo>
                    <a:lnTo>
                      <a:pt x="2267" y="836"/>
                    </a:lnTo>
                    <a:lnTo>
                      <a:pt x="2223" y="880"/>
                    </a:lnTo>
                    <a:lnTo>
                      <a:pt x="2193" y="908"/>
                    </a:lnTo>
                    <a:lnTo>
                      <a:pt x="2167" y="938"/>
                    </a:lnTo>
                    <a:lnTo>
                      <a:pt x="2121" y="1002"/>
                    </a:lnTo>
                    <a:lnTo>
                      <a:pt x="2081" y="1068"/>
                    </a:lnTo>
                    <a:lnTo>
                      <a:pt x="2064" y="1101"/>
                    </a:lnTo>
                    <a:lnTo>
                      <a:pt x="2051" y="1137"/>
                    </a:lnTo>
                    <a:lnTo>
                      <a:pt x="2034" y="1184"/>
                    </a:lnTo>
                    <a:lnTo>
                      <a:pt x="2021" y="1213"/>
                    </a:lnTo>
                    <a:lnTo>
                      <a:pt x="2009" y="1243"/>
                    </a:lnTo>
                    <a:lnTo>
                      <a:pt x="2003" y="1250"/>
                    </a:lnTo>
                    <a:lnTo>
                      <a:pt x="2000" y="1251"/>
                    </a:lnTo>
                    <a:lnTo>
                      <a:pt x="1999" y="1254"/>
                    </a:lnTo>
                    <a:lnTo>
                      <a:pt x="1997" y="1259"/>
                    </a:lnTo>
                    <a:lnTo>
                      <a:pt x="1992" y="1261"/>
                    </a:lnTo>
                    <a:lnTo>
                      <a:pt x="1964" y="1266"/>
                    </a:lnTo>
                    <a:lnTo>
                      <a:pt x="1952" y="1266"/>
                    </a:lnTo>
                    <a:lnTo>
                      <a:pt x="1940" y="1265"/>
                    </a:lnTo>
                    <a:lnTo>
                      <a:pt x="1891" y="1257"/>
                    </a:lnTo>
                    <a:lnTo>
                      <a:pt x="1866" y="1253"/>
                    </a:lnTo>
                    <a:lnTo>
                      <a:pt x="1842" y="1249"/>
                    </a:lnTo>
                    <a:lnTo>
                      <a:pt x="1793" y="1238"/>
                    </a:lnTo>
                    <a:lnTo>
                      <a:pt x="1742" y="1232"/>
                    </a:lnTo>
                    <a:lnTo>
                      <a:pt x="1675" y="1226"/>
                    </a:lnTo>
                    <a:lnTo>
                      <a:pt x="1610" y="1224"/>
                    </a:lnTo>
                    <a:lnTo>
                      <a:pt x="1578" y="1224"/>
                    </a:lnTo>
                    <a:lnTo>
                      <a:pt x="1547" y="1226"/>
                    </a:lnTo>
                    <a:lnTo>
                      <a:pt x="1482" y="1231"/>
                    </a:lnTo>
                    <a:lnTo>
                      <a:pt x="1420" y="1242"/>
                    </a:lnTo>
                    <a:lnTo>
                      <a:pt x="1355" y="1254"/>
                    </a:lnTo>
                    <a:lnTo>
                      <a:pt x="1322" y="1261"/>
                    </a:lnTo>
                    <a:lnTo>
                      <a:pt x="1291" y="1271"/>
                    </a:lnTo>
                    <a:lnTo>
                      <a:pt x="1226" y="1291"/>
                    </a:lnTo>
                    <a:lnTo>
                      <a:pt x="1163" y="1316"/>
                    </a:lnTo>
                    <a:lnTo>
                      <a:pt x="1108" y="1338"/>
                    </a:lnTo>
                    <a:lnTo>
                      <a:pt x="1056" y="1363"/>
                    </a:lnTo>
                    <a:lnTo>
                      <a:pt x="1004" y="1388"/>
                    </a:lnTo>
                    <a:lnTo>
                      <a:pt x="958" y="1417"/>
                    </a:lnTo>
                    <a:lnTo>
                      <a:pt x="911" y="1446"/>
                    </a:lnTo>
                    <a:lnTo>
                      <a:pt x="868" y="1478"/>
                    </a:lnTo>
                    <a:lnTo>
                      <a:pt x="824" y="1512"/>
                    </a:lnTo>
                    <a:lnTo>
                      <a:pt x="785" y="1549"/>
                    </a:lnTo>
                    <a:lnTo>
                      <a:pt x="745" y="1585"/>
                    </a:lnTo>
                    <a:lnTo>
                      <a:pt x="709" y="1625"/>
                    </a:lnTo>
                    <a:lnTo>
                      <a:pt x="673" y="1664"/>
                    </a:lnTo>
                    <a:lnTo>
                      <a:pt x="641" y="1709"/>
                    </a:lnTo>
                    <a:lnTo>
                      <a:pt x="608" y="1752"/>
                    </a:lnTo>
                    <a:lnTo>
                      <a:pt x="579" y="1799"/>
                    </a:lnTo>
                    <a:lnTo>
                      <a:pt x="552" y="1847"/>
                    </a:lnTo>
                    <a:lnTo>
                      <a:pt x="528" y="1898"/>
                    </a:lnTo>
                    <a:lnTo>
                      <a:pt x="504" y="1949"/>
                    </a:lnTo>
                    <a:lnTo>
                      <a:pt x="483" y="1999"/>
                    </a:lnTo>
                    <a:lnTo>
                      <a:pt x="465" y="2049"/>
                    </a:lnTo>
                    <a:lnTo>
                      <a:pt x="451" y="2100"/>
                    </a:lnTo>
                    <a:lnTo>
                      <a:pt x="438" y="2150"/>
                    </a:lnTo>
                    <a:lnTo>
                      <a:pt x="429" y="2201"/>
                    </a:lnTo>
                    <a:lnTo>
                      <a:pt x="423" y="2251"/>
                    </a:lnTo>
                    <a:lnTo>
                      <a:pt x="420" y="2301"/>
                    </a:lnTo>
                    <a:lnTo>
                      <a:pt x="419" y="2351"/>
                    </a:lnTo>
                    <a:lnTo>
                      <a:pt x="420" y="2401"/>
                    </a:lnTo>
                    <a:lnTo>
                      <a:pt x="423" y="2451"/>
                    </a:lnTo>
                    <a:lnTo>
                      <a:pt x="432" y="2502"/>
                    </a:lnTo>
                    <a:lnTo>
                      <a:pt x="441" y="2552"/>
                    </a:lnTo>
                    <a:lnTo>
                      <a:pt x="455" y="2603"/>
                    </a:lnTo>
                    <a:lnTo>
                      <a:pt x="470" y="2653"/>
                    </a:lnTo>
                    <a:lnTo>
                      <a:pt x="491" y="2703"/>
                    </a:lnTo>
                    <a:lnTo>
                      <a:pt x="506" y="2742"/>
                    </a:lnTo>
                    <a:lnTo>
                      <a:pt x="524" y="2780"/>
                    </a:lnTo>
                    <a:lnTo>
                      <a:pt x="543" y="2816"/>
                    </a:lnTo>
                    <a:lnTo>
                      <a:pt x="565" y="2852"/>
                    </a:lnTo>
                    <a:lnTo>
                      <a:pt x="499" y="2900"/>
                    </a:lnTo>
                    <a:lnTo>
                      <a:pt x="438" y="2952"/>
                    </a:lnTo>
                    <a:lnTo>
                      <a:pt x="380" y="3006"/>
                    </a:lnTo>
                    <a:lnTo>
                      <a:pt x="326" y="3064"/>
                    </a:lnTo>
                    <a:lnTo>
                      <a:pt x="275" y="3126"/>
                    </a:lnTo>
                    <a:lnTo>
                      <a:pt x="228" y="3190"/>
                    </a:lnTo>
                    <a:lnTo>
                      <a:pt x="183" y="3258"/>
                    </a:lnTo>
                    <a:lnTo>
                      <a:pt x="144" y="3328"/>
                    </a:lnTo>
                    <a:lnTo>
                      <a:pt x="114" y="3384"/>
                    </a:lnTo>
                    <a:lnTo>
                      <a:pt x="89" y="3440"/>
                    </a:lnTo>
                    <a:lnTo>
                      <a:pt x="66" y="3495"/>
                    </a:lnTo>
                    <a:lnTo>
                      <a:pt x="55" y="3523"/>
                    </a:lnTo>
                    <a:lnTo>
                      <a:pt x="47" y="3552"/>
                    </a:lnTo>
                    <a:lnTo>
                      <a:pt x="30" y="3607"/>
                    </a:lnTo>
                    <a:lnTo>
                      <a:pt x="18" y="3662"/>
                    </a:lnTo>
                    <a:lnTo>
                      <a:pt x="8" y="3717"/>
                    </a:lnTo>
                    <a:lnTo>
                      <a:pt x="5" y="3745"/>
                    </a:lnTo>
                    <a:lnTo>
                      <a:pt x="3" y="3774"/>
                    </a:lnTo>
                    <a:lnTo>
                      <a:pt x="0" y="3828"/>
                    </a:lnTo>
                    <a:lnTo>
                      <a:pt x="1" y="3883"/>
                    </a:lnTo>
                    <a:lnTo>
                      <a:pt x="5" y="3937"/>
                    </a:lnTo>
                    <a:lnTo>
                      <a:pt x="12" y="3992"/>
                    </a:lnTo>
                    <a:lnTo>
                      <a:pt x="21" y="4045"/>
                    </a:lnTo>
                    <a:lnTo>
                      <a:pt x="36" y="4100"/>
                    </a:lnTo>
                    <a:lnTo>
                      <a:pt x="43" y="4126"/>
                    </a:lnTo>
                    <a:lnTo>
                      <a:pt x="53" y="4154"/>
                    </a:lnTo>
                    <a:lnTo>
                      <a:pt x="73" y="4209"/>
                    </a:lnTo>
                    <a:lnTo>
                      <a:pt x="83" y="4234"/>
                    </a:lnTo>
                    <a:lnTo>
                      <a:pt x="95" y="4261"/>
                    </a:lnTo>
                    <a:lnTo>
                      <a:pt x="120" y="4311"/>
                    </a:lnTo>
                    <a:lnTo>
                      <a:pt x="147" y="4359"/>
                    </a:lnTo>
                    <a:lnTo>
                      <a:pt x="177" y="4406"/>
                    </a:lnTo>
                    <a:lnTo>
                      <a:pt x="210" y="4450"/>
                    </a:lnTo>
                    <a:lnTo>
                      <a:pt x="245" y="4492"/>
                    </a:lnTo>
                    <a:lnTo>
                      <a:pt x="282" y="4532"/>
                    </a:lnTo>
                    <a:lnTo>
                      <a:pt x="323" y="4570"/>
                    </a:lnTo>
                    <a:lnTo>
                      <a:pt x="365" y="4605"/>
                    </a:lnTo>
                    <a:lnTo>
                      <a:pt x="409" y="4639"/>
                    </a:lnTo>
                    <a:lnTo>
                      <a:pt x="456" y="4670"/>
                    </a:lnTo>
                    <a:lnTo>
                      <a:pt x="507" y="4700"/>
                    </a:lnTo>
                    <a:lnTo>
                      <a:pt x="559" y="4727"/>
                    </a:lnTo>
                    <a:lnTo>
                      <a:pt x="585" y="4739"/>
                    </a:lnTo>
                    <a:lnTo>
                      <a:pt x="614" y="4753"/>
                    </a:lnTo>
                    <a:lnTo>
                      <a:pt x="671" y="4775"/>
                    </a:lnTo>
                    <a:lnTo>
                      <a:pt x="732" y="4797"/>
                    </a:lnTo>
                    <a:lnTo>
                      <a:pt x="806" y="4819"/>
                    </a:lnTo>
                    <a:lnTo>
                      <a:pt x="883" y="4837"/>
                    </a:lnTo>
                    <a:lnTo>
                      <a:pt x="960" y="4850"/>
                    </a:lnTo>
                    <a:lnTo>
                      <a:pt x="1038" y="4859"/>
                    </a:lnTo>
                    <a:lnTo>
                      <a:pt x="1115" y="4864"/>
                    </a:lnTo>
                    <a:lnTo>
                      <a:pt x="1193" y="4864"/>
                    </a:lnTo>
                    <a:lnTo>
                      <a:pt x="1272" y="4861"/>
                    </a:lnTo>
                    <a:lnTo>
                      <a:pt x="1351" y="4853"/>
                    </a:lnTo>
                    <a:lnTo>
                      <a:pt x="1417" y="4838"/>
                    </a:lnTo>
                    <a:lnTo>
                      <a:pt x="1484" y="4826"/>
                    </a:lnTo>
                    <a:lnTo>
                      <a:pt x="1612" y="4808"/>
                    </a:lnTo>
                    <a:lnTo>
                      <a:pt x="1624" y="4815"/>
                    </a:lnTo>
                    <a:lnTo>
                      <a:pt x="1643" y="4833"/>
                    </a:lnTo>
                    <a:lnTo>
                      <a:pt x="1651" y="4843"/>
                    </a:lnTo>
                    <a:lnTo>
                      <a:pt x="1660" y="4855"/>
                    </a:lnTo>
                    <a:lnTo>
                      <a:pt x="1672" y="4882"/>
                    </a:lnTo>
                    <a:lnTo>
                      <a:pt x="1682" y="4915"/>
                    </a:lnTo>
                    <a:lnTo>
                      <a:pt x="1698" y="4977"/>
                    </a:lnTo>
                    <a:lnTo>
                      <a:pt x="1714" y="5027"/>
                    </a:lnTo>
                    <a:lnTo>
                      <a:pt x="1734" y="5079"/>
                    </a:lnTo>
                    <a:lnTo>
                      <a:pt x="1752" y="5114"/>
                    </a:lnTo>
                    <a:lnTo>
                      <a:pt x="1775" y="5150"/>
                    </a:lnTo>
                    <a:lnTo>
                      <a:pt x="1800" y="5183"/>
                    </a:lnTo>
                    <a:lnTo>
                      <a:pt x="1828" y="5218"/>
                    </a:lnTo>
                    <a:lnTo>
                      <a:pt x="1858" y="5251"/>
                    </a:lnTo>
                    <a:lnTo>
                      <a:pt x="1890" y="5283"/>
                    </a:lnTo>
                    <a:lnTo>
                      <a:pt x="1925" y="5314"/>
                    </a:lnTo>
                    <a:lnTo>
                      <a:pt x="1964" y="5347"/>
                    </a:lnTo>
                    <a:lnTo>
                      <a:pt x="2000" y="5373"/>
                    </a:lnTo>
                    <a:lnTo>
                      <a:pt x="2038" y="5398"/>
                    </a:lnTo>
                    <a:lnTo>
                      <a:pt x="2076" y="5421"/>
                    </a:lnTo>
                    <a:lnTo>
                      <a:pt x="2117" y="5444"/>
                    </a:lnTo>
                    <a:lnTo>
                      <a:pt x="2157" y="5463"/>
                    </a:lnTo>
                    <a:lnTo>
                      <a:pt x="2199" y="5482"/>
                    </a:lnTo>
                    <a:lnTo>
                      <a:pt x="2242" y="5499"/>
                    </a:lnTo>
                    <a:lnTo>
                      <a:pt x="2286" y="5515"/>
                    </a:lnTo>
                    <a:lnTo>
                      <a:pt x="2329" y="5527"/>
                    </a:lnTo>
                    <a:lnTo>
                      <a:pt x="2375" y="5539"/>
                    </a:lnTo>
                    <a:lnTo>
                      <a:pt x="2422" y="5548"/>
                    </a:lnTo>
                    <a:lnTo>
                      <a:pt x="2470" y="5557"/>
                    </a:lnTo>
                    <a:lnTo>
                      <a:pt x="2518" y="5563"/>
                    </a:lnTo>
                    <a:lnTo>
                      <a:pt x="2567" y="5567"/>
                    </a:lnTo>
                    <a:lnTo>
                      <a:pt x="2617" y="5570"/>
                    </a:lnTo>
                    <a:lnTo>
                      <a:pt x="2669" y="5571"/>
                    </a:lnTo>
                    <a:lnTo>
                      <a:pt x="2729" y="5569"/>
                    </a:lnTo>
                    <a:lnTo>
                      <a:pt x="2789" y="5565"/>
                    </a:lnTo>
                    <a:lnTo>
                      <a:pt x="2847" y="5559"/>
                    </a:lnTo>
                    <a:lnTo>
                      <a:pt x="2904" y="5551"/>
                    </a:lnTo>
                    <a:lnTo>
                      <a:pt x="2959" y="5537"/>
                    </a:lnTo>
                    <a:lnTo>
                      <a:pt x="2986" y="5530"/>
                    </a:lnTo>
                    <a:lnTo>
                      <a:pt x="2992" y="5528"/>
                    </a:lnTo>
                    <a:lnTo>
                      <a:pt x="2999" y="5527"/>
                    </a:lnTo>
                    <a:lnTo>
                      <a:pt x="3013" y="5524"/>
                    </a:lnTo>
                    <a:lnTo>
                      <a:pt x="3066" y="5509"/>
                    </a:lnTo>
                    <a:lnTo>
                      <a:pt x="3119" y="5491"/>
                    </a:lnTo>
                    <a:lnTo>
                      <a:pt x="3150" y="5476"/>
                    </a:lnTo>
                    <a:lnTo>
                      <a:pt x="3181" y="5462"/>
                    </a:lnTo>
                    <a:lnTo>
                      <a:pt x="3196" y="5453"/>
                    </a:lnTo>
                    <a:lnTo>
                      <a:pt x="3211" y="5446"/>
                    </a:lnTo>
                    <a:lnTo>
                      <a:pt x="3243" y="5431"/>
                    </a:lnTo>
                    <a:lnTo>
                      <a:pt x="3270" y="5411"/>
                    </a:lnTo>
                    <a:lnTo>
                      <a:pt x="3299" y="5392"/>
                    </a:lnTo>
                    <a:lnTo>
                      <a:pt x="3301" y="5389"/>
                    </a:lnTo>
                    <a:lnTo>
                      <a:pt x="3305" y="5386"/>
                    </a:lnTo>
                    <a:lnTo>
                      <a:pt x="3312" y="5381"/>
                    </a:lnTo>
                    <a:lnTo>
                      <a:pt x="3327" y="5372"/>
                    </a:lnTo>
                    <a:lnTo>
                      <a:pt x="3355" y="5351"/>
                    </a:lnTo>
                    <a:lnTo>
                      <a:pt x="3531" y="5199"/>
                    </a:lnTo>
                    <a:lnTo>
                      <a:pt x="3563" y="5171"/>
                    </a:lnTo>
                    <a:lnTo>
                      <a:pt x="3592" y="5168"/>
                    </a:lnTo>
                    <a:lnTo>
                      <a:pt x="3594" y="5168"/>
                    </a:lnTo>
                    <a:lnTo>
                      <a:pt x="3635" y="5186"/>
                    </a:lnTo>
                    <a:lnTo>
                      <a:pt x="3676" y="5209"/>
                    </a:lnTo>
                    <a:lnTo>
                      <a:pt x="3714" y="5235"/>
                    </a:lnTo>
                    <a:lnTo>
                      <a:pt x="3734" y="5249"/>
                    </a:lnTo>
                    <a:lnTo>
                      <a:pt x="3754" y="5266"/>
                    </a:lnTo>
                    <a:lnTo>
                      <a:pt x="3801" y="5302"/>
                    </a:lnTo>
                    <a:lnTo>
                      <a:pt x="3850" y="5335"/>
                    </a:lnTo>
                    <a:lnTo>
                      <a:pt x="3902" y="5363"/>
                    </a:lnTo>
                    <a:lnTo>
                      <a:pt x="3956" y="5389"/>
                    </a:lnTo>
                    <a:lnTo>
                      <a:pt x="4001" y="5404"/>
                    </a:lnTo>
                    <a:lnTo>
                      <a:pt x="4049" y="5420"/>
                    </a:lnTo>
                    <a:lnTo>
                      <a:pt x="4098" y="5432"/>
                    </a:lnTo>
                    <a:lnTo>
                      <a:pt x="4150" y="5443"/>
                    </a:lnTo>
                    <a:lnTo>
                      <a:pt x="4202" y="5450"/>
                    </a:lnTo>
                    <a:lnTo>
                      <a:pt x="4254" y="5456"/>
                    </a:lnTo>
                    <a:lnTo>
                      <a:pt x="4308" y="5459"/>
                    </a:lnTo>
                    <a:lnTo>
                      <a:pt x="4365" y="5461"/>
                    </a:lnTo>
                    <a:lnTo>
                      <a:pt x="4384" y="5459"/>
                    </a:lnTo>
                    <a:lnTo>
                      <a:pt x="4404" y="5459"/>
                    </a:lnTo>
                    <a:lnTo>
                      <a:pt x="4445" y="5457"/>
                    </a:lnTo>
                    <a:lnTo>
                      <a:pt x="4464" y="5455"/>
                    </a:lnTo>
                    <a:lnTo>
                      <a:pt x="4474" y="5453"/>
                    </a:lnTo>
                    <a:lnTo>
                      <a:pt x="4485" y="5453"/>
                    </a:lnTo>
                    <a:lnTo>
                      <a:pt x="4526" y="5450"/>
                    </a:lnTo>
                    <a:lnTo>
                      <a:pt x="4534" y="5447"/>
                    </a:lnTo>
                    <a:lnTo>
                      <a:pt x="4544" y="5446"/>
                    </a:lnTo>
                    <a:lnTo>
                      <a:pt x="4563" y="5444"/>
                    </a:lnTo>
                    <a:lnTo>
                      <a:pt x="4601" y="5437"/>
                    </a:lnTo>
                    <a:lnTo>
                      <a:pt x="4619" y="5432"/>
                    </a:lnTo>
                    <a:lnTo>
                      <a:pt x="4638" y="5428"/>
                    </a:lnTo>
                    <a:lnTo>
                      <a:pt x="4677" y="5420"/>
                    </a:lnTo>
                    <a:lnTo>
                      <a:pt x="4712" y="5408"/>
                    </a:lnTo>
                    <a:lnTo>
                      <a:pt x="4748" y="5396"/>
                    </a:lnTo>
                    <a:lnTo>
                      <a:pt x="4764" y="5389"/>
                    </a:lnTo>
                    <a:lnTo>
                      <a:pt x="4768" y="5386"/>
                    </a:lnTo>
                    <a:lnTo>
                      <a:pt x="4773" y="5385"/>
                    </a:lnTo>
                    <a:lnTo>
                      <a:pt x="4782" y="5383"/>
                    </a:lnTo>
                    <a:lnTo>
                      <a:pt x="4799" y="5375"/>
                    </a:lnTo>
                    <a:lnTo>
                      <a:pt x="4803" y="5373"/>
                    </a:lnTo>
                    <a:lnTo>
                      <a:pt x="4808" y="5372"/>
                    </a:lnTo>
                    <a:lnTo>
                      <a:pt x="4817" y="5369"/>
                    </a:lnTo>
                    <a:lnTo>
                      <a:pt x="4825" y="5365"/>
                    </a:lnTo>
                    <a:lnTo>
                      <a:pt x="4828" y="5362"/>
                    </a:lnTo>
                    <a:lnTo>
                      <a:pt x="4833" y="5361"/>
                    </a:lnTo>
                    <a:lnTo>
                      <a:pt x="4850" y="5354"/>
                    </a:lnTo>
                    <a:lnTo>
                      <a:pt x="4883" y="5337"/>
                    </a:lnTo>
                    <a:lnTo>
                      <a:pt x="4899" y="5327"/>
                    </a:lnTo>
                    <a:lnTo>
                      <a:pt x="4916" y="5319"/>
                    </a:lnTo>
                    <a:lnTo>
                      <a:pt x="4949" y="5301"/>
                    </a:lnTo>
                    <a:lnTo>
                      <a:pt x="4982" y="5279"/>
                    </a:lnTo>
                    <a:lnTo>
                      <a:pt x="5015" y="5258"/>
                    </a:lnTo>
                    <a:lnTo>
                      <a:pt x="5048" y="5234"/>
                    </a:lnTo>
                    <a:lnTo>
                      <a:pt x="5081" y="5210"/>
                    </a:lnTo>
                    <a:lnTo>
                      <a:pt x="5103" y="5191"/>
                    </a:lnTo>
                    <a:lnTo>
                      <a:pt x="5127" y="5179"/>
                    </a:lnTo>
                    <a:lnTo>
                      <a:pt x="5151" y="5169"/>
                    </a:lnTo>
                    <a:lnTo>
                      <a:pt x="5175" y="5167"/>
                    </a:lnTo>
                    <a:lnTo>
                      <a:pt x="5197" y="5167"/>
                    </a:lnTo>
                    <a:lnTo>
                      <a:pt x="5221" y="5173"/>
                    </a:lnTo>
                    <a:lnTo>
                      <a:pt x="5245" y="5182"/>
                    </a:lnTo>
                    <a:lnTo>
                      <a:pt x="5269" y="5198"/>
                    </a:lnTo>
                    <a:lnTo>
                      <a:pt x="5392" y="5291"/>
                    </a:lnTo>
                    <a:lnTo>
                      <a:pt x="5421" y="5312"/>
                    </a:lnTo>
                    <a:lnTo>
                      <a:pt x="5479" y="5345"/>
                    </a:lnTo>
                    <a:lnTo>
                      <a:pt x="5540" y="5377"/>
                    </a:lnTo>
                    <a:lnTo>
                      <a:pt x="5603" y="5402"/>
                    </a:lnTo>
                    <a:lnTo>
                      <a:pt x="5669" y="5423"/>
                    </a:lnTo>
                    <a:lnTo>
                      <a:pt x="5735" y="5439"/>
                    </a:lnTo>
                    <a:lnTo>
                      <a:pt x="5806" y="5451"/>
                    </a:lnTo>
                    <a:lnTo>
                      <a:pt x="5879" y="5458"/>
                    </a:lnTo>
                    <a:lnTo>
                      <a:pt x="5955" y="5461"/>
                    </a:lnTo>
                    <a:lnTo>
                      <a:pt x="5977" y="5459"/>
                    </a:lnTo>
                    <a:lnTo>
                      <a:pt x="5999" y="5459"/>
                    </a:lnTo>
                    <a:lnTo>
                      <a:pt x="6045" y="5457"/>
                    </a:lnTo>
                    <a:lnTo>
                      <a:pt x="6088" y="5452"/>
                    </a:lnTo>
                    <a:lnTo>
                      <a:pt x="6110" y="5449"/>
                    </a:lnTo>
                    <a:lnTo>
                      <a:pt x="6133" y="5446"/>
                    </a:lnTo>
                    <a:lnTo>
                      <a:pt x="6153" y="5441"/>
                    </a:lnTo>
                    <a:lnTo>
                      <a:pt x="6175" y="5438"/>
                    </a:lnTo>
                    <a:lnTo>
                      <a:pt x="6217" y="5428"/>
                    </a:lnTo>
                    <a:lnTo>
                      <a:pt x="6258" y="5416"/>
                    </a:lnTo>
                    <a:lnTo>
                      <a:pt x="6298" y="5404"/>
                    </a:lnTo>
                    <a:lnTo>
                      <a:pt x="6337" y="5389"/>
                    </a:lnTo>
                    <a:lnTo>
                      <a:pt x="6375" y="5372"/>
                    </a:lnTo>
                    <a:lnTo>
                      <a:pt x="6412" y="5353"/>
                    </a:lnTo>
                    <a:lnTo>
                      <a:pt x="6450" y="5333"/>
                    </a:lnTo>
                    <a:lnTo>
                      <a:pt x="6466" y="5321"/>
                    </a:lnTo>
                    <a:lnTo>
                      <a:pt x="6470" y="5318"/>
                    </a:lnTo>
                    <a:lnTo>
                      <a:pt x="6475" y="5315"/>
                    </a:lnTo>
                    <a:lnTo>
                      <a:pt x="6484" y="5311"/>
                    </a:lnTo>
                    <a:lnTo>
                      <a:pt x="6520" y="5288"/>
                    </a:lnTo>
                    <a:lnTo>
                      <a:pt x="6554" y="5263"/>
                    </a:lnTo>
                    <a:lnTo>
                      <a:pt x="6589" y="5236"/>
                    </a:lnTo>
                    <a:lnTo>
                      <a:pt x="6632" y="5195"/>
                    </a:lnTo>
                    <a:lnTo>
                      <a:pt x="6652" y="5174"/>
                    </a:lnTo>
                    <a:lnTo>
                      <a:pt x="6662" y="5163"/>
                    </a:lnTo>
                    <a:lnTo>
                      <a:pt x="6673" y="5153"/>
                    </a:lnTo>
                    <a:lnTo>
                      <a:pt x="6709" y="5110"/>
                    </a:lnTo>
                    <a:lnTo>
                      <a:pt x="6716" y="5098"/>
                    </a:lnTo>
                    <a:lnTo>
                      <a:pt x="6717" y="5095"/>
                    </a:lnTo>
                    <a:lnTo>
                      <a:pt x="6720" y="5092"/>
                    </a:lnTo>
                    <a:lnTo>
                      <a:pt x="6724" y="5087"/>
                    </a:lnTo>
                    <a:lnTo>
                      <a:pt x="6741" y="5066"/>
                    </a:lnTo>
                    <a:lnTo>
                      <a:pt x="6754" y="5042"/>
                    </a:lnTo>
                    <a:lnTo>
                      <a:pt x="6769" y="5019"/>
                    </a:lnTo>
                    <a:lnTo>
                      <a:pt x="6793" y="4971"/>
                    </a:lnTo>
                    <a:lnTo>
                      <a:pt x="6802" y="4946"/>
                    </a:lnTo>
                    <a:lnTo>
                      <a:pt x="6812" y="4922"/>
                    </a:lnTo>
                    <a:lnTo>
                      <a:pt x="6813" y="4915"/>
                    </a:lnTo>
                    <a:lnTo>
                      <a:pt x="6816" y="4909"/>
                    </a:lnTo>
                    <a:lnTo>
                      <a:pt x="6820" y="4897"/>
                    </a:lnTo>
                    <a:lnTo>
                      <a:pt x="6829" y="4873"/>
                    </a:lnTo>
                    <a:lnTo>
                      <a:pt x="6908" y="4885"/>
                    </a:lnTo>
                    <a:lnTo>
                      <a:pt x="6990" y="4892"/>
                    </a:lnTo>
                    <a:lnTo>
                      <a:pt x="7029" y="4893"/>
                    </a:lnTo>
                    <a:lnTo>
                      <a:pt x="7070" y="4893"/>
                    </a:lnTo>
                    <a:lnTo>
                      <a:pt x="7111" y="4892"/>
                    </a:lnTo>
                    <a:lnTo>
                      <a:pt x="7152" y="4889"/>
                    </a:lnTo>
                    <a:lnTo>
                      <a:pt x="7233" y="4877"/>
                    </a:lnTo>
                    <a:lnTo>
                      <a:pt x="7315" y="4861"/>
                    </a:lnTo>
                    <a:lnTo>
                      <a:pt x="7356" y="4850"/>
                    </a:lnTo>
                    <a:lnTo>
                      <a:pt x="7396" y="4838"/>
                    </a:lnTo>
                    <a:lnTo>
                      <a:pt x="7479" y="4809"/>
                    </a:lnTo>
                    <a:lnTo>
                      <a:pt x="7532" y="4785"/>
                    </a:lnTo>
                    <a:lnTo>
                      <a:pt x="7544" y="4778"/>
                    </a:lnTo>
                    <a:lnTo>
                      <a:pt x="7550" y="4774"/>
                    </a:lnTo>
                    <a:lnTo>
                      <a:pt x="7557" y="4772"/>
                    </a:lnTo>
                    <a:lnTo>
                      <a:pt x="7584" y="4760"/>
                    </a:lnTo>
                    <a:lnTo>
                      <a:pt x="7608" y="4745"/>
                    </a:lnTo>
                    <a:lnTo>
                      <a:pt x="7620" y="4738"/>
                    </a:lnTo>
                    <a:lnTo>
                      <a:pt x="7626" y="4735"/>
                    </a:lnTo>
                    <a:lnTo>
                      <a:pt x="7633" y="4732"/>
                    </a:lnTo>
                    <a:lnTo>
                      <a:pt x="7657" y="4718"/>
                    </a:lnTo>
                    <a:lnTo>
                      <a:pt x="7669" y="4711"/>
                    </a:lnTo>
                    <a:lnTo>
                      <a:pt x="7675" y="4707"/>
                    </a:lnTo>
                    <a:lnTo>
                      <a:pt x="7682" y="4705"/>
                    </a:lnTo>
                    <a:lnTo>
                      <a:pt x="7704" y="4688"/>
                    </a:lnTo>
                    <a:lnTo>
                      <a:pt x="7709" y="4683"/>
                    </a:lnTo>
                    <a:lnTo>
                      <a:pt x="7715" y="4679"/>
                    </a:lnTo>
                    <a:lnTo>
                      <a:pt x="7727" y="4672"/>
                    </a:lnTo>
                    <a:lnTo>
                      <a:pt x="7748" y="4655"/>
                    </a:lnTo>
                    <a:lnTo>
                      <a:pt x="7753" y="4651"/>
                    </a:lnTo>
                    <a:lnTo>
                      <a:pt x="7759" y="4647"/>
                    </a:lnTo>
                    <a:lnTo>
                      <a:pt x="7771" y="4640"/>
                    </a:lnTo>
                    <a:lnTo>
                      <a:pt x="7781" y="4630"/>
                    </a:lnTo>
                    <a:lnTo>
                      <a:pt x="7785" y="4626"/>
                    </a:lnTo>
                    <a:lnTo>
                      <a:pt x="7791" y="4622"/>
                    </a:lnTo>
                    <a:lnTo>
                      <a:pt x="7813" y="4605"/>
                    </a:lnTo>
                    <a:lnTo>
                      <a:pt x="7854" y="4569"/>
                    </a:lnTo>
                    <a:lnTo>
                      <a:pt x="7857" y="4563"/>
                    </a:lnTo>
                    <a:lnTo>
                      <a:pt x="7862" y="4558"/>
                    </a:lnTo>
                    <a:lnTo>
                      <a:pt x="7872" y="4549"/>
                    </a:lnTo>
                    <a:lnTo>
                      <a:pt x="7891" y="4530"/>
                    </a:lnTo>
                    <a:lnTo>
                      <a:pt x="7927" y="4489"/>
                    </a:lnTo>
                    <a:lnTo>
                      <a:pt x="7944" y="4467"/>
                    </a:lnTo>
                    <a:lnTo>
                      <a:pt x="7947" y="4461"/>
                    </a:lnTo>
                    <a:lnTo>
                      <a:pt x="7952" y="4456"/>
                    </a:lnTo>
                    <a:lnTo>
                      <a:pt x="7962" y="4447"/>
                    </a:lnTo>
                    <a:lnTo>
                      <a:pt x="7969" y="4435"/>
                    </a:lnTo>
                    <a:lnTo>
                      <a:pt x="7973" y="4429"/>
                    </a:lnTo>
                    <a:lnTo>
                      <a:pt x="7977" y="4424"/>
                    </a:lnTo>
                    <a:lnTo>
                      <a:pt x="7994" y="4402"/>
                    </a:lnTo>
                    <a:lnTo>
                      <a:pt x="8009" y="4378"/>
                    </a:lnTo>
                    <a:lnTo>
                      <a:pt x="8016" y="4366"/>
                    </a:lnTo>
                    <a:lnTo>
                      <a:pt x="8019" y="4360"/>
                    </a:lnTo>
                    <a:lnTo>
                      <a:pt x="8024" y="4356"/>
                    </a:lnTo>
                    <a:lnTo>
                      <a:pt x="8053" y="4308"/>
                    </a:lnTo>
                    <a:lnTo>
                      <a:pt x="8079" y="4258"/>
                    </a:lnTo>
                    <a:lnTo>
                      <a:pt x="8091" y="4232"/>
                    </a:lnTo>
                    <a:lnTo>
                      <a:pt x="8094" y="4225"/>
                    </a:lnTo>
                    <a:lnTo>
                      <a:pt x="8097" y="4219"/>
                    </a:lnTo>
                    <a:lnTo>
                      <a:pt x="8105" y="4207"/>
                    </a:lnTo>
                    <a:lnTo>
                      <a:pt x="8125" y="4152"/>
                    </a:lnTo>
                    <a:lnTo>
                      <a:pt x="8145" y="4099"/>
                    </a:lnTo>
                    <a:lnTo>
                      <a:pt x="8161" y="4045"/>
                    </a:lnTo>
                    <a:lnTo>
                      <a:pt x="8175" y="3992"/>
                    </a:lnTo>
                    <a:lnTo>
                      <a:pt x="8186" y="3937"/>
                    </a:lnTo>
                    <a:lnTo>
                      <a:pt x="8195" y="3884"/>
                    </a:lnTo>
                    <a:lnTo>
                      <a:pt x="8199" y="3831"/>
                    </a:lnTo>
                    <a:lnTo>
                      <a:pt x="8203" y="3778"/>
                    </a:lnTo>
                    <a:lnTo>
                      <a:pt x="8202" y="3723"/>
                    </a:lnTo>
                    <a:lnTo>
                      <a:pt x="8199" y="3670"/>
                    </a:lnTo>
                    <a:lnTo>
                      <a:pt x="8193" y="3618"/>
                    </a:lnTo>
                    <a:lnTo>
                      <a:pt x="8185" y="3565"/>
                    </a:lnTo>
                    <a:lnTo>
                      <a:pt x="8172" y="3510"/>
                    </a:lnTo>
                    <a:lnTo>
                      <a:pt x="8159" y="3457"/>
                    </a:lnTo>
                    <a:lnTo>
                      <a:pt x="8141" y="3404"/>
                    </a:lnTo>
                    <a:lnTo>
                      <a:pt x="8123" y="3351"/>
                    </a:lnTo>
                    <a:lnTo>
                      <a:pt x="8100" y="3297"/>
                    </a:lnTo>
                    <a:lnTo>
                      <a:pt x="8075" y="3247"/>
                    </a:lnTo>
                    <a:lnTo>
                      <a:pt x="8047" y="3198"/>
                    </a:lnTo>
                    <a:lnTo>
                      <a:pt x="8019" y="3151"/>
                    </a:lnTo>
                    <a:lnTo>
                      <a:pt x="7988" y="3105"/>
                    </a:lnTo>
                    <a:lnTo>
                      <a:pt x="7956" y="3063"/>
                    </a:lnTo>
                    <a:lnTo>
                      <a:pt x="7921" y="3021"/>
                    </a:lnTo>
                    <a:lnTo>
                      <a:pt x="7885" y="2984"/>
                    </a:lnTo>
                    <a:lnTo>
                      <a:pt x="7845" y="2947"/>
                    </a:lnTo>
                    <a:lnTo>
                      <a:pt x="7805" y="2912"/>
                    </a:lnTo>
                    <a:lnTo>
                      <a:pt x="7763" y="2878"/>
                    </a:lnTo>
                    <a:lnTo>
                      <a:pt x="7718" y="2848"/>
                    </a:lnTo>
                    <a:lnTo>
                      <a:pt x="7671" y="2818"/>
                    </a:lnTo>
                    <a:lnTo>
                      <a:pt x="7622" y="2792"/>
                    </a:lnTo>
                    <a:lnTo>
                      <a:pt x="7571" y="2767"/>
                    </a:lnTo>
                    <a:lnTo>
                      <a:pt x="7519" y="2744"/>
                    </a:lnTo>
                    <a:lnTo>
                      <a:pt x="7483" y="2730"/>
                    </a:lnTo>
                    <a:lnTo>
                      <a:pt x="7448" y="2718"/>
                    </a:lnTo>
                    <a:lnTo>
                      <a:pt x="7378" y="2696"/>
                    </a:lnTo>
                    <a:lnTo>
                      <a:pt x="7402" y="2664"/>
                    </a:lnTo>
                    <a:lnTo>
                      <a:pt x="7413" y="2647"/>
                    </a:lnTo>
                    <a:lnTo>
                      <a:pt x="7425" y="2631"/>
                    </a:lnTo>
                    <a:lnTo>
                      <a:pt x="7435" y="2613"/>
                    </a:lnTo>
                    <a:lnTo>
                      <a:pt x="7446" y="2597"/>
                    </a:lnTo>
                    <a:lnTo>
                      <a:pt x="7466" y="2561"/>
                    </a:lnTo>
                    <a:lnTo>
                      <a:pt x="7466" y="2557"/>
                    </a:lnTo>
                    <a:lnTo>
                      <a:pt x="7467" y="2555"/>
                    </a:lnTo>
                    <a:lnTo>
                      <a:pt x="7470" y="2550"/>
                    </a:lnTo>
                    <a:lnTo>
                      <a:pt x="7474" y="2540"/>
                    </a:lnTo>
                    <a:lnTo>
                      <a:pt x="7484" y="2521"/>
                    </a:lnTo>
                    <a:lnTo>
                      <a:pt x="7501" y="2481"/>
                    </a:lnTo>
                    <a:lnTo>
                      <a:pt x="7508" y="2460"/>
                    </a:lnTo>
                    <a:lnTo>
                      <a:pt x="7508" y="2456"/>
                    </a:lnTo>
                    <a:lnTo>
                      <a:pt x="7509" y="2454"/>
                    </a:lnTo>
                    <a:lnTo>
                      <a:pt x="7512" y="2449"/>
                    </a:lnTo>
                    <a:lnTo>
                      <a:pt x="7516" y="2439"/>
                    </a:lnTo>
                    <a:lnTo>
                      <a:pt x="7531" y="2396"/>
                    </a:lnTo>
                    <a:lnTo>
                      <a:pt x="7542" y="2351"/>
                    </a:lnTo>
                    <a:lnTo>
                      <a:pt x="7543" y="2339"/>
                    </a:lnTo>
                    <a:lnTo>
                      <a:pt x="7545" y="2328"/>
                    </a:lnTo>
                    <a:lnTo>
                      <a:pt x="7550" y="2306"/>
                    </a:lnTo>
                    <a:lnTo>
                      <a:pt x="7557" y="2261"/>
                    </a:lnTo>
                    <a:lnTo>
                      <a:pt x="7560" y="2238"/>
                    </a:lnTo>
                    <a:lnTo>
                      <a:pt x="7563" y="2216"/>
                    </a:lnTo>
                    <a:lnTo>
                      <a:pt x="7567" y="2171"/>
                    </a:lnTo>
                    <a:lnTo>
                      <a:pt x="7568" y="2125"/>
                    </a:lnTo>
                    <a:lnTo>
                      <a:pt x="7568" y="2079"/>
                    </a:lnTo>
                    <a:lnTo>
                      <a:pt x="7567" y="2034"/>
                    </a:lnTo>
                    <a:lnTo>
                      <a:pt x="7561" y="1986"/>
                    </a:lnTo>
                    <a:lnTo>
                      <a:pt x="7555" y="1940"/>
                    </a:lnTo>
                    <a:lnTo>
                      <a:pt x="7550" y="1916"/>
                    </a:lnTo>
                    <a:lnTo>
                      <a:pt x="7548" y="1904"/>
                    </a:lnTo>
                    <a:lnTo>
                      <a:pt x="7547" y="1898"/>
                    </a:lnTo>
                    <a:lnTo>
                      <a:pt x="7547" y="1893"/>
                    </a:lnTo>
                    <a:lnTo>
                      <a:pt x="7537" y="1848"/>
                    </a:lnTo>
                    <a:lnTo>
                      <a:pt x="7524" y="1800"/>
                    </a:lnTo>
                    <a:lnTo>
                      <a:pt x="7516" y="1776"/>
                    </a:lnTo>
                    <a:lnTo>
                      <a:pt x="7513" y="1764"/>
                    </a:lnTo>
                    <a:lnTo>
                      <a:pt x="7510" y="1753"/>
                    </a:lnTo>
                    <a:lnTo>
                      <a:pt x="7495" y="1705"/>
                    </a:lnTo>
                    <a:lnTo>
                      <a:pt x="7477" y="1659"/>
                    </a:lnTo>
                    <a:lnTo>
                      <a:pt x="7456" y="1611"/>
                    </a:lnTo>
                    <a:lnTo>
                      <a:pt x="7435" y="1566"/>
                    </a:lnTo>
                    <a:lnTo>
                      <a:pt x="7412" y="1521"/>
                    </a:lnTo>
                    <a:lnTo>
                      <a:pt x="7389" y="1479"/>
                    </a:lnTo>
                    <a:lnTo>
                      <a:pt x="7364" y="1437"/>
                    </a:lnTo>
                    <a:lnTo>
                      <a:pt x="7338" y="1398"/>
                    </a:lnTo>
                    <a:lnTo>
                      <a:pt x="7310" y="1359"/>
                    </a:lnTo>
                    <a:lnTo>
                      <a:pt x="7282" y="1325"/>
                    </a:lnTo>
                    <a:lnTo>
                      <a:pt x="7251" y="1289"/>
                    </a:lnTo>
                    <a:lnTo>
                      <a:pt x="7220" y="1256"/>
                    </a:lnTo>
                    <a:lnTo>
                      <a:pt x="7188" y="1224"/>
                    </a:lnTo>
                    <a:lnTo>
                      <a:pt x="7154" y="1195"/>
                    </a:lnTo>
                    <a:lnTo>
                      <a:pt x="7118" y="1165"/>
                    </a:lnTo>
                    <a:lnTo>
                      <a:pt x="7082" y="1139"/>
                    </a:lnTo>
                    <a:lnTo>
                      <a:pt x="7045" y="1112"/>
                    </a:lnTo>
                    <a:lnTo>
                      <a:pt x="7008" y="1089"/>
                    </a:lnTo>
                    <a:close/>
                  </a:path>
                </a:pathLst>
              </a:custGeom>
              <a:solidFill>
                <a:schemeClr val="bg1"/>
              </a:solidFill>
              <a:ln w="19050">
                <a:solidFill>
                  <a:schemeClr val="bg1">
                    <a:lumMod val="50000"/>
                  </a:schemeClr>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rgbClr val="0079DB"/>
                  </a:solidFill>
                </a:endParaRPr>
              </a:p>
            </p:txBody>
          </p:sp>
          <p:sp>
            <p:nvSpPr>
              <p:cNvPr id="70" name="Freeform 4521"/>
              <p:cNvSpPr>
                <a:spLocks noEditPoints="1"/>
              </p:cNvSpPr>
              <p:nvPr/>
            </p:nvSpPr>
            <p:spPr bwMode="auto">
              <a:xfrm>
                <a:off x="2967616" y="3707008"/>
                <a:ext cx="612602" cy="585609"/>
              </a:xfrm>
              <a:custGeom>
                <a:avLst/>
                <a:gdLst>
                  <a:gd name="T0" fmla="*/ 429 w 567"/>
                  <a:gd name="T1" fmla="*/ 381 h 542"/>
                  <a:gd name="T2" fmla="*/ 417 w 567"/>
                  <a:gd name="T3" fmla="*/ 9 h 542"/>
                  <a:gd name="T4" fmla="*/ 152 w 567"/>
                  <a:gd name="T5" fmla="*/ 104 h 542"/>
                  <a:gd name="T6" fmla="*/ 141 w 567"/>
                  <a:gd name="T7" fmla="*/ 301 h 542"/>
                  <a:gd name="T8" fmla="*/ 12 w 567"/>
                  <a:gd name="T9" fmla="*/ 313 h 542"/>
                  <a:gd name="T10" fmla="*/ 0 w 567"/>
                  <a:gd name="T11" fmla="*/ 530 h 542"/>
                  <a:gd name="T12" fmla="*/ 241 w 567"/>
                  <a:gd name="T13" fmla="*/ 542 h 542"/>
                  <a:gd name="T14" fmla="*/ 334 w 567"/>
                  <a:gd name="T15" fmla="*/ 418 h 542"/>
                  <a:gd name="T16" fmla="*/ 556 w 567"/>
                  <a:gd name="T17" fmla="*/ 542 h 542"/>
                  <a:gd name="T18" fmla="*/ 567 w 567"/>
                  <a:gd name="T19" fmla="*/ 392 h 542"/>
                  <a:gd name="T20" fmla="*/ 70 w 567"/>
                  <a:gd name="T21" fmla="*/ 481 h 542"/>
                  <a:gd name="T22" fmla="*/ 32 w 567"/>
                  <a:gd name="T23" fmla="*/ 429 h 542"/>
                  <a:gd name="T24" fmla="*/ 70 w 567"/>
                  <a:gd name="T25" fmla="*/ 481 h 542"/>
                  <a:gd name="T26" fmla="*/ 32 w 567"/>
                  <a:gd name="T27" fmla="*/ 401 h 542"/>
                  <a:gd name="T28" fmla="*/ 70 w 567"/>
                  <a:gd name="T29" fmla="*/ 349 h 542"/>
                  <a:gd name="T30" fmla="*/ 146 w 567"/>
                  <a:gd name="T31" fmla="*/ 481 h 542"/>
                  <a:gd name="T32" fmla="*/ 109 w 567"/>
                  <a:gd name="T33" fmla="*/ 429 h 542"/>
                  <a:gd name="T34" fmla="*/ 146 w 567"/>
                  <a:gd name="T35" fmla="*/ 481 h 542"/>
                  <a:gd name="T36" fmla="*/ 109 w 567"/>
                  <a:gd name="T37" fmla="*/ 401 h 542"/>
                  <a:gd name="T38" fmla="*/ 146 w 567"/>
                  <a:gd name="T39" fmla="*/ 349 h 542"/>
                  <a:gd name="T40" fmla="*/ 221 w 567"/>
                  <a:gd name="T41" fmla="*/ 359 h 542"/>
                  <a:gd name="T42" fmla="*/ 183 w 567"/>
                  <a:gd name="T43" fmla="*/ 307 h 542"/>
                  <a:gd name="T44" fmla="*/ 221 w 567"/>
                  <a:gd name="T45" fmla="*/ 359 h 542"/>
                  <a:gd name="T46" fmla="*/ 183 w 567"/>
                  <a:gd name="T47" fmla="*/ 263 h 542"/>
                  <a:gd name="T48" fmla="*/ 221 w 567"/>
                  <a:gd name="T49" fmla="*/ 211 h 542"/>
                  <a:gd name="T50" fmla="*/ 221 w 567"/>
                  <a:gd name="T51" fmla="*/ 167 h 542"/>
                  <a:gd name="T52" fmla="*/ 183 w 567"/>
                  <a:gd name="T53" fmla="*/ 115 h 542"/>
                  <a:gd name="T54" fmla="*/ 221 w 567"/>
                  <a:gd name="T55" fmla="*/ 167 h 542"/>
                  <a:gd name="T56" fmla="*/ 260 w 567"/>
                  <a:gd name="T57" fmla="*/ 359 h 542"/>
                  <a:gd name="T58" fmla="*/ 297 w 567"/>
                  <a:gd name="T59" fmla="*/ 307 h 542"/>
                  <a:gd name="T60" fmla="*/ 297 w 567"/>
                  <a:gd name="T61" fmla="*/ 263 h 542"/>
                  <a:gd name="T62" fmla="*/ 260 w 567"/>
                  <a:gd name="T63" fmla="*/ 211 h 542"/>
                  <a:gd name="T64" fmla="*/ 297 w 567"/>
                  <a:gd name="T65" fmla="*/ 263 h 542"/>
                  <a:gd name="T66" fmla="*/ 260 w 567"/>
                  <a:gd name="T67" fmla="*/ 167 h 542"/>
                  <a:gd name="T68" fmla="*/ 297 w 567"/>
                  <a:gd name="T69" fmla="*/ 115 h 542"/>
                  <a:gd name="T70" fmla="*/ 374 w 567"/>
                  <a:gd name="T71" fmla="*/ 359 h 542"/>
                  <a:gd name="T72" fmla="*/ 336 w 567"/>
                  <a:gd name="T73" fmla="*/ 307 h 542"/>
                  <a:gd name="T74" fmla="*/ 374 w 567"/>
                  <a:gd name="T75" fmla="*/ 359 h 542"/>
                  <a:gd name="T76" fmla="*/ 336 w 567"/>
                  <a:gd name="T77" fmla="*/ 263 h 542"/>
                  <a:gd name="T78" fmla="*/ 374 w 567"/>
                  <a:gd name="T79" fmla="*/ 211 h 542"/>
                  <a:gd name="T80" fmla="*/ 374 w 567"/>
                  <a:gd name="T81" fmla="*/ 167 h 542"/>
                  <a:gd name="T82" fmla="*/ 336 w 567"/>
                  <a:gd name="T83" fmla="*/ 115 h 542"/>
                  <a:gd name="T84" fmla="*/ 374 w 567"/>
                  <a:gd name="T85" fmla="*/ 167 h 542"/>
                  <a:gd name="T86" fmla="*/ 423 w 567"/>
                  <a:gd name="T87" fmla="*/ 481 h 542"/>
                  <a:gd name="T88" fmla="*/ 460 w 567"/>
                  <a:gd name="T89" fmla="*/ 429 h 542"/>
                  <a:gd name="T90" fmla="*/ 537 w 567"/>
                  <a:gd name="T91" fmla="*/ 481 h 542"/>
                  <a:gd name="T92" fmla="*/ 499 w 567"/>
                  <a:gd name="T93" fmla="*/ 429 h 542"/>
                  <a:gd name="T94" fmla="*/ 537 w 567"/>
                  <a:gd name="T95" fmla="*/ 481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7" h="542">
                    <a:moveTo>
                      <a:pt x="556" y="381"/>
                    </a:moveTo>
                    <a:cubicBezTo>
                      <a:pt x="429" y="381"/>
                      <a:pt x="429" y="381"/>
                      <a:pt x="429" y="381"/>
                    </a:cubicBezTo>
                    <a:cubicBezTo>
                      <a:pt x="422" y="381"/>
                      <a:pt x="417" y="376"/>
                      <a:pt x="417" y="370"/>
                    </a:cubicBezTo>
                    <a:cubicBezTo>
                      <a:pt x="417" y="9"/>
                      <a:pt x="417" y="9"/>
                      <a:pt x="417" y="9"/>
                    </a:cubicBezTo>
                    <a:cubicBezTo>
                      <a:pt x="417" y="3"/>
                      <a:pt x="413" y="0"/>
                      <a:pt x="407" y="2"/>
                    </a:cubicBezTo>
                    <a:cubicBezTo>
                      <a:pt x="152" y="104"/>
                      <a:pt x="152" y="104"/>
                      <a:pt x="152" y="104"/>
                    </a:cubicBezTo>
                    <a:cubicBezTo>
                      <a:pt x="146" y="106"/>
                      <a:pt x="141" y="113"/>
                      <a:pt x="141" y="119"/>
                    </a:cubicBezTo>
                    <a:cubicBezTo>
                      <a:pt x="141" y="301"/>
                      <a:pt x="141" y="301"/>
                      <a:pt x="141" y="301"/>
                    </a:cubicBezTo>
                    <a:cubicBezTo>
                      <a:pt x="141" y="308"/>
                      <a:pt x="136" y="313"/>
                      <a:pt x="130" y="313"/>
                    </a:cubicBezTo>
                    <a:cubicBezTo>
                      <a:pt x="12" y="313"/>
                      <a:pt x="12" y="313"/>
                      <a:pt x="12" y="313"/>
                    </a:cubicBezTo>
                    <a:cubicBezTo>
                      <a:pt x="5" y="313"/>
                      <a:pt x="0" y="318"/>
                      <a:pt x="0" y="324"/>
                    </a:cubicBezTo>
                    <a:cubicBezTo>
                      <a:pt x="0" y="530"/>
                      <a:pt x="0" y="530"/>
                      <a:pt x="0" y="530"/>
                    </a:cubicBezTo>
                    <a:cubicBezTo>
                      <a:pt x="0" y="537"/>
                      <a:pt x="5" y="542"/>
                      <a:pt x="12" y="542"/>
                    </a:cubicBezTo>
                    <a:cubicBezTo>
                      <a:pt x="241" y="542"/>
                      <a:pt x="241" y="542"/>
                      <a:pt x="241" y="542"/>
                    </a:cubicBezTo>
                    <a:cubicBezTo>
                      <a:pt x="241" y="418"/>
                      <a:pt x="241" y="418"/>
                      <a:pt x="241" y="418"/>
                    </a:cubicBezTo>
                    <a:cubicBezTo>
                      <a:pt x="334" y="418"/>
                      <a:pt x="334" y="418"/>
                      <a:pt x="334" y="418"/>
                    </a:cubicBezTo>
                    <a:cubicBezTo>
                      <a:pt x="334" y="542"/>
                      <a:pt x="334" y="542"/>
                      <a:pt x="334" y="542"/>
                    </a:cubicBezTo>
                    <a:cubicBezTo>
                      <a:pt x="556" y="542"/>
                      <a:pt x="556" y="542"/>
                      <a:pt x="556" y="542"/>
                    </a:cubicBezTo>
                    <a:cubicBezTo>
                      <a:pt x="562" y="542"/>
                      <a:pt x="567" y="537"/>
                      <a:pt x="567" y="530"/>
                    </a:cubicBezTo>
                    <a:cubicBezTo>
                      <a:pt x="567" y="392"/>
                      <a:pt x="567" y="392"/>
                      <a:pt x="567" y="392"/>
                    </a:cubicBezTo>
                    <a:cubicBezTo>
                      <a:pt x="567" y="386"/>
                      <a:pt x="562" y="381"/>
                      <a:pt x="556" y="381"/>
                    </a:cubicBezTo>
                    <a:close/>
                    <a:moveTo>
                      <a:pt x="70" y="481"/>
                    </a:moveTo>
                    <a:cubicBezTo>
                      <a:pt x="32" y="481"/>
                      <a:pt x="32" y="481"/>
                      <a:pt x="32" y="481"/>
                    </a:cubicBezTo>
                    <a:cubicBezTo>
                      <a:pt x="32" y="429"/>
                      <a:pt x="32" y="429"/>
                      <a:pt x="32" y="429"/>
                    </a:cubicBezTo>
                    <a:cubicBezTo>
                      <a:pt x="70" y="429"/>
                      <a:pt x="70" y="429"/>
                      <a:pt x="70" y="429"/>
                    </a:cubicBezTo>
                    <a:lnTo>
                      <a:pt x="70" y="481"/>
                    </a:lnTo>
                    <a:close/>
                    <a:moveTo>
                      <a:pt x="70" y="401"/>
                    </a:moveTo>
                    <a:cubicBezTo>
                      <a:pt x="32" y="401"/>
                      <a:pt x="32" y="401"/>
                      <a:pt x="32" y="401"/>
                    </a:cubicBezTo>
                    <a:cubicBezTo>
                      <a:pt x="32" y="349"/>
                      <a:pt x="32" y="349"/>
                      <a:pt x="32" y="349"/>
                    </a:cubicBezTo>
                    <a:cubicBezTo>
                      <a:pt x="70" y="349"/>
                      <a:pt x="70" y="349"/>
                      <a:pt x="70" y="349"/>
                    </a:cubicBezTo>
                    <a:lnTo>
                      <a:pt x="70" y="401"/>
                    </a:lnTo>
                    <a:close/>
                    <a:moveTo>
                      <a:pt x="146" y="481"/>
                    </a:moveTo>
                    <a:cubicBezTo>
                      <a:pt x="109" y="481"/>
                      <a:pt x="109" y="481"/>
                      <a:pt x="109" y="481"/>
                    </a:cubicBezTo>
                    <a:cubicBezTo>
                      <a:pt x="109" y="429"/>
                      <a:pt x="109" y="429"/>
                      <a:pt x="109" y="429"/>
                    </a:cubicBezTo>
                    <a:cubicBezTo>
                      <a:pt x="146" y="429"/>
                      <a:pt x="146" y="429"/>
                      <a:pt x="146" y="429"/>
                    </a:cubicBezTo>
                    <a:lnTo>
                      <a:pt x="146" y="481"/>
                    </a:lnTo>
                    <a:close/>
                    <a:moveTo>
                      <a:pt x="146" y="401"/>
                    </a:moveTo>
                    <a:cubicBezTo>
                      <a:pt x="109" y="401"/>
                      <a:pt x="109" y="401"/>
                      <a:pt x="109" y="401"/>
                    </a:cubicBezTo>
                    <a:cubicBezTo>
                      <a:pt x="109" y="349"/>
                      <a:pt x="109" y="349"/>
                      <a:pt x="109" y="349"/>
                    </a:cubicBezTo>
                    <a:cubicBezTo>
                      <a:pt x="146" y="349"/>
                      <a:pt x="146" y="349"/>
                      <a:pt x="146" y="349"/>
                    </a:cubicBezTo>
                    <a:lnTo>
                      <a:pt x="146" y="401"/>
                    </a:lnTo>
                    <a:close/>
                    <a:moveTo>
                      <a:pt x="221" y="359"/>
                    </a:moveTo>
                    <a:cubicBezTo>
                      <a:pt x="183" y="359"/>
                      <a:pt x="183" y="359"/>
                      <a:pt x="183" y="359"/>
                    </a:cubicBezTo>
                    <a:cubicBezTo>
                      <a:pt x="183" y="307"/>
                      <a:pt x="183" y="307"/>
                      <a:pt x="183" y="307"/>
                    </a:cubicBezTo>
                    <a:cubicBezTo>
                      <a:pt x="221" y="307"/>
                      <a:pt x="221" y="307"/>
                      <a:pt x="221" y="307"/>
                    </a:cubicBezTo>
                    <a:lnTo>
                      <a:pt x="221" y="359"/>
                    </a:lnTo>
                    <a:close/>
                    <a:moveTo>
                      <a:pt x="221" y="263"/>
                    </a:moveTo>
                    <a:cubicBezTo>
                      <a:pt x="183" y="263"/>
                      <a:pt x="183" y="263"/>
                      <a:pt x="183" y="263"/>
                    </a:cubicBezTo>
                    <a:cubicBezTo>
                      <a:pt x="183" y="211"/>
                      <a:pt x="183" y="211"/>
                      <a:pt x="183" y="211"/>
                    </a:cubicBezTo>
                    <a:cubicBezTo>
                      <a:pt x="221" y="211"/>
                      <a:pt x="221" y="211"/>
                      <a:pt x="221" y="211"/>
                    </a:cubicBezTo>
                    <a:lnTo>
                      <a:pt x="221" y="263"/>
                    </a:lnTo>
                    <a:close/>
                    <a:moveTo>
                      <a:pt x="221" y="167"/>
                    </a:moveTo>
                    <a:cubicBezTo>
                      <a:pt x="183" y="167"/>
                      <a:pt x="183" y="167"/>
                      <a:pt x="183" y="167"/>
                    </a:cubicBezTo>
                    <a:cubicBezTo>
                      <a:pt x="183" y="115"/>
                      <a:pt x="183" y="115"/>
                      <a:pt x="183" y="115"/>
                    </a:cubicBezTo>
                    <a:cubicBezTo>
                      <a:pt x="221" y="115"/>
                      <a:pt x="221" y="115"/>
                      <a:pt x="221" y="115"/>
                    </a:cubicBezTo>
                    <a:lnTo>
                      <a:pt x="221" y="167"/>
                    </a:lnTo>
                    <a:close/>
                    <a:moveTo>
                      <a:pt x="297" y="359"/>
                    </a:moveTo>
                    <a:cubicBezTo>
                      <a:pt x="260" y="359"/>
                      <a:pt x="260" y="359"/>
                      <a:pt x="260" y="359"/>
                    </a:cubicBezTo>
                    <a:cubicBezTo>
                      <a:pt x="260" y="307"/>
                      <a:pt x="260" y="307"/>
                      <a:pt x="260" y="307"/>
                    </a:cubicBezTo>
                    <a:cubicBezTo>
                      <a:pt x="297" y="307"/>
                      <a:pt x="297" y="307"/>
                      <a:pt x="297" y="307"/>
                    </a:cubicBezTo>
                    <a:lnTo>
                      <a:pt x="297" y="359"/>
                    </a:lnTo>
                    <a:close/>
                    <a:moveTo>
                      <a:pt x="297" y="263"/>
                    </a:moveTo>
                    <a:cubicBezTo>
                      <a:pt x="260" y="263"/>
                      <a:pt x="260" y="263"/>
                      <a:pt x="260" y="263"/>
                    </a:cubicBezTo>
                    <a:cubicBezTo>
                      <a:pt x="260" y="211"/>
                      <a:pt x="260" y="211"/>
                      <a:pt x="260" y="211"/>
                    </a:cubicBezTo>
                    <a:cubicBezTo>
                      <a:pt x="297" y="211"/>
                      <a:pt x="297" y="211"/>
                      <a:pt x="297" y="211"/>
                    </a:cubicBezTo>
                    <a:lnTo>
                      <a:pt x="297" y="263"/>
                    </a:lnTo>
                    <a:close/>
                    <a:moveTo>
                      <a:pt x="297" y="167"/>
                    </a:moveTo>
                    <a:cubicBezTo>
                      <a:pt x="260" y="167"/>
                      <a:pt x="260" y="167"/>
                      <a:pt x="260" y="167"/>
                    </a:cubicBezTo>
                    <a:cubicBezTo>
                      <a:pt x="260" y="115"/>
                      <a:pt x="260" y="115"/>
                      <a:pt x="260" y="115"/>
                    </a:cubicBezTo>
                    <a:cubicBezTo>
                      <a:pt x="297" y="115"/>
                      <a:pt x="297" y="115"/>
                      <a:pt x="297" y="115"/>
                    </a:cubicBezTo>
                    <a:lnTo>
                      <a:pt x="297" y="167"/>
                    </a:lnTo>
                    <a:close/>
                    <a:moveTo>
                      <a:pt x="374" y="359"/>
                    </a:moveTo>
                    <a:cubicBezTo>
                      <a:pt x="336" y="359"/>
                      <a:pt x="336" y="359"/>
                      <a:pt x="336" y="359"/>
                    </a:cubicBezTo>
                    <a:cubicBezTo>
                      <a:pt x="336" y="307"/>
                      <a:pt x="336" y="307"/>
                      <a:pt x="336" y="307"/>
                    </a:cubicBezTo>
                    <a:cubicBezTo>
                      <a:pt x="374" y="307"/>
                      <a:pt x="374" y="307"/>
                      <a:pt x="374" y="307"/>
                    </a:cubicBezTo>
                    <a:lnTo>
                      <a:pt x="374" y="359"/>
                    </a:lnTo>
                    <a:close/>
                    <a:moveTo>
                      <a:pt x="374" y="263"/>
                    </a:moveTo>
                    <a:cubicBezTo>
                      <a:pt x="336" y="263"/>
                      <a:pt x="336" y="263"/>
                      <a:pt x="336" y="263"/>
                    </a:cubicBezTo>
                    <a:cubicBezTo>
                      <a:pt x="336" y="211"/>
                      <a:pt x="336" y="211"/>
                      <a:pt x="336" y="211"/>
                    </a:cubicBezTo>
                    <a:cubicBezTo>
                      <a:pt x="374" y="211"/>
                      <a:pt x="374" y="211"/>
                      <a:pt x="374" y="211"/>
                    </a:cubicBezTo>
                    <a:lnTo>
                      <a:pt x="374" y="263"/>
                    </a:lnTo>
                    <a:close/>
                    <a:moveTo>
                      <a:pt x="374" y="167"/>
                    </a:moveTo>
                    <a:cubicBezTo>
                      <a:pt x="336" y="167"/>
                      <a:pt x="336" y="167"/>
                      <a:pt x="336" y="167"/>
                    </a:cubicBezTo>
                    <a:cubicBezTo>
                      <a:pt x="336" y="115"/>
                      <a:pt x="336" y="115"/>
                      <a:pt x="336" y="115"/>
                    </a:cubicBezTo>
                    <a:cubicBezTo>
                      <a:pt x="374" y="115"/>
                      <a:pt x="374" y="115"/>
                      <a:pt x="374" y="115"/>
                    </a:cubicBezTo>
                    <a:lnTo>
                      <a:pt x="374" y="167"/>
                    </a:lnTo>
                    <a:close/>
                    <a:moveTo>
                      <a:pt x="460" y="481"/>
                    </a:moveTo>
                    <a:cubicBezTo>
                      <a:pt x="423" y="481"/>
                      <a:pt x="423" y="481"/>
                      <a:pt x="423" y="481"/>
                    </a:cubicBezTo>
                    <a:cubicBezTo>
                      <a:pt x="423" y="429"/>
                      <a:pt x="423" y="429"/>
                      <a:pt x="423" y="429"/>
                    </a:cubicBezTo>
                    <a:cubicBezTo>
                      <a:pt x="460" y="429"/>
                      <a:pt x="460" y="429"/>
                      <a:pt x="460" y="429"/>
                    </a:cubicBezTo>
                    <a:lnTo>
                      <a:pt x="460" y="481"/>
                    </a:lnTo>
                    <a:close/>
                    <a:moveTo>
                      <a:pt x="537" y="481"/>
                    </a:moveTo>
                    <a:cubicBezTo>
                      <a:pt x="499" y="481"/>
                      <a:pt x="499" y="481"/>
                      <a:pt x="499" y="481"/>
                    </a:cubicBezTo>
                    <a:cubicBezTo>
                      <a:pt x="499" y="429"/>
                      <a:pt x="499" y="429"/>
                      <a:pt x="499" y="429"/>
                    </a:cubicBezTo>
                    <a:cubicBezTo>
                      <a:pt x="537" y="429"/>
                      <a:pt x="537" y="429"/>
                      <a:pt x="537" y="429"/>
                    </a:cubicBezTo>
                    <a:lnTo>
                      <a:pt x="537" y="48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71" name="Group 70"/>
          <p:cNvGrpSpPr/>
          <p:nvPr/>
        </p:nvGrpSpPr>
        <p:grpSpPr>
          <a:xfrm>
            <a:off x="2211627" y="2896016"/>
            <a:ext cx="6256964" cy="817789"/>
            <a:chOff x="2211627" y="910043"/>
            <a:chExt cx="6256964" cy="817789"/>
          </a:xfrm>
        </p:grpSpPr>
        <p:sp>
          <p:nvSpPr>
            <p:cNvPr id="72" name="Rectangle 71"/>
            <p:cNvSpPr/>
            <p:nvPr/>
          </p:nvSpPr>
          <p:spPr>
            <a:xfrm>
              <a:off x="2211627" y="910043"/>
              <a:ext cx="6256964" cy="817789"/>
            </a:xfrm>
            <a:prstGeom prst="rect">
              <a:avLst/>
            </a:prstGeom>
            <a:solidFill>
              <a:schemeClr val="bg1">
                <a:lumMod val="5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73" name="Left-Right Arrow 72"/>
            <p:cNvSpPr/>
            <p:nvPr/>
          </p:nvSpPr>
          <p:spPr>
            <a:xfrm>
              <a:off x="2598339" y="1278455"/>
              <a:ext cx="270717" cy="109130"/>
            </a:xfrm>
            <a:prstGeom prst="leftRightArrow">
              <a:avLst>
                <a:gd name="adj1" fmla="val 47817"/>
                <a:gd name="adj2" fmla="val 58728"/>
              </a:avLst>
            </a:prstGeom>
            <a:solidFill>
              <a:schemeClr val="tx2">
                <a:lumMod val="40000"/>
                <a:lumOff val="60000"/>
              </a:schemeClr>
            </a:solidFill>
            <a:ln w="9525">
              <a:solidFill>
                <a:schemeClr val="tx1"/>
              </a:solid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74" name="Freeform 5"/>
            <p:cNvSpPr>
              <a:spLocks/>
            </p:cNvSpPr>
            <p:nvPr/>
          </p:nvSpPr>
          <p:spPr bwMode="auto">
            <a:xfrm>
              <a:off x="5403051" y="1060468"/>
              <a:ext cx="901987" cy="545101"/>
            </a:xfrm>
            <a:custGeom>
              <a:avLst/>
              <a:gdLst>
                <a:gd name="T0" fmla="*/ 6500 w 8203"/>
                <a:gd name="T1" fmla="*/ 987 h 5571"/>
                <a:gd name="T2" fmla="*/ 6248 w 8203"/>
                <a:gd name="T3" fmla="*/ 722 h 5571"/>
                <a:gd name="T4" fmla="*/ 5872 w 8203"/>
                <a:gd name="T5" fmla="*/ 557 h 5571"/>
                <a:gd name="T6" fmla="*/ 5411 w 8203"/>
                <a:gd name="T7" fmla="*/ 536 h 5571"/>
                <a:gd name="T8" fmla="*/ 5062 w 8203"/>
                <a:gd name="T9" fmla="*/ 628 h 5571"/>
                <a:gd name="T10" fmla="*/ 4761 w 8203"/>
                <a:gd name="T11" fmla="*/ 264 h 5571"/>
                <a:gd name="T12" fmla="*/ 4426 w 8203"/>
                <a:gd name="T13" fmla="*/ 55 h 5571"/>
                <a:gd name="T14" fmla="*/ 3990 w 8203"/>
                <a:gd name="T15" fmla="*/ 2 h 5571"/>
                <a:gd name="T16" fmla="*/ 3449 w 8203"/>
                <a:gd name="T17" fmla="*/ 224 h 5571"/>
                <a:gd name="T18" fmla="*/ 3102 w 8203"/>
                <a:gd name="T19" fmla="*/ 728 h 5571"/>
                <a:gd name="T20" fmla="*/ 2575 w 8203"/>
                <a:gd name="T21" fmla="*/ 676 h 5571"/>
                <a:gd name="T22" fmla="*/ 2167 w 8203"/>
                <a:gd name="T23" fmla="*/ 938 h 5571"/>
                <a:gd name="T24" fmla="*/ 2000 w 8203"/>
                <a:gd name="T25" fmla="*/ 1251 h 5571"/>
                <a:gd name="T26" fmla="*/ 1842 w 8203"/>
                <a:gd name="T27" fmla="*/ 1249 h 5571"/>
                <a:gd name="T28" fmla="*/ 1355 w 8203"/>
                <a:gd name="T29" fmla="*/ 1254 h 5571"/>
                <a:gd name="T30" fmla="*/ 911 w 8203"/>
                <a:gd name="T31" fmla="*/ 1446 h 5571"/>
                <a:gd name="T32" fmla="*/ 579 w 8203"/>
                <a:gd name="T33" fmla="*/ 1799 h 5571"/>
                <a:gd name="T34" fmla="*/ 423 w 8203"/>
                <a:gd name="T35" fmla="*/ 2251 h 5571"/>
                <a:gd name="T36" fmla="*/ 491 w 8203"/>
                <a:gd name="T37" fmla="*/ 2703 h 5571"/>
                <a:gd name="T38" fmla="*/ 275 w 8203"/>
                <a:gd name="T39" fmla="*/ 3126 h 5571"/>
                <a:gd name="T40" fmla="*/ 30 w 8203"/>
                <a:gd name="T41" fmla="*/ 3607 h 5571"/>
                <a:gd name="T42" fmla="*/ 21 w 8203"/>
                <a:gd name="T43" fmla="*/ 4045 h 5571"/>
                <a:gd name="T44" fmla="*/ 177 w 8203"/>
                <a:gd name="T45" fmla="*/ 4406 h 5571"/>
                <a:gd name="T46" fmla="*/ 559 w 8203"/>
                <a:gd name="T47" fmla="*/ 4727 h 5571"/>
                <a:gd name="T48" fmla="*/ 1115 w 8203"/>
                <a:gd name="T49" fmla="*/ 4864 h 5571"/>
                <a:gd name="T50" fmla="*/ 1651 w 8203"/>
                <a:gd name="T51" fmla="*/ 4843 h 5571"/>
                <a:gd name="T52" fmla="*/ 1800 w 8203"/>
                <a:gd name="T53" fmla="*/ 5183 h 5571"/>
                <a:gd name="T54" fmla="*/ 2117 w 8203"/>
                <a:gd name="T55" fmla="*/ 5444 h 5571"/>
                <a:gd name="T56" fmla="*/ 2518 w 8203"/>
                <a:gd name="T57" fmla="*/ 5563 h 5571"/>
                <a:gd name="T58" fmla="*/ 2986 w 8203"/>
                <a:gd name="T59" fmla="*/ 5530 h 5571"/>
                <a:gd name="T60" fmla="*/ 3211 w 8203"/>
                <a:gd name="T61" fmla="*/ 5446 h 5571"/>
                <a:gd name="T62" fmla="*/ 3531 w 8203"/>
                <a:gd name="T63" fmla="*/ 5199 h 5571"/>
                <a:gd name="T64" fmla="*/ 3801 w 8203"/>
                <a:gd name="T65" fmla="*/ 5302 h 5571"/>
                <a:gd name="T66" fmla="*/ 4254 w 8203"/>
                <a:gd name="T67" fmla="*/ 5456 h 5571"/>
                <a:gd name="T68" fmla="*/ 4526 w 8203"/>
                <a:gd name="T69" fmla="*/ 5450 h 5571"/>
                <a:gd name="T70" fmla="*/ 4748 w 8203"/>
                <a:gd name="T71" fmla="*/ 5396 h 5571"/>
                <a:gd name="T72" fmla="*/ 4825 w 8203"/>
                <a:gd name="T73" fmla="*/ 5365 h 5571"/>
                <a:gd name="T74" fmla="*/ 5015 w 8203"/>
                <a:gd name="T75" fmla="*/ 5258 h 5571"/>
                <a:gd name="T76" fmla="*/ 5245 w 8203"/>
                <a:gd name="T77" fmla="*/ 5182 h 5571"/>
                <a:gd name="T78" fmla="*/ 5806 w 8203"/>
                <a:gd name="T79" fmla="*/ 5451 h 5571"/>
                <a:gd name="T80" fmla="*/ 6153 w 8203"/>
                <a:gd name="T81" fmla="*/ 5441 h 5571"/>
                <a:gd name="T82" fmla="*/ 6466 w 8203"/>
                <a:gd name="T83" fmla="*/ 5321 h 5571"/>
                <a:gd name="T84" fmla="*/ 6662 w 8203"/>
                <a:gd name="T85" fmla="*/ 5163 h 5571"/>
                <a:gd name="T86" fmla="*/ 6769 w 8203"/>
                <a:gd name="T87" fmla="*/ 5019 h 5571"/>
                <a:gd name="T88" fmla="*/ 6990 w 8203"/>
                <a:gd name="T89" fmla="*/ 4892 h 5571"/>
                <a:gd name="T90" fmla="*/ 7479 w 8203"/>
                <a:gd name="T91" fmla="*/ 4809 h 5571"/>
                <a:gd name="T92" fmla="*/ 7633 w 8203"/>
                <a:gd name="T93" fmla="*/ 4732 h 5571"/>
                <a:gd name="T94" fmla="*/ 7748 w 8203"/>
                <a:gd name="T95" fmla="*/ 4655 h 5571"/>
                <a:gd name="T96" fmla="*/ 7857 w 8203"/>
                <a:gd name="T97" fmla="*/ 4563 h 5571"/>
                <a:gd name="T98" fmla="*/ 7969 w 8203"/>
                <a:gd name="T99" fmla="*/ 4435 h 5571"/>
                <a:gd name="T100" fmla="*/ 8079 w 8203"/>
                <a:gd name="T101" fmla="*/ 4258 h 5571"/>
                <a:gd name="T102" fmla="*/ 8186 w 8203"/>
                <a:gd name="T103" fmla="*/ 3937 h 5571"/>
                <a:gd name="T104" fmla="*/ 8159 w 8203"/>
                <a:gd name="T105" fmla="*/ 3457 h 5571"/>
                <a:gd name="T106" fmla="*/ 7921 w 8203"/>
                <a:gd name="T107" fmla="*/ 3021 h 5571"/>
                <a:gd name="T108" fmla="*/ 7519 w 8203"/>
                <a:gd name="T109" fmla="*/ 2744 h 5571"/>
                <a:gd name="T110" fmla="*/ 7466 w 8203"/>
                <a:gd name="T111" fmla="*/ 2561 h 5571"/>
                <a:gd name="T112" fmla="*/ 7509 w 8203"/>
                <a:gd name="T113" fmla="*/ 2454 h 5571"/>
                <a:gd name="T114" fmla="*/ 7560 w 8203"/>
                <a:gd name="T115" fmla="*/ 2238 h 5571"/>
                <a:gd name="T116" fmla="*/ 7548 w 8203"/>
                <a:gd name="T117" fmla="*/ 1904 h 5571"/>
                <a:gd name="T118" fmla="*/ 7477 w 8203"/>
                <a:gd name="T119" fmla="*/ 1659 h 5571"/>
                <a:gd name="T120" fmla="*/ 7251 w 8203"/>
                <a:gd name="T121" fmla="*/ 1289 h 5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03" h="5571">
                  <a:moveTo>
                    <a:pt x="7008" y="1089"/>
                  </a:moveTo>
                  <a:lnTo>
                    <a:pt x="6942" y="1052"/>
                  </a:lnTo>
                  <a:lnTo>
                    <a:pt x="6877" y="1023"/>
                  </a:lnTo>
                  <a:lnTo>
                    <a:pt x="6812" y="1001"/>
                  </a:lnTo>
                  <a:lnTo>
                    <a:pt x="6748" y="985"/>
                  </a:lnTo>
                  <a:lnTo>
                    <a:pt x="6685" y="974"/>
                  </a:lnTo>
                  <a:lnTo>
                    <a:pt x="6622" y="972"/>
                  </a:lnTo>
                  <a:lnTo>
                    <a:pt x="6560" y="975"/>
                  </a:lnTo>
                  <a:lnTo>
                    <a:pt x="6500" y="987"/>
                  </a:lnTo>
                  <a:lnTo>
                    <a:pt x="6480" y="955"/>
                  </a:lnTo>
                  <a:lnTo>
                    <a:pt x="6458" y="924"/>
                  </a:lnTo>
                  <a:lnTo>
                    <a:pt x="6434" y="893"/>
                  </a:lnTo>
                  <a:lnTo>
                    <a:pt x="6409" y="864"/>
                  </a:lnTo>
                  <a:lnTo>
                    <a:pt x="6381" y="834"/>
                  </a:lnTo>
                  <a:lnTo>
                    <a:pt x="6351" y="805"/>
                  </a:lnTo>
                  <a:lnTo>
                    <a:pt x="6319" y="778"/>
                  </a:lnTo>
                  <a:lnTo>
                    <a:pt x="6286" y="751"/>
                  </a:lnTo>
                  <a:lnTo>
                    <a:pt x="6248" y="722"/>
                  </a:lnTo>
                  <a:lnTo>
                    <a:pt x="6211" y="697"/>
                  </a:lnTo>
                  <a:lnTo>
                    <a:pt x="6171" y="673"/>
                  </a:lnTo>
                  <a:lnTo>
                    <a:pt x="6131" y="652"/>
                  </a:lnTo>
                  <a:lnTo>
                    <a:pt x="6089" y="630"/>
                  </a:lnTo>
                  <a:lnTo>
                    <a:pt x="6049" y="612"/>
                  </a:lnTo>
                  <a:lnTo>
                    <a:pt x="6005" y="595"/>
                  </a:lnTo>
                  <a:lnTo>
                    <a:pt x="5963" y="582"/>
                  </a:lnTo>
                  <a:lnTo>
                    <a:pt x="5918" y="568"/>
                  </a:lnTo>
                  <a:lnTo>
                    <a:pt x="5872" y="557"/>
                  </a:lnTo>
                  <a:lnTo>
                    <a:pt x="5825" y="547"/>
                  </a:lnTo>
                  <a:lnTo>
                    <a:pt x="5779" y="540"/>
                  </a:lnTo>
                  <a:lnTo>
                    <a:pt x="5729" y="533"/>
                  </a:lnTo>
                  <a:lnTo>
                    <a:pt x="5681" y="529"/>
                  </a:lnTo>
                  <a:lnTo>
                    <a:pt x="5631" y="527"/>
                  </a:lnTo>
                  <a:lnTo>
                    <a:pt x="5582" y="527"/>
                  </a:lnTo>
                  <a:lnTo>
                    <a:pt x="5523" y="527"/>
                  </a:lnTo>
                  <a:lnTo>
                    <a:pt x="5467" y="530"/>
                  </a:lnTo>
                  <a:lnTo>
                    <a:pt x="5411" y="536"/>
                  </a:lnTo>
                  <a:lnTo>
                    <a:pt x="5359" y="545"/>
                  </a:lnTo>
                  <a:lnTo>
                    <a:pt x="5312" y="556"/>
                  </a:lnTo>
                  <a:lnTo>
                    <a:pt x="5282" y="562"/>
                  </a:lnTo>
                  <a:lnTo>
                    <a:pt x="5267" y="566"/>
                  </a:lnTo>
                  <a:lnTo>
                    <a:pt x="5199" y="587"/>
                  </a:lnTo>
                  <a:lnTo>
                    <a:pt x="5173" y="596"/>
                  </a:lnTo>
                  <a:lnTo>
                    <a:pt x="5137" y="610"/>
                  </a:lnTo>
                  <a:lnTo>
                    <a:pt x="5099" y="619"/>
                  </a:lnTo>
                  <a:lnTo>
                    <a:pt x="5062" y="628"/>
                  </a:lnTo>
                  <a:lnTo>
                    <a:pt x="5024" y="634"/>
                  </a:lnTo>
                  <a:lnTo>
                    <a:pt x="4999" y="635"/>
                  </a:lnTo>
                  <a:lnTo>
                    <a:pt x="4991" y="634"/>
                  </a:lnTo>
                  <a:lnTo>
                    <a:pt x="4917" y="485"/>
                  </a:lnTo>
                  <a:lnTo>
                    <a:pt x="4892" y="432"/>
                  </a:lnTo>
                  <a:lnTo>
                    <a:pt x="4871" y="397"/>
                  </a:lnTo>
                  <a:lnTo>
                    <a:pt x="4838" y="350"/>
                  </a:lnTo>
                  <a:lnTo>
                    <a:pt x="4802" y="307"/>
                  </a:lnTo>
                  <a:lnTo>
                    <a:pt x="4761" y="264"/>
                  </a:lnTo>
                  <a:lnTo>
                    <a:pt x="4716" y="224"/>
                  </a:lnTo>
                  <a:lnTo>
                    <a:pt x="4682" y="196"/>
                  </a:lnTo>
                  <a:lnTo>
                    <a:pt x="4648" y="170"/>
                  </a:lnTo>
                  <a:lnTo>
                    <a:pt x="4612" y="146"/>
                  </a:lnTo>
                  <a:lnTo>
                    <a:pt x="4577" y="125"/>
                  </a:lnTo>
                  <a:lnTo>
                    <a:pt x="4540" y="103"/>
                  </a:lnTo>
                  <a:lnTo>
                    <a:pt x="4503" y="85"/>
                  </a:lnTo>
                  <a:lnTo>
                    <a:pt x="4464" y="68"/>
                  </a:lnTo>
                  <a:lnTo>
                    <a:pt x="4426" y="55"/>
                  </a:lnTo>
                  <a:lnTo>
                    <a:pt x="4385" y="41"/>
                  </a:lnTo>
                  <a:lnTo>
                    <a:pt x="4344" y="30"/>
                  </a:lnTo>
                  <a:lnTo>
                    <a:pt x="4302" y="20"/>
                  </a:lnTo>
                  <a:lnTo>
                    <a:pt x="4260" y="13"/>
                  </a:lnTo>
                  <a:lnTo>
                    <a:pt x="4216" y="6"/>
                  </a:lnTo>
                  <a:lnTo>
                    <a:pt x="4173" y="2"/>
                  </a:lnTo>
                  <a:lnTo>
                    <a:pt x="4127" y="0"/>
                  </a:lnTo>
                  <a:lnTo>
                    <a:pt x="4083" y="0"/>
                  </a:lnTo>
                  <a:lnTo>
                    <a:pt x="3990" y="2"/>
                  </a:lnTo>
                  <a:lnTo>
                    <a:pt x="3903" y="13"/>
                  </a:lnTo>
                  <a:lnTo>
                    <a:pt x="3860" y="20"/>
                  </a:lnTo>
                  <a:lnTo>
                    <a:pt x="3819" y="30"/>
                  </a:lnTo>
                  <a:lnTo>
                    <a:pt x="3738" y="55"/>
                  </a:lnTo>
                  <a:lnTo>
                    <a:pt x="3660" y="85"/>
                  </a:lnTo>
                  <a:lnTo>
                    <a:pt x="3622" y="103"/>
                  </a:lnTo>
                  <a:lnTo>
                    <a:pt x="3586" y="125"/>
                  </a:lnTo>
                  <a:lnTo>
                    <a:pt x="3515" y="170"/>
                  </a:lnTo>
                  <a:lnTo>
                    <a:pt x="3449" y="224"/>
                  </a:lnTo>
                  <a:lnTo>
                    <a:pt x="3393" y="275"/>
                  </a:lnTo>
                  <a:lnTo>
                    <a:pt x="3343" y="329"/>
                  </a:lnTo>
                  <a:lnTo>
                    <a:pt x="3300" y="385"/>
                  </a:lnTo>
                  <a:lnTo>
                    <a:pt x="3265" y="444"/>
                  </a:lnTo>
                  <a:lnTo>
                    <a:pt x="3247" y="482"/>
                  </a:lnTo>
                  <a:lnTo>
                    <a:pt x="3233" y="520"/>
                  </a:lnTo>
                  <a:lnTo>
                    <a:pt x="3207" y="598"/>
                  </a:lnTo>
                  <a:lnTo>
                    <a:pt x="3166" y="750"/>
                  </a:lnTo>
                  <a:lnTo>
                    <a:pt x="3102" y="728"/>
                  </a:lnTo>
                  <a:lnTo>
                    <a:pt x="3021" y="703"/>
                  </a:lnTo>
                  <a:lnTo>
                    <a:pt x="2975" y="686"/>
                  </a:lnTo>
                  <a:lnTo>
                    <a:pt x="2931" y="673"/>
                  </a:lnTo>
                  <a:lnTo>
                    <a:pt x="2877" y="664"/>
                  </a:lnTo>
                  <a:lnTo>
                    <a:pt x="2821" y="658"/>
                  </a:lnTo>
                  <a:lnTo>
                    <a:pt x="2764" y="656"/>
                  </a:lnTo>
                  <a:lnTo>
                    <a:pt x="2698" y="659"/>
                  </a:lnTo>
                  <a:lnTo>
                    <a:pt x="2634" y="666"/>
                  </a:lnTo>
                  <a:lnTo>
                    <a:pt x="2575" y="676"/>
                  </a:lnTo>
                  <a:lnTo>
                    <a:pt x="2520" y="692"/>
                  </a:lnTo>
                  <a:lnTo>
                    <a:pt x="2465" y="712"/>
                  </a:lnTo>
                  <a:lnTo>
                    <a:pt x="2413" y="737"/>
                  </a:lnTo>
                  <a:lnTo>
                    <a:pt x="2362" y="766"/>
                  </a:lnTo>
                  <a:lnTo>
                    <a:pt x="2314" y="799"/>
                  </a:lnTo>
                  <a:lnTo>
                    <a:pt x="2267" y="836"/>
                  </a:lnTo>
                  <a:lnTo>
                    <a:pt x="2223" y="880"/>
                  </a:lnTo>
                  <a:lnTo>
                    <a:pt x="2193" y="908"/>
                  </a:lnTo>
                  <a:lnTo>
                    <a:pt x="2167" y="938"/>
                  </a:lnTo>
                  <a:lnTo>
                    <a:pt x="2121" y="1002"/>
                  </a:lnTo>
                  <a:lnTo>
                    <a:pt x="2081" y="1068"/>
                  </a:lnTo>
                  <a:lnTo>
                    <a:pt x="2064" y="1101"/>
                  </a:lnTo>
                  <a:lnTo>
                    <a:pt x="2051" y="1137"/>
                  </a:lnTo>
                  <a:lnTo>
                    <a:pt x="2034" y="1184"/>
                  </a:lnTo>
                  <a:lnTo>
                    <a:pt x="2021" y="1213"/>
                  </a:lnTo>
                  <a:lnTo>
                    <a:pt x="2009" y="1243"/>
                  </a:lnTo>
                  <a:lnTo>
                    <a:pt x="2003" y="1250"/>
                  </a:lnTo>
                  <a:lnTo>
                    <a:pt x="2000" y="1251"/>
                  </a:lnTo>
                  <a:lnTo>
                    <a:pt x="1999" y="1254"/>
                  </a:lnTo>
                  <a:lnTo>
                    <a:pt x="1997" y="1259"/>
                  </a:lnTo>
                  <a:lnTo>
                    <a:pt x="1992" y="1261"/>
                  </a:lnTo>
                  <a:lnTo>
                    <a:pt x="1964" y="1266"/>
                  </a:lnTo>
                  <a:lnTo>
                    <a:pt x="1952" y="1266"/>
                  </a:lnTo>
                  <a:lnTo>
                    <a:pt x="1940" y="1265"/>
                  </a:lnTo>
                  <a:lnTo>
                    <a:pt x="1891" y="1257"/>
                  </a:lnTo>
                  <a:lnTo>
                    <a:pt x="1866" y="1253"/>
                  </a:lnTo>
                  <a:lnTo>
                    <a:pt x="1842" y="1249"/>
                  </a:lnTo>
                  <a:lnTo>
                    <a:pt x="1793" y="1238"/>
                  </a:lnTo>
                  <a:lnTo>
                    <a:pt x="1742" y="1232"/>
                  </a:lnTo>
                  <a:lnTo>
                    <a:pt x="1675" y="1226"/>
                  </a:lnTo>
                  <a:lnTo>
                    <a:pt x="1610" y="1224"/>
                  </a:lnTo>
                  <a:lnTo>
                    <a:pt x="1578" y="1224"/>
                  </a:lnTo>
                  <a:lnTo>
                    <a:pt x="1547" y="1226"/>
                  </a:lnTo>
                  <a:lnTo>
                    <a:pt x="1482" y="1231"/>
                  </a:lnTo>
                  <a:lnTo>
                    <a:pt x="1420" y="1242"/>
                  </a:lnTo>
                  <a:lnTo>
                    <a:pt x="1355" y="1254"/>
                  </a:lnTo>
                  <a:lnTo>
                    <a:pt x="1322" y="1261"/>
                  </a:lnTo>
                  <a:lnTo>
                    <a:pt x="1291" y="1271"/>
                  </a:lnTo>
                  <a:lnTo>
                    <a:pt x="1226" y="1291"/>
                  </a:lnTo>
                  <a:lnTo>
                    <a:pt x="1163" y="1316"/>
                  </a:lnTo>
                  <a:lnTo>
                    <a:pt x="1108" y="1338"/>
                  </a:lnTo>
                  <a:lnTo>
                    <a:pt x="1056" y="1363"/>
                  </a:lnTo>
                  <a:lnTo>
                    <a:pt x="1004" y="1388"/>
                  </a:lnTo>
                  <a:lnTo>
                    <a:pt x="958" y="1417"/>
                  </a:lnTo>
                  <a:lnTo>
                    <a:pt x="911" y="1446"/>
                  </a:lnTo>
                  <a:lnTo>
                    <a:pt x="868" y="1478"/>
                  </a:lnTo>
                  <a:lnTo>
                    <a:pt x="824" y="1512"/>
                  </a:lnTo>
                  <a:lnTo>
                    <a:pt x="785" y="1549"/>
                  </a:lnTo>
                  <a:lnTo>
                    <a:pt x="745" y="1585"/>
                  </a:lnTo>
                  <a:lnTo>
                    <a:pt x="709" y="1625"/>
                  </a:lnTo>
                  <a:lnTo>
                    <a:pt x="673" y="1664"/>
                  </a:lnTo>
                  <a:lnTo>
                    <a:pt x="641" y="1709"/>
                  </a:lnTo>
                  <a:lnTo>
                    <a:pt x="608" y="1752"/>
                  </a:lnTo>
                  <a:lnTo>
                    <a:pt x="579" y="1799"/>
                  </a:lnTo>
                  <a:lnTo>
                    <a:pt x="552" y="1847"/>
                  </a:lnTo>
                  <a:lnTo>
                    <a:pt x="528" y="1898"/>
                  </a:lnTo>
                  <a:lnTo>
                    <a:pt x="504" y="1949"/>
                  </a:lnTo>
                  <a:lnTo>
                    <a:pt x="483" y="1999"/>
                  </a:lnTo>
                  <a:lnTo>
                    <a:pt x="465" y="2049"/>
                  </a:lnTo>
                  <a:lnTo>
                    <a:pt x="451" y="2100"/>
                  </a:lnTo>
                  <a:lnTo>
                    <a:pt x="438" y="2150"/>
                  </a:lnTo>
                  <a:lnTo>
                    <a:pt x="429" y="2201"/>
                  </a:lnTo>
                  <a:lnTo>
                    <a:pt x="423" y="2251"/>
                  </a:lnTo>
                  <a:lnTo>
                    <a:pt x="420" y="2301"/>
                  </a:lnTo>
                  <a:lnTo>
                    <a:pt x="419" y="2351"/>
                  </a:lnTo>
                  <a:lnTo>
                    <a:pt x="420" y="2401"/>
                  </a:lnTo>
                  <a:lnTo>
                    <a:pt x="423" y="2451"/>
                  </a:lnTo>
                  <a:lnTo>
                    <a:pt x="432" y="2502"/>
                  </a:lnTo>
                  <a:lnTo>
                    <a:pt x="441" y="2552"/>
                  </a:lnTo>
                  <a:lnTo>
                    <a:pt x="455" y="2603"/>
                  </a:lnTo>
                  <a:lnTo>
                    <a:pt x="470" y="2653"/>
                  </a:lnTo>
                  <a:lnTo>
                    <a:pt x="491" y="2703"/>
                  </a:lnTo>
                  <a:lnTo>
                    <a:pt x="506" y="2742"/>
                  </a:lnTo>
                  <a:lnTo>
                    <a:pt x="524" y="2780"/>
                  </a:lnTo>
                  <a:lnTo>
                    <a:pt x="543" y="2816"/>
                  </a:lnTo>
                  <a:lnTo>
                    <a:pt x="565" y="2852"/>
                  </a:lnTo>
                  <a:lnTo>
                    <a:pt x="499" y="2900"/>
                  </a:lnTo>
                  <a:lnTo>
                    <a:pt x="438" y="2952"/>
                  </a:lnTo>
                  <a:lnTo>
                    <a:pt x="380" y="3006"/>
                  </a:lnTo>
                  <a:lnTo>
                    <a:pt x="326" y="3064"/>
                  </a:lnTo>
                  <a:lnTo>
                    <a:pt x="275" y="3126"/>
                  </a:lnTo>
                  <a:lnTo>
                    <a:pt x="228" y="3190"/>
                  </a:lnTo>
                  <a:lnTo>
                    <a:pt x="183" y="3258"/>
                  </a:lnTo>
                  <a:lnTo>
                    <a:pt x="144" y="3328"/>
                  </a:lnTo>
                  <a:lnTo>
                    <a:pt x="114" y="3384"/>
                  </a:lnTo>
                  <a:lnTo>
                    <a:pt x="89" y="3440"/>
                  </a:lnTo>
                  <a:lnTo>
                    <a:pt x="66" y="3495"/>
                  </a:lnTo>
                  <a:lnTo>
                    <a:pt x="55" y="3523"/>
                  </a:lnTo>
                  <a:lnTo>
                    <a:pt x="47" y="3552"/>
                  </a:lnTo>
                  <a:lnTo>
                    <a:pt x="30" y="3607"/>
                  </a:lnTo>
                  <a:lnTo>
                    <a:pt x="18" y="3662"/>
                  </a:lnTo>
                  <a:lnTo>
                    <a:pt x="8" y="3717"/>
                  </a:lnTo>
                  <a:lnTo>
                    <a:pt x="5" y="3745"/>
                  </a:lnTo>
                  <a:lnTo>
                    <a:pt x="3" y="3774"/>
                  </a:lnTo>
                  <a:lnTo>
                    <a:pt x="0" y="3828"/>
                  </a:lnTo>
                  <a:lnTo>
                    <a:pt x="1" y="3883"/>
                  </a:lnTo>
                  <a:lnTo>
                    <a:pt x="5" y="3937"/>
                  </a:lnTo>
                  <a:lnTo>
                    <a:pt x="12" y="3992"/>
                  </a:lnTo>
                  <a:lnTo>
                    <a:pt x="21" y="4045"/>
                  </a:lnTo>
                  <a:lnTo>
                    <a:pt x="36" y="4100"/>
                  </a:lnTo>
                  <a:lnTo>
                    <a:pt x="43" y="4126"/>
                  </a:lnTo>
                  <a:lnTo>
                    <a:pt x="53" y="4154"/>
                  </a:lnTo>
                  <a:lnTo>
                    <a:pt x="73" y="4209"/>
                  </a:lnTo>
                  <a:lnTo>
                    <a:pt x="83" y="4234"/>
                  </a:lnTo>
                  <a:lnTo>
                    <a:pt x="95" y="4261"/>
                  </a:lnTo>
                  <a:lnTo>
                    <a:pt x="120" y="4311"/>
                  </a:lnTo>
                  <a:lnTo>
                    <a:pt x="147" y="4359"/>
                  </a:lnTo>
                  <a:lnTo>
                    <a:pt x="177" y="4406"/>
                  </a:lnTo>
                  <a:lnTo>
                    <a:pt x="210" y="4450"/>
                  </a:lnTo>
                  <a:lnTo>
                    <a:pt x="245" y="4492"/>
                  </a:lnTo>
                  <a:lnTo>
                    <a:pt x="282" y="4532"/>
                  </a:lnTo>
                  <a:lnTo>
                    <a:pt x="323" y="4570"/>
                  </a:lnTo>
                  <a:lnTo>
                    <a:pt x="365" y="4605"/>
                  </a:lnTo>
                  <a:lnTo>
                    <a:pt x="409" y="4639"/>
                  </a:lnTo>
                  <a:lnTo>
                    <a:pt x="456" y="4670"/>
                  </a:lnTo>
                  <a:lnTo>
                    <a:pt x="507" y="4700"/>
                  </a:lnTo>
                  <a:lnTo>
                    <a:pt x="559" y="4727"/>
                  </a:lnTo>
                  <a:lnTo>
                    <a:pt x="585" y="4739"/>
                  </a:lnTo>
                  <a:lnTo>
                    <a:pt x="614" y="4753"/>
                  </a:lnTo>
                  <a:lnTo>
                    <a:pt x="671" y="4775"/>
                  </a:lnTo>
                  <a:lnTo>
                    <a:pt x="732" y="4797"/>
                  </a:lnTo>
                  <a:lnTo>
                    <a:pt x="806" y="4819"/>
                  </a:lnTo>
                  <a:lnTo>
                    <a:pt x="883" y="4837"/>
                  </a:lnTo>
                  <a:lnTo>
                    <a:pt x="960" y="4850"/>
                  </a:lnTo>
                  <a:lnTo>
                    <a:pt x="1038" y="4859"/>
                  </a:lnTo>
                  <a:lnTo>
                    <a:pt x="1115" y="4864"/>
                  </a:lnTo>
                  <a:lnTo>
                    <a:pt x="1193" y="4864"/>
                  </a:lnTo>
                  <a:lnTo>
                    <a:pt x="1272" y="4861"/>
                  </a:lnTo>
                  <a:lnTo>
                    <a:pt x="1351" y="4853"/>
                  </a:lnTo>
                  <a:lnTo>
                    <a:pt x="1417" y="4838"/>
                  </a:lnTo>
                  <a:lnTo>
                    <a:pt x="1484" y="4826"/>
                  </a:lnTo>
                  <a:lnTo>
                    <a:pt x="1612" y="4808"/>
                  </a:lnTo>
                  <a:lnTo>
                    <a:pt x="1624" y="4815"/>
                  </a:lnTo>
                  <a:lnTo>
                    <a:pt x="1643" y="4833"/>
                  </a:lnTo>
                  <a:lnTo>
                    <a:pt x="1651" y="4843"/>
                  </a:lnTo>
                  <a:lnTo>
                    <a:pt x="1660" y="4855"/>
                  </a:lnTo>
                  <a:lnTo>
                    <a:pt x="1672" y="4882"/>
                  </a:lnTo>
                  <a:lnTo>
                    <a:pt x="1682" y="4915"/>
                  </a:lnTo>
                  <a:lnTo>
                    <a:pt x="1698" y="4977"/>
                  </a:lnTo>
                  <a:lnTo>
                    <a:pt x="1714" y="5027"/>
                  </a:lnTo>
                  <a:lnTo>
                    <a:pt x="1734" y="5079"/>
                  </a:lnTo>
                  <a:lnTo>
                    <a:pt x="1752" y="5114"/>
                  </a:lnTo>
                  <a:lnTo>
                    <a:pt x="1775" y="5150"/>
                  </a:lnTo>
                  <a:lnTo>
                    <a:pt x="1800" y="5183"/>
                  </a:lnTo>
                  <a:lnTo>
                    <a:pt x="1828" y="5218"/>
                  </a:lnTo>
                  <a:lnTo>
                    <a:pt x="1858" y="5251"/>
                  </a:lnTo>
                  <a:lnTo>
                    <a:pt x="1890" y="5283"/>
                  </a:lnTo>
                  <a:lnTo>
                    <a:pt x="1925" y="5314"/>
                  </a:lnTo>
                  <a:lnTo>
                    <a:pt x="1964" y="5347"/>
                  </a:lnTo>
                  <a:lnTo>
                    <a:pt x="2000" y="5373"/>
                  </a:lnTo>
                  <a:lnTo>
                    <a:pt x="2038" y="5398"/>
                  </a:lnTo>
                  <a:lnTo>
                    <a:pt x="2076" y="5421"/>
                  </a:lnTo>
                  <a:lnTo>
                    <a:pt x="2117" y="5444"/>
                  </a:lnTo>
                  <a:lnTo>
                    <a:pt x="2157" y="5463"/>
                  </a:lnTo>
                  <a:lnTo>
                    <a:pt x="2199" y="5482"/>
                  </a:lnTo>
                  <a:lnTo>
                    <a:pt x="2242" y="5499"/>
                  </a:lnTo>
                  <a:lnTo>
                    <a:pt x="2286" y="5515"/>
                  </a:lnTo>
                  <a:lnTo>
                    <a:pt x="2329" y="5527"/>
                  </a:lnTo>
                  <a:lnTo>
                    <a:pt x="2375" y="5539"/>
                  </a:lnTo>
                  <a:lnTo>
                    <a:pt x="2422" y="5548"/>
                  </a:lnTo>
                  <a:lnTo>
                    <a:pt x="2470" y="5557"/>
                  </a:lnTo>
                  <a:lnTo>
                    <a:pt x="2518" y="5563"/>
                  </a:lnTo>
                  <a:lnTo>
                    <a:pt x="2567" y="5567"/>
                  </a:lnTo>
                  <a:lnTo>
                    <a:pt x="2617" y="5570"/>
                  </a:lnTo>
                  <a:lnTo>
                    <a:pt x="2669" y="5571"/>
                  </a:lnTo>
                  <a:lnTo>
                    <a:pt x="2729" y="5569"/>
                  </a:lnTo>
                  <a:lnTo>
                    <a:pt x="2789" y="5565"/>
                  </a:lnTo>
                  <a:lnTo>
                    <a:pt x="2847" y="5559"/>
                  </a:lnTo>
                  <a:lnTo>
                    <a:pt x="2904" y="5551"/>
                  </a:lnTo>
                  <a:lnTo>
                    <a:pt x="2959" y="5537"/>
                  </a:lnTo>
                  <a:lnTo>
                    <a:pt x="2986" y="5530"/>
                  </a:lnTo>
                  <a:lnTo>
                    <a:pt x="2992" y="5528"/>
                  </a:lnTo>
                  <a:lnTo>
                    <a:pt x="2999" y="5527"/>
                  </a:lnTo>
                  <a:lnTo>
                    <a:pt x="3013" y="5524"/>
                  </a:lnTo>
                  <a:lnTo>
                    <a:pt x="3066" y="5509"/>
                  </a:lnTo>
                  <a:lnTo>
                    <a:pt x="3119" y="5491"/>
                  </a:lnTo>
                  <a:lnTo>
                    <a:pt x="3150" y="5476"/>
                  </a:lnTo>
                  <a:lnTo>
                    <a:pt x="3181" y="5462"/>
                  </a:lnTo>
                  <a:lnTo>
                    <a:pt x="3196" y="5453"/>
                  </a:lnTo>
                  <a:lnTo>
                    <a:pt x="3211" y="5446"/>
                  </a:lnTo>
                  <a:lnTo>
                    <a:pt x="3243" y="5431"/>
                  </a:lnTo>
                  <a:lnTo>
                    <a:pt x="3270" y="5411"/>
                  </a:lnTo>
                  <a:lnTo>
                    <a:pt x="3299" y="5392"/>
                  </a:lnTo>
                  <a:lnTo>
                    <a:pt x="3301" y="5389"/>
                  </a:lnTo>
                  <a:lnTo>
                    <a:pt x="3305" y="5386"/>
                  </a:lnTo>
                  <a:lnTo>
                    <a:pt x="3312" y="5381"/>
                  </a:lnTo>
                  <a:lnTo>
                    <a:pt x="3327" y="5372"/>
                  </a:lnTo>
                  <a:lnTo>
                    <a:pt x="3355" y="5351"/>
                  </a:lnTo>
                  <a:lnTo>
                    <a:pt x="3531" y="5199"/>
                  </a:lnTo>
                  <a:lnTo>
                    <a:pt x="3563" y="5171"/>
                  </a:lnTo>
                  <a:lnTo>
                    <a:pt x="3592" y="5168"/>
                  </a:lnTo>
                  <a:lnTo>
                    <a:pt x="3594" y="5168"/>
                  </a:lnTo>
                  <a:lnTo>
                    <a:pt x="3635" y="5186"/>
                  </a:lnTo>
                  <a:lnTo>
                    <a:pt x="3676" y="5209"/>
                  </a:lnTo>
                  <a:lnTo>
                    <a:pt x="3714" y="5235"/>
                  </a:lnTo>
                  <a:lnTo>
                    <a:pt x="3734" y="5249"/>
                  </a:lnTo>
                  <a:lnTo>
                    <a:pt x="3754" y="5266"/>
                  </a:lnTo>
                  <a:lnTo>
                    <a:pt x="3801" y="5302"/>
                  </a:lnTo>
                  <a:lnTo>
                    <a:pt x="3850" y="5335"/>
                  </a:lnTo>
                  <a:lnTo>
                    <a:pt x="3902" y="5363"/>
                  </a:lnTo>
                  <a:lnTo>
                    <a:pt x="3956" y="5389"/>
                  </a:lnTo>
                  <a:lnTo>
                    <a:pt x="4001" y="5404"/>
                  </a:lnTo>
                  <a:lnTo>
                    <a:pt x="4049" y="5420"/>
                  </a:lnTo>
                  <a:lnTo>
                    <a:pt x="4098" y="5432"/>
                  </a:lnTo>
                  <a:lnTo>
                    <a:pt x="4150" y="5443"/>
                  </a:lnTo>
                  <a:lnTo>
                    <a:pt x="4202" y="5450"/>
                  </a:lnTo>
                  <a:lnTo>
                    <a:pt x="4254" y="5456"/>
                  </a:lnTo>
                  <a:lnTo>
                    <a:pt x="4308" y="5459"/>
                  </a:lnTo>
                  <a:lnTo>
                    <a:pt x="4365" y="5461"/>
                  </a:lnTo>
                  <a:lnTo>
                    <a:pt x="4384" y="5459"/>
                  </a:lnTo>
                  <a:lnTo>
                    <a:pt x="4404" y="5459"/>
                  </a:lnTo>
                  <a:lnTo>
                    <a:pt x="4445" y="5457"/>
                  </a:lnTo>
                  <a:lnTo>
                    <a:pt x="4464" y="5455"/>
                  </a:lnTo>
                  <a:lnTo>
                    <a:pt x="4474" y="5453"/>
                  </a:lnTo>
                  <a:lnTo>
                    <a:pt x="4485" y="5453"/>
                  </a:lnTo>
                  <a:lnTo>
                    <a:pt x="4526" y="5450"/>
                  </a:lnTo>
                  <a:lnTo>
                    <a:pt x="4534" y="5447"/>
                  </a:lnTo>
                  <a:lnTo>
                    <a:pt x="4544" y="5446"/>
                  </a:lnTo>
                  <a:lnTo>
                    <a:pt x="4563" y="5444"/>
                  </a:lnTo>
                  <a:lnTo>
                    <a:pt x="4601" y="5437"/>
                  </a:lnTo>
                  <a:lnTo>
                    <a:pt x="4619" y="5432"/>
                  </a:lnTo>
                  <a:lnTo>
                    <a:pt x="4638" y="5428"/>
                  </a:lnTo>
                  <a:lnTo>
                    <a:pt x="4677" y="5420"/>
                  </a:lnTo>
                  <a:lnTo>
                    <a:pt x="4712" y="5408"/>
                  </a:lnTo>
                  <a:lnTo>
                    <a:pt x="4748" y="5396"/>
                  </a:lnTo>
                  <a:lnTo>
                    <a:pt x="4764" y="5389"/>
                  </a:lnTo>
                  <a:lnTo>
                    <a:pt x="4768" y="5386"/>
                  </a:lnTo>
                  <a:lnTo>
                    <a:pt x="4773" y="5385"/>
                  </a:lnTo>
                  <a:lnTo>
                    <a:pt x="4782" y="5383"/>
                  </a:lnTo>
                  <a:lnTo>
                    <a:pt x="4799" y="5375"/>
                  </a:lnTo>
                  <a:lnTo>
                    <a:pt x="4803" y="5373"/>
                  </a:lnTo>
                  <a:lnTo>
                    <a:pt x="4808" y="5372"/>
                  </a:lnTo>
                  <a:lnTo>
                    <a:pt x="4817" y="5369"/>
                  </a:lnTo>
                  <a:lnTo>
                    <a:pt x="4825" y="5365"/>
                  </a:lnTo>
                  <a:lnTo>
                    <a:pt x="4828" y="5362"/>
                  </a:lnTo>
                  <a:lnTo>
                    <a:pt x="4833" y="5361"/>
                  </a:lnTo>
                  <a:lnTo>
                    <a:pt x="4850" y="5354"/>
                  </a:lnTo>
                  <a:lnTo>
                    <a:pt x="4883" y="5337"/>
                  </a:lnTo>
                  <a:lnTo>
                    <a:pt x="4899" y="5327"/>
                  </a:lnTo>
                  <a:lnTo>
                    <a:pt x="4916" y="5319"/>
                  </a:lnTo>
                  <a:lnTo>
                    <a:pt x="4949" y="5301"/>
                  </a:lnTo>
                  <a:lnTo>
                    <a:pt x="4982" y="5279"/>
                  </a:lnTo>
                  <a:lnTo>
                    <a:pt x="5015" y="5258"/>
                  </a:lnTo>
                  <a:lnTo>
                    <a:pt x="5048" y="5234"/>
                  </a:lnTo>
                  <a:lnTo>
                    <a:pt x="5081" y="5210"/>
                  </a:lnTo>
                  <a:lnTo>
                    <a:pt x="5103" y="5191"/>
                  </a:lnTo>
                  <a:lnTo>
                    <a:pt x="5127" y="5179"/>
                  </a:lnTo>
                  <a:lnTo>
                    <a:pt x="5151" y="5169"/>
                  </a:lnTo>
                  <a:lnTo>
                    <a:pt x="5175" y="5167"/>
                  </a:lnTo>
                  <a:lnTo>
                    <a:pt x="5197" y="5167"/>
                  </a:lnTo>
                  <a:lnTo>
                    <a:pt x="5221" y="5173"/>
                  </a:lnTo>
                  <a:lnTo>
                    <a:pt x="5245" y="5182"/>
                  </a:lnTo>
                  <a:lnTo>
                    <a:pt x="5269" y="5198"/>
                  </a:lnTo>
                  <a:lnTo>
                    <a:pt x="5392" y="5291"/>
                  </a:lnTo>
                  <a:lnTo>
                    <a:pt x="5421" y="5312"/>
                  </a:lnTo>
                  <a:lnTo>
                    <a:pt x="5479" y="5345"/>
                  </a:lnTo>
                  <a:lnTo>
                    <a:pt x="5540" y="5377"/>
                  </a:lnTo>
                  <a:lnTo>
                    <a:pt x="5603" y="5402"/>
                  </a:lnTo>
                  <a:lnTo>
                    <a:pt x="5669" y="5423"/>
                  </a:lnTo>
                  <a:lnTo>
                    <a:pt x="5735" y="5439"/>
                  </a:lnTo>
                  <a:lnTo>
                    <a:pt x="5806" y="5451"/>
                  </a:lnTo>
                  <a:lnTo>
                    <a:pt x="5879" y="5458"/>
                  </a:lnTo>
                  <a:lnTo>
                    <a:pt x="5955" y="5461"/>
                  </a:lnTo>
                  <a:lnTo>
                    <a:pt x="5977" y="5459"/>
                  </a:lnTo>
                  <a:lnTo>
                    <a:pt x="5999" y="5459"/>
                  </a:lnTo>
                  <a:lnTo>
                    <a:pt x="6045" y="5457"/>
                  </a:lnTo>
                  <a:lnTo>
                    <a:pt x="6088" y="5452"/>
                  </a:lnTo>
                  <a:lnTo>
                    <a:pt x="6110" y="5449"/>
                  </a:lnTo>
                  <a:lnTo>
                    <a:pt x="6133" y="5446"/>
                  </a:lnTo>
                  <a:lnTo>
                    <a:pt x="6153" y="5441"/>
                  </a:lnTo>
                  <a:lnTo>
                    <a:pt x="6175" y="5438"/>
                  </a:lnTo>
                  <a:lnTo>
                    <a:pt x="6217" y="5428"/>
                  </a:lnTo>
                  <a:lnTo>
                    <a:pt x="6258" y="5416"/>
                  </a:lnTo>
                  <a:lnTo>
                    <a:pt x="6298" y="5404"/>
                  </a:lnTo>
                  <a:lnTo>
                    <a:pt x="6337" y="5389"/>
                  </a:lnTo>
                  <a:lnTo>
                    <a:pt x="6375" y="5372"/>
                  </a:lnTo>
                  <a:lnTo>
                    <a:pt x="6412" y="5353"/>
                  </a:lnTo>
                  <a:lnTo>
                    <a:pt x="6450" y="5333"/>
                  </a:lnTo>
                  <a:lnTo>
                    <a:pt x="6466" y="5321"/>
                  </a:lnTo>
                  <a:lnTo>
                    <a:pt x="6470" y="5318"/>
                  </a:lnTo>
                  <a:lnTo>
                    <a:pt x="6475" y="5315"/>
                  </a:lnTo>
                  <a:lnTo>
                    <a:pt x="6484" y="5311"/>
                  </a:lnTo>
                  <a:lnTo>
                    <a:pt x="6520" y="5288"/>
                  </a:lnTo>
                  <a:lnTo>
                    <a:pt x="6554" y="5263"/>
                  </a:lnTo>
                  <a:lnTo>
                    <a:pt x="6589" y="5236"/>
                  </a:lnTo>
                  <a:lnTo>
                    <a:pt x="6632" y="5195"/>
                  </a:lnTo>
                  <a:lnTo>
                    <a:pt x="6652" y="5174"/>
                  </a:lnTo>
                  <a:lnTo>
                    <a:pt x="6662" y="5163"/>
                  </a:lnTo>
                  <a:lnTo>
                    <a:pt x="6673" y="5153"/>
                  </a:lnTo>
                  <a:lnTo>
                    <a:pt x="6709" y="5110"/>
                  </a:lnTo>
                  <a:lnTo>
                    <a:pt x="6716" y="5098"/>
                  </a:lnTo>
                  <a:lnTo>
                    <a:pt x="6717" y="5095"/>
                  </a:lnTo>
                  <a:lnTo>
                    <a:pt x="6720" y="5092"/>
                  </a:lnTo>
                  <a:lnTo>
                    <a:pt x="6724" y="5087"/>
                  </a:lnTo>
                  <a:lnTo>
                    <a:pt x="6741" y="5066"/>
                  </a:lnTo>
                  <a:lnTo>
                    <a:pt x="6754" y="5042"/>
                  </a:lnTo>
                  <a:lnTo>
                    <a:pt x="6769" y="5019"/>
                  </a:lnTo>
                  <a:lnTo>
                    <a:pt x="6793" y="4971"/>
                  </a:lnTo>
                  <a:lnTo>
                    <a:pt x="6802" y="4946"/>
                  </a:lnTo>
                  <a:lnTo>
                    <a:pt x="6812" y="4922"/>
                  </a:lnTo>
                  <a:lnTo>
                    <a:pt x="6813" y="4915"/>
                  </a:lnTo>
                  <a:lnTo>
                    <a:pt x="6816" y="4909"/>
                  </a:lnTo>
                  <a:lnTo>
                    <a:pt x="6820" y="4897"/>
                  </a:lnTo>
                  <a:lnTo>
                    <a:pt x="6829" y="4873"/>
                  </a:lnTo>
                  <a:lnTo>
                    <a:pt x="6908" y="4885"/>
                  </a:lnTo>
                  <a:lnTo>
                    <a:pt x="6990" y="4892"/>
                  </a:lnTo>
                  <a:lnTo>
                    <a:pt x="7029" y="4893"/>
                  </a:lnTo>
                  <a:lnTo>
                    <a:pt x="7070" y="4893"/>
                  </a:lnTo>
                  <a:lnTo>
                    <a:pt x="7111" y="4892"/>
                  </a:lnTo>
                  <a:lnTo>
                    <a:pt x="7152" y="4889"/>
                  </a:lnTo>
                  <a:lnTo>
                    <a:pt x="7233" y="4877"/>
                  </a:lnTo>
                  <a:lnTo>
                    <a:pt x="7315" y="4861"/>
                  </a:lnTo>
                  <a:lnTo>
                    <a:pt x="7356" y="4850"/>
                  </a:lnTo>
                  <a:lnTo>
                    <a:pt x="7396" y="4838"/>
                  </a:lnTo>
                  <a:lnTo>
                    <a:pt x="7479" y="4809"/>
                  </a:lnTo>
                  <a:lnTo>
                    <a:pt x="7532" y="4785"/>
                  </a:lnTo>
                  <a:lnTo>
                    <a:pt x="7544" y="4778"/>
                  </a:lnTo>
                  <a:lnTo>
                    <a:pt x="7550" y="4774"/>
                  </a:lnTo>
                  <a:lnTo>
                    <a:pt x="7557" y="4772"/>
                  </a:lnTo>
                  <a:lnTo>
                    <a:pt x="7584" y="4760"/>
                  </a:lnTo>
                  <a:lnTo>
                    <a:pt x="7608" y="4745"/>
                  </a:lnTo>
                  <a:lnTo>
                    <a:pt x="7620" y="4738"/>
                  </a:lnTo>
                  <a:lnTo>
                    <a:pt x="7626" y="4735"/>
                  </a:lnTo>
                  <a:lnTo>
                    <a:pt x="7633" y="4732"/>
                  </a:lnTo>
                  <a:lnTo>
                    <a:pt x="7657" y="4718"/>
                  </a:lnTo>
                  <a:lnTo>
                    <a:pt x="7669" y="4711"/>
                  </a:lnTo>
                  <a:lnTo>
                    <a:pt x="7675" y="4707"/>
                  </a:lnTo>
                  <a:lnTo>
                    <a:pt x="7682" y="4705"/>
                  </a:lnTo>
                  <a:lnTo>
                    <a:pt x="7704" y="4688"/>
                  </a:lnTo>
                  <a:lnTo>
                    <a:pt x="7709" y="4683"/>
                  </a:lnTo>
                  <a:lnTo>
                    <a:pt x="7715" y="4679"/>
                  </a:lnTo>
                  <a:lnTo>
                    <a:pt x="7727" y="4672"/>
                  </a:lnTo>
                  <a:lnTo>
                    <a:pt x="7748" y="4655"/>
                  </a:lnTo>
                  <a:lnTo>
                    <a:pt x="7753" y="4651"/>
                  </a:lnTo>
                  <a:lnTo>
                    <a:pt x="7759" y="4647"/>
                  </a:lnTo>
                  <a:lnTo>
                    <a:pt x="7771" y="4640"/>
                  </a:lnTo>
                  <a:lnTo>
                    <a:pt x="7781" y="4630"/>
                  </a:lnTo>
                  <a:lnTo>
                    <a:pt x="7785" y="4626"/>
                  </a:lnTo>
                  <a:lnTo>
                    <a:pt x="7791" y="4622"/>
                  </a:lnTo>
                  <a:lnTo>
                    <a:pt x="7813" y="4605"/>
                  </a:lnTo>
                  <a:lnTo>
                    <a:pt x="7854" y="4569"/>
                  </a:lnTo>
                  <a:lnTo>
                    <a:pt x="7857" y="4563"/>
                  </a:lnTo>
                  <a:lnTo>
                    <a:pt x="7862" y="4558"/>
                  </a:lnTo>
                  <a:lnTo>
                    <a:pt x="7872" y="4549"/>
                  </a:lnTo>
                  <a:lnTo>
                    <a:pt x="7891" y="4530"/>
                  </a:lnTo>
                  <a:lnTo>
                    <a:pt x="7927" y="4489"/>
                  </a:lnTo>
                  <a:lnTo>
                    <a:pt x="7944" y="4467"/>
                  </a:lnTo>
                  <a:lnTo>
                    <a:pt x="7947" y="4461"/>
                  </a:lnTo>
                  <a:lnTo>
                    <a:pt x="7952" y="4456"/>
                  </a:lnTo>
                  <a:lnTo>
                    <a:pt x="7962" y="4447"/>
                  </a:lnTo>
                  <a:lnTo>
                    <a:pt x="7969" y="4435"/>
                  </a:lnTo>
                  <a:lnTo>
                    <a:pt x="7973" y="4429"/>
                  </a:lnTo>
                  <a:lnTo>
                    <a:pt x="7977" y="4424"/>
                  </a:lnTo>
                  <a:lnTo>
                    <a:pt x="7994" y="4402"/>
                  </a:lnTo>
                  <a:lnTo>
                    <a:pt x="8009" y="4378"/>
                  </a:lnTo>
                  <a:lnTo>
                    <a:pt x="8016" y="4366"/>
                  </a:lnTo>
                  <a:lnTo>
                    <a:pt x="8019" y="4360"/>
                  </a:lnTo>
                  <a:lnTo>
                    <a:pt x="8024" y="4356"/>
                  </a:lnTo>
                  <a:lnTo>
                    <a:pt x="8053" y="4308"/>
                  </a:lnTo>
                  <a:lnTo>
                    <a:pt x="8079" y="4258"/>
                  </a:lnTo>
                  <a:lnTo>
                    <a:pt x="8091" y="4232"/>
                  </a:lnTo>
                  <a:lnTo>
                    <a:pt x="8094" y="4225"/>
                  </a:lnTo>
                  <a:lnTo>
                    <a:pt x="8097" y="4219"/>
                  </a:lnTo>
                  <a:lnTo>
                    <a:pt x="8105" y="4207"/>
                  </a:lnTo>
                  <a:lnTo>
                    <a:pt x="8125" y="4152"/>
                  </a:lnTo>
                  <a:lnTo>
                    <a:pt x="8145" y="4099"/>
                  </a:lnTo>
                  <a:lnTo>
                    <a:pt x="8161" y="4045"/>
                  </a:lnTo>
                  <a:lnTo>
                    <a:pt x="8175" y="3992"/>
                  </a:lnTo>
                  <a:lnTo>
                    <a:pt x="8186" y="3937"/>
                  </a:lnTo>
                  <a:lnTo>
                    <a:pt x="8195" y="3884"/>
                  </a:lnTo>
                  <a:lnTo>
                    <a:pt x="8199" y="3831"/>
                  </a:lnTo>
                  <a:lnTo>
                    <a:pt x="8203" y="3778"/>
                  </a:lnTo>
                  <a:lnTo>
                    <a:pt x="8202" y="3723"/>
                  </a:lnTo>
                  <a:lnTo>
                    <a:pt x="8199" y="3670"/>
                  </a:lnTo>
                  <a:lnTo>
                    <a:pt x="8193" y="3618"/>
                  </a:lnTo>
                  <a:lnTo>
                    <a:pt x="8185" y="3565"/>
                  </a:lnTo>
                  <a:lnTo>
                    <a:pt x="8172" y="3510"/>
                  </a:lnTo>
                  <a:lnTo>
                    <a:pt x="8159" y="3457"/>
                  </a:lnTo>
                  <a:lnTo>
                    <a:pt x="8141" y="3404"/>
                  </a:lnTo>
                  <a:lnTo>
                    <a:pt x="8123" y="3351"/>
                  </a:lnTo>
                  <a:lnTo>
                    <a:pt x="8100" y="3297"/>
                  </a:lnTo>
                  <a:lnTo>
                    <a:pt x="8075" y="3247"/>
                  </a:lnTo>
                  <a:lnTo>
                    <a:pt x="8047" y="3198"/>
                  </a:lnTo>
                  <a:lnTo>
                    <a:pt x="8019" y="3151"/>
                  </a:lnTo>
                  <a:lnTo>
                    <a:pt x="7988" y="3105"/>
                  </a:lnTo>
                  <a:lnTo>
                    <a:pt x="7956" y="3063"/>
                  </a:lnTo>
                  <a:lnTo>
                    <a:pt x="7921" y="3021"/>
                  </a:lnTo>
                  <a:lnTo>
                    <a:pt x="7885" y="2984"/>
                  </a:lnTo>
                  <a:lnTo>
                    <a:pt x="7845" y="2947"/>
                  </a:lnTo>
                  <a:lnTo>
                    <a:pt x="7805" y="2912"/>
                  </a:lnTo>
                  <a:lnTo>
                    <a:pt x="7763" y="2878"/>
                  </a:lnTo>
                  <a:lnTo>
                    <a:pt x="7718" y="2848"/>
                  </a:lnTo>
                  <a:lnTo>
                    <a:pt x="7671" y="2818"/>
                  </a:lnTo>
                  <a:lnTo>
                    <a:pt x="7622" y="2792"/>
                  </a:lnTo>
                  <a:lnTo>
                    <a:pt x="7571" y="2767"/>
                  </a:lnTo>
                  <a:lnTo>
                    <a:pt x="7519" y="2744"/>
                  </a:lnTo>
                  <a:lnTo>
                    <a:pt x="7483" y="2730"/>
                  </a:lnTo>
                  <a:lnTo>
                    <a:pt x="7448" y="2718"/>
                  </a:lnTo>
                  <a:lnTo>
                    <a:pt x="7378" y="2696"/>
                  </a:lnTo>
                  <a:lnTo>
                    <a:pt x="7402" y="2664"/>
                  </a:lnTo>
                  <a:lnTo>
                    <a:pt x="7413" y="2647"/>
                  </a:lnTo>
                  <a:lnTo>
                    <a:pt x="7425" y="2631"/>
                  </a:lnTo>
                  <a:lnTo>
                    <a:pt x="7435" y="2613"/>
                  </a:lnTo>
                  <a:lnTo>
                    <a:pt x="7446" y="2597"/>
                  </a:lnTo>
                  <a:lnTo>
                    <a:pt x="7466" y="2561"/>
                  </a:lnTo>
                  <a:lnTo>
                    <a:pt x="7466" y="2557"/>
                  </a:lnTo>
                  <a:lnTo>
                    <a:pt x="7467" y="2555"/>
                  </a:lnTo>
                  <a:lnTo>
                    <a:pt x="7470" y="2550"/>
                  </a:lnTo>
                  <a:lnTo>
                    <a:pt x="7474" y="2540"/>
                  </a:lnTo>
                  <a:lnTo>
                    <a:pt x="7484" y="2521"/>
                  </a:lnTo>
                  <a:lnTo>
                    <a:pt x="7501" y="2481"/>
                  </a:lnTo>
                  <a:lnTo>
                    <a:pt x="7508" y="2460"/>
                  </a:lnTo>
                  <a:lnTo>
                    <a:pt x="7508" y="2456"/>
                  </a:lnTo>
                  <a:lnTo>
                    <a:pt x="7509" y="2454"/>
                  </a:lnTo>
                  <a:lnTo>
                    <a:pt x="7512" y="2449"/>
                  </a:lnTo>
                  <a:lnTo>
                    <a:pt x="7516" y="2439"/>
                  </a:lnTo>
                  <a:lnTo>
                    <a:pt x="7531" y="2396"/>
                  </a:lnTo>
                  <a:lnTo>
                    <a:pt x="7542" y="2351"/>
                  </a:lnTo>
                  <a:lnTo>
                    <a:pt x="7543" y="2339"/>
                  </a:lnTo>
                  <a:lnTo>
                    <a:pt x="7545" y="2328"/>
                  </a:lnTo>
                  <a:lnTo>
                    <a:pt x="7550" y="2306"/>
                  </a:lnTo>
                  <a:lnTo>
                    <a:pt x="7557" y="2261"/>
                  </a:lnTo>
                  <a:lnTo>
                    <a:pt x="7560" y="2238"/>
                  </a:lnTo>
                  <a:lnTo>
                    <a:pt x="7563" y="2216"/>
                  </a:lnTo>
                  <a:lnTo>
                    <a:pt x="7567" y="2171"/>
                  </a:lnTo>
                  <a:lnTo>
                    <a:pt x="7568" y="2125"/>
                  </a:lnTo>
                  <a:lnTo>
                    <a:pt x="7568" y="2079"/>
                  </a:lnTo>
                  <a:lnTo>
                    <a:pt x="7567" y="2034"/>
                  </a:lnTo>
                  <a:lnTo>
                    <a:pt x="7561" y="1986"/>
                  </a:lnTo>
                  <a:lnTo>
                    <a:pt x="7555" y="1940"/>
                  </a:lnTo>
                  <a:lnTo>
                    <a:pt x="7550" y="1916"/>
                  </a:lnTo>
                  <a:lnTo>
                    <a:pt x="7548" y="1904"/>
                  </a:lnTo>
                  <a:lnTo>
                    <a:pt x="7547" y="1898"/>
                  </a:lnTo>
                  <a:lnTo>
                    <a:pt x="7547" y="1893"/>
                  </a:lnTo>
                  <a:lnTo>
                    <a:pt x="7537" y="1848"/>
                  </a:lnTo>
                  <a:lnTo>
                    <a:pt x="7524" y="1800"/>
                  </a:lnTo>
                  <a:lnTo>
                    <a:pt x="7516" y="1776"/>
                  </a:lnTo>
                  <a:lnTo>
                    <a:pt x="7513" y="1764"/>
                  </a:lnTo>
                  <a:lnTo>
                    <a:pt x="7510" y="1753"/>
                  </a:lnTo>
                  <a:lnTo>
                    <a:pt x="7495" y="1705"/>
                  </a:lnTo>
                  <a:lnTo>
                    <a:pt x="7477" y="1659"/>
                  </a:lnTo>
                  <a:lnTo>
                    <a:pt x="7456" y="1611"/>
                  </a:lnTo>
                  <a:lnTo>
                    <a:pt x="7435" y="1566"/>
                  </a:lnTo>
                  <a:lnTo>
                    <a:pt x="7412" y="1521"/>
                  </a:lnTo>
                  <a:lnTo>
                    <a:pt x="7389" y="1479"/>
                  </a:lnTo>
                  <a:lnTo>
                    <a:pt x="7364" y="1437"/>
                  </a:lnTo>
                  <a:lnTo>
                    <a:pt x="7338" y="1398"/>
                  </a:lnTo>
                  <a:lnTo>
                    <a:pt x="7310" y="1359"/>
                  </a:lnTo>
                  <a:lnTo>
                    <a:pt x="7282" y="1325"/>
                  </a:lnTo>
                  <a:lnTo>
                    <a:pt x="7251" y="1289"/>
                  </a:lnTo>
                  <a:lnTo>
                    <a:pt x="7220" y="1256"/>
                  </a:lnTo>
                  <a:lnTo>
                    <a:pt x="7188" y="1224"/>
                  </a:lnTo>
                  <a:lnTo>
                    <a:pt x="7154" y="1195"/>
                  </a:lnTo>
                  <a:lnTo>
                    <a:pt x="7118" y="1165"/>
                  </a:lnTo>
                  <a:lnTo>
                    <a:pt x="7082" y="1139"/>
                  </a:lnTo>
                  <a:lnTo>
                    <a:pt x="7045" y="1112"/>
                  </a:lnTo>
                  <a:lnTo>
                    <a:pt x="7008" y="1089"/>
                  </a:lnTo>
                  <a:close/>
                </a:path>
              </a:pathLst>
            </a:custGeom>
            <a:solidFill>
              <a:schemeClr val="bg1"/>
            </a:solidFill>
            <a:ln w="19050">
              <a:solidFill>
                <a:schemeClr val="bg1">
                  <a:lumMod val="50000"/>
                </a:schemeClr>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rgbClr val="0079DB"/>
                </a:solidFill>
              </a:endParaRPr>
            </a:p>
          </p:txBody>
        </p:sp>
        <p:sp>
          <p:nvSpPr>
            <p:cNvPr id="75" name="Freeform 5"/>
            <p:cNvSpPr>
              <a:spLocks/>
            </p:cNvSpPr>
            <p:nvPr/>
          </p:nvSpPr>
          <p:spPr bwMode="auto">
            <a:xfrm>
              <a:off x="3945372" y="1169955"/>
              <a:ext cx="539650" cy="326129"/>
            </a:xfrm>
            <a:custGeom>
              <a:avLst/>
              <a:gdLst>
                <a:gd name="T0" fmla="*/ 6500 w 8203"/>
                <a:gd name="T1" fmla="*/ 987 h 5571"/>
                <a:gd name="T2" fmla="*/ 6248 w 8203"/>
                <a:gd name="T3" fmla="*/ 722 h 5571"/>
                <a:gd name="T4" fmla="*/ 5872 w 8203"/>
                <a:gd name="T5" fmla="*/ 557 h 5571"/>
                <a:gd name="T6" fmla="*/ 5411 w 8203"/>
                <a:gd name="T7" fmla="*/ 536 h 5571"/>
                <a:gd name="T8" fmla="*/ 5062 w 8203"/>
                <a:gd name="T9" fmla="*/ 628 h 5571"/>
                <a:gd name="T10" fmla="*/ 4761 w 8203"/>
                <a:gd name="T11" fmla="*/ 264 h 5571"/>
                <a:gd name="T12" fmla="*/ 4426 w 8203"/>
                <a:gd name="T13" fmla="*/ 55 h 5571"/>
                <a:gd name="T14" fmla="*/ 3990 w 8203"/>
                <a:gd name="T15" fmla="*/ 2 h 5571"/>
                <a:gd name="T16" fmla="*/ 3449 w 8203"/>
                <a:gd name="T17" fmla="*/ 224 h 5571"/>
                <a:gd name="T18" fmla="*/ 3102 w 8203"/>
                <a:gd name="T19" fmla="*/ 728 h 5571"/>
                <a:gd name="T20" fmla="*/ 2575 w 8203"/>
                <a:gd name="T21" fmla="*/ 676 h 5571"/>
                <a:gd name="T22" fmla="*/ 2167 w 8203"/>
                <a:gd name="T23" fmla="*/ 938 h 5571"/>
                <a:gd name="T24" fmla="*/ 2000 w 8203"/>
                <a:gd name="T25" fmla="*/ 1251 h 5571"/>
                <a:gd name="T26" fmla="*/ 1842 w 8203"/>
                <a:gd name="T27" fmla="*/ 1249 h 5571"/>
                <a:gd name="T28" fmla="*/ 1355 w 8203"/>
                <a:gd name="T29" fmla="*/ 1254 h 5571"/>
                <a:gd name="T30" fmla="*/ 911 w 8203"/>
                <a:gd name="T31" fmla="*/ 1446 h 5571"/>
                <a:gd name="T32" fmla="*/ 579 w 8203"/>
                <a:gd name="T33" fmla="*/ 1799 h 5571"/>
                <a:gd name="T34" fmla="*/ 423 w 8203"/>
                <a:gd name="T35" fmla="*/ 2251 h 5571"/>
                <a:gd name="T36" fmla="*/ 491 w 8203"/>
                <a:gd name="T37" fmla="*/ 2703 h 5571"/>
                <a:gd name="T38" fmla="*/ 275 w 8203"/>
                <a:gd name="T39" fmla="*/ 3126 h 5571"/>
                <a:gd name="T40" fmla="*/ 30 w 8203"/>
                <a:gd name="T41" fmla="*/ 3607 h 5571"/>
                <a:gd name="T42" fmla="*/ 21 w 8203"/>
                <a:gd name="T43" fmla="*/ 4045 h 5571"/>
                <a:gd name="T44" fmla="*/ 177 w 8203"/>
                <a:gd name="T45" fmla="*/ 4406 h 5571"/>
                <a:gd name="T46" fmla="*/ 559 w 8203"/>
                <a:gd name="T47" fmla="*/ 4727 h 5571"/>
                <a:gd name="T48" fmla="*/ 1115 w 8203"/>
                <a:gd name="T49" fmla="*/ 4864 h 5571"/>
                <a:gd name="T50" fmla="*/ 1651 w 8203"/>
                <a:gd name="T51" fmla="*/ 4843 h 5571"/>
                <a:gd name="T52" fmla="*/ 1800 w 8203"/>
                <a:gd name="T53" fmla="*/ 5183 h 5571"/>
                <a:gd name="T54" fmla="*/ 2117 w 8203"/>
                <a:gd name="T55" fmla="*/ 5444 h 5571"/>
                <a:gd name="T56" fmla="*/ 2518 w 8203"/>
                <a:gd name="T57" fmla="*/ 5563 h 5571"/>
                <a:gd name="T58" fmla="*/ 2986 w 8203"/>
                <a:gd name="T59" fmla="*/ 5530 h 5571"/>
                <a:gd name="T60" fmla="*/ 3211 w 8203"/>
                <a:gd name="T61" fmla="*/ 5446 h 5571"/>
                <a:gd name="T62" fmla="*/ 3531 w 8203"/>
                <a:gd name="T63" fmla="*/ 5199 h 5571"/>
                <a:gd name="T64" fmla="*/ 3801 w 8203"/>
                <a:gd name="T65" fmla="*/ 5302 h 5571"/>
                <a:gd name="T66" fmla="*/ 4254 w 8203"/>
                <a:gd name="T67" fmla="*/ 5456 h 5571"/>
                <a:gd name="T68" fmla="*/ 4526 w 8203"/>
                <a:gd name="T69" fmla="*/ 5450 h 5571"/>
                <a:gd name="T70" fmla="*/ 4748 w 8203"/>
                <a:gd name="T71" fmla="*/ 5396 h 5571"/>
                <a:gd name="T72" fmla="*/ 4825 w 8203"/>
                <a:gd name="T73" fmla="*/ 5365 h 5571"/>
                <a:gd name="T74" fmla="*/ 5015 w 8203"/>
                <a:gd name="T75" fmla="*/ 5258 h 5571"/>
                <a:gd name="T76" fmla="*/ 5245 w 8203"/>
                <a:gd name="T77" fmla="*/ 5182 h 5571"/>
                <a:gd name="T78" fmla="*/ 5806 w 8203"/>
                <a:gd name="T79" fmla="*/ 5451 h 5571"/>
                <a:gd name="T80" fmla="*/ 6153 w 8203"/>
                <a:gd name="T81" fmla="*/ 5441 h 5571"/>
                <a:gd name="T82" fmla="*/ 6466 w 8203"/>
                <a:gd name="T83" fmla="*/ 5321 h 5571"/>
                <a:gd name="T84" fmla="*/ 6662 w 8203"/>
                <a:gd name="T85" fmla="*/ 5163 h 5571"/>
                <a:gd name="T86" fmla="*/ 6769 w 8203"/>
                <a:gd name="T87" fmla="*/ 5019 h 5571"/>
                <a:gd name="T88" fmla="*/ 6990 w 8203"/>
                <a:gd name="T89" fmla="*/ 4892 h 5571"/>
                <a:gd name="T90" fmla="*/ 7479 w 8203"/>
                <a:gd name="T91" fmla="*/ 4809 h 5571"/>
                <a:gd name="T92" fmla="*/ 7633 w 8203"/>
                <a:gd name="T93" fmla="*/ 4732 h 5571"/>
                <a:gd name="T94" fmla="*/ 7748 w 8203"/>
                <a:gd name="T95" fmla="*/ 4655 h 5571"/>
                <a:gd name="T96" fmla="*/ 7857 w 8203"/>
                <a:gd name="T97" fmla="*/ 4563 h 5571"/>
                <a:gd name="T98" fmla="*/ 7969 w 8203"/>
                <a:gd name="T99" fmla="*/ 4435 h 5571"/>
                <a:gd name="T100" fmla="*/ 8079 w 8203"/>
                <a:gd name="T101" fmla="*/ 4258 h 5571"/>
                <a:gd name="T102" fmla="*/ 8186 w 8203"/>
                <a:gd name="T103" fmla="*/ 3937 h 5571"/>
                <a:gd name="T104" fmla="*/ 8159 w 8203"/>
                <a:gd name="T105" fmla="*/ 3457 h 5571"/>
                <a:gd name="T106" fmla="*/ 7921 w 8203"/>
                <a:gd name="T107" fmla="*/ 3021 h 5571"/>
                <a:gd name="T108" fmla="*/ 7519 w 8203"/>
                <a:gd name="T109" fmla="*/ 2744 h 5571"/>
                <a:gd name="T110" fmla="*/ 7466 w 8203"/>
                <a:gd name="T111" fmla="*/ 2561 h 5571"/>
                <a:gd name="T112" fmla="*/ 7509 w 8203"/>
                <a:gd name="T113" fmla="*/ 2454 h 5571"/>
                <a:gd name="T114" fmla="*/ 7560 w 8203"/>
                <a:gd name="T115" fmla="*/ 2238 h 5571"/>
                <a:gd name="T116" fmla="*/ 7548 w 8203"/>
                <a:gd name="T117" fmla="*/ 1904 h 5571"/>
                <a:gd name="T118" fmla="*/ 7477 w 8203"/>
                <a:gd name="T119" fmla="*/ 1659 h 5571"/>
                <a:gd name="T120" fmla="*/ 7251 w 8203"/>
                <a:gd name="T121" fmla="*/ 1289 h 5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03" h="5571">
                  <a:moveTo>
                    <a:pt x="7008" y="1089"/>
                  </a:moveTo>
                  <a:lnTo>
                    <a:pt x="6942" y="1052"/>
                  </a:lnTo>
                  <a:lnTo>
                    <a:pt x="6877" y="1023"/>
                  </a:lnTo>
                  <a:lnTo>
                    <a:pt x="6812" y="1001"/>
                  </a:lnTo>
                  <a:lnTo>
                    <a:pt x="6748" y="985"/>
                  </a:lnTo>
                  <a:lnTo>
                    <a:pt x="6685" y="974"/>
                  </a:lnTo>
                  <a:lnTo>
                    <a:pt x="6622" y="972"/>
                  </a:lnTo>
                  <a:lnTo>
                    <a:pt x="6560" y="975"/>
                  </a:lnTo>
                  <a:lnTo>
                    <a:pt x="6500" y="987"/>
                  </a:lnTo>
                  <a:lnTo>
                    <a:pt x="6480" y="955"/>
                  </a:lnTo>
                  <a:lnTo>
                    <a:pt x="6458" y="924"/>
                  </a:lnTo>
                  <a:lnTo>
                    <a:pt x="6434" y="893"/>
                  </a:lnTo>
                  <a:lnTo>
                    <a:pt x="6409" y="864"/>
                  </a:lnTo>
                  <a:lnTo>
                    <a:pt x="6381" y="834"/>
                  </a:lnTo>
                  <a:lnTo>
                    <a:pt x="6351" y="805"/>
                  </a:lnTo>
                  <a:lnTo>
                    <a:pt x="6319" y="778"/>
                  </a:lnTo>
                  <a:lnTo>
                    <a:pt x="6286" y="751"/>
                  </a:lnTo>
                  <a:lnTo>
                    <a:pt x="6248" y="722"/>
                  </a:lnTo>
                  <a:lnTo>
                    <a:pt x="6211" y="697"/>
                  </a:lnTo>
                  <a:lnTo>
                    <a:pt x="6171" y="673"/>
                  </a:lnTo>
                  <a:lnTo>
                    <a:pt x="6131" y="652"/>
                  </a:lnTo>
                  <a:lnTo>
                    <a:pt x="6089" y="630"/>
                  </a:lnTo>
                  <a:lnTo>
                    <a:pt x="6049" y="612"/>
                  </a:lnTo>
                  <a:lnTo>
                    <a:pt x="6005" y="595"/>
                  </a:lnTo>
                  <a:lnTo>
                    <a:pt x="5963" y="582"/>
                  </a:lnTo>
                  <a:lnTo>
                    <a:pt x="5918" y="568"/>
                  </a:lnTo>
                  <a:lnTo>
                    <a:pt x="5872" y="557"/>
                  </a:lnTo>
                  <a:lnTo>
                    <a:pt x="5825" y="547"/>
                  </a:lnTo>
                  <a:lnTo>
                    <a:pt x="5779" y="540"/>
                  </a:lnTo>
                  <a:lnTo>
                    <a:pt x="5729" y="533"/>
                  </a:lnTo>
                  <a:lnTo>
                    <a:pt x="5681" y="529"/>
                  </a:lnTo>
                  <a:lnTo>
                    <a:pt x="5631" y="527"/>
                  </a:lnTo>
                  <a:lnTo>
                    <a:pt x="5582" y="527"/>
                  </a:lnTo>
                  <a:lnTo>
                    <a:pt x="5523" y="527"/>
                  </a:lnTo>
                  <a:lnTo>
                    <a:pt x="5467" y="530"/>
                  </a:lnTo>
                  <a:lnTo>
                    <a:pt x="5411" y="536"/>
                  </a:lnTo>
                  <a:lnTo>
                    <a:pt x="5359" y="545"/>
                  </a:lnTo>
                  <a:lnTo>
                    <a:pt x="5312" y="556"/>
                  </a:lnTo>
                  <a:lnTo>
                    <a:pt x="5282" y="562"/>
                  </a:lnTo>
                  <a:lnTo>
                    <a:pt x="5267" y="566"/>
                  </a:lnTo>
                  <a:lnTo>
                    <a:pt x="5199" y="587"/>
                  </a:lnTo>
                  <a:lnTo>
                    <a:pt x="5173" y="596"/>
                  </a:lnTo>
                  <a:lnTo>
                    <a:pt x="5137" y="610"/>
                  </a:lnTo>
                  <a:lnTo>
                    <a:pt x="5099" y="619"/>
                  </a:lnTo>
                  <a:lnTo>
                    <a:pt x="5062" y="628"/>
                  </a:lnTo>
                  <a:lnTo>
                    <a:pt x="5024" y="634"/>
                  </a:lnTo>
                  <a:lnTo>
                    <a:pt x="4999" y="635"/>
                  </a:lnTo>
                  <a:lnTo>
                    <a:pt x="4991" y="634"/>
                  </a:lnTo>
                  <a:lnTo>
                    <a:pt x="4917" y="485"/>
                  </a:lnTo>
                  <a:lnTo>
                    <a:pt x="4892" y="432"/>
                  </a:lnTo>
                  <a:lnTo>
                    <a:pt x="4871" y="397"/>
                  </a:lnTo>
                  <a:lnTo>
                    <a:pt x="4838" y="350"/>
                  </a:lnTo>
                  <a:lnTo>
                    <a:pt x="4802" y="307"/>
                  </a:lnTo>
                  <a:lnTo>
                    <a:pt x="4761" y="264"/>
                  </a:lnTo>
                  <a:lnTo>
                    <a:pt x="4716" y="224"/>
                  </a:lnTo>
                  <a:lnTo>
                    <a:pt x="4682" y="196"/>
                  </a:lnTo>
                  <a:lnTo>
                    <a:pt x="4648" y="170"/>
                  </a:lnTo>
                  <a:lnTo>
                    <a:pt x="4612" y="146"/>
                  </a:lnTo>
                  <a:lnTo>
                    <a:pt x="4577" y="125"/>
                  </a:lnTo>
                  <a:lnTo>
                    <a:pt x="4540" y="103"/>
                  </a:lnTo>
                  <a:lnTo>
                    <a:pt x="4503" y="85"/>
                  </a:lnTo>
                  <a:lnTo>
                    <a:pt x="4464" y="68"/>
                  </a:lnTo>
                  <a:lnTo>
                    <a:pt x="4426" y="55"/>
                  </a:lnTo>
                  <a:lnTo>
                    <a:pt x="4385" y="41"/>
                  </a:lnTo>
                  <a:lnTo>
                    <a:pt x="4344" y="30"/>
                  </a:lnTo>
                  <a:lnTo>
                    <a:pt x="4302" y="20"/>
                  </a:lnTo>
                  <a:lnTo>
                    <a:pt x="4260" y="13"/>
                  </a:lnTo>
                  <a:lnTo>
                    <a:pt x="4216" y="6"/>
                  </a:lnTo>
                  <a:lnTo>
                    <a:pt x="4173" y="2"/>
                  </a:lnTo>
                  <a:lnTo>
                    <a:pt x="4127" y="0"/>
                  </a:lnTo>
                  <a:lnTo>
                    <a:pt x="4083" y="0"/>
                  </a:lnTo>
                  <a:lnTo>
                    <a:pt x="3990" y="2"/>
                  </a:lnTo>
                  <a:lnTo>
                    <a:pt x="3903" y="13"/>
                  </a:lnTo>
                  <a:lnTo>
                    <a:pt x="3860" y="20"/>
                  </a:lnTo>
                  <a:lnTo>
                    <a:pt x="3819" y="30"/>
                  </a:lnTo>
                  <a:lnTo>
                    <a:pt x="3738" y="55"/>
                  </a:lnTo>
                  <a:lnTo>
                    <a:pt x="3660" y="85"/>
                  </a:lnTo>
                  <a:lnTo>
                    <a:pt x="3622" y="103"/>
                  </a:lnTo>
                  <a:lnTo>
                    <a:pt x="3586" y="125"/>
                  </a:lnTo>
                  <a:lnTo>
                    <a:pt x="3515" y="170"/>
                  </a:lnTo>
                  <a:lnTo>
                    <a:pt x="3449" y="224"/>
                  </a:lnTo>
                  <a:lnTo>
                    <a:pt x="3393" y="275"/>
                  </a:lnTo>
                  <a:lnTo>
                    <a:pt x="3343" y="329"/>
                  </a:lnTo>
                  <a:lnTo>
                    <a:pt x="3300" y="385"/>
                  </a:lnTo>
                  <a:lnTo>
                    <a:pt x="3265" y="444"/>
                  </a:lnTo>
                  <a:lnTo>
                    <a:pt x="3247" y="482"/>
                  </a:lnTo>
                  <a:lnTo>
                    <a:pt x="3233" y="520"/>
                  </a:lnTo>
                  <a:lnTo>
                    <a:pt x="3207" y="598"/>
                  </a:lnTo>
                  <a:lnTo>
                    <a:pt x="3166" y="750"/>
                  </a:lnTo>
                  <a:lnTo>
                    <a:pt x="3102" y="728"/>
                  </a:lnTo>
                  <a:lnTo>
                    <a:pt x="3021" y="703"/>
                  </a:lnTo>
                  <a:lnTo>
                    <a:pt x="2975" y="686"/>
                  </a:lnTo>
                  <a:lnTo>
                    <a:pt x="2931" y="673"/>
                  </a:lnTo>
                  <a:lnTo>
                    <a:pt x="2877" y="664"/>
                  </a:lnTo>
                  <a:lnTo>
                    <a:pt x="2821" y="658"/>
                  </a:lnTo>
                  <a:lnTo>
                    <a:pt x="2764" y="656"/>
                  </a:lnTo>
                  <a:lnTo>
                    <a:pt x="2698" y="659"/>
                  </a:lnTo>
                  <a:lnTo>
                    <a:pt x="2634" y="666"/>
                  </a:lnTo>
                  <a:lnTo>
                    <a:pt x="2575" y="676"/>
                  </a:lnTo>
                  <a:lnTo>
                    <a:pt x="2520" y="692"/>
                  </a:lnTo>
                  <a:lnTo>
                    <a:pt x="2465" y="712"/>
                  </a:lnTo>
                  <a:lnTo>
                    <a:pt x="2413" y="737"/>
                  </a:lnTo>
                  <a:lnTo>
                    <a:pt x="2362" y="766"/>
                  </a:lnTo>
                  <a:lnTo>
                    <a:pt x="2314" y="799"/>
                  </a:lnTo>
                  <a:lnTo>
                    <a:pt x="2267" y="836"/>
                  </a:lnTo>
                  <a:lnTo>
                    <a:pt x="2223" y="880"/>
                  </a:lnTo>
                  <a:lnTo>
                    <a:pt x="2193" y="908"/>
                  </a:lnTo>
                  <a:lnTo>
                    <a:pt x="2167" y="938"/>
                  </a:lnTo>
                  <a:lnTo>
                    <a:pt x="2121" y="1002"/>
                  </a:lnTo>
                  <a:lnTo>
                    <a:pt x="2081" y="1068"/>
                  </a:lnTo>
                  <a:lnTo>
                    <a:pt x="2064" y="1101"/>
                  </a:lnTo>
                  <a:lnTo>
                    <a:pt x="2051" y="1137"/>
                  </a:lnTo>
                  <a:lnTo>
                    <a:pt x="2034" y="1184"/>
                  </a:lnTo>
                  <a:lnTo>
                    <a:pt x="2021" y="1213"/>
                  </a:lnTo>
                  <a:lnTo>
                    <a:pt x="2009" y="1243"/>
                  </a:lnTo>
                  <a:lnTo>
                    <a:pt x="2003" y="1250"/>
                  </a:lnTo>
                  <a:lnTo>
                    <a:pt x="2000" y="1251"/>
                  </a:lnTo>
                  <a:lnTo>
                    <a:pt x="1999" y="1254"/>
                  </a:lnTo>
                  <a:lnTo>
                    <a:pt x="1997" y="1259"/>
                  </a:lnTo>
                  <a:lnTo>
                    <a:pt x="1992" y="1261"/>
                  </a:lnTo>
                  <a:lnTo>
                    <a:pt x="1964" y="1266"/>
                  </a:lnTo>
                  <a:lnTo>
                    <a:pt x="1952" y="1266"/>
                  </a:lnTo>
                  <a:lnTo>
                    <a:pt x="1940" y="1265"/>
                  </a:lnTo>
                  <a:lnTo>
                    <a:pt x="1891" y="1257"/>
                  </a:lnTo>
                  <a:lnTo>
                    <a:pt x="1866" y="1253"/>
                  </a:lnTo>
                  <a:lnTo>
                    <a:pt x="1842" y="1249"/>
                  </a:lnTo>
                  <a:lnTo>
                    <a:pt x="1793" y="1238"/>
                  </a:lnTo>
                  <a:lnTo>
                    <a:pt x="1742" y="1232"/>
                  </a:lnTo>
                  <a:lnTo>
                    <a:pt x="1675" y="1226"/>
                  </a:lnTo>
                  <a:lnTo>
                    <a:pt x="1610" y="1224"/>
                  </a:lnTo>
                  <a:lnTo>
                    <a:pt x="1578" y="1224"/>
                  </a:lnTo>
                  <a:lnTo>
                    <a:pt x="1547" y="1226"/>
                  </a:lnTo>
                  <a:lnTo>
                    <a:pt x="1482" y="1231"/>
                  </a:lnTo>
                  <a:lnTo>
                    <a:pt x="1420" y="1242"/>
                  </a:lnTo>
                  <a:lnTo>
                    <a:pt x="1355" y="1254"/>
                  </a:lnTo>
                  <a:lnTo>
                    <a:pt x="1322" y="1261"/>
                  </a:lnTo>
                  <a:lnTo>
                    <a:pt x="1291" y="1271"/>
                  </a:lnTo>
                  <a:lnTo>
                    <a:pt x="1226" y="1291"/>
                  </a:lnTo>
                  <a:lnTo>
                    <a:pt x="1163" y="1316"/>
                  </a:lnTo>
                  <a:lnTo>
                    <a:pt x="1108" y="1338"/>
                  </a:lnTo>
                  <a:lnTo>
                    <a:pt x="1056" y="1363"/>
                  </a:lnTo>
                  <a:lnTo>
                    <a:pt x="1004" y="1388"/>
                  </a:lnTo>
                  <a:lnTo>
                    <a:pt x="958" y="1417"/>
                  </a:lnTo>
                  <a:lnTo>
                    <a:pt x="911" y="1446"/>
                  </a:lnTo>
                  <a:lnTo>
                    <a:pt x="868" y="1478"/>
                  </a:lnTo>
                  <a:lnTo>
                    <a:pt x="824" y="1512"/>
                  </a:lnTo>
                  <a:lnTo>
                    <a:pt x="785" y="1549"/>
                  </a:lnTo>
                  <a:lnTo>
                    <a:pt x="745" y="1585"/>
                  </a:lnTo>
                  <a:lnTo>
                    <a:pt x="709" y="1625"/>
                  </a:lnTo>
                  <a:lnTo>
                    <a:pt x="673" y="1664"/>
                  </a:lnTo>
                  <a:lnTo>
                    <a:pt x="641" y="1709"/>
                  </a:lnTo>
                  <a:lnTo>
                    <a:pt x="608" y="1752"/>
                  </a:lnTo>
                  <a:lnTo>
                    <a:pt x="579" y="1799"/>
                  </a:lnTo>
                  <a:lnTo>
                    <a:pt x="552" y="1847"/>
                  </a:lnTo>
                  <a:lnTo>
                    <a:pt x="528" y="1898"/>
                  </a:lnTo>
                  <a:lnTo>
                    <a:pt x="504" y="1949"/>
                  </a:lnTo>
                  <a:lnTo>
                    <a:pt x="483" y="1999"/>
                  </a:lnTo>
                  <a:lnTo>
                    <a:pt x="465" y="2049"/>
                  </a:lnTo>
                  <a:lnTo>
                    <a:pt x="451" y="2100"/>
                  </a:lnTo>
                  <a:lnTo>
                    <a:pt x="438" y="2150"/>
                  </a:lnTo>
                  <a:lnTo>
                    <a:pt x="429" y="2201"/>
                  </a:lnTo>
                  <a:lnTo>
                    <a:pt x="423" y="2251"/>
                  </a:lnTo>
                  <a:lnTo>
                    <a:pt x="420" y="2301"/>
                  </a:lnTo>
                  <a:lnTo>
                    <a:pt x="419" y="2351"/>
                  </a:lnTo>
                  <a:lnTo>
                    <a:pt x="420" y="2401"/>
                  </a:lnTo>
                  <a:lnTo>
                    <a:pt x="423" y="2451"/>
                  </a:lnTo>
                  <a:lnTo>
                    <a:pt x="432" y="2502"/>
                  </a:lnTo>
                  <a:lnTo>
                    <a:pt x="441" y="2552"/>
                  </a:lnTo>
                  <a:lnTo>
                    <a:pt x="455" y="2603"/>
                  </a:lnTo>
                  <a:lnTo>
                    <a:pt x="470" y="2653"/>
                  </a:lnTo>
                  <a:lnTo>
                    <a:pt x="491" y="2703"/>
                  </a:lnTo>
                  <a:lnTo>
                    <a:pt x="506" y="2742"/>
                  </a:lnTo>
                  <a:lnTo>
                    <a:pt x="524" y="2780"/>
                  </a:lnTo>
                  <a:lnTo>
                    <a:pt x="543" y="2816"/>
                  </a:lnTo>
                  <a:lnTo>
                    <a:pt x="565" y="2852"/>
                  </a:lnTo>
                  <a:lnTo>
                    <a:pt x="499" y="2900"/>
                  </a:lnTo>
                  <a:lnTo>
                    <a:pt x="438" y="2952"/>
                  </a:lnTo>
                  <a:lnTo>
                    <a:pt x="380" y="3006"/>
                  </a:lnTo>
                  <a:lnTo>
                    <a:pt x="326" y="3064"/>
                  </a:lnTo>
                  <a:lnTo>
                    <a:pt x="275" y="3126"/>
                  </a:lnTo>
                  <a:lnTo>
                    <a:pt x="228" y="3190"/>
                  </a:lnTo>
                  <a:lnTo>
                    <a:pt x="183" y="3258"/>
                  </a:lnTo>
                  <a:lnTo>
                    <a:pt x="144" y="3328"/>
                  </a:lnTo>
                  <a:lnTo>
                    <a:pt x="114" y="3384"/>
                  </a:lnTo>
                  <a:lnTo>
                    <a:pt x="89" y="3440"/>
                  </a:lnTo>
                  <a:lnTo>
                    <a:pt x="66" y="3495"/>
                  </a:lnTo>
                  <a:lnTo>
                    <a:pt x="55" y="3523"/>
                  </a:lnTo>
                  <a:lnTo>
                    <a:pt x="47" y="3552"/>
                  </a:lnTo>
                  <a:lnTo>
                    <a:pt x="30" y="3607"/>
                  </a:lnTo>
                  <a:lnTo>
                    <a:pt x="18" y="3662"/>
                  </a:lnTo>
                  <a:lnTo>
                    <a:pt x="8" y="3717"/>
                  </a:lnTo>
                  <a:lnTo>
                    <a:pt x="5" y="3745"/>
                  </a:lnTo>
                  <a:lnTo>
                    <a:pt x="3" y="3774"/>
                  </a:lnTo>
                  <a:lnTo>
                    <a:pt x="0" y="3828"/>
                  </a:lnTo>
                  <a:lnTo>
                    <a:pt x="1" y="3883"/>
                  </a:lnTo>
                  <a:lnTo>
                    <a:pt x="5" y="3937"/>
                  </a:lnTo>
                  <a:lnTo>
                    <a:pt x="12" y="3992"/>
                  </a:lnTo>
                  <a:lnTo>
                    <a:pt x="21" y="4045"/>
                  </a:lnTo>
                  <a:lnTo>
                    <a:pt x="36" y="4100"/>
                  </a:lnTo>
                  <a:lnTo>
                    <a:pt x="43" y="4126"/>
                  </a:lnTo>
                  <a:lnTo>
                    <a:pt x="53" y="4154"/>
                  </a:lnTo>
                  <a:lnTo>
                    <a:pt x="73" y="4209"/>
                  </a:lnTo>
                  <a:lnTo>
                    <a:pt x="83" y="4234"/>
                  </a:lnTo>
                  <a:lnTo>
                    <a:pt x="95" y="4261"/>
                  </a:lnTo>
                  <a:lnTo>
                    <a:pt x="120" y="4311"/>
                  </a:lnTo>
                  <a:lnTo>
                    <a:pt x="147" y="4359"/>
                  </a:lnTo>
                  <a:lnTo>
                    <a:pt x="177" y="4406"/>
                  </a:lnTo>
                  <a:lnTo>
                    <a:pt x="210" y="4450"/>
                  </a:lnTo>
                  <a:lnTo>
                    <a:pt x="245" y="4492"/>
                  </a:lnTo>
                  <a:lnTo>
                    <a:pt x="282" y="4532"/>
                  </a:lnTo>
                  <a:lnTo>
                    <a:pt x="323" y="4570"/>
                  </a:lnTo>
                  <a:lnTo>
                    <a:pt x="365" y="4605"/>
                  </a:lnTo>
                  <a:lnTo>
                    <a:pt x="409" y="4639"/>
                  </a:lnTo>
                  <a:lnTo>
                    <a:pt x="456" y="4670"/>
                  </a:lnTo>
                  <a:lnTo>
                    <a:pt x="507" y="4700"/>
                  </a:lnTo>
                  <a:lnTo>
                    <a:pt x="559" y="4727"/>
                  </a:lnTo>
                  <a:lnTo>
                    <a:pt x="585" y="4739"/>
                  </a:lnTo>
                  <a:lnTo>
                    <a:pt x="614" y="4753"/>
                  </a:lnTo>
                  <a:lnTo>
                    <a:pt x="671" y="4775"/>
                  </a:lnTo>
                  <a:lnTo>
                    <a:pt x="732" y="4797"/>
                  </a:lnTo>
                  <a:lnTo>
                    <a:pt x="806" y="4819"/>
                  </a:lnTo>
                  <a:lnTo>
                    <a:pt x="883" y="4837"/>
                  </a:lnTo>
                  <a:lnTo>
                    <a:pt x="960" y="4850"/>
                  </a:lnTo>
                  <a:lnTo>
                    <a:pt x="1038" y="4859"/>
                  </a:lnTo>
                  <a:lnTo>
                    <a:pt x="1115" y="4864"/>
                  </a:lnTo>
                  <a:lnTo>
                    <a:pt x="1193" y="4864"/>
                  </a:lnTo>
                  <a:lnTo>
                    <a:pt x="1272" y="4861"/>
                  </a:lnTo>
                  <a:lnTo>
                    <a:pt x="1351" y="4853"/>
                  </a:lnTo>
                  <a:lnTo>
                    <a:pt x="1417" y="4838"/>
                  </a:lnTo>
                  <a:lnTo>
                    <a:pt x="1484" y="4826"/>
                  </a:lnTo>
                  <a:lnTo>
                    <a:pt x="1612" y="4808"/>
                  </a:lnTo>
                  <a:lnTo>
                    <a:pt x="1624" y="4815"/>
                  </a:lnTo>
                  <a:lnTo>
                    <a:pt x="1643" y="4833"/>
                  </a:lnTo>
                  <a:lnTo>
                    <a:pt x="1651" y="4843"/>
                  </a:lnTo>
                  <a:lnTo>
                    <a:pt x="1660" y="4855"/>
                  </a:lnTo>
                  <a:lnTo>
                    <a:pt x="1672" y="4882"/>
                  </a:lnTo>
                  <a:lnTo>
                    <a:pt x="1682" y="4915"/>
                  </a:lnTo>
                  <a:lnTo>
                    <a:pt x="1698" y="4977"/>
                  </a:lnTo>
                  <a:lnTo>
                    <a:pt x="1714" y="5027"/>
                  </a:lnTo>
                  <a:lnTo>
                    <a:pt x="1734" y="5079"/>
                  </a:lnTo>
                  <a:lnTo>
                    <a:pt x="1752" y="5114"/>
                  </a:lnTo>
                  <a:lnTo>
                    <a:pt x="1775" y="5150"/>
                  </a:lnTo>
                  <a:lnTo>
                    <a:pt x="1800" y="5183"/>
                  </a:lnTo>
                  <a:lnTo>
                    <a:pt x="1828" y="5218"/>
                  </a:lnTo>
                  <a:lnTo>
                    <a:pt x="1858" y="5251"/>
                  </a:lnTo>
                  <a:lnTo>
                    <a:pt x="1890" y="5283"/>
                  </a:lnTo>
                  <a:lnTo>
                    <a:pt x="1925" y="5314"/>
                  </a:lnTo>
                  <a:lnTo>
                    <a:pt x="1964" y="5347"/>
                  </a:lnTo>
                  <a:lnTo>
                    <a:pt x="2000" y="5373"/>
                  </a:lnTo>
                  <a:lnTo>
                    <a:pt x="2038" y="5398"/>
                  </a:lnTo>
                  <a:lnTo>
                    <a:pt x="2076" y="5421"/>
                  </a:lnTo>
                  <a:lnTo>
                    <a:pt x="2117" y="5444"/>
                  </a:lnTo>
                  <a:lnTo>
                    <a:pt x="2157" y="5463"/>
                  </a:lnTo>
                  <a:lnTo>
                    <a:pt x="2199" y="5482"/>
                  </a:lnTo>
                  <a:lnTo>
                    <a:pt x="2242" y="5499"/>
                  </a:lnTo>
                  <a:lnTo>
                    <a:pt x="2286" y="5515"/>
                  </a:lnTo>
                  <a:lnTo>
                    <a:pt x="2329" y="5527"/>
                  </a:lnTo>
                  <a:lnTo>
                    <a:pt x="2375" y="5539"/>
                  </a:lnTo>
                  <a:lnTo>
                    <a:pt x="2422" y="5548"/>
                  </a:lnTo>
                  <a:lnTo>
                    <a:pt x="2470" y="5557"/>
                  </a:lnTo>
                  <a:lnTo>
                    <a:pt x="2518" y="5563"/>
                  </a:lnTo>
                  <a:lnTo>
                    <a:pt x="2567" y="5567"/>
                  </a:lnTo>
                  <a:lnTo>
                    <a:pt x="2617" y="5570"/>
                  </a:lnTo>
                  <a:lnTo>
                    <a:pt x="2669" y="5571"/>
                  </a:lnTo>
                  <a:lnTo>
                    <a:pt x="2729" y="5569"/>
                  </a:lnTo>
                  <a:lnTo>
                    <a:pt x="2789" y="5565"/>
                  </a:lnTo>
                  <a:lnTo>
                    <a:pt x="2847" y="5559"/>
                  </a:lnTo>
                  <a:lnTo>
                    <a:pt x="2904" y="5551"/>
                  </a:lnTo>
                  <a:lnTo>
                    <a:pt x="2959" y="5537"/>
                  </a:lnTo>
                  <a:lnTo>
                    <a:pt x="2986" y="5530"/>
                  </a:lnTo>
                  <a:lnTo>
                    <a:pt x="2992" y="5528"/>
                  </a:lnTo>
                  <a:lnTo>
                    <a:pt x="2999" y="5527"/>
                  </a:lnTo>
                  <a:lnTo>
                    <a:pt x="3013" y="5524"/>
                  </a:lnTo>
                  <a:lnTo>
                    <a:pt x="3066" y="5509"/>
                  </a:lnTo>
                  <a:lnTo>
                    <a:pt x="3119" y="5491"/>
                  </a:lnTo>
                  <a:lnTo>
                    <a:pt x="3150" y="5476"/>
                  </a:lnTo>
                  <a:lnTo>
                    <a:pt x="3181" y="5462"/>
                  </a:lnTo>
                  <a:lnTo>
                    <a:pt x="3196" y="5453"/>
                  </a:lnTo>
                  <a:lnTo>
                    <a:pt x="3211" y="5446"/>
                  </a:lnTo>
                  <a:lnTo>
                    <a:pt x="3243" y="5431"/>
                  </a:lnTo>
                  <a:lnTo>
                    <a:pt x="3270" y="5411"/>
                  </a:lnTo>
                  <a:lnTo>
                    <a:pt x="3299" y="5392"/>
                  </a:lnTo>
                  <a:lnTo>
                    <a:pt x="3301" y="5389"/>
                  </a:lnTo>
                  <a:lnTo>
                    <a:pt x="3305" y="5386"/>
                  </a:lnTo>
                  <a:lnTo>
                    <a:pt x="3312" y="5381"/>
                  </a:lnTo>
                  <a:lnTo>
                    <a:pt x="3327" y="5372"/>
                  </a:lnTo>
                  <a:lnTo>
                    <a:pt x="3355" y="5351"/>
                  </a:lnTo>
                  <a:lnTo>
                    <a:pt x="3531" y="5199"/>
                  </a:lnTo>
                  <a:lnTo>
                    <a:pt x="3563" y="5171"/>
                  </a:lnTo>
                  <a:lnTo>
                    <a:pt x="3592" y="5168"/>
                  </a:lnTo>
                  <a:lnTo>
                    <a:pt x="3594" y="5168"/>
                  </a:lnTo>
                  <a:lnTo>
                    <a:pt x="3635" y="5186"/>
                  </a:lnTo>
                  <a:lnTo>
                    <a:pt x="3676" y="5209"/>
                  </a:lnTo>
                  <a:lnTo>
                    <a:pt x="3714" y="5235"/>
                  </a:lnTo>
                  <a:lnTo>
                    <a:pt x="3734" y="5249"/>
                  </a:lnTo>
                  <a:lnTo>
                    <a:pt x="3754" y="5266"/>
                  </a:lnTo>
                  <a:lnTo>
                    <a:pt x="3801" y="5302"/>
                  </a:lnTo>
                  <a:lnTo>
                    <a:pt x="3850" y="5335"/>
                  </a:lnTo>
                  <a:lnTo>
                    <a:pt x="3902" y="5363"/>
                  </a:lnTo>
                  <a:lnTo>
                    <a:pt x="3956" y="5389"/>
                  </a:lnTo>
                  <a:lnTo>
                    <a:pt x="4001" y="5404"/>
                  </a:lnTo>
                  <a:lnTo>
                    <a:pt x="4049" y="5420"/>
                  </a:lnTo>
                  <a:lnTo>
                    <a:pt x="4098" y="5432"/>
                  </a:lnTo>
                  <a:lnTo>
                    <a:pt x="4150" y="5443"/>
                  </a:lnTo>
                  <a:lnTo>
                    <a:pt x="4202" y="5450"/>
                  </a:lnTo>
                  <a:lnTo>
                    <a:pt x="4254" y="5456"/>
                  </a:lnTo>
                  <a:lnTo>
                    <a:pt x="4308" y="5459"/>
                  </a:lnTo>
                  <a:lnTo>
                    <a:pt x="4365" y="5461"/>
                  </a:lnTo>
                  <a:lnTo>
                    <a:pt x="4384" y="5459"/>
                  </a:lnTo>
                  <a:lnTo>
                    <a:pt x="4404" y="5459"/>
                  </a:lnTo>
                  <a:lnTo>
                    <a:pt x="4445" y="5457"/>
                  </a:lnTo>
                  <a:lnTo>
                    <a:pt x="4464" y="5455"/>
                  </a:lnTo>
                  <a:lnTo>
                    <a:pt x="4474" y="5453"/>
                  </a:lnTo>
                  <a:lnTo>
                    <a:pt x="4485" y="5453"/>
                  </a:lnTo>
                  <a:lnTo>
                    <a:pt x="4526" y="5450"/>
                  </a:lnTo>
                  <a:lnTo>
                    <a:pt x="4534" y="5447"/>
                  </a:lnTo>
                  <a:lnTo>
                    <a:pt x="4544" y="5446"/>
                  </a:lnTo>
                  <a:lnTo>
                    <a:pt x="4563" y="5444"/>
                  </a:lnTo>
                  <a:lnTo>
                    <a:pt x="4601" y="5437"/>
                  </a:lnTo>
                  <a:lnTo>
                    <a:pt x="4619" y="5432"/>
                  </a:lnTo>
                  <a:lnTo>
                    <a:pt x="4638" y="5428"/>
                  </a:lnTo>
                  <a:lnTo>
                    <a:pt x="4677" y="5420"/>
                  </a:lnTo>
                  <a:lnTo>
                    <a:pt x="4712" y="5408"/>
                  </a:lnTo>
                  <a:lnTo>
                    <a:pt x="4748" y="5396"/>
                  </a:lnTo>
                  <a:lnTo>
                    <a:pt x="4764" y="5389"/>
                  </a:lnTo>
                  <a:lnTo>
                    <a:pt x="4768" y="5386"/>
                  </a:lnTo>
                  <a:lnTo>
                    <a:pt x="4773" y="5385"/>
                  </a:lnTo>
                  <a:lnTo>
                    <a:pt x="4782" y="5383"/>
                  </a:lnTo>
                  <a:lnTo>
                    <a:pt x="4799" y="5375"/>
                  </a:lnTo>
                  <a:lnTo>
                    <a:pt x="4803" y="5373"/>
                  </a:lnTo>
                  <a:lnTo>
                    <a:pt x="4808" y="5372"/>
                  </a:lnTo>
                  <a:lnTo>
                    <a:pt x="4817" y="5369"/>
                  </a:lnTo>
                  <a:lnTo>
                    <a:pt x="4825" y="5365"/>
                  </a:lnTo>
                  <a:lnTo>
                    <a:pt x="4828" y="5362"/>
                  </a:lnTo>
                  <a:lnTo>
                    <a:pt x="4833" y="5361"/>
                  </a:lnTo>
                  <a:lnTo>
                    <a:pt x="4850" y="5354"/>
                  </a:lnTo>
                  <a:lnTo>
                    <a:pt x="4883" y="5337"/>
                  </a:lnTo>
                  <a:lnTo>
                    <a:pt x="4899" y="5327"/>
                  </a:lnTo>
                  <a:lnTo>
                    <a:pt x="4916" y="5319"/>
                  </a:lnTo>
                  <a:lnTo>
                    <a:pt x="4949" y="5301"/>
                  </a:lnTo>
                  <a:lnTo>
                    <a:pt x="4982" y="5279"/>
                  </a:lnTo>
                  <a:lnTo>
                    <a:pt x="5015" y="5258"/>
                  </a:lnTo>
                  <a:lnTo>
                    <a:pt x="5048" y="5234"/>
                  </a:lnTo>
                  <a:lnTo>
                    <a:pt x="5081" y="5210"/>
                  </a:lnTo>
                  <a:lnTo>
                    <a:pt x="5103" y="5191"/>
                  </a:lnTo>
                  <a:lnTo>
                    <a:pt x="5127" y="5179"/>
                  </a:lnTo>
                  <a:lnTo>
                    <a:pt x="5151" y="5169"/>
                  </a:lnTo>
                  <a:lnTo>
                    <a:pt x="5175" y="5167"/>
                  </a:lnTo>
                  <a:lnTo>
                    <a:pt x="5197" y="5167"/>
                  </a:lnTo>
                  <a:lnTo>
                    <a:pt x="5221" y="5173"/>
                  </a:lnTo>
                  <a:lnTo>
                    <a:pt x="5245" y="5182"/>
                  </a:lnTo>
                  <a:lnTo>
                    <a:pt x="5269" y="5198"/>
                  </a:lnTo>
                  <a:lnTo>
                    <a:pt x="5392" y="5291"/>
                  </a:lnTo>
                  <a:lnTo>
                    <a:pt x="5421" y="5312"/>
                  </a:lnTo>
                  <a:lnTo>
                    <a:pt x="5479" y="5345"/>
                  </a:lnTo>
                  <a:lnTo>
                    <a:pt x="5540" y="5377"/>
                  </a:lnTo>
                  <a:lnTo>
                    <a:pt x="5603" y="5402"/>
                  </a:lnTo>
                  <a:lnTo>
                    <a:pt x="5669" y="5423"/>
                  </a:lnTo>
                  <a:lnTo>
                    <a:pt x="5735" y="5439"/>
                  </a:lnTo>
                  <a:lnTo>
                    <a:pt x="5806" y="5451"/>
                  </a:lnTo>
                  <a:lnTo>
                    <a:pt x="5879" y="5458"/>
                  </a:lnTo>
                  <a:lnTo>
                    <a:pt x="5955" y="5461"/>
                  </a:lnTo>
                  <a:lnTo>
                    <a:pt x="5977" y="5459"/>
                  </a:lnTo>
                  <a:lnTo>
                    <a:pt x="5999" y="5459"/>
                  </a:lnTo>
                  <a:lnTo>
                    <a:pt x="6045" y="5457"/>
                  </a:lnTo>
                  <a:lnTo>
                    <a:pt x="6088" y="5452"/>
                  </a:lnTo>
                  <a:lnTo>
                    <a:pt x="6110" y="5449"/>
                  </a:lnTo>
                  <a:lnTo>
                    <a:pt x="6133" y="5446"/>
                  </a:lnTo>
                  <a:lnTo>
                    <a:pt x="6153" y="5441"/>
                  </a:lnTo>
                  <a:lnTo>
                    <a:pt x="6175" y="5438"/>
                  </a:lnTo>
                  <a:lnTo>
                    <a:pt x="6217" y="5428"/>
                  </a:lnTo>
                  <a:lnTo>
                    <a:pt x="6258" y="5416"/>
                  </a:lnTo>
                  <a:lnTo>
                    <a:pt x="6298" y="5404"/>
                  </a:lnTo>
                  <a:lnTo>
                    <a:pt x="6337" y="5389"/>
                  </a:lnTo>
                  <a:lnTo>
                    <a:pt x="6375" y="5372"/>
                  </a:lnTo>
                  <a:lnTo>
                    <a:pt x="6412" y="5353"/>
                  </a:lnTo>
                  <a:lnTo>
                    <a:pt x="6450" y="5333"/>
                  </a:lnTo>
                  <a:lnTo>
                    <a:pt x="6466" y="5321"/>
                  </a:lnTo>
                  <a:lnTo>
                    <a:pt x="6470" y="5318"/>
                  </a:lnTo>
                  <a:lnTo>
                    <a:pt x="6475" y="5315"/>
                  </a:lnTo>
                  <a:lnTo>
                    <a:pt x="6484" y="5311"/>
                  </a:lnTo>
                  <a:lnTo>
                    <a:pt x="6520" y="5288"/>
                  </a:lnTo>
                  <a:lnTo>
                    <a:pt x="6554" y="5263"/>
                  </a:lnTo>
                  <a:lnTo>
                    <a:pt x="6589" y="5236"/>
                  </a:lnTo>
                  <a:lnTo>
                    <a:pt x="6632" y="5195"/>
                  </a:lnTo>
                  <a:lnTo>
                    <a:pt x="6652" y="5174"/>
                  </a:lnTo>
                  <a:lnTo>
                    <a:pt x="6662" y="5163"/>
                  </a:lnTo>
                  <a:lnTo>
                    <a:pt x="6673" y="5153"/>
                  </a:lnTo>
                  <a:lnTo>
                    <a:pt x="6709" y="5110"/>
                  </a:lnTo>
                  <a:lnTo>
                    <a:pt x="6716" y="5098"/>
                  </a:lnTo>
                  <a:lnTo>
                    <a:pt x="6717" y="5095"/>
                  </a:lnTo>
                  <a:lnTo>
                    <a:pt x="6720" y="5092"/>
                  </a:lnTo>
                  <a:lnTo>
                    <a:pt x="6724" y="5087"/>
                  </a:lnTo>
                  <a:lnTo>
                    <a:pt x="6741" y="5066"/>
                  </a:lnTo>
                  <a:lnTo>
                    <a:pt x="6754" y="5042"/>
                  </a:lnTo>
                  <a:lnTo>
                    <a:pt x="6769" y="5019"/>
                  </a:lnTo>
                  <a:lnTo>
                    <a:pt x="6793" y="4971"/>
                  </a:lnTo>
                  <a:lnTo>
                    <a:pt x="6802" y="4946"/>
                  </a:lnTo>
                  <a:lnTo>
                    <a:pt x="6812" y="4922"/>
                  </a:lnTo>
                  <a:lnTo>
                    <a:pt x="6813" y="4915"/>
                  </a:lnTo>
                  <a:lnTo>
                    <a:pt x="6816" y="4909"/>
                  </a:lnTo>
                  <a:lnTo>
                    <a:pt x="6820" y="4897"/>
                  </a:lnTo>
                  <a:lnTo>
                    <a:pt x="6829" y="4873"/>
                  </a:lnTo>
                  <a:lnTo>
                    <a:pt x="6908" y="4885"/>
                  </a:lnTo>
                  <a:lnTo>
                    <a:pt x="6990" y="4892"/>
                  </a:lnTo>
                  <a:lnTo>
                    <a:pt x="7029" y="4893"/>
                  </a:lnTo>
                  <a:lnTo>
                    <a:pt x="7070" y="4893"/>
                  </a:lnTo>
                  <a:lnTo>
                    <a:pt x="7111" y="4892"/>
                  </a:lnTo>
                  <a:lnTo>
                    <a:pt x="7152" y="4889"/>
                  </a:lnTo>
                  <a:lnTo>
                    <a:pt x="7233" y="4877"/>
                  </a:lnTo>
                  <a:lnTo>
                    <a:pt x="7315" y="4861"/>
                  </a:lnTo>
                  <a:lnTo>
                    <a:pt x="7356" y="4850"/>
                  </a:lnTo>
                  <a:lnTo>
                    <a:pt x="7396" y="4838"/>
                  </a:lnTo>
                  <a:lnTo>
                    <a:pt x="7479" y="4809"/>
                  </a:lnTo>
                  <a:lnTo>
                    <a:pt x="7532" y="4785"/>
                  </a:lnTo>
                  <a:lnTo>
                    <a:pt x="7544" y="4778"/>
                  </a:lnTo>
                  <a:lnTo>
                    <a:pt x="7550" y="4774"/>
                  </a:lnTo>
                  <a:lnTo>
                    <a:pt x="7557" y="4772"/>
                  </a:lnTo>
                  <a:lnTo>
                    <a:pt x="7584" y="4760"/>
                  </a:lnTo>
                  <a:lnTo>
                    <a:pt x="7608" y="4745"/>
                  </a:lnTo>
                  <a:lnTo>
                    <a:pt x="7620" y="4738"/>
                  </a:lnTo>
                  <a:lnTo>
                    <a:pt x="7626" y="4735"/>
                  </a:lnTo>
                  <a:lnTo>
                    <a:pt x="7633" y="4732"/>
                  </a:lnTo>
                  <a:lnTo>
                    <a:pt x="7657" y="4718"/>
                  </a:lnTo>
                  <a:lnTo>
                    <a:pt x="7669" y="4711"/>
                  </a:lnTo>
                  <a:lnTo>
                    <a:pt x="7675" y="4707"/>
                  </a:lnTo>
                  <a:lnTo>
                    <a:pt x="7682" y="4705"/>
                  </a:lnTo>
                  <a:lnTo>
                    <a:pt x="7704" y="4688"/>
                  </a:lnTo>
                  <a:lnTo>
                    <a:pt x="7709" y="4683"/>
                  </a:lnTo>
                  <a:lnTo>
                    <a:pt x="7715" y="4679"/>
                  </a:lnTo>
                  <a:lnTo>
                    <a:pt x="7727" y="4672"/>
                  </a:lnTo>
                  <a:lnTo>
                    <a:pt x="7748" y="4655"/>
                  </a:lnTo>
                  <a:lnTo>
                    <a:pt x="7753" y="4651"/>
                  </a:lnTo>
                  <a:lnTo>
                    <a:pt x="7759" y="4647"/>
                  </a:lnTo>
                  <a:lnTo>
                    <a:pt x="7771" y="4640"/>
                  </a:lnTo>
                  <a:lnTo>
                    <a:pt x="7781" y="4630"/>
                  </a:lnTo>
                  <a:lnTo>
                    <a:pt x="7785" y="4626"/>
                  </a:lnTo>
                  <a:lnTo>
                    <a:pt x="7791" y="4622"/>
                  </a:lnTo>
                  <a:lnTo>
                    <a:pt x="7813" y="4605"/>
                  </a:lnTo>
                  <a:lnTo>
                    <a:pt x="7854" y="4569"/>
                  </a:lnTo>
                  <a:lnTo>
                    <a:pt x="7857" y="4563"/>
                  </a:lnTo>
                  <a:lnTo>
                    <a:pt x="7862" y="4558"/>
                  </a:lnTo>
                  <a:lnTo>
                    <a:pt x="7872" y="4549"/>
                  </a:lnTo>
                  <a:lnTo>
                    <a:pt x="7891" y="4530"/>
                  </a:lnTo>
                  <a:lnTo>
                    <a:pt x="7927" y="4489"/>
                  </a:lnTo>
                  <a:lnTo>
                    <a:pt x="7944" y="4467"/>
                  </a:lnTo>
                  <a:lnTo>
                    <a:pt x="7947" y="4461"/>
                  </a:lnTo>
                  <a:lnTo>
                    <a:pt x="7952" y="4456"/>
                  </a:lnTo>
                  <a:lnTo>
                    <a:pt x="7962" y="4447"/>
                  </a:lnTo>
                  <a:lnTo>
                    <a:pt x="7969" y="4435"/>
                  </a:lnTo>
                  <a:lnTo>
                    <a:pt x="7973" y="4429"/>
                  </a:lnTo>
                  <a:lnTo>
                    <a:pt x="7977" y="4424"/>
                  </a:lnTo>
                  <a:lnTo>
                    <a:pt x="7994" y="4402"/>
                  </a:lnTo>
                  <a:lnTo>
                    <a:pt x="8009" y="4378"/>
                  </a:lnTo>
                  <a:lnTo>
                    <a:pt x="8016" y="4366"/>
                  </a:lnTo>
                  <a:lnTo>
                    <a:pt x="8019" y="4360"/>
                  </a:lnTo>
                  <a:lnTo>
                    <a:pt x="8024" y="4356"/>
                  </a:lnTo>
                  <a:lnTo>
                    <a:pt x="8053" y="4308"/>
                  </a:lnTo>
                  <a:lnTo>
                    <a:pt x="8079" y="4258"/>
                  </a:lnTo>
                  <a:lnTo>
                    <a:pt x="8091" y="4232"/>
                  </a:lnTo>
                  <a:lnTo>
                    <a:pt x="8094" y="4225"/>
                  </a:lnTo>
                  <a:lnTo>
                    <a:pt x="8097" y="4219"/>
                  </a:lnTo>
                  <a:lnTo>
                    <a:pt x="8105" y="4207"/>
                  </a:lnTo>
                  <a:lnTo>
                    <a:pt x="8125" y="4152"/>
                  </a:lnTo>
                  <a:lnTo>
                    <a:pt x="8145" y="4099"/>
                  </a:lnTo>
                  <a:lnTo>
                    <a:pt x="8161" y="4045"/>
                  </a:lnTo>
                  <a:lnTo>
                    <a:pt x="8175" y="3992"/>
                  </a:lnTo>
                  <a:lnTo>
                    <a:pt x="8186" y="3937"/>
                  </a:lnTo>
                  <a:lnTo>
                    <a:pt x="8195" y="3884"/>
                  </a:lnTo>
                  <a:lnTo>
                    <a:pt x="8199" y="3831"/>
                  </a:lnTo>
                  <a:lnTo>
                    <a:pt x="8203" y="3778"/>
                  </a:lnTo>
                  <a:lnTo>
                    <a:pt x="8202" y="3723"/>
                  </a:lnTo>
                  <a:lnTo>
                    <a:pt x="8199" y="3670"/>
                  </a:lnTo>
                  <a:lnTo>
                    <a:pt x="8193" y="3618"/>
                  </a:lnTo>
                  <a:lnTo>
                    <a:pt x="8185" y="3565"/>
                  </a:lnTo>
                  <a:lnTo>
                    <a:pt x="8172" y="3510"/>
                  </a:lnTo>
                  <a:lnTo>
                    <a:pt x="8159" y="3457"/>
                  </a:lnTo>
                  <a:lnTo>
                    <a:pt x="8141" y="3404"/>
                  </a:lnTo>
                  <a:lnTo>
                    <a:pt x="8123" y="3351"/>
                  </a:lnTo>
                  <a:lnTo>
                    <a:pt x="8100" y="3297"/>
                  </a:lnTo>
                  <a:lnTo>
                    <a:pt x="8075" y="3247"/>
                  </a:lnTo>
                  <a:lnTo>
                    <a:pt x="8047" y="3198"/>
                  </a:lnTo>
                  <a:lnTo>
                    <a:pt x="8019" y="3151"/>
                  </a:lnTo>
                  <a:lnTo>
                    <a:pt x="7988" y="3105"/>
                  </a:lnTo>
                  <a:lnTo>
                    <a:pt x="7956" y="3063"/>
                  </a:lnTo>
                  <a:lnTo>
                    <a:pt x="7921" y="3021"/>
                  </a:lnTo>
                  <a:lnTo>
                    <a:pt x="7885" y="2984"/>
                  </a:lnTo>
                  <a:lnTo>
                    <a:pt x="7845" y="2947"/>
                  </a:lnTo>
                  <a:lnTo>
                    <a:pt x="7805" y="2912"/>
                  </a:lnTo>
                  <a:lnTo>
                    <a:pt x="7763" y="2878"/>
                  </a:lnTo>
                  <a:lnTo>
                    <a:pt x="7718" y="2848"/>
                  </a:lnTo>
                  <a:lnTo>
                    <a:pt x="7671" y="2818"/>
                  </a:lnTo>
                  <a:lnTo>
                    <a:pt x="7622" y="2792"/>
                  </a:lnTo>
                  <a:lnTo>
                    <a:pt x="7571" y="2767"/>
                  </a:lnTo>
                  <a:lnTo>
                    <a:pt x="7519" y="2744"/>
                  </a:lnTo>
                  <a:lnTo>
                    <a:pt x="7483" y="2730"/>
                  </a:lnTo>
                  <a:lnTo>
                    <a:pt x="7448" y="2718"/>
                  </a:lnTo>
                  <a:lnTo>
                    <a:pt x="7378" y="2696"/>
                  </a:lnTo>
                  <a:lnTo>
                    <a:pt x="7402" y="2664"/>
                  </a:lnTo>
                  <a:lnTo>
                    <a:pt x="7413" y="2647"/>
                  </a:lnTo>
                  <a:lnTo>
                    <a:pt x="7425" y="2631"/>
                  </a:lnTo>
                  <a:lnTo>
                    <a:pt x="7435" y="2613"/>
                  </a:lnTo>
                  <a:lnTo>
                    <a:pt x="7446" y="2597"/>
                  </a:lnTo>
                  <a:lnTo>
                    <a:pt x="7466" y="2561"/>
                  </a:lnTo>
                  <a:lnTo>
                    <a:pt x="7466" y="2557"/>
                  </a:lnTo>
                  <a:lnTo>
                    <a:pt x="7467" y="2555"/>
                  </a:lnTo>
                  <a:lnTo>
                    <a:pt x="7470" y="2550"/>
                  </a:lnTo>
                  <a:lnTo>
                    <a:pt x="7474" y="2540"/>
                  </a:lnTo>
                  <a:lnTo>
                    <a:pt x="7484" y="2521"/>
                  </a:lnTo>
                  <a:lnTo>
                    <a:pt x="7501" y="2481"/>
                  </a:lnTo>
                  <a:lnTo>
                    <a:pt x="7508" y="2460"/>
                  </a:lnTo>
                  <a:lnTo>
                    <a:pt x="7508" y="2456"/>
                  </a:lnTo>
                  <a:lnTo>
                    <a:pt x="7509" y="2454"/>
                  </a:lnTo>
                  <a:lnTo>
                    <a:pt x="7512" y="2449"/>
                  </a:lnTo>
                  <a:lnTo>
                    <a:pt x="7516" y="2439"/>
                  </a:lnTo>
                  <a:lnTo>
                    <a:pt x="7531" y="2396"/>
                  </a:lnTo>
                  <a:lnTo>
                    <a:pt x="7542" y="2351"/>
                  </a:lnTo>
                  <a:lnTo>
                    <a:pt x="7543" y="2339"/>
                  </a:lnTo>
                  <a:lnTo>
                    <a:pt x="7545" y="2328"/>
                  </a:lnTo>
                  <a:lnTo>
                    <a:pt x="7550" y="2306"/>
                  </a:lnTo>
                  <a:lnTo>
                    <a:pt x="7557" y="2261"/>
                  </a:lnTo>
                  <a:lnTo>
                    <a:pt x="7560" y="2238"/>
                  </a:lnTo>
                  <a:lnTo>
                    <a:pt x="7563" y="2216"/>
                  </a:lnTo>
                  <a:lnTo>
                    <a:pt x="7567" y="2171"/>
                  </a:lnTo>
                  <a:lnTo>
                    <a:pt x="7568" y="2125"/>
                  </a:lnTo>
                  <a:lnTo>
                    <a:pt x="7568" y="2079"/>
                  </a:lnTo>
                  <a:lnTo>
                    <a:pt x="7567" y="2034"/>
                  </a:lnTo>
                  <a:lnTo>
                    <a:pt x="7561" y="1986"/>
                  </a:lnTo>
                  <a:lnTo>
                    <a:pt x="7555" y="1940"/>
                  </a:lnTo>
                  <a:lnTo>
                    <a:pt x="7550" y="1916"/>
                  </a:lnTo>
                  <a:lnTo>
                    <a:pt x="7548" y="1904"/>
                  </a:lnTo>
                  <a:lnTo>
                    <a:pt x="7547" y="1898"/>
                  </a:lnTo>
                  <a:lnTo>
                    <a:pt x="7547" y="1893"/>
                  </a:lnTo>
                  <a:lnTo>
                    <a:pt x="7537" y="1848"/>
                  </a:lnTo>
                  <a:lnTo>
                    <a:pt x="7524" y="1800"/>
                  </a:lnTo>
                  <a:lnTo>
                    <a:pt x="7516" y="1776"/>
                  </a:lnTo>
                  <a:lnTo>
                    <a:pt x="7513" y="1764"/>
                  </a:lnTo>
                  <a:lnTo>
                    <a:pt x="7510" y="1753"/>
                  </a:lnTo>
                  <a:lnTo>
                    <a:pt x="7495" y="1705"/>
                  </a:lnTo>
                  <a:lnTo>
                    <a:pt x="7477" y="1659"/>
                  </a:lnTo>
                  <a:lnTo>
                    <a:pt x="7456" y="1611"/>
                  </a:lnTo>
                  <a:lnTo>
                    <a:pt x="7435" y="1566"/>
                  </a:lnTo>
                  <a:lnTo>
                    <a:pt x="7412" y="1521"/>
                  </a:lnTo>
                  <a:lnTo>
                    <a:pt x="7389" y="1479"/>
                  </a:lnTo>
                  <a:lnTo>
                    <a:pt x="7364" y="1437"/>
                  </a:lnTo>
                  <a:lnTo>
                    <a:pt x="7338" y="1398"/>
                  </a:lnTo>
                  <a:lnTo>
                    <a:pt x="7310" y="1359"/>
                  </a:lnTo>
                  <a:lnTo>
                    <a:pt x="7282" y="1325"/>
                  </a:lnTo>
                  <a:lnTo>
                    <a:pt x="7251" y="1289"/>
                  </a:lnTo>
                  <a:lnTo>
                    <a:pt x="7220" y="1256"/>
                  </a:lnTo>
                  <a:lnTo>
                    <a:pt x="7188" y="1224"/>
                  </a:lnTo>
                  <a:lnTo>
                    <a:pt x="7154" y="1195"/>
                  </a:lnTo>
                  <a:lnTo>
                    <a:pt x="7118" y="1165"/>
                  </a:lnTo>
                  <a:lnTo>
                    <a:pt x="7082" y="1139"/>
                  </a:lnTo>
                  <a:lnTo>
                    <a:pt x="7045" y="1112"/>
                  </a:lnTo>
                  <a:lnTo>
                    <a:pt x="7008" y="1089"/>
                  </a:lnTo>
                  <a:close/>
                </a:path>
              </a:pathLst>
            </a:custGeom>
            <a:pattFill prst="pct25">
              <a:fgClr>
                <a:schemeClr val="bg2">
                  <a:lumMod val="90000"/>
                </a:schemeClr>
              </a:fgClr>
              <a:bgClr>
                <a:schemeClr val="bg1"/>
              </a:bgClr>
            </a:pattFill>
            <a:ln w="19050">
              <a:solidFill>
                <a:schemeClr val="bg1">
                  <a:lumMod val="50000"/>
                </a:schemeClr>
              </a:solidFill>
              <a:prstDash val="sysDash"/>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rgbClr val="0079DB"/>
                </a:solidFill>
              </a:endParaRPr>
            </a:p>
          </p:txBody>
        </p:sp>
        <p:grpSp>
          <p:nvGrpSpPr>
            <p:cNvPr id="76" name="Group 75"/>
            <p:cNvGrpSpPr/>
            <p:nvPr/>
          </p:nvGrpSpPr>
          <p:grpSpPr>
            <a:xfrm>
              <a:off x="6920690" y="991895"/>
              <a:ext cx="1342290" cy="682246"/>
              <a:chOff x="2237928" y="3610371"/>
              <a:chExt cx="1342290" cy="682246"/>
            </a:xfrm>
          </p:grpSpPr>
          <p:sp>
            <p:nvSpPr>
              <p:cNvPr id="77" name="Freeform 5"/>
              <p:cNvSpPr>
                <a:spLocks/>
              </p:cNvSpPr>
              <p:nvPr/>
            </p:nvSpPr>
            <p:spPr bwMode="auto">
              <a:xfrm>
                <a:off x="2237928" y="3610371"/>
                <a:ext cx="901987" cy="545101"/>
              </a:xfrm>
              <a:custGeom>
                <a:avLst/>
                <a:gdLst>
                  <a:gd name="T0" fmla="*/ 6500 w 8203"/>
                  <a:gd name="T1" fmla="*/ 987 h 5571"/>
                  <a:gd name="T2" fmla="*/ 6248 w 8203"/>
                  <a:gd name="T3" fmla="*/ 722 h 5571"/>
                  <a:gd name="T4" fmla="*/ 5872 w 8203"/>
                  <a:gd name="T5" fmla="*/ 557 h 5571"/>
                  <a:gd name="T6" fmla="*/ 5411 w 8203"/>
                  <a:gd name="T7" fmla="*/ 536 h 5571"/>
                  <a:gd name="T8" fmla="*/ 5062 w 8203"/>
                  <a:gd name="T9" fmla="*/ 628 h 5571"/>
                  <a:gd name="T10" fmla="*/ 4761 w 8203"/>
                  <a:gd name="T11" fmla="*/ 264 h 5571"/>
                  <a:gd name="T12" fmla="*/ 4426 w 8203"/>
                  <a:gd name="T13" fmla="*/ 55 h 5571"/>
                  <a:gd name="T14" fmla="*/ 3990 w 8203"/>
                  <a:gd name="T15" fmla="*/ 2 h 5571"/>
                  <a:gd name="T16" fmla="*/ 3449 w 8203"/>
                  <a:gd name="T17" fmla="*/ 224 h 5571"/>
                  <a:gd name="T18" fmla="*/ 3102 w 8203"/>
                  <a:gd name="T19" fmla="*/ 728 h 5571"/>
                  <a:gd name="T20" fmla="*/ 2575 w 8203"/>
                  <a:gd name="T21" fmla="*/ 676 h 5571"/>
                  <a:gd name="T22" fmla="*/ 2167 w 8203"/>
                  <a:gd name="T23" fmla="*/ 938 h 5571"/>
                  <a:gd name="T24" fmla="*/ 2000 w 8203"/>
                  <a:gd name="T25" fmla="*/ 1251 h 5571"/>
                  <a:gd name="T26" fmla="*/ 1842 w 8203"/>
                  <a:gd name="T27" fmla="*/ 1249 h 5571"/>
                  <a:gd name="T28" fmla="*/ 1355 w 8203"/>
                  <a:gd name="T29" fmla="*/ 1254 h 5571"/>
                  <a:gd name="T30" fmla="*/ 911 w 8203"/>
                  <a:gd name="T31" fmla="*/ 1446 h 5571"/>
                  <a:gd name="T32" fmla="*/ 579 w 8203"/>
                  <a:gd name="T33" fmla="*/ 1799 h 5571"/>
                  <a:gd name="T34" fmla="*/ 423 w 8203"/>
                  <a:gd name="T35" fmla="*/ 2251 h 5571"/>
                  <a:gd name="T36" fmla="*/ 491 w 8203"/>
                  <a:gd name="T37" fmla="*/ 2703 h 5571"/>
                  <a:gd name="T38" fmla="*/ 275 w 8203"/>
                  <a:gd name="T39" fmla="*/ 3126 h 5571"/>
                  <a:gd name="T40" fmla="*/ 30 w 8203"/>
                  <a:gd name="T41" fmla="*/ 3607 h 5571"/>
                  <a:gd name="T42" fmla="*/ 21 w 8203"/>
                  <a:gd name="T43" fmla="*/ 4045 h 5571"/>
                  <a:gd name="T44" fmla="*/ 177 w 8203"/>
                  <a:gd name="T45" fmla="*/ 4406 h 5571"/>
                  <a:gd name="T46" fmla="*/ 559 w 8203"/>
                  <a:gd name="T47" fmla="*/ 4727 h 5571"/>
                  <a:gd name="T48" fmla="*/ 1115 w 8203"/>
                  <a:gd name="T49" fmla="*/ 4864 h 5571"/>
                  <a:gd name="T50" fmla="*/ 1651 w 8203"/>
                  <a:gd name="T51" fmla="*/ 4843 h 5571"/>
                  <a:gd name="T52" fmla="*/ 1800 w 8203"/>
                  <a:gd name="T53" fmla="*/ 5183 h 5571"/>
                  <a:gd name="T54" fmla="*/ 2117 w 8203"/>
                  <a:gd name="T55" fmla="*/ 5444 h 5571"/>
                  <a:gd name="T56" fmla="*/ 2518 w 8203"/>
                  <a:gd name="T57" fmla="*/ 5563 h 5571"/>
                  <a:gd name="T58" fmla="*/ 2986 w 8203"/>
                  <a:gd name="T59" fmla="*/ 5530 h 5571"/>
                  <a:gd name="T60" fmla="*/ 3211 w 8203"/>
                  <a:gd name="T61" fmla="*/ 5446 h 5571"/>
                  <a:gd name="T62" fmla="*/ 3531 w 8203"/>
                  <a:gd name="T63" fmla="*/ 5199 h 5571"/>
                  <a:gd name="T64" fmla="*/ 3801 w 8203"/>
                  <a:gd name="T65" fmla="*/ 5302 h 5571"/>
                  <a:gd name="T66" fmla="*/ 4254 w 8203"/>
                  <a:gd name="T67" fmla="*/ 5456 h 5571"/>
                  <a:gd name="T68" fmla="*/ 4526 w 8203"/>
                  <a:gd name="T69" fmla="*/ 5450 h 5571"/>
                  <a:gd name="T70" fmla="*/ 4748 w 8203"/>
                  <a:gd name="T71" fmla="*/ 5396 h 5571"/>
                  <a:gd name="T72" fmla="*/ 4825 w 8203"/>
                  <a:gd name="T73" fmla="*/ 5365 h 5571"/>
                  <a:gd name="T74" fmla="*/ 5015 w 8203"/>
                  <a:gd name="T75" fmla="*/ 5258 h 5571"/>
                  <a:gd name="T76" fmla="*/ 5245 w 8203"/>
                  <a:gd name="T77" fmla="*/ 5182 h 5571"/>
                  <a:gd name="T78" fmla="*/ 5806 w 8203"/>
                  <a:gd name="T79" fmla="*/ 5451 h 5571"/>
                  <a:gd name="T80" fmla="*/ 6153 w 8203"/>
                  <a:gd name="T81" fmla="*/ 5441 h 5571"/>
                  <a:gd name="T82" fmla="*/ 6466 w 8203"/>
                  <a:gd name="T83" fmla="*/ 5321 h 5571"/>
                  <a:gd name="T84" fmla="*/ 6662 w 8203"/>
                  <a:gd name="T85" fmla="*/ 5163 h 5571"/>
                  <a:gd name="T86" fmla="*/ 6769 w 8203"/>
                  <a:gd name="T87" fmla="*/ 5019 h 5571"/>
                  <a:gd name="T88" fmla="*/ 6990 w 8203"/>
                  <a:gd name="T89" fmla="*/ 4892 h 5571"/>
                  <a:gd name="T90" fmla="*/ 7479 w 8203"/>
                  <a:gd name="T91" fmla="*/ 4809 h 5571"/>
                  <a:gd name="T92" fmla="*/ 7633 w 8203"/>
                  <a:gd name="T93" fmla="*/ 4732 h 5571"/>
                  <a:gd name="T94" fmla="*/ 7748 w 8203"/>
                  <a:gd name="T95" fmla="*/ 4655 h 5571"/>
                  <a:gd name="T96" fmla="*/ 7857 w 8203"/>
                  <a:gd name="T97" fmla="*/ 4563 h 5571"/>
                  <a:gd name="T98" fmla="*/ 7969 w 8203"/>
                  <a:gd name="T99" fmla="*/ 4435 h 5571"/>
                  <a:gd name="T100" fmla="*/ 8079 w 8203"/>
                  <a:gd name="T101" fmla="*/ 4258 h 5571"/>
                  <a:gd name="T102" fmla="*/ 8186 w 8203"/>
                  <a:gd name="T103" fmla="*/ 3937 h 5571"/>
                  <a:gd name="T104" fmla="*/ 8159 w 8203"/>
                  <a:gd name="T105" fmla="*/ 3457 h 5571"/>
                  <a:gd name="T106" fmla="*/ 7921 w 8203"/>
                  <a:gd name="T107" fmla="*/ 3021 h 5571"/>
                  <a:gd name="T108" fmla="*/ 7519 w 8203"/>
                  <a:gd name="T109" fmla="*/ 2744 h 5571"/>
                  <a:gd name="T110" fmla="*/ 7466 w 8203"/>
                  <a:gd name="T111" fmla="*/ 2561 h 5571"/>
                  <a:gd name="T112" fmla="*/ 7509 w 8203"/>
                  <a:gd name="T113" fmla="*/ 2454 h 5571"/>
                  <a:gd name="T114" fmla="*/ 7560 w 8203"/>
                  <a:gd name="T115" fmla="*/ 2238 h 5571"/>
                  <a:gd name="T116" fmla="*/ 7548 w 8203"/>
                  <a:gd name="T117" fmla="*/ 1904 h 5571"/>
                  <a:gd name="T118" fmla="*/ 7477 w 8203"/>
                  <a:gd name="T119" fmla="*/ 1659 h 5571"/>
                  <a:gd name="T120" fmla="*/ 7251 w 8203"/>
                  <a:gd name="T121" fmla="*/ 1289 h 5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03" h="5571">
                    <a:moveTo>
                      <a:pt x="7008" y="1089"/>
                    </a:moveTo>
                    <a:lnTo>
                      <a:pt x="6942" y="1052"/>
                    </a:lnTo>
                    <a:lnTo>
                      <a:pt x="6877" y="1023"/>
                    </a:lnTo>
                    <a:lnTo>
                      <a:pt x="6812" y="1001"/>
                    </a:lnTo>
                    <a:lnTo>
                      <a:pt x="6748" y="985"/>
                    </a:lnTo>
                    <a:lnTo>
                      <a:pt x="6685" y="974"/>
                    </a:lnTo>
                    <a:lnTo>
                      <a:pt x="6622" y="972"/>
                    </a:lnTo>
                    <a:lnTo>
                      <a:pt x="6560" y="975"/>
                    </a:lnTo>
                    <a:lnTo>
                      <a:pt x="6500" y="987"/>
                    </a:lnTo>
                    <a:lnTo>
                      <a:pt x="6480" y="955"/>
                    </a:lnTo>
                    <a:lnTo>
                      <a:pt x="6458" y="924"/>
                    </a:lnTo>
                    <a:lnTo>
                      <a:pt x="6434" y="893"/>
                    </a:lnTo>
                    <a:lnTo>
                      <a:pt x="6409" y="864"/>
                    </a:lnTo>
                    <a:lnTo>
                      <a:pt x="6381" y="834"/>
                    </a:lnTo>
                    <a:lnTo>
                      <a:pt x="6351" y="805"/>
                    </a:lnTo>
                    <a:lnTo>
                      <a:pt x="6319" y="778"/>
                    </a:lnTo>
                    <a:lnTo>
                      <a:pt x="6286" y="751"/>
                    </a:lnTo>
                    <a:lnTo>
                      <a:pt x="6248" y="722"/>
                    </a:lnTo>
                    <a:lnTo>
                      <a:pt x="6211" y="697"/>
                    </a:lnTo>
                    <a:lnTo>
                      <a:pt x="6171" y="673"/>
                    </a:lnTo>
                    <a:lnTo>
                      <a:pt x="6131" y="652"/>
                    </a:lnTo>
                    <a:lnTo>
                      <a:pt x="6089" y="630"/>
                    </a:lnTo>
                    <a:lnTo>
                      <a:pt x="6049" y="612"/>
                    </a:lnTo>
                    <a:lnTo>
                      <a:pt x="6005" y="595"/>
                    </a:lnTo>
                    <a:lnTo>
                      <a:pt x="5963" y="582"/>
                    </a:lnTo>
                    <a:lnTo>
                      <a:pt x="5918" y="568"/>
                    </a:lnTo>
                    <a:lnTo>
                      <a:pt x="5872" y="557"/>
                    </a:lnTo>
                    <a:lnTo>
                      <a:pt x="5825" y="547"/>
                    </a:lnTo>
                    <a:lnTo>
                      <a:pt x="5779" y="540"/>
                    </a:lnTo>
                    <a:lnTo>
                      <a:pt x="5729" y="533"/>
                    </a:lnTo>
                    <a:lnTo>
                      <a:pt x="5681" y="529"/>
                    </a:lnTo>
                    <a:lnTo>
                      <a:pt x="5631" y="527"/>
                    </a:lnTo>
                    <a:lnTo>
                      <a:pt x="5582" y="527"/>
                    </a:lnTo>
                    <a:lnTo>
                      <a:pt x="5523" y="527"/>
                    </a:lnTo>
                    <a:lnTo>
                      <a:pt x="5467" y="530"/>
                    </a:lnTo>
                    <a:lnTo>
                      <a:pt x="5411" y="536"/>
                    </a:lnTo>
                    <a:lnTo>
                      <a:pt x="5359" y="545"/>
                    </a:lnTo>
                    <a:lnTo>
                      <a:pt x="5312" y="556"/>
                    </a:lnTo>
                    <a:lnTo>
                      <a:pt x="5282" y="562"/>
                    </a:lnTo>
                    <a:lnTo>
                      <a:pt x="5267" y="566"/>
                    </a:lnTo>
                    <a:lnTo>
                      <a:pt x="5199" y="587"/>
                    </a:lnTo>
                    <a:lnTo>
                      <a:pt x="5173" y="596"/>
                    </a:lnTo>
                    <a:lnTo>
                      <a:pt x="5137" y="610"/>
                    </a:lnTo>
                    <a:lnTo>
                      <a:pt x="5099" y="619"/>
                    </a:lnTo>
                    <a:lnTo>
                      <a:pt x="5062" y="628"/>
                    </a:lnTo>
                    <a:lnTo>
                      <a:pt x="5024" y="634"/>
                    </a:lnTo>
                    <a:lnTo>
                      <a:pt x="4999" y="635"/>
                    </a:lnTo>
                    <a:lnTo>
                      <a:pt x="4991" y="634"/>
                    </a:lnTo>
                    <a:lnTo>
                      <a:pt x="4917" y="485"/>
                    </a:lnTo>
                    <a:lnTo>
                      <a:pt x="4892" y="432"/>
                    </a:lnTo>
                    <a:lnTo>
                      <a:pt x="4871" y="397"/>
                    </a:lnTo>
                    <a:lnTo>
                      <a:pt x="4838" y="350"/>
                    </a:lnTo>
                    <a:lnTo>
                      <a:pt x="4802" y="307"/>
                    </a:lnTo>
                    <a:lnTo>
                      <a:pt x="4761" y="264"/>
                    </a:lnTo>
                    <a:lnTo>
                      <a:pt x="4716" y="224"/>
                    </a:lnTo>
                    <a:lnTo>
                      <a:pt x="4682" y="196"/>
                    </a:lnTo>
                    <a:lnTo>
                      <a:pt x="4648" y="170"/>
                    </a:lnTo>
                    <a:lnTo>
                      <a:pt x="4612" y="146"/>
                    </a:lnTo>
                    <a:lnTo>
                      <a:pt x="4577" y="125"/>
                    </a:lnTo>
                    <a:lnTo>
                      <a:pt x="4540" y="103"/>
                    </a:lnTo>
                    <a:lnTo>
                      <a:pt x="4503" y="85"/>
                    </a:lnTo>
                    <a:lnTo>
                      <a:pt x="4464" y="68"/>
                    </a:lnTo>
                    <a:lnTo>
                      <a:pt x="4426" y="55"/>
                    </a:lnTo>
                    <a:lnTo>
                      <a:pt x="4385" y="41"/>
                    </a:lnTo>
                    <a:lnTo>
                      <a:pt x="4344" y="30"/>
                    </a:lnTo>
                    <a:lnTo>
                      <a:pt x="4302" y="20"/>
                    </a:lnTo>
                    <a:lnTo>
                      <a:pt x="4260" y="13"/>
                    </a:lnTo>
                    <a:lnTo>
                      <a:pt x="4216" y="6"/>
                    </a:lnTo>
                    <a:lnTo>
                      <a:pt x="4173" y="2"/>
                    </a:lnTo>
                    <a:lnTo>
                      <a:pt x="4127" y="0"/>
                    </a:lnTo>
                    <a:lnTo>
                      <a:pt x="4083" y="0"/>
                    </a:lnTo>
                    <a:lnTo>
                      <a:pt x="3990" y="2"/>
                    </a:lnTo>
                    <a:lnTo>
                      <a:pt x="3903" y="13"/>
                    </a:lnTo>
                    <a:lnTo>
                      <a:pt x="3860" y="20"/>
                    </a:lnTo>
                    <a:lnTo>
                      <a:pt x="3819" y="30"/>
                    </a:lnTo>
                    <a:lnTo>
                      <a:pt x="3738" y="55"/>
                    </a:lnTo>
                    <a:lnTo>
                      <a:pt x="3660" y="85"/>
                    </a:lnTo>
                    <a:lnTo>
                      <a:pt x="3622" y="103"/>
                    </a:lnTo>
                    <a:lnTo>
                      <a:pt x="3586" y="125"/>
                    </a:lnTo>
                    <a:lnTo>
                      <a:pt x="3515" y="170"/>
                    </a:lnTo>
                    <a:lnTo>
                      <a:pt x="3449" y="224"/>
                    </a:lnTo>
                    <a:lnTo>
                      <a:pt x="3393" y="275"/>
                    </a:lnTo>
                    <a:lnTo>
                      <a:pt x="3343" y="329"/>
                    </a:lnTo>
                    <a:lnTo>
                      <a:pt x="3300" y="385"/>
                    </a:lnTo>
                    <a:lnTo>
                      <a:pt x="3265" y="444"/>
                    </a:lnTo>
                    <a:lnTo>
                      <a:pt x="3247" y="482"/>
                    </a:lnTo>
                    <a:lnTo>
                      <a:pt x="3233" y="520"/>
                    </a:lnTo>
                    <a:lnTo>
                      <a:pt x="3207" y="598"/>
                    </a:lnTo>
                    <a:lnTo>
                      <a:pt x="3166" y="750"/>
                    </a:lnTo>
                    <a:lnTo>
                      <a:pt x="3102" y="728"/>
                    </a:lnTo>
                    <a:lnTo>
                      <a:pt x="3021" y="703"/>
                    </a:lnTo>
                    <a:lnTo>
                      <a:pt x="2975" y="686"/>
                    </a:lnTo>
                    <a:lnTo>
                      <a:pt x="2931" y="673"/>
                    </a:lnTo>
                    <a:lnTo>
                      <a:pt x="2877" y="664"/>
                    </a:lnTo>
                    <a:lnTo>
                      <a:pt x="2821" y="658"/>
                    </a:lnTo>
                    <a:lnTo>
                      <a:pt x="2764" y="656"/>
                    </a:lnTo>
                    <a:lnTo>
                      <a:pt x="2698" y="659"/>
                    </a:lnTo>
                    <a:lnTo>
                      <a:pt x="2634" y="666"/>
                    </a:lnTo>
                    <a:lnTo>
                      <a:pt x="2575" y="676"/>
                    </a:lnTo>
                    <a:lnTo>
                      <a:pt x="2520" y="692"/>
                    </a:lnTo>
                    <a:lnTo>
                      <a:pt x="2465" y="712"/>
                    </a:lnTo>
                    <a:lnTo>
                      <a:pt x="2413" y="737"/>
                    </a:lnTo>
                    <a:lnTo>
                      <a:pt x="2362" y="766"/>
                    </a:lnTo>
                    <a:lnTo>
                      <a:pt x="2314" y="799"/>
                    </a:lnTo>
                    <a:lnTo>
                      <a:pt x="2267" y="836"/>
                    </a:lnTo>
                    <a:lnTo>
                      <a:pt x="2223" y="880"/>
                    </a:lnTo>
                    <a:lnTo>
                      <a:pt x="2193" y="908"/>
                    </a:lnTo>
                    <a:lnTo>
                      <a:pt x="2167" y="938"/>
                    </a:lnTo>
                    <a:lnTo>
                      <a:pt x="2121" y="1002"/>
                    </a:lnTo>
                    <a:lnTo>
                      <a:pt x="2081" y="1068"/>
                    </a:lnTo>
                    <a:lnTo>
                      <a:pt x="2064" y="1101"/>
                    </a:lnTo>
                    <a:lnTo>
                      <a:pt x="2051" y="1137"/>
                    </a:lnTo>
                    <a:lnTo>
                      <a:pt x="2034" y="1184"/>
                    </a:lnTo>
                    <a:lnTo>
                      <a:pt x="2021" y="1213"/>
                    </a:lnTo>
                    <a:lnTo>
                      <a:pt x="2009" y="1243"/>
                    </a:lnTo>
                    <a:lnTo>
                      <a:pt x="2003" y="1250"/>
                    </a:lnTo>
                    <a:lnTo>
                      <a:pt x="2000" y="1251"/>
                    </a:lnTo>
                    <a:lnTo>
                      <a:pt x="1999" y="1254"/>
                    </a:lnTo>
                    <a:lnTo>
                      <a:pt x="1997" y="1259"/>
                    </a:lnTo>
                    <a:lnTo>
                      <a:pt x="1992" y="1261"/>
                    </a:lnTo>
                    <a:lnTo>
                      <a:pt x="1964" y="1266"/>
                    </a:lnTo>
                    <a:lnTo>
                      <a:pt x="1952" y="1266"/>
                    </a:lnTo>
                    <a:lnTo>
                      <a:pt x="1940" y="1265"/>
                    </a:lnTo>
                    <a:lnTo>
                      <a:pt x="1891" y="1257"/>
                    </a:lnTo>
                    <a:lnTo>
                      <a:pt x="1866" y="1253"/>
                    </a:lnTo>
                    <a:lnTo>
                      <a:pt x="1842" y="1249"/>
                    </a:lnTo>
                    <a:lnTo>
                      <a:pt x="1793" y="1238"/>
                    </a:lnTo>
                    <a:lnTo>
                      <a:pt x="1742" y="1232"/>
                    </a:lnTo>
                    <a:lnTo>
                      <a:pt x="1675" y="1226"/>
                    </a:lnTo>
                    <a:lnTo>
                      <a:pt x="1610" y="1224"/>
                    </a:lnTo>
                    <a:lnTo>
                      <a:pt x="1578" y="1224"/>
                    </a:lnTo>
                    <a:lnTo>
                      <a:pt x="1547" y="1226"/>
                    </a:lnTo>
                    <a:lnTo>
                      <a:pt x="1482" y="1231"/>
                    </a:lnTo>
                    <a:lnTo>
                      <a:pt x="1420" y="1242"/>
                    </a:lnTo>
                    <a:lnTo>
                      <a:pt x="1355" y="1254"/>
                    </a:lnTo>
                    <a:lnTo>
                      <a:pt x="1322" y="1261"/>
                    </a:lnTo>
                    <a:lnTo>
                      <a:pt x="1291" y="1271"/>
                    </a:lnTo>
                    <a:lnTo>
                      <a:pt x="1226" y="1291"/>
                    </a:lnTo>
                    <a:lnTo>
                      <a:pt x="1163" y="1316"/>
                    </a:lnTo>
                    <a:lnTo>
                      <a:pt x="1108" y="1338"/>
                    </a:lnTo>
                    <a:lnTo>
                      <a:pt x="1056" y="1363"/>
                    </a:lnTo>
                    <a:lnTo>
                      <a:pt x="1004" y="1388"/>
                    </a:lnTo>
                    <a:lnTo>
                      <a:pt x="958" y="1417"/>
                    </a:lnTo>
                    <a:lnTo>
                      <a:pt x="911" y="1446"/>
                    </a:lnTo>
                    <a:lnTo>
                      <a:pt x="868" y="1478"/>
                    </a:lnTo>
                    <a:lnTo>
                      <a:pt x="824" y="1512"/>
                    </a:lnTo>
                    <a:lnTo>
                      <a:pt x="785" y="1549"/>
                    </a:lnTo>
                    <a:lnTo>
                      <a:pt x="745" y="1585"/>
                    </a:lnTo>
                    <a:lnTo>
                      <a:pt x="709" y="1625"/>
                    </a:lnTo>
                    <a:lnTo>
                      <a:pt x="673" y="1664"/>
                    </a:lnTo>
                    <a:lnTo>
                      <a:pt x="641" y="1709"/>
                    </a:lnTo>
                    <a:lnTo>
                      <a:pt x="608" y="1752"/>
                    </a:lnTo>
                    <a:lnTo>
                      <a:pt x="579" y="1799"/>
                    </a:lnTo>
                    <a:lnTo>
                      <a:pt x="552" y="1847"/>
                    </a:lnTo>
                    <a:lnTo>
                      <a:pt x="528" y="1898"/>
                    </a:lnTo>
                    <a:lnTo>
                      <a:pt x="504" y="1949"/>
                    </a:lnTo>
                    <a:lnTo>
                      <a:pt x="483" y="1999"/>
                    </a:lnTo>
                    <a:lnTo>
                      <a:pt x="465" y="2049"/>
                    </a:lnTo>
                    <a:lnTo>
                      <a:pt x="451" y="2100"/>
                    </a:lnTo>
                    <a:lnTo>
                      <a:pt x="438" y="2150"/>
                    </a:lnTo>
                    <a:lnTo>
                      <a:pt x="429" y="2201"/>
                    </a:lnTo>
                    <a:lnTo>
                      <a:pt x="423" y="2251"/>
                    </a:lnTo>
                    <a:lnTo>
                      <a:pt x="420" y="2301"/>
                    </a:lnTo>
                    <a:lnTo>
                      <a:pt x="419" y="2351"/>
                    </a:lnTo>
                    <a:lnTo>
                      <a:pt x="420" y="2401"/>
                    </a:lnTo>
                    <a:lnTo>
                      <a:pt x="423" y="2451"/>
                    </a:lnTo>
                    <a:lnTo>
                      <a:pt x="432" y="2502"/>
                    </a:lnTo>
                    <a:lnTo>
                      <a:pt x="441" y="2552"/>
                    </a:lnTo>
                    <a:lnTo>
                      <a:pt x="455" y="2603"/>
                    </a:lnTo>
                    <a:lnTo>
                      <a:pt x="470" y="2653"/>
                    </a:lnTo>
                    <a:lnTo>
                      <a:pt x="491" y="2703"/>
                    </a:lnTo>
                    <a:lnTo>
                      <a:pt x="506" y="2742"/>
                    </a:lnTo>
                    <a:lnTo>
                      <a:pt x="524" y="2780"/>
                    </a:lnTo>
                    <a:lnTo>
                      <a:pt x="543" y="2816"/>
                    </a:lnTo>
                    <a:lnTo>
                      <a:pt x="565" y="2852"/>
                    </a:lnTo>
                    <a:lnTo>
                      <a:pt x="499" y="2900"/>
                    </a:lnTo>
                    <a:lnTo>
                      <a:pt x="438" y="2952"/>
                    </a:lnTo>
                    <a:lnTo>
                      <a:pt x="380" y="3006"/>
                    </a:lnTo>
                    <a:lnTo>
                      <a:pt x="326" y="3064"/>
                    </a:lnTo>
                    <a:lnTo>
                      <a:pt x="275" y="3126"/>
                    </a:lnTo>
                    <a:lnTo>
                      <a:pt x="228" y="3190"/>
                    </a:lnTo>
                    <a:lnTo>
                      <a:pt x="183" y="3258"/>
                    </a:lnTo>
                    <a:lnTo>
                      <a:pt x="144" y="3328"/>
                    </a:lnTo>
                    <a:lnTo>
                      <a:pt x="114" y="3384"/>
                    </a:lnTo>
                    <a:lnTo>
                      <a:pt x="89" y="3440"/>
                    </a:lnTo>
                    <a:lnTo>
                      <a:pt x="66" y="3495"/>
                    </a:lnTo>
                    <a:lnTo>
                      <a:pt x="55" y="3523"/>
                    </a:lnTo>
                    <a:lnTo>
                      <a:pt x="47" y="3552"/>
                    </a:lnTo>
                    <a:lnTo>
                      <a:pt x="30" y="3607"/>
                    </a:lnTo>
                    <a:lnTo>
                      <a:pt x="18" y="3662"/>
                    </a:lnTo>
                    <a:lnTo>
                      <a:pt x="8" y="3717"/>
                    </a:lnTo>
                    <a:lnTo>
                      <a:pt x="5" y="3745"/>
                    </a:lnTo>
                    <a:lnTo>
                      <a:pt x="3" y="3774"/>
                    </a:lnTo>
                    <a:lnTo>
                      <a:pt x="0" y="3828"/>
                    </a:lnTo>
                    <a:lnTo>
                      <a:pt x="1" y="3883"/>
                    </a:lnTo>
                    <a:lnTo>
                      <a:pt x="5" y="3937"/>
                    </a:lnTo>
                    <a:lnTo>
                      <a:pt x="12" y="3992"/>
                    </a:lnTo>
                    <a:lnTo>
                      <a:pt x="21" y="4045"/>
                    </a:lnTo>
                    <a:lnTo>
                      <a:pt x="36" y="4100"/>
                    </a:lnTo>
                    <a:lnTo>
                      <a:pt x="43" y="4126"/>
                    </a:lnTo>
                    <a:lnTo>
                      <a:pt x="53" y="4154"/>
                    </a:lnTo>
                    <a:lnTo>
                      <a:pt x="73" y="4209"/>
                    </a:lnTo>
                    <a:lnTo>
                      <a:pt x="83" y="4234"/>
                    </a:lnTo>
                    <a:lnTo>
                      <a:pt x="95" y="4261"/>
                    </a:lnTo>
                    <a:lnTo>
                      <a:pt x="120" y="4311"/>
                    </a:lnTo>
                    <a:lnTo>
                      <a:pt x="147" y="4359"/>
                    </a:lnTo>
                    <a:lnTo>
                      <a:pt x="177" y="4406"/>
                    </a:lnTo>
                    <a:lnTo>
                      <a:pt x="210" y="4450"/>
                    </a:lnTo>
                    <a:lnTo>
                      <a:pt x="245" y="4492"/>
                    </a:lnTo>
                    <a:lnTo>
                      <a:pt x="282" y="4532"/>
                    </a:lnTo>
                    <a:lnTo>
                      <a:pt x="323" y="4570"/>
                    </a:lnTo>
                    <a:lnTo>
                      <a:pt x="365" y="4605"/>
                    </a:lnTo>
                    <a:lnTo>
                      <a:pt x="409" y="4639"/>
                    </a:lnTo>
                    <a:lnTo>
                      <a:pt x="456" y="4670"/>
                    </a:lnTo>
                    <a:lnTo>
                      <a:pt x="507" y="4700"/>
                    </a:lnTo>
                    <a:lnTo>
                      <a:pt x="559" y="4727"/>
                    </a:lnTo>
                    <a:lnTo>
                      <a:pt x="585" y="4739"/>
                    </a:lnTo>
                    <a:lnTo>
                      <a:pt x="614" y="4753"/>
                    </a:lnTo>
                    <a:lnTo>
                      <a:pt x="671" y="4775"/>
                    </a:lnTo>
                    <a:lnTo>
                      <a:pt x="732" y="4797"/>
                    </a:lnTo>
                    <a:lnTo>
                      <a:pt x="806" y="4819"/>
                    </a:lnTo>
                    <a:lnTo>
                      <a:pt x="883" y="4837"/>
                    </a:lnTo>
                    <a:lnTo>
                      <a:pt x="960" y="4850"/>
                    </a:lnTo>
                    <a:lnTo>
                      <a:pt x="1038" y="4859"/>
                    </a:lnTo>
                    <a:lnTo>
                      <a:pt x="1115" y="4864"/>
                    </a:lnTo>
                    <a:lnTo>
                      <a:pt x="1193" y="4864"/>
                    </a:lnTo>
                    <a:lnTo>
                      <a:pt x="1272" y="4861"/>
                    </a:lnTo>
                    <a:lnTo>
                      <a:pt x="1351" y="4853"/>
                    </a:lnTo>
                    <a:lnTo>
                      <a:pt x="1417" y="4838"/>
                    </a:lnTo>
                    <a:lnTo>
                      <a:pt x="1484" y="4826"/>
                    </a:lnTo>
                    <a:lnTo>
                      <a:pt x="1612" y="4808"/>
                    </a:lnTo>
                    <a:lnTo>
                      <a:pt x="1624" y="4815"/>
                    </a:lnTo>
                    <a:lnTo>
                      <a:pt x="1643" y="4833"/>
                    </a:lnTo>
                    <a:lnTo>
                      <a:pt x="1651" y="4843"/>
                    </a:lnTo>
                    <a:lnTo>
                      <a:pt x="1660" y="4855"/>
                    </a:lnTo>
                    <a:lnTo>
                      <a:pt x="1672" y="4882"/>
                    </a:lnTo>
                    <a:lnTo>
                      <a:pt x="1682" y="4915"/>
                    </a:lnTo>
                    <a:lnTo>
                      <a:pt x="1698" y="4977"/>
                    </a:lnTo>
                    <a:lnTo>
                      <a:pt x="1714" y="5027"/>
                    </a:lnTo>
                    <a:lnTo>
                      <a:pt x="1734" y="5079"/>
                    </a:lnTo>
                    <a:lnTo>
                      <a:pt x="1752" y="5114"/>
                    </a:lnTo>
                    <a:lnTo>
                      <a:pt x="1775" y="5150"/>
                    </a:lnTo>
                    <a:lnTo>
                      <a:pt x="1800" y="5183"/>
                    </a:lnTo>
                    <a:lnTo>
                      <a:pt x="1828" y="5218"/>
                    </a:lnTo>
                    <a:lnTo>
                      <a:pt x="1858" y="5251"/>
                    </a:lnTo>
                    <a:lnTo>
                      <a:pt x="1890" y="5283"/>
                    </a:lnTo>
                    <a:lnTo>
                      <a:pt x="1925" y="5314"/>
                    </a:lnTo>
                    <a:lnTo>
                      <a:pt x="1964" y="5347"/>
                    </a:lnTo>
                    <a:lnTo>
                      <a:pt x="2000" y="5373"/>
                    </a:lnTo>
                    <a:lnTo>
                      <a:pt x="2038" y="5398"/>
                    </a:lnTo>
                    <a:lnTo>
                      <a:pt x="2076" y="5421"/>
                    </a:lnTo>
                    <a:lnTo>
                      <a:pt x="2117" y="5444"/>
                    </a:lnTo>
                    <a:lnTo>
                      <a:pt x="2157" y="5463"/>
                    </a:lnTo>
                    <a:lnTo>
                      <a:pt x="2199" y="5482"/>
                    </a:lnTo>
                    <a:lnTo>
                      <a:pt x="2242" y="5499"/>
                    </a:lnTo>
                    <a:lnTo>
                      <a:pt x="2286" y="5515"/>
                    </a:lnTo>
                    <a:lnTo>
                      <a:pt x="2329" y="5527"/>
                    </a:lnTo>
                    <a:lnTo>
                      <a:pt x="2375" y="5539"/>
                    </a:lnTo>
                    <a:lnTo>
                      <a:pt x="2422" y="5548"/>
                    </a:lnTo>
                    <a:lnTo>
                      <a:pt x="2470" y="5557"/>
                    </a:lnTo>
                    <a:lnTo>
                      <a:pt x="2518" y="5563"/>
                    </a:lnTo>
                    <a:lnTo>
                      <a:pt x="2567" y="5567"/>
                    </a:lnTo>
                    <a:lnTo>
                      <a:pt x="2617" y="5570"/>
                    </a:lnTo>
                    <a:lnTo>
                      <a:pt x="2669" y="5571"/>
                    </a:lnTo>
                    <a:lnTo>
                      <a:pt x="2729" y="5569"/>
                    </a:lnTo>
                    <a:lnTo>
                      <a:pt x="2789" y="5565"/>
                    </a:lnTo>
                    <a:lnTo>
                      <a:pt x="2847" y="5559"/>
                    </a:lnTo>
                    <a:lnTo>
                      <a:pt x="2904" y="5551"/>
                    </a:lnTo>
                    <a:lnTo>
                      <a:pt x="2959" y="5537"/>
                    </a:lnTo>
                    <a:lnTo>
                      <a:pt x="2986" y="5530"/>
                    </a:lnTo>
                    <a:lnTo>
                      <a:pt x="2992" y="5528"/>
                    </a:lnTo>
                    <a:lnTo>
                      <a:pt x="2999" y="5527"/>
                    </a:lnTo>
                    <a:lnTo>
                      <a:pt x="3013" y="5524"/>
                    </a:lnTo>
                    <a:lnTo>
                      <a:pt x="3066" y="5509"/>
                    </a:lnTo>
                    <a:lnTo>
                      <a:pt x="3119" y="5491"/>
                    </a:lnTo>
                    <a:lnTo>
                      <a:pt x="3150" y="5476"/>
                    </a:lnTo>
                    <a:lnTo>
                      <a:pt x="3181" y="5462"/>
                    </a:lnTo>
                    <a:lnTo>
                      <a:pt x="3196" y="5453"/>
                    </a:lnTo>
                    <a:lnTo>
                      <a:pt x="3211" y="5446"/>
                    </a:lnTo>
                    <a:lnTo>
                      <a:pt x="3243" y="5431"/>
                    </a:lnTo>
                    <a:lnTo>
                      <a:pt x="3270" y="5411"/>
                    </a:lnTo>
                    <a:lnTo>
                      <a:pt x="3299" y="5392"/>
                    </a:lnTo>
                    <a:lnTo>
                      <a:pt x="3301" y="5389"/>
                    </a:lnTo>
                    <a:lnTo>
                      <a:pt x="3305" y="5386"/>
                    </a:lnTo>
                    <a:lnTo>
                      <a:pt x="3312" y="5381"/>
                    </a:lnTo>
                    <a:lnTo>
                      <a:pt x="3327" y="5372"/>
                    </a:lnTo>
                    <a:lnTo>
                      <a:pt x="3355" y="5351"/>
                    </a:lnTo>
                    <a:lnTo>
                      <a:pt x="3531" y="5199"/>
                    </a:lnTo>
                    <a:lnTo>
                      <a:pt x="3563" y="5171"/>
                    </a:lnTo>
                    <a:lnTo>
                      <a:pt x="3592" y="5168"/>
                    </a:lnTo>
                    <a:lnTo>
                      <a:pt x="3594" y="5168"/>
                    </a:lnTo>
                    <a:lnTo>
                      <a:pt x="3635" y="5186"/>
                    </a:lnTo>
                    <a:lnTo>
                      <a:pt x="3676" y="5209"/>
                    </a:lnTo>
                    <a:lnTo>
                      <a:pt x="3714" y="5235"/>
                    </a:lnTo>
                    <a:lnTo>
                      <a:pt x="3734" y="5249"/>
                    </a:lnTo>
                    <a:lnTo>
                      <a:pt x="3754" y="5266"/>
                    </a:lnTo>
                    <a:lnTo>
                      <a:pt x="3801" y="5302"/>
                    </a:lnTo>
                    <a:lnTo>
                      <a:pt x="3850" y="5335"/>
                    </a:lnTo>
                    <a:lnTo>
                      <a:pt x="3902" y="5363"/>
                    </a:lnTo>
                    <a:lnTo>
                      <a:pt x="3956" y="5389"/>
                    </a:lnTo>
                    <a:lnTo>
                      <a:pt x="4001" y="5404"/>
                    </a:lnTo>
                    <a:lnTo>
                      <a:pt x="4049" y="5420"/>
                    </a:lnTo>
                    <a:lnTo>
                      <a:pt x="4098" y="5432"/>
                    </a:lnTo>
                    <a:lnTo>
                      <a:pt x="4150" y="5443"/>
                    </a:lnTo>
                    <a:lnTo>
                      <a:pt x="4202" y="5450"/>
                    </a:lnTo>
                    <a:lnTo>
                      <a:pt x="4254" y="5456"/>
                    </a:lnTo>
                    <a:lnTo>
                      <a:pt x="4308" y="5459"/>
                    </a:lnTo>
                    <a:lnTo>
                      <a:pt x="4365" y="5461"/>
                    </a:lnTo>
                    <a:lnTo>
                      <a:pt x="4384" y="5459"/>
                    </a:lnTo>
                    <a:lnTo>
                      <a:pt x="4404" y="5459"/>
                    </a:lnTo>
                    <a:lnTo>
                      <a:pt x="4445" y="5457"/>
                    </a:lnTo>
                    <a:lnTo>
                      <a:pt x="4464" y="5455"/>
                    </a:lnTo>
                    <a:lnTo>
                      <a:pt x="4474" y="5453"/>
                    </a:lnTo>
                    <a:lnTo>
                      <a:pt x="4485" y="5453"/>
                    </a:lnTo>
                    <a:lnTo>
                      <a:pt x="4526" y="5450"/>
                    </a:lnTo>
                    <a:lnTo>
                      <a:pt x="4534" y="5447"/>
                    </a:lnTo>
                    <a:lnTo>
                      <a:pt x="4544" y="5446"/>
                    </a:lnTo>
                    <a:lnTo>
                      <a:pt x="4563" y="5444"/>
                    </a:lnTo>
                    <a:lnTo>
                      <a:pt x="4601" y="5437"/>
                    </a:lnTo>
                    <a:lnTo>
                      <a:pt x="4619" y="5432"/>
                    </a:lnTo>
                    <a:lnTo>
                      <a:pt x="4638" y="5428"/>
                    </a:lnTo>
                    <a:lnTo>
                      <a:pt x="4677" y="5420"/>
                    </a:lnTo>
                    <a:lnTo>
                      <a:pt x="4712" y="5408"/>
                    </a:lnTo>
                    <a:lnTo>
                      <a:pt x="4748" y="5396"/>
                    </a:lnTo>
                    <a:lnTo>
                      <a:pt x="4764" y="5389"/>
                    </a:lnTo>
                    <a:lnTo>
                      <a:pt x="4768" y="5386"/>
                    </a:lnTo>
                    <a:lnTo>
                      <a:pt x="4773" y="5385"/>
                    </a:lnTo>
                    <a:lnTo>
                      <a:pt x="4782" y="5383"/>
                    </a:lnTo>
                    <a:lnTo>
                      <a:pt x="4799" y="5375"/>
                    </a:lnTo>
                    <a:lnTo>
                      <a:pt x="4803" y="5373"/>
                    </a:lnTo>
                    <a:lnTo>
                      <a:pt x="4808" y="5372"/>
                    </a:lnTo>
                    <a:lnTo>
                      <a:pt x="4817" y="5369"/>
                    </a:lnTo>
                    <a:lnTo>
                      <a:pt x="4825" y="5365"/>
                    </a:lnTo>
                    <a:lnTo>
                      <a:pt x="4828" y="5362"/>
                    </a:lnTo>
                    <a:lnTo>
                      <a:pt x="4833" y="5361"/>
                    </a:lnTo>
                    <a:lnTo>
                      <a:pt x="4850" y="5354"/>
                    </a:lnTo>
                    <a:lnTo>
                      <a:pt x="4883" y="5337"/>
                    </a:lnTo>
                    <a:lnTo>
                      <a:pt x="4899" y="5327"/>
                    </a:lnTo>
                    <a:lnTo>
                      <a:pt x="4916" y="5319"/>
                    </a:lnTo>
                    <a:lnTo>
                      <a:pt x="4949" y="5301"/>
                    </a:lnTo>
                    <a:lnTo>
                      <a:pt x="4982" y="5279"/>
                    </a:lnTo>
                    <a:lnTo>
                      <a:pt x="5015" y="5258"/>
                    </a:lnTo>
                    <a:lnTo>
                      <a:pt x="5048" y="5234"/>
                    </a:lnTo>
                    <a:lnTo>
                      <a:pt x="5081" y="5210"/>
                    </a:lnTo>
                    <a:lnTo>
                      <a:pt x="5103" y="5191"/>
                    </a:lnTo>
                    <a:lnTo>
                      <a:pt x="5127" y="5179"/>
                    </a:lnTo>
                    <a:lnTo>
                      <a:pt x="5151" y="5169"/>
                    </a:lnTo>
                    <a:lnTo>
                      <a:pt x="5175" y="5167"/>
                    </a:lnTo>
                    <a:lnTo>
                      <a:pt x="5197" y="5167"/>
                    </a:lnTo>
                    <a:lnTo>
                      <a:pt x="5221" y="5173"/>
                    </a:lnTo>
                    <a:lnTo>
                      <a:pt x="5245" y="5182"/>
                    </a:lnTo>
                    <a:lnTo>
                      <a:pt x="5269" y="5198"/>
                    </a:lnTo>
                    <a:lnTo>
                      <a:pt x="5392" y="5291"/>
                    </a:lnTo>
                    <a:lnTo>
                      <a:pt x="5421" y="5312"/>
                    </a:lnTo>
                    <a:lnTo>
                      <a:pt x="5479" y="5345"/>
                    </a:lnTo>
                    <a:lnTo>
                      <a:pt x="5540" y="5377"/>
                    </a:lnTo>
                    <a:lnTo>
                      <a:pt x="5603" y="5402"/>
                    </a:lnTo>
                    <a:lnTo>
                      <a:pt x="5669" y="5423"/>
                    </a:lnTo>
                    <a:lnTo>
                      <a:pt x="5735" y="5439"/>
                    </a:lnTo>
                    <a:lnTo>
                      <a:pt x="5806" y="5451"/>
                    </a:lnTo>
                    <a:lnTo>
                      <a:pt x="5879" y="5458"/>
                    </a:lnTo>
                    <a:lnTo>
                      <a:pt x="5955" y="5461"/>
                    </a:lnTo>
                    <a:lnTo>
                      <a:pt x="5977" y="5459"/>
                    </a:lnTo>
                    <a:lnTo>
                      <a:pt x="5999" y="5459"/>
                    </a:lnTo>
                    <a:lnTo>
                      <a:pt x="6045" y="5457"/>
                    </a:lnTo>
                    <a:lnTo>
                      <a:pt x="6088" y="5452"/>
                    </a:lnTo>
                    <a:lnTo>
                      <a:pt x="6110" y="5449"/>
                    </a:lnTo>
                    <a:lnTo>
                      <a:pt x="6133" y="5446"/>
                    </a:lnTo>
                    <a:lnTo>
                      <a:pt x="6153" y="5441"/>
                    </a:lnTo>
                    <a:lnTo>
                      <a:pt x="6175" y="5438"/>
                    </a:lnTo>
                    <a:lnTo>
                      <a:pt x="6217" y="5428"/>
                    </a:lnTo>
                    <a:lnTo>
                      <a:pt x="6258" y="5416"/>
                    </a:lnTo>
                    <a:lnTo>
                      <a:pt x="6298" y="5404"/>
                    </a:lnTo>
                    <a:lnTo>
                      <a:pt x="6337" y="5389"/>
                    </a:lnTo>
                    <a:lnTo>
                      <a:pt x="6375" y="5372"/>
                    </a:lnTo>
                    <a:lnTo>
                      <a:pt x="6412" y="5353"/>
                    </a:lnTo>
                    <a:lnTo>
                      <a:pt x="6450" y="5333"/>
                    </a:lnTo>
                    <a:lnTo>
                      <a:pt x="6466" y="5321"/>
                    </a:lnTo>
                    <a:lnTo>
                      <a:pt x="6470" y="5318"/>
                    </a:lnTo>
                    <a:lnTo>
                      <a:pt x="6475" y="5315"/>
                    </a:lnTo>
                    <a:lnTo>
                      <a:pt x="6484" y="5311"/>
                    </a:lnTo>
                    <a:lnTo>
                      <a:pt x="6520" y="5288"/>
                    </a:lnTo>
                    <a:lnTo>
                      <a:pt x="6554" y="5263"/>
                    </a:lnTo>
                    <a:lnTo>
                      <a:pt x="6589" y="5236"/>
                    </a:lnTo>
                    <a:lnTo>
                      <a:pt x="6632" y="5195"/>
                    </a:lnTo>
                    <a:lnTo>
                      <a:pt x="6652" y="5174"/>
                    </a:lnTo>
                    <a:lnTo>
                      <a:pt x="6662" y="5163"/>
                    </a:lnTo>
                    <a:lnTo>
                      <a:pt x="6673" y="5153"/>
                    </a:lnTo>
                    <a:lnTo>
                      <a:pt x="6709" y="5110"/>
                    </a:lnTo>
                    <a:lnTo>
                      <a:pt x="6716" y="5098"/>
                    </a:lnTo>
                    <a:lnTo>
                      <a:pt x="6717" y="5095"/>
                    </a:lnTo>
                    <a:lnTo>
                      <a:pt x="6720" y="5092"/>
                    </a:lnTo>
                    <a:lnTo>
                      <a:pt x="6724" y="5087"/>
                    </a:lnTo>
                    <a:lnTo>
                      <a:pt x="6741" y="5066"/>
                    </a:lnTo>
                    <a:lnTo>
                      <a:pt x="6754" y="5042"/>
                    </a:lnTo>
                    <a:lnTo>
                      <a:pt x="6769" y="5019"/>
                    </a:lnTo>
                    <a:lnTo>
                      <a:pt x="6793" y="4971"/>
                    </a:lnTo>
                    <a:lnTo>
                      <a:pt x="6802" y="4946"/>
                    </a:lnTo>
                    <a:lnTo>
                      <a:pt x="6812" y="4922"/>
                    </a:lnTo>
                    <a:lnTo>
                      <a:pt x="6813" y="4915"/>
                    </a:lnTo>
                    <a:lnTo>
                      <a:pt x="6816" y="4909"/>
                    </a:lnTo>
                    <a:lnTo>
                      <a:pt x="6820" y="4897"/>
                    </a:lnTo>
                    <a:lnTo>
                      <a:pt x="6829" y="4873"/>
                    </a:lnTo>
                    <a:lnTo>
                      <a:pt x="6908" y="4885"/>
                    </a:lnTo>
                    <a:lnTo>
                      <a:pt x="6990" y="4892"/>
                    </a:lnTo>
                    <a:lnTo>
                      <a:pt x="7029" y="4893"/>
                    </a:lnTo>
                    <a:lnTo>
                      <a:pt x="7070" y="4893"/>
                    </a:lnTo>
                    <a:lnTo>
                      <a:pt x="7111" y="4892"/>
                    </a:lnTo>
                    <a:lnTo>
                      <a:pt x="7152" y="4889"/>
                    </a:lnTo>
                    <a:lnTo>
                      <a:pt x="7233" y="4877"/>
                    </a:lnTo>
                    <a:lnTo>
                      <a:pt x="7315" y="4861"/>
                    </a:lnTo>
                    <a:lnTo>
                      <a:pt x="7356" y="4850"/>
                    </a:lnTo>
                    <a:lnTo>
                      <a:pt x="7396" y="4838"/>
                    </a:lnTo>
                    <a:lnTo>
                      <a:pt x="7479" y="4809"/>
                    </a:lnTo>
                    <a:lnTo>
                      <a:pt x="7532" y="4785"/>
                    </a:lnTo>
                    <a:lnTo>
                      <a:pt x="7544" y="4778"/>
                    </a:lnTo>
                    <a:lnTo>
                      <a:pt x="7550" y="4774"/>
                    </a:lnTo>
                    <a:lnTo>
                      <a:pt x="7557" y="4772"/>
                    </a:lnTo>
                    <a:lnTo>
                      <a:pt x="7584" y="4760"/>
                    </a:lnTo>
                    <a:lnTo>
                      <a:pt x="7608" y="4745"/>
                    </a:lnTo>
                    <a:lnTo>
                      <a:pt x="7620" y="4738"/>
                    </a:lnTo>
                    <a:lnTo>
                      <a:pt x="7626" y="4735"/>
                    </a:lnTo>
                    <a:lnTo>
                      <a:pt x="7633" y="4732"/>
                    </a:lnTo>
                    <a:lnTo>
                      <a:pt x="7657" y="4718"/>
                    </a:lnTo>
                    <a:lnTo>
                      <a:pt x="7669" y="4711"/>
                    </a:lnTo>
                    <a:lnTo>
                      <a:pt x="7675" y="4707"/>
                    </a:lnTo>
                    <a:lnTo>
                      <a:pt x="7682" y="4705"/>
                    </a:lnTo>
                    <a:lnTo>
                      <a:pt x="7704" y="4688"/>
                    </a:lnTo>
                    <a:lnTo>
                      <a:pt x="7709" y="4683"/>
                    </a:lnTo>
                    <a:lnTo>
                      <a:pt x="7715" y="4679"/>
                    </a:lnTo>
                    <a:lnTo>
                      <a:pt x="7727" y="4672"/>
                    </a:lnTo>
                    <a:lnTo>
                      <a:pt x="7748" y="4655"/>
                    </a:lnTo>
                    <a:lnTo>
                      <a:pt x="7753" y="4651"/>
                    </a:lnTo>
                    <a:lnTo>
                      <a:pt x="7759" y="4647"/>
                    </a:lnTo>
                    <a:lnTo>
                      <a:pt x="7771" y="4640"/>
                    </a:lnTo>
                    <a:lnTo>
                      <a:pt x="7781" y="4630"/>
                    </a:lnTo>
                    <a:lnTo>
                      <a:pt x="7785" y="4626"/>
                    </a:lnTo>
                    <a:lnTo>
                      <a:pt x="7791" y="4622"/>
                    </a:lnTo>
                    <a:lnTo>
                      <a:pt x="7813" y="4605"/>
                    </a:lnTo>
                    <a:lnTo>
                      <a:pt x="7854" y="4569"/>
                    </a:lnTo>
                    <a:lnTo>
                      <a:pt x="7857" y="4563"/>
                    </a:lnTo>
                    <a:lnTo>
                      <a:pt x="7862" y="4558"/>
                    </a:lnTo>
                    <a:lnTo>
                      <a:pt x="7872" y="4549"/>
                    </a:lnTo>
                    <a:lnTo>
                      <a:pt x="7891" y="4530"/>
                    </a:lnTo>
                    <a:lnTo>
                      <a:pt x="7927" y="4489"/>
                    </a:lnTo>
                    <a:lnTo>
                      <a:pt x="7944" y="4467"/>
                    </a:lnTo>
                    <a:lnTo>
                      <a:pt x="7947" y="4461"/>
                    </a:lnTo>
                    <a:lnTo>
                      <a:pt x="7952" y="4456"/>
                    </a:lnTo>
                    <a:lnTo>
                      <a:pt x="7962" y="4447"/>
                    </a:lnTo>
                    <a:lnTo>
                      <a:pt x="7969" y="4435"/>
                    </a:lnTo>
                    <a:lnTo>
                      <a:pt x="7973" y="4429"/>
                    </a:lnTo>
                    <a:lnTo>
                      <a:pt x="7977" y="4424"/>
                    </a:lnTo>
                    <a:lnTo>
                      <a:pt x="7994" y="4402"/>
                    </a:lnTo>
                    <a:lnTo>
                      <a:pt x="8009" y="4378"/>
                    </a:lnTo>
                    <a:lnTo>
                      <a:pt x="8016" y="4366"/>
                    </a:lnTo>
                    <a:lnTo>
                      <a:pt x="8019" y="4360"/>
                    </a:lnTo>
                    <a:lnTo>
                      <a:pt x="8024" y="4356"/>
                    </a:lnTo>
                    <a:lnTo>
                      <a:pt x="8053" y="4308"/>
                    </a:lnTo>
                    <a:lnTo>
                      <a:pt x="8079" y="4258"/>
                    </a:lnTo>
                    <a:lnTo>
                      <a:pt x="8091" y="4232"/>
                    </a:lnTo>
                    <a:lnTo>
                      <a:pt x="8094" y="4225"/>
                    </a:lnTo>
                    <a:lnTo>
                      <a:pt x="8097" y="4219"/>
                    </a:lnTo>
                    <a:lnTo>
                      <a:pt x="8105" y="4207"/>
                    </a:lnTo>
                    <a:lnTo>
                      <a:pt x="8125" y="4152"/>
                    </a:lnTo>
                    <a:lnTo>
                      <a:pt x="8145" y="4099"/>
                    </a:lnTo>
                    <a:lnTo>
                      <a:pt x="8161" y="4045"/>
                    </a:lnTo>
                    <a:lnTo>
                      <a:pt x="8175" y="3992"/>
                    </a:lnTo>
                    <a:lnTo>
                      <a:pt x="8186" y="3937"/>
                    </a:lnTo>
                    <a:lnTo>
                      <a:pt x="8195" y="3884"/>
                    </a:lnTo>
                    <a:lnTo>
                      <a:pt x="8199" y="3831"/>
                    </a:lnTo>
                    <a:lnTo>
                      <a:pt x="8203" y="3778"/>
                    </a:lnTo>
                    <a:lnTo>
                      <a:pt x="8202" y="3723"/>
                    </a:lnTo>
                    <a:lnTo>
                      <a:pt x="8199" y="3670"/>
                    </a:lnTo>
                    <a:lnTo>
                      <a:pt x="8193" y="3618"/>
                    </a:lnTo>
                    <a:lnTo>
                      <a:pt x="8185" y="3565"/>
                    </a:lnTo>
                    <a:lnTo>
                      <a:pt x="8172" y="3510"/>
                    </a:lnTo>
                    <a:lnTo>
                      <a:pt x="8159" y="3457"/>
                    </a:lnTo>
                    <a:lnTo>
                      <a:pt x="8141" y="3404"/>
                    </a:lnTo>
                    <a:lnTo>
                      <a:pt x="8123" y="3351"/>
                    </a:lnTo>
                    <a:lnTo>
                      <a:pt x="8100" y="3297"/>
                    </a:lnTo>
                    <a:lnTo>
                      <a:pt x="8075" y="3247"/>
                    </a:lnTo>
                    <a:lnTo>
                      <a:pt x="8047" y="3198"/>
                    </a:lnTo>
                    <a:lnTo>
                      <a:pt x="8019" y="3151"/>
                    </a:lnTo>
                    <a:lnTo>
                      <a:pt x="7988" y="3105"/>
                    </a:lnTo>
                    <a:lnTo>
                      <a:pt x="7956" y="3063"/>
                    </a:lnTo>
                    <a:lnTo>
                      <a:pt x="7921" y="3021"/>
                    </a:lnTo>
                    <a:lnTo>
                      <a:pt x="7885" y="2984"/>
                    </a:lnTo>
                    <a:lnTo>
                      <a:pt x="7845" y="2947"/>
                    </a:lnTo>
                    <a:lnTo>
                      <a:pt x="7805" y="2912"/>
                    </a:lnTo>
                    <a:lnTo>
                      <a:pt x="7763" y="2878"/>
                    </a:lnTo>
                    <a:lnTo>
                      <a:pt x="7718" y="2848"/>
                    </a:lnTo>
                    <a:lnTo>
                      <a:pt x="7671" y="2818"/>
                    </a:lnTo>
                    <a:lnTo>
                      <a:pt x="7622" y="2792"/>
                    </a:lnTo>
                    <a:lnTo>
                      <a:pt x="7571" y="2767"/>
                    </a:lnTo>
                    <a:lnTo>
                      <a:pt x="7519" y="2744"/>
                    </a:lnTo>
                    <a:lnTo>
                      <a:pt x="7483" y="2730"/>
                    </a:lnTo>
                    <a:lnTo>
                      <a:pt x="7448" y="2718"/>
                    </a:lnTo>
                    <a:lnTo>
                      <a:pt x="7378" y="2696"/>
                    </a:lnTo>
                    <a:lnTo>
                      <a:pt x="7402" y="2664"/>
                    </a:lnTo>
                    <a:lnTo>
                      <a:pt x="7413" y="2647"/>
                    </a:lnTo>
                    <a:lnTo>
                      <a:pt x="7425" y="2631"/>
                    </a:lnTo>
                    <a:lnTo>
                      <a:pt x="7435" y="2613"/>
                    </a:lnTo>
                    <a:lnTo>
                      <a:pt x="7446" y="2597"/>
                    </a:lnTo>
                    <a:lnTo>
                      <a:pt x="7466" y="2561"/>
                    </a:lnTo>
                    <a:lnTo>
                      <a:pt x="7466" y="2557"/>
                    </a:lnTo>
                    <a:lnTo>
                      <a:pt x="7467" y="2555"/>
                    </a:lnTo>
                    <a:lnTo>
                      <a:pt x="7470" y="2550"/>
                    </a:lnTo>
                    <a:lnTo>
                      <a:pt x="7474" y="2540"/>
                    </a:lnTo>
                    <a:lnTo>
                      <a:pt x="7484" y="2521"/>
                    </a:lnTo>
                    <a:lnTo>
                      <a:pt x="7501" y="2481"/>
                    </a:lnTo>
                    <a:lnTo>
                      <a:pt x="7508" y="2460"/>
                    </a:lnTo>
                    <a:lnTo>
                      <a:pt x="7508" y="2456"/>
                    </a:lnTo>
                    <a:lnTo>
                      <a:pt x="7509" y="2454"/>
                    </a:lnTo>
                    <a:lnTo>
                      <a:pt x="7512" y="2449"/>
                    </a:lnTo>
                    <a:lnTo>
                      <a:pt x="7516" y="2439"/>
                    </a:lnTo>
                    <a:lnTo>
                      <a:pt x="7531" y="2396"/>
                    </a:lnTo>
                    <a:lnTo>
                      <a:pt x="7542" y="2351"/>
                    </a:lnTo>
                    <a:lnTo>
                      <a:pt x="7543" y="2339"/>
                    </a:lnTo>
                    <a:lnTo>
                      <a:pt x="7545" y="2328"/>
                    </a:lnTo>
                    <a:lnTo>
                      <a:pt x="7550" y="2306"/>
                    </a:lnTo>
                    <a:lnTo>
                      <a:pt x="7557" y="2261"/>
                    </a:lnTo>
                    <a:lnTo>
                      <a:pt x="7560" y="2238"/>
                    </a:lnTo>
                    <a:lnTo>
                      <a:pt x="7563" y="2216"/>
                    </a:lnTo>
                    <a:lnTo>
                      <a:pt x="7567" y="2171"/>
                    </a:lnTo>
                    <a:lnTo>
                      <a:pt x="7568" y="2125"/>
                    </a:lnTo>
                    <a:lnTo>
                      <a:pt x="7568" y="2079"/>
                    </a:lnTo>
                    <a:lnTo>
                      <a:pt x="7567" y="2034"/>
                    </a:lnTo>
                    <a:lnTo>
                      <a:pt x="7561" y="1986"/>
                    </a:lnTo>
                    <a:lnTo>
                      <a:pt x="7555" y="1940"/>
                    </a:lnTo>
                    <a:lnTo>
                      <a:pt x="7550" y="1916"/>
                    </a:lnTo>
                    <a:lnTo>
                      <a:pt x="7548" y="1904"/>
                    </a:lnTo>
                    <a:lnTo>
                      <a:pt x="7547" y="1898"/>
                    </a:lnTo>
                    <a:lnTo>
                      <a:pt x="7547" y="1893"/>
                    </a:lnTo>
                    <a:lnTo>
                      <a:pt x="7537" y="1848"/>
                    </a:lnTo>
                    <a:lnTo>
                      <a:pt x="7524" y="1800"/>
                    </a:lnTo>
                    <a:lnTo>
                      <a:pt x="7516" y="1776"/>
                    </a:lnTo>
                    <a:lnTo>
                      <a:pt x="7513" y="1764"/>
                    </a:lnTo>
                    <a:lnTo>
                      <a:pt x="7510" y="1753"/>
                    </a:lnTo>
                    <a:lnTo>
                      <a:pt x="7495" y="1705"/>
                    </a:lnTo>
                    <a:lnTo>
                      <a:pt x="7477" y="1659"/>
                    </a:lnTo>
                    <a:lnTo>
                      <a:pt x="7456" y="1611"/>
                    </a:lnTo>
                    <a:lnTo>
                      <a:pt x="7435" y="1566"/>
                    </a:lnTo>
                    <a:lnTo>
                      <a:pt x="7412" y="1521"/>
                    </a:lnTo>
                    <a:lnTo>
                      <a:pt x="7389" y="1479"/>
                    </a:lnTo>
                    <a:lnTo>
                      <a:pt x="7364" y="1437"/>
                    </a:lnTo>
                    <a:lnTo>
                      <a:pt x="7338" y="1398"/>
                    </a:lnTo>
                    <a:lnTo>
                      <a:pt x="7310" y="1359"/>
                    </a:lnTo>
                    <a:lnTo>
                      <a:pt x="7282" y="1325"/>
                    </a:lnTo>
                    <a:lnTo>
                      <a:pt x="7251" y="1289"/>
                    </a:lnTo>
                    <a:lnTo>
                      <a:pt x="7220" y="1256"/>
                    </a:lnTo>
                    <a:lnTo>
                      <a:pt x="7188" y="1224"/>
                    </a:lnTo>
                    <a:lnTo>
                      <a:pt x="7154" y="1195"/>
                    </a:lnTo>
                    <a:lnTo>
                      <a:pt x="7118" y="1165"/>
                    </a:lnTo>
                    <a:lnTo>
                      <a:pt x="7082" y="1139"/>
                    </a:lnTo>
                    <a:lnTo>
                      <a:pt x="7045" y="1112"/>
                    </a:lnTo>
                    <a:lnTo>
                      <a:pt x="7008" y="1089"/>
                    </a:lnTo>
                    <a:close/>
                  </a:path>
                </a:pathLst>
              </a:custGeom>
              <a:solidFill>
                <a:schemeClr val="bg1"/>
              </a:solidFill>
              <a:ln w="19050">
                <a:solidFill>
                  <a:schemeClr val="bg1">
                    <a:lumMod val="50000"/>
                  </a:schemeClr>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rgbClr val="0079DB"/>
                  </a:solidFill>
                </a:endParaRPr>
              </a:p>
            </p:txBody>
          </p:sp>
          <p:sp>
            <p:nvSpPr>
              <p:cNvPr id="78" name="Freeform 4521"/>
              <p:cNvSpPr>
                <a:spLocks noEditPoints="1"/>
              </p:cNvSpPr>
              <p:nvPr/>
            </p:nvSpPr>
            <p:spPr bwMode="auto">
              <a:xfrm>
                <a:off x="2967616" y="3707008"/>
                <a:ext cx="612602" cy="585609"/>
              </a:xfrm>
              <a:custGeom>
                <a:avLst/>
                <a:gdLst>
                  <a:gd name="T0" fmla="*/ 429 w 567"/>
                  <a:gd name="T1" fmla="*/ 381 h 542"/>
                  <a:gd name="T2" fmla="*/ 417 w 567"/>
                  <a:gd name="T3" fmla="*/ 9 h 542"/>
                  <a:gd name="T4" fmla="*/ 152 w 567"/>
                  <a:gd name="T5" fmla="*/ 104 h 542"/>
                  <a:gd name="T6" fmla="*/ 141 w 567"/>
                  <a:gd name="T7" fmla="*/ 301 h 542"/>
                  <a:gd name="T8" fmla="*/ 12 w 567"/>
                  <a:gd name="T9" fmla="*/ 313 h 542"/>
                  <a:gd name="T10" fmla="*/ 0 w 567"/>
                  <a:gd name="T11" fmla="*/ 530 h 542"/>
                  <a:gd name="T12" fmla="*/ 241 w 567"/>
                  <a:gd name="T13" fmla="*/ 542 h 542"/>
                  <a:gd name="T14" fmla="*/ 334 w 567"/>
                  <a:gd name="T15" fmla="*/ 418 h 542"/>
                  <a:gd name="T16" fmla="*/ 556 w 567"/>
                  <a:gd name="T17" fmla="*/ 542 h 542"/>
                  <a:gd name="T18" fmla="*/ 567 w 567"/>
                  <a:gd name="T19" fmla="*/ 392 h 542"/>
                  <a:gd name="T20" fmla="*/ 70 w 567"/>
                  <a:gd name="T21" fmla="*/ 481 h 542"/>
                  <a:gd name="T22" fmla="*/ 32 w 567"/>
                  <a:gd name="T23" fmla="*/ 429 h 542"/>
                  <a:gd name="T24" fmla="*/ 70 w 567"/>
                  <a:gd name="T25" fmla="*/ 481 h 542"/>
                  <a:gd name="T26" fmla="*/ 32 w 567"/>
                  <a:gd name="T27" fmla="*/ 401 h 542"/>
                  <a:gd name="T28" fmla="*/ 70 w 567"/>
                  <a:gd name="T29" fmla="*/ 349 h 542"/>
                  <a:gd name="T30" fmla="*/ 146 w 567"/>
                  <a:gd name="T31" fmla="*/ 481 h 542"/>
                  <a:gd name="T32" fmla="*/ 109 w 567"/>
                  <a:gd name="T33" fmla="*/ 429 h 542"/>
                  <a:gd name="T34" fmla="*/ 146 w 567"/>
                  <a:gd name="T35" fmla="*/ 481 h 542"/>
                  <a:gd name="T36" fmla="*/ 109 w 567"/>
                  <a:gd name="T37" fmla="*/ 401 h 542"/>
                  <a:gd name="T38" fmla="*/ 146 w 567"/>
                  <a:gd name="T39" fmla="*/ 349 h 542"/>
                  <a:gd name="T40" fmla="*/ 221 w 567"/>
                  <a:gd name="T41" fmla="*/ 359 h 542"/>
                  <a:gd name="T42" fmla="*/ 183 w 567"/>
                  <a:gd name="T43" fmla="*/ 307 h 542"/>
                  <a:gd name="T44" fmla="*/ 221 w 567"/>
                  <a:gd name="T45" fmla="*/ 359 h 542"/>
                  <a:gd name="T46" fmla="*/ 183 w 567"/>
                  <a:gd name="T47" fmla="*/ 263 h 542"/>
                  <a:gd name="T48" fmla="*/ 221 w 567"/>
                  <a:gd name="T49" fmla="*/ 211 h 542"/>
                  <a:gd name="T50" fmla="*/ 221 w 567"/>
                  <a:gd name="T51" fmla="*/ 167 h 542"/>
                  <a:gd name="T52" fmla="*/ 183 w 567"/>
                  <a:gd name="T53" fmla="*/ 115 h 542"/>
                  <a:gd name="T54" fmla="*/ 221 w 567"/>
                  <a:gd name="T55" fmla="*/ 167 h 542"/>
                  <a:gd name="T56" fmla="*/ 260 w 567"/>
                  <a:gd name="T57" fmla="*/ 359 h 542"/>
                  <a:gd name="T58" fmla="*/ 297 w 567"/>
                  <a:gd name="T59" fmla="*/ 307 h 542"/>
                  <a:gd name="T60" fmla="*/ 297 w 567"/>
                  <a:gd name="T61" fmla="*/ 263 h 542"/>
                  <a:gd name="T62" fmla="*/ 260 w 567"/>
                  <a:gd name="T63" fmla="*/ 211 h 542"/>
                  <a:gd name="T64" fmla="*/ 297 w 567"/>
                  <a:gd name="T65" fmla="*/ 263 h 542"/>
                  <a:gd name="T66" fmla="*/ 260 w 567"/>
                  <a:gd name="T67" fmla="*/ 167 h 542"/>
                  <a:gd name="T68" fmla="*/ 297 w 567"/>
                  <a:gd name="T69" fmla="*/ 115 h 542"/>
                  <a:gd name="T70" fmla="*/ 374 w 567"/>
                  <a:gd name="T71" fmla="*/ 359 h 542"/>
                  <a:gd name="T72" fmla="*/ 336 w 567"/>
                  <a:gd name="T73" fmla="*/ 307 h 542"/>
                  <a:gd name="T74" fmla="*/ 374 w 567"/>
                  <a:gd name="T75" fmla="*/ 359 h 542"/>
                  <a:gd name="T76" fmla="*/ 336 w 567"/>
                  <a:gd name="T77" fmla="*/ 263 h 542"/>
                  <a:gd name="T78" fmla="*/ 374 w 567"/>
                  <a:gd name="T79" fmla="*/ 211 h 542"/>
                  <a:gd name="T80" fmla="*/ 374 w 567"/>
                  <a:gd name="T81" fmla="*/ 167 h 542"/>
                  <a:gd name="T82" fmla="*/ 336 w 567"/>
                  <a:gd name="T83" fmla="*/ 115 h 542"/>
                  <a:gd name="T84" fmla="*/ 374 w 567"/>
                  <a:gd name="T85" fmla="*/ 167 h 542"/>
                  <a:gd name="T86" fmla="*/ 423 w 567"/>
                  <a:gd name="T87" fmla="*/ 481 h 542"/>
                  <a:gd name="T88" fmla="*/ 460 w 567"/>
                  <a:gd name="T89" fmla="*/ 429 h 542"/>
                  <a:gd name="T90" fmla="*/ 537 w 567"/>
                  <a:gd name="T91" fmla="*/ 481 h 542"/>
                  <a:gd name="T92" fmla="*/ 499 w 567"/>
                  <a:gd name="T93" fmla="*/ 429 h 542"/>
                  <a:gd name="T94" fmla="*/ 537 w 567"/>
                  <a:gd name="T95" fmla="*/ 481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7" h="542">
                    <a:moveTo>
                      <a:pt x="556" y="381"/>
                    </a:moveTo>
                    <a:cubicBezTo>
                      <a:pt x="429" y="381"/>
                      <a:pt x="429" y="381"/>
                      <a:pt x="429" y="381"/>
                    </a:cubicBezTo>
                    <a:cubicBezTo>
                      <a:pt x="422" y="381"/>
                      <a:pt x="417" y="376"/>
                      <a:pt x="417" y="370"/>
                    </a:cubicBezTo>
                    <a:cubicBezTo>
                      <a:pt x="417" y="9"/>
                      <a:pt x="417" y="9"/>
                      <a:pt x="417" y="9"/>
                    </a:cubicBezTo>
                    <a:cubicBezTo>
                      <a:pt x="417" y="3"/>
                      <a:pt x="413" y="0"/>
                      <a:pt x="407" y="2"/>
                    </a:cubicBezTo>
                    <a:cubicBezTo>
                      <a:pt x="152" y="104"/>
                      <a:pt x="152" y="104"/>
                      <a:pt x="152" y="104"/>
                    </a:cubicBezTo>
                    <a:cubicBezTo>
                      <a:pt x="146" y="106"/>
                      <a:pt x="141" y="113"/>
                      <a:pt x="141" y="119"/>
                    </a:cubicBezTo>
                    <a:cubicBezTo>
                      <a:pt x="141" y="301"/>
                      <a:pt x="141" y="301"/>
                      <a:pt x="141" y="301"/>
                    </a:cubicBezTo>
                    <a:cubicBezTo>
                      <a:pt x="141" y="308"/>
                      <a:pt x="136" y="313"/>
                      <a:pt x="130" y="313"/>
                    </a:cubicBezTo>
                    <a:cubicBezTo>
                      <a:pt x="12" y="313"/>
                      <a:pt x="12" y="313"/>
                      <a:pt x="12" y="313"/>
                    </a:cubicBezTo>
                    <a:cubicBezTo>
                      <a:pt x="5" y="313"/>
                      <a:pt x="0" y="318"/>
                      <a:pt x="0" y="324"/>
                    </a:cubicBezTo>
                    <a:cubicBezTo>
                      <a:pt x="0" y="530"/>
                      <a:pt x="0" y="530"/>
                      <a:pt x="0" y="530"/>
                    </a:cubicBezTo>
                    <a:cubicBezTo>
                      <a:pt x="0" y="537"/>
                      <a:pt x="5" y="542"/>
                      <a:pt x="12" y="542"/>
                    </a:cubicBezTo>
                    <a:cubicBezTo>
                      <a:pt x="241" y="542"/>
                      <a:pt x="241" y="542"/>
                      <a:pt x="241" y="542"/>
                    </a:cubicBezTo>
                    <a:cubicBezTo>
                      <a:pt x="241" y="418"/>
                      <a:pt x="241" y="418"/>
                      <a:pt x="241" y="418"/>
                    </a:cubicBezTo>
                    <a:cubicBezTo>
                      <a:pt x="334" y="418"/>
                      <a:pt x="334" y="418"/>
                      <a:pt x="334" y="418"/>
                    </a:cubicBezTo>
                    <a:cubicBezTo>
                      <a:pt x="334" y="542"/>
                      <a:pt x="334" y="542"/>
                      <a:pt x="334" y="542"/>
                    </a:cubicBezTo>
                    <a:cubicBezTo>
                      <a:pt x="556" y="542"/>
                      <a:pt x="556" y="542"/>
                      <a:pt x="556" y="542"/>
                    </a:cubicBezTo>
                    <a:cubicBezTo>
                      <a:pt x="562" y="542"/>
                      <a:pt x="567" y="537"/>
                      <a:pt x="567" y="530"/>
                    </a:cubicBezTo>
                    <a:cubicBezTo>
                      <a:pt x="567" y="392"/>
                      <a:pt x="567" y="392"/>
                      <a:pt x="567" y="392"/>
                    </a:cubicBezTo>
                    <a:cubicBezTo>
                      <a:pt x="567" y="386"/>
                      <a:pt x="562" y="381"/>
                      <a:pt x="556" y="381"/>
                    </a:cubicBezTo>
                    <a:close/>
                    <a:moveTo>
                      <a:pt x="70" y="481"/>
                    </a:moveTo>
                    <a:cubicBezTo>
                      <a:pt x="32" y="481"/>
                      <a:pt x="32" y="481"/>
                      <a:pt x="32" y="481"/>
                    </a:cubicBezTo>
                    <a:cubicBezTo>
                      <a:pt x="32" y="429"/>
                      <a:pt x="32" y="429"/>
                      <a:pt x="32" y="429"/>
                    </a:cubicBezTo>
                    <a:cubicBezTo>
                      <a:pt x="70" y="429"/>
                      <a:pt x="70" y="429"/>
                      <a:pt x="70" y="429"/>
                    </a:cubicBezTo>
                    <a:lnTo>
                      <a:pt x="70" y="481"/>
                    </a:lnTo>
                    <a:close/>
                    <a:moveTo>
                      <a:pt x="70" y="401"/>
                    </a:moveTo>
                    <a:cubicBezTo>
                      <a:pt x="32" y="401"/>
                      <a:pt x="32" y="401"/>
                      <a:pt x="32" y="401"/>
                    </a:cubicBezTo>
                    <a:cubicBezTo>
                      <a:pt x="32" y="349"/>
                      <a:pt x="32" y="349"/>
                      <a:pt x="32" y="349"/>
                    </a:cubicBezTo>
                    <a:cubicBezTo>
                      <a:pt x="70" y="349"/>
                      <a:pt x="70" y="349"/>
                      <a:pt x="70" y="349"/>
                    </a:cubicBezTo>
                    <a:lnTo>
                      <a:pt x="70" y="401"/>
                    </a:lnTo>
                    <a:close/>
                    <a:moveTo>
                      <a:pt x="146" y="481"/>
                    </a:moveTo>
                    <a:cubicBezTo>
                      <a:pt x="109" y="481"/>
                      <a:pt x="109" y="481"/>
                      <a:pt x="109" y="481"/>
                    </a:cubicBezTo>
                    <a:cubicBezTo>
                      <a:pt x="109" y="429"/>
                      <a:pt x="109" y="429"/>
                      <a:pt x="109" y="429"/>
                    </a:cubicBezTo>
                    <a:cubicBezTo>
                      <a:pt x="146" y="429"/>
                      <a:pt x="146" y="429"/>
                      <a:pt x="146" y="429"/>
                    </a:cubicBezTo>
                    <a:lnTo>
                      <a:pt x="146" y="481"/>
                    </a:lnTo>
                    <a:close/>
                    <a:moveTo>
                      <a:pt x="146" y="401"/>
                    </a:moveTo>
                    <a:cubicBezTo>
                      <a:pt x="109" y="401"/>
                      <a:pt x="109" y="401"/>
                      <a:pt x="109" y="401"/>
                    </a:cubicBezTo>
                    <a:cubicBezTo>
                      <a:pt x="109" y="349"/>
                      <a:pt x="109" y="349"/>
                      <a:pt x="109" y="349"/>
                    </a:cubicBezTo>
                    <a:cubicBezTo>
                      <a:pt x="146" y="349"/>
                      <a:pt x="146" y="349"/>
                      <a:pt x="146" y="349"/>
                    </a:cubicBezTo>
                    <a:lnTo>
                      <a:pt x="146" y="401"/>
                    </a:lnTo>
                    <a:close/>
                    <a:moveTo>
                      <a:pt x="221" y="359"/>
                    </a:moveTo>
                    <a:cubicBezTo>
                      <a:pt x="183" y="359"/>
                      <a:pt x="183" y="359"/>
                      <a:pt x="183" y="359"/>
                    </a:cubicBezTo>
                    <a:cubicBezTo>
                      <a:pt x="183" y="307"/>
                      <a:pt x="183" y="307"/>
                      <a:pt x="183" y="307"/>
                    </a:cubicBezTo>
                    <a:cubicBezTo>
                      <a:pt x="221" y="307"/>
                      <a:pt x="221" y="307"/>
                      <a:pt x="221" y="307"/>
                    </a:cubicBezTo>
                    <a:lnTo>
                      <a:pt x="221" y="359"/>
                    </a:lnTo>
                    <a:close/>
                    <a:moveTo>
                      <a:pt x="221" y="263"/>
                    </a:moveTo>
                    <a:cubicBezTo>
                      <a:pt x="183" y="263"/>
                      <a:pt x="183" y="263"/>
                      <a:pt x="183" y="263"/>
                    </a:cubicBezTo>
                    <a:cubicBezTo>
                      <a:pt x="183" y="211"/>
                      <a:pt x="183" y="211"/>
                      <a:pt x="183" y="211"/>
                    </a:cubicBezTo>
                    <a:cubicBezTo>
                      <a:pt x="221" y="211"/>
                      <a:pt x="221" y="211"/>
                      <a:pt x="221" y="211"/>
                    </a:cubicBezTo>
                    <a:lnTo>
                      <a:pt x="221" y="263"/>
                    </a:lnTo>
                    <a:close/>
                    <a:moveTo>
                      <a:pt x="221" y="167"/>
                    </a:moveTo>
                    <a:cubicBezTo>
                      <a:pt x="183" y="167"/>
                      <a:pt x="183" y="167"/>
                      <a:pt x="183" y="167"/>
                    </a:cubicBezTo>
                    <a:cubicBezTo>
                      <a:pt x="183" y="115"/>
                      <a:pt x="183" y="115"/>
                      <a:pt x="183" y="115"/>
                    </a:cubicBezTo>
                    <a:cubicBezTo>
                      <a:pt x="221" y="115"/>
                      <a:pt x="221" y="115"/>
                      <a:pt x="221" y="115"/>
                    </a:cubicBezTo>
                    <a:lnTo>
                      <a:pt x="221" y="167"/>
                    </a:lnTo>
                    <a:close/>
                    <a:moveTo>
                      <a:pt x="297" y="359"/>
                    </a:moveTo>
                    <a:cubicBezTo>
                      <a:pt x="260" y="359"/>
                      <a:pt x="260" y="359"/>
                      <a:pt x="260" y="359"/>
                    </a:cubicBezTo>
                    <a:cubicBezTo>
                      <a:pt x="260" y="307"/>
                      <a:pt x="260" y="307"/>
                      <a:pt x="260" y="307"/>
                    </a:cubicBezTo>
                    <a:cubicBezTo>
                      <a:pt x="297" y="307"/>
                      <a:pt x="297" y="307"/>
                      <a:pt x="297" y="307"/>
                    </a:cubicBezTo>
                    <a:lnTo>
                      <a:pt x="297" y="359"/>
                    </a:lnTo>
                    <a:close/>
                    <a:moveTo>
                      <a:pt x="297" y="263"/>
                    </a:moveTo>
                    <a:cubicBezTo>
                      <a:pt x="260" y="263"/>
                      <a:pt x="260" y="263"/>
                      <a:pt x="260" y="263"/>
                    </a:cubicBezTo>
                    <a:cubicBezTo>
                      <a:pt x="260" y="211"/>
                      <a:pt x="260" y="211"/>
                      <a:pt x="260" y="211"/>
                    </a:cubicBezTo>
                    <a:cubicBezTo>
                      <a:pt x="297" y="211"/>
                      <a:pt x="297" y="211"/>
                      <a:pt x="297" y="211"/>
                    </a:cubicBezTo>
                    <a:lnTo>
                      <a:pt x="297" y="263"/>
                    </a:lnTo>
                    <a:close/>
                    <a:moveTo>
                      <a:pt x="297" y="167"/>
                    </a:moveTo>
                    <a:cubicBezTo>
                      <a:pt x="260" y="167"/>
                      <a:pt x="260" y="167"/>
                      <a:pt x="260" y="167"/>
                    </a:cubicBezTo>
                    <a:cubicBezTo>
                      <a:pt x="260" y="115"/>
                      <a:pt x="260" y="115"/>
                      <a:pt x="260" y="115"/>
                    </a:cubicBezTo>
                    <a:cubicBezTo>
                      <a:pt x="297" y="115"/>
                      <a:pt x="297" y="115"/>
                      <a:pt x="297" y="115"/>
                    </a:cubicBezTo>
                    <a:lnTo>
                      <a:pt x="297" y="167"/>
                    </a:lnTo>
                    <a:close/>
                    <a:moveTo>
                      <a:pt x="374" y="359"/>
                    </a:moveTo>
                    <a:cubicBezTo>
                      <a:pt x="336" y="359"/>
                      <a:pt x="336" y="359"/>
                      <a:pt x="336" y="359"/>
                    </a:cubicBezTo>
                    <a:cubicBezTo>
                      <a:pt x="336" y="307"/>
                      <a:pt x="336" y="307"/>
                      <a:pt x="336" y="307"/>
                    </a:cubicBezTo>
                    <a:cubicBezTo>
                      <a:pt x="374" y="307"/>
                      <a:pt x="374" y="307"/>
                      <a:pt x="374" y="307"/>
                    </a:cubicBezTo>
                    <a:lnTo>
                      <a:pt x="374" y="359"/>
                    </a:lnTo>
                    <a:close/>
                    <a:moveTo>
                      <a:pt x="374" y="263"/>
                    </a:moveTo>
                    <a:cubicBezTo>
                      <a:pt x="336" y="263"/>
                      <a:pt x="336" y="263"/>
                      <a:pt x="336" y="263"/>
                    </a:cubicBezTo>
                    <a:cubicBezTo>
                      <a:pt x="336" y="211"/>
                      <a:pt x="336" y="211"/>
                      <a:pt x="336" y="211"/>
                    </a:cubicBezTo>
                    <a:cubicBezTo>
                      <a:pt x="374" y="211"/>
                      <a:pt x="374" y="211"/>
                      <a:pt x="374" y="211"/>
                    </a:cubicBezTo>
                    <a:lnTo>
                      <a:pt x="374" y="263"/>
                    </a:lnTo>
                    <a:close/>
                    <a:moveTo>
                      <a:pt x="374" y="167"/>
                    </a:moveTo>
                    <a:cubicBezTo>
                      <a:pt x="336" y="167"/>
                      <a:pt x="336" y="167"/>
                      <a:pt x="336" y="167"/>
                    </a:cubicBezTo>
                    <a:cubicBezTo>
                      <a:pt x="336" y="115"/>
                      <a:pt x="336" y="115"/>
                      <a:pt x="336" y="115"/>
                    </a:cubicBezTo>
                    <a:cubicBezTo>
                      <a:pt x="374" y="115"/>
                      <a:pt x="374" y="115"/>
                      <a:pt x="374" y="115"/>
                    </a:cubicBezTo>
                    <a:lnTo>
                      <a:pt x="374" y="167"/>
                    </a:lnTo>
                    <a:close/>
                    <a:moveTo>
                      <a:pt x="460" y="481"/>
                    </a:moveTo>
                    <a:cubicBezTo>
                      <a:pt x="423" y="481"/>
                      <a:pt x="423" y="481"/>
                      <a:pt x="423" y="481"/>
                    </a:cubicBezTo>
                    <a:cubicBezTo>
                      <a:pt x="423" y="429"/>
                      <a:pt x="423" y="429"/>
                      <a:pt x="423" y="429"/>
                    </a:cubicBezTo>
                    <a:cubicBezTo>
                      <a:pt x="460" y="429"/>
                      <a:pt x="460" y="429"/>
                      <a:pt x="460" y="429"/>
                    </a:cubicBezTo>
                    <a:lnTo>
                      <a:pt x="460" y="481"/>
                    </a:lnTo>
                    <a:close/>
                    <a:moveTo>
                      <a:pt x="537" y="481"/>
                    </a:moveTo>
                    <a:cubicBezTo>
                      <a:pt x="499" y="481"/>
                      <a:pt x="499" y="481"/>
                      <a:pt x="499" y="481"/>
                    </a:cubicBezTo>
                    <a:cubicBezTo>
                      <a:pt x="499" y="429"/>
                      <a:pt x="499" y="429"/>
                      <a:pt x="499" y="429"/>
                    </a:cubicBezTo>
                    <a:cubicBezTo>
                      <a:pt x="537" y="429"/>
                      <a:pt x="537" y="429"/>
                      <a:pt x="537" y="429"/>
                    </a:cubicBezTo>
                    <a:lnTo>
                      <a:pt x="537" y="48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45" name="Rectangle 44"/>
          <p:cNvSpPr/>
          <p:nvPr/>
        </p:nvSpPr>
        <p:spPr>
          <a:xfrm rot="16200000">
            <a:off x="4932155" y="175631"/>
            <a:ext cx="817788" cy="6256966"/>
          </a:xfrm>
          <a:prstGeom prst="rect">
            <a:avLst/>
          </a:prstGeom>
          <a:gradFill>
            <a:gsLst>
              <a:gs pos="0">
                <a:schemeClr val="bg1">
                  <a:alpha val="85000"/>
                </a:schemeClr>
              </a:gs>
              <a:gs pos="67000">
                <a:srgbClr val="FFFFFF">
                  <a:alpha val="0"/>
                </a:srgbClr>
              </a:gs>
              <a:gs pos="33000">
                <a:schemeClr val="bg1">
                  <a:alpha val="75000"/>
                </a:schemeClr>
              </a:gs>
              <a:gs pos="100000">
                <a:schemeClr val="bg1">
                  <a:alpha val="0"/>
                </a:schemeClr>
              </a:gs>
            </a:gsLst>
            <a:lin ang="5400000" scaled="0"/>
          </a:gra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44" name="Rectangle 43"/>
          <p:cNvSpPr/>
          <p:nvPr/>
        </p:nvSpPr>
        <p:spPr>
          <a:xfrm rot="16200000">
            <a:off x="4892595" y="-847887"/>
            <a:ext cx="893346" cy="6256964"/>
          </a:xfrm>
          <a:prstGeom prst="rect">
            <a:avLst/>
          </a:prstGeom>
          <a:gradFill>
            <a:gsLst>
              <a:gs pos="0">
                <a:schemeClr val="bg1">
                  <a:alpha val="35000"/>
                </a:schemeClr>
              </a:gs>
              <a:gs pos="67000">
                <a:srgbClr val="FFFFFF">
                  <a:alpha val="0"/>
                </a:srgbClr>
              </a:gs>
              <a:gs pos="33000">
                <a:schemeClr val="bg1">
                  <a:alpha val="15000"/>
                </a:schemeClr>
              </a:gs>
              <a:gs pos="100000">
                <a:schemeClr val="bg1">
                  <a:alpha val="60000"/>
                </a:schemeClr>
              </a:gs>
            </a:gsLst>
            <a:lin ang="5400000" scaled="0"/>
          </a:gra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2" name="Left-Right Arrow Callout 1"/>
          <p:cNvSpPr/>
          <p:nvPr/>
        </p:nvSpPr>
        <p:spPr bwMode="auto">
          <a:xfrm>
            <a:off x="6449323" y="3990671"/>
            <a:ext cx="644236" cy="162767"/>
          </a:xfrm>
          <a:prstGeom prst="leftRightArrowCallout">
            <a:avLst/>
          </a:prstGeom>
          <a:solidFill>
            <a:schemeClr val="bg1">
              <a:lumMod val="65000"/>
            </a:schemeClr>
          </a:solidFill>
          <a:ln w="9525" algn="ctr">
            <a:noFill/>
            <a:round/>
            <a:headEnd/>
            <a:tailEnd/>
          </a:ln>
        </p:spPr>
        <p:txBody>
          <a:bodyPr rtlCol="0" anchor="ctr"/>
          <a:lstStyle/>
          <a:p>
            <a:pPr algn="ctr" eaLnBrk="0" hangingPunct="0"/>
            <a:endParaRPr lang="en-US" dirty="0">
              <a:solidFill>
                <a:srgbClr val="FFFFFF"/>
              </a:solidFill>
            </a:endParaRPr>
          </a:p>
        </p:txBody>
      </p:sp>
    </p:spTree>
    <p:extLst>
      <p:ext uri="{BB962C8B-B14F-4D97-AF65-F5344CB8AC3E}">
        <p14:creationId xmlns:p14="http://schemas.microsoft.com/office/powerpoint/2010/main" val="1881103749"/>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DWO Categories/Approaches</a:t>
            </a:r>
            <a:endParaRPr lang="en-US" dirty="0"/>
          </a:p>
        </p:txBody>
      </p:sp>
      <p:sp>
        <p:nvSpPr>
          <p:cNvPr id="3" name="Text Placeholder 2"/>
          <p:cNvSpPr>
            <a:spLocks noGrp="1"/>
          </p:cNvSpPr>
          <p:nvPr>
            <p:ph type="body" idx="1"/>
          </p:nvPr>
        </p:nvSpPr>
        <p:spPr>
          <a:xfrm>
            <a:off x="317986" y="898625"/>
            <a:ext cx="8227457" cy="3495819"/>
          </a:xfrm>
        </p:spPr>
        <p:txBody>
          <a:bodyPr>
            <a:spAutoFit/>
          </a:bodyPr>
          <a:lstStyle/>
          <a:p>
            <a:r>
              <a:rPr lang="en-US" dirty="0" smtClean="0"/>
              <a:t>Automated offload of historical/cold data</a:t>
            </a:r>
          </a:p>
          <a:p>
            <a:pPr lvl="1"/>
            <a:r>
              <a:rPr lang="en-US" dirty="0" smtClean="0">
                <a:solidFill>
                  <a:srgbClr val="4D4F53"/>
                </a:solidFill>
                <a:latin typeface="Arial" charset="0"/>
                <a:cs typeface="Arial" charset="0"/>
                <a:sym typeface="Arial" charset="0"/>
              </a:rPr>
              <a:t>Copy/move target data from EDW to MapR cluster</a:t>
            </a:r>
          </a:p>
          <a:p>
            <a:pPr lvl="1"/>
            <a:r>
              <a:rPr lang="en-US" dirty="0" smtClean="0">
                <a:solidFill>
                  <a:srgbClr val="4D4F53"/>
                </a:solidFill>
                <a:latin typeface="Arial" charset="0"/>
                <a:cs typeface="Arial" charset="0"/>
                <a:sym typeface="Arial" charset="0"/>
              </a:rPr>
              <a:t>Usually possible to automate recurring data migration processes</a:t>
            </a:r>
          </a:p>
          <a:p>
            <a:r>
              <a:rPr lang="en-US" dirty="0" smtClean="0">
                <a:solidFill>
                  <a:srgbClr val="4D4F53"/>
                </a:solidFill>
                <a:latin typeface="Arial" charset="0"/>
                <a:cs typeface="Arial" charset="0"/>
                <a:sym typeface="Arial" charset="0"/>
              </a:rPr>
              <a:t>Semi-automated offload of selected ETL</a:t>
            </a:r>
          </a:p>
          <a:p>
            <a:pPr lvl="1"/>
            <a:r>
              <a:rPr lang="en-US" dirty="0" smtClean="0">
                <a:solidFill>
                  <a:srgbClr val="4D4F53"/>
                </a:solidFill>
                <a:latin typeface="Arial" charset="0"/>
                <a:cs typeface="Arial" charset="0"/>
                <a:sym typeface="Arial" charset="0"/>
              </a:rPr>
              <a:t>May require moderate-to-substantial rework of ETL processing logic</a:t>
            </a:r>
          </a:p>
          <a:p>
            <a:pPr lvl="1"/>
            <a:r>
              <a:rPr lang="en-US" dirty="0" smtClean="0">
                <a:solidFill>
                  <a:srgbClr val="4D4F53"/>
                </a:solidFill>
                <a:latin typeface="Arial" charset="0"/>
                <a:cs typeface="Arial" charset="0"/>
                <a:sym typeface="Arial" charset="0"/>
              </a:rPr>
              <a:t>Example workloads:</a:t>
            </a:r>
          </a:p>
          <a:p>
            <a:pPr lvl="2"/>
            <a:r>
              <a:rPr lang="en-US" dirty="0" smtClean="0">
                <a:solidFill>
                  <a:srgbClr val="4D4F53"/>
                </a:solidFill>
                <a:latin typeface="Arial" charset="0"/>
                <a:cs typeface="Arial" charset="0"/>
                <a:sym typeface="Arial" charset="0"/>
              </a:rPr>
              <a:t>Simple aggregation</a:t>
            </a:r>
          </a:p>
          <a:p>
            <a:pPr lvl="2"/>
            <a:r>
              <a:rPr lang="en-US" dirty="0" smtClean="0">
                <a:solidFill>
                  <a:srgbClr val="4D4F53"/>
                </a:solidFill>
                <a:latin typeface="Arial" charset="0"/>
                <a:cs typeface="Arial" charset="0"/>
                <a:sym typeface="Arial" charset="0"/>
              </a:rPr>
              <a:t>OLAP aggregation for clustered &amp; non-clustered columns</a:t>
            </a:r>
          </a:p>
          <a:p>
            <a:pPr lvl="2"/>
            <a:r>
              <a:rPr lang="en-US" dirty="0" smtClean="0">
                <a:solidFill>
                  <a:srgbClr val="4D4F53"/>
                </a:solidFill>
                <a:latin typeface="Arial" charset="0"/>
                <a:cs typeface="Arial" charset="0"/>
                <a:sym typeface="Arial" charset="0"/>
              </a:rPr>
              <a:t>Simple join &amp; multi-table joins</a:t>
            </a:r>
          </a:p>
          <a:p>
            <a:pPr lvl="2"/>
            <a:r>
              <a:rPr lang="en-US" dirty="0" smtClean="0">
                <a:solidFill>
                  <a:srgbClr val="4D4F53"/>
                </a:solidFill>
                <a:latin typeface="Arial" charset="0"/>
                <a:cs typeface="Arial" charset="0"/>
                <a:sym typeface="Arial" charset="0"/>
              </a:rPr>
              <a:t>Built-In User Defined Functions (UDFs) and/or custom UDFs</a:t>
            </a:r>
          </a:p>
          <a:p>
            <a:pPr lvl="2"/>
            <a:r>
              <a:rPr lang="en-US" dirty="0" smtClean="0">
                <a:solidFill>
                  <a:srgbClr val="4D4F53"/>
                </a:solidFill>
                <a:latin typeface="Arial" charset="0"/>
                <a:cs typeface="Arial" charset="0"/>
                <a:sym typeface="Arial" charset="0"/>
              </a:rPr>
              <a:t>Some like-to-like code conversions</a:t>
            </a:r>
          </a:p>
        </p:txBody>
      </p:sp>
    </p:spTree>
    <p:extLst>
      <p:ext uri="{BB962C8B-B14F-4D97-AF65-F5344CB8AC3E}">
        <p14:creationId xmlns:p14="http://schemas.microsoft.com/office/powerpoint/2010/main" val="7195020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MAPR EDGE FOR INTERNET-OF-THINGS</a:t>
            </a:r>
          </a:p>
        </p:txBody>
      </p:sp>
      <p:grpSp>
        <p:nvGrpSpPr>
          <p:cNvPr id="67" name="Group 66"/>
          <p:cNvGrpSpPr/>
          <p:nvPr/>
        </p:nvGrpSpPr>
        <p:grpSpPr>
          <a:xfrm>
            <a:off x="661459" y="961286"/>
            <a:ext cx="8298413" cy="3820640"/>
            <a:chOff x="437457" y="1281715"/>
            <a:chExt cx="11064551" cy="5094186"/>
          </a:xfrm>
        </p:grpSpPr>
        <p:sp>
          <p:nvSpPr>
            <p:cNvPr id="7" name="Rectangle 6"/>
            <p:cNvSpPr/>
            <p:nvPr/>
          </p:nvSpPr>
          <p:spPr bwMode="auto">
            <a:xfrm>
              <a:off x="2329257" y="1281715"/>
              <a:ext cx="7483884" cy="4288233"/>
            </a:xfrm>
            <a:prstGeom prst="rect">
              <a:avLst/>
            </a:prstGeom>
            <a:solidFill>
              <a:schemeClr val="bg1">
                <a:lumMod val="85000"/>
              </a:schemeClr>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8" name="Rectangle 7"/>
            <p:cNvSpPr/>
            <p:nvPr/>
          </p:nvSpPr>
          <p:spPr bwMode="auto">
            <a:xfrm>
              <a:off x="3098011" y="1732718"/>
              <a:ext cx="5932484" cy="3340020"/>
            </a:xfrm>
            <a:prstGeom prst="rect">
              <a:avLst/>
            </a:prstGeom>
            <a:solidFill>
              <a:schemeClr val="bg1">
                <a:lumMod val="75000"/>
              </a:schemeClr>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10" name="Rectangle 9"/>
            <p:cNvSpPr/>
            <p:nvPr/>
          </p:nvSpPr>
          <p:spPr bwMode="auto">
            <a:xfrm>
              <a:off x="3638191" y="2198395"/>
              <a:ext cx="4826734" cy="2425769"/>
            </a:xfrm>
            <a:prstGeom prst="rect">
              <a:avLst/>
            </a:prstGeom>
            <a:solidFill>
              <a:schemeClr val="bg1">
                <a:lumMod val="65000"/>
              </a:schemeClr>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9" name="Rectangle 8"/>
            <p:cNvSpPr/>
            <p:nvPr/>
          </p:nvSpPr>
          <p:spPr bwMode="auto">
            <a:xfrm>
              <a:off x="4666913" y="2624750"/>
              <a:ext cx="2777977" cy="1540933"/>
            </a:xfrm>
            <a:prstGeom prst="rect">
              <a:avLst/>
            </a:prstGeom>
            <a:solidFill>
              <a:schemeClr val="accent1"/>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11" name="Rectangle 10"/>
            <p:cNvSpPr/>
            <p:nvPr/>
          </p:nvSpPr>
          <p:spPr bwMode="auto">
            <a:xfrm>
              <a:off x="4957575" y="2963416"/>
              <a:ext cx="2202294" cy="931249"/>
            </a:xfrm>
            <a:prstGeom prst="rect">
              <a:avLst/>
            </a:prstGeom>
            <a:solidFill>
              <a:srgbClr val="000000"/>
            </a:solidFill>
            <a:ln w="9525" algn="ctr">
              <a:noFill/>
              <a:round/>
              <a:headEnd/>
              <a:tailEnd/>
            </a:ln>
          </p:spPr>
          <p:txBody>
            <a:bodyPr rtlCol="0" anchor="ctr"/>
            <a:lstStyle/>
            <a:p>
              <a:pPr algn="ctr" eaLnBrk="0" hangingPunct="0"/>
              <a:endParaRPr lang="en-US" sz="1425" dirty="0">
                <a:solidFill>
                  <a:srgbClr val="FFFFFF"/>
                </a:solidFill>
              </a:endParaRPr>
            </a:p>
          </p:txBody>
        </p:sp>
        <p:cxnSp>
          <p:nvCxnSpPr>
            <p:cNvPr id="16" name="Straight Arrow Connector 15"/>
            <p:cNvCxnSpPr/>
            <p:nvPr/>
          </p:nvCxnSpPr>
          <p:spPr bwMode="auto">
            <a:xfrm>
              <a:off x="2521967" y="3246490"/>
              <a:ext cx="2144946" cy="0"/>
            </a:xfrm>
            <a:prstGeom prst="straightConnector1">
              <a:avLst/>
            </a:prstGeom>
            <a:noFill/>
            <a:ln w="25400" algn="ctr">
              <a:solidFill>
                <a:schemeClr val="tx1"/>
              </a:solidFill>
              <a:round/>
              <a:headEnd/>
              <a:tailEnd type="arrow" w="lg" len="med"/>
            </a:ln>
          </p:spPr>
        </p:cxnSp>
        <p:cxnSp>
          <p:nvCxnSpPr>
            <p:cNvPr id="17" name="Straight Arrow Connector 16"/>
            <p:cNvCxnSpPr/>
            <p:nvPr/>
          </p:nvCxnSpPr>
          <p:spPr bwMode="auto">
            <a:xfrm flipH="1">
              <a:off x="2623363" y="3503020"/>
              <a:ext cx="2043550" cy="14269"/>
            </a:xfrm>
            <a:prstGeom prst="straightConnector1">
              <a:avLst/>
            </a:prstGeom>
            <a:noFill/>
            <a:ln w="25400" algn="ctr">
              <a:solidFill>
                <a:schemeClr val="tx1"/>
              </a:solidFill>
              <a:round/>
              <a:headEnd/>
              <a:tailEnd type="arrow" w="lg" len="med"/>
            </a:ln>
          </p:spPr>
        </p:cxnSp>
        <p:cxnSp>
          <p:nvCxnSpPr>
            <p:cNvPr id="18" name="Straight Arrow Connector 17"/>
            <p:cNvCxnSpPr/>
            <p:nvPr/>
          </p:nvCxnSpPr>
          <p:spPr bwMode="auto">
            <a:xfrm flipH="1">
              <a:off x="7455358" y="3203373"/>
              <a:ext cx="2045472" cy="14269"/>
            </a:xfrm>
            <a:prstGeom prst="straightConnector1">
              <a:avLst/>
            </a:prstGeom>
            <a:noFill/>
            <a:ln w="25400" algn="ctr">
              <a:solidFill>
                <a:schemeClr val="tx1"/>
              </a:solidFill>
              <a:round/>
              <a:headEnd/>
              <a:tailEnd type="arrow" w="lg" len="med"/>
            </a:ln>
          </p:spPr>
        </p:cxnSp>
        <p:cxnSp>
          <p:nvCxnSpPr>
            <p:cNvPr id="19" name="Straight Arrow Connector 18"/>
            <p:cNvCxnSpPr/>
            <p:nvPr/>
          </p:nvCxnSpPr>
          <p:spPr bwMode="auto">
            <a:xfrm>
              <a:off x="7444890" y="3488751"/>
              <a:ext cx="2055940" cy="14269"/>
            </a:xfrm>
            <a:prstGeom prst="straightConnector1">
              <a:avLst/>
            </a:prstGeom>
            <a:noFill/>
            <a:ln w="25400" algn="ctr">
              <a:solidFill>
                <a:schemeClr val="tx1"/>
              </a:solidFill>
              <a:round/>
              <a:headEnd/>
              <a:tailEnd type="arrow" w="lg" len="med"/>
            </a:ln>
          </p:spPr>
        </p:cxnSp>
        <p:cxnSp>
          <p:nvCxnSpPr>
            <p:cNvPr id="20" name="Straight Arrow Connector 19"/>
            <p:cNvCxnSpPr/>
            <p:nvPr/>
          </p:nvCxnSpPr>
          <p:spPr bwMode="auto">
            <a:xfrm flipV="1">
              <a:off x="6186496" y="4165683"/>
              <a:ext cx="0" cy="1044639"/>
            </a:xfrm>
            <a:prstGeom prst="straightConnector1">
              <a:avLst/>
            </a:prstGeom>
            <a:noFill/>
            <a:ln w="25400" algn="ctr">
              <a:solidFill>
                <a:schemeClr val="tx1"/>
              </a:solidFill>
              <a:round/>
              <a:headEnd/>
              <a:tailEnd type="arrow" w="lg" len="med"/>
            </a:ln>
          </p:spPr>
        </p:cxnSp>
        <p:sp>
          <p:nvSpPr>
            <p:cNvPr id="27" name="TextBox 26"/>
            <p:cNvSpPr txBox="1"/>
            <p:nvPr/>
          </p:nvSpPr>
          <p:spPr>
            <a:xfrm>
              <a:off x="2521966" y="1335442"/>
              <a:ext cx="3060807" cy="315557"/>
            </a:xfrm>
            <a:prstGeom prst="rect">
              <a:avLst/>
            </a:prstGeom>
            <a:noFill/>
          </p:spPr>
          <p:txBody>
            <a:bodyPr wrap="square" rtlCol="0">
              <a:spAutoFit/>
            </a:bodyPr>
            <a:lstStyle/>
            <a:p>
              <a:r>
                <a:rPr lang="en-US" sz="938" b="1" dirty="0">
                  <a:latin typeface="Arial"/>
                  <a:cs typeface="Arial"/>
                </a:rPr>
                <a:t>GLOBAL DATA PLANE</a:t>
              </a:r>
            </a:p>
          </p:txBody>
        </p:sp>
        <p:sp>
          <p:nvSpPr>
            <p:cNvPr id="30" name="TextBox 29"/>
            <p:cNvSpPr txBox="1"/>
            <p:nvPr/>
          </p:nvSpPr>
          <p:spPr>
            <a:xfrm>
              <a:off x="9149453" y="3722036"/>
              <a:ext cx="1355600" cy="315557"/>
            </a:xfrm>
            <a:prstGeom prst="rect">
              <a:avLst/>
            </a:prstGeom>
            <a:noFill/>
          </p:spPr>
          <p:txBody>
            <a:bodyPr wrap="square" rtlCol="0">
              <a:spAutoFit/>
            </a:bodyPr>
            <a:lstStyle/>
            <a:p>
              <a:pPr algn="ctr"/>
              <a:r>
                <a:rPr lang="en-US" sz="938" b="1" dirty="0">
                  <a:latin typeface="Arial"/>
                  <a:cs typeface="Arial"/>
                </a:rPr>
                <a:t>MAPR EDGE</a:t>
              </a:r>
            </a:p>
          </p:txBody>
        </p:sp>
        <p:sp>
          <p:nvSpPr>
            <p:cNvPr id="31" name="TextBox 30"/>
            <p:cNvSpPr txBox="1"/>
            <p:nvPr/>
          </p:nvSpPr>
          <p:spPr>
            <a:xfrm>
              <a:off x="10146408" y="3069441"/>
              <a:ext cx="1355600" cy="700449"/>
            </a:xfrm>
            <a:prstGeom prst="rect">
              <a:avLst/>
            </a:prstGeom>
            <a:noFill/>
          </p:spPr>
          <p:txBody>
            <a:bodyPr wrap="square" rtlCol="0">
              <a:spAutoFit/>
            </a:bodyPr>
            <a:lstStyle/>
            <a:p>
              <a:r>
                <a:rPr lang="en-US" sz="938" b="1" dirty="0">
                  <a:latin typeface="Arial"/>
                  <a:cs typeface="Arial"/>
                </a:rPr>
                <a:t>Small footprint</a:t>
              </a:r>
              <a:br>
                <a:rPr lang="en-US" sz="938" b="1" dirty="0">
                  <a:latin typeface="Arial"/>
                  <a:cs typeface="Arial"/>
                </a:rPr>
              </a:br>
              <a:r>
                <a:rPr lang="en-US" sz="938" b="1" dirty="0">
                  <a:latin typeface="Arial"/>
                  <a:cs typeface="Arial"/>
                </a:rPr>
                <a:t>at the edge</a:t>
              </a:r>
            </a:p>
          </p:txBody>
        </p:sp>
        <p:sp>
          <p:nvSpPr>
            <p:cNvPr id="33" name="TextBox 32"/>
            <p:cNvSpPr txBox="1"/>
            <p:nvPr/>
          </p:nvSpPr>
          <p:spPr>
            <a:xfrm>
              <a:off x="5016146" y="2980001"/>
              <a:ext cx="2143724" cy="746444"/>
            </a:xfrm>
            <a:prstGeom prst="rect">
              <a:avLst/>
            </a:prstGeom>
            <a:noFill/>
          </p:spPr>
          <p:txBody>
            <a:bodyPr wrap="square" rtlCol="0">
              <a:spAutoFit/>
            </a:bodyPr>
            <a:lstStyle/>
            <a:p>
              <a:r>
                <a:rPr lang="en-US" sz="1050" b="1" dirty="0">
                  <a:solidFill>
                    <a:schemeClr val="bg1"/>
                  </a:solidFill>
                  <a:latin typeface="Arial"/>
                  <a:cs typeface="Arial"/>
                </a:rPr>
                <a:t>MAPR CONVERGED</a:t>
              </a:r>
              <a:r>
                <a:rPr lang="en-US" sz="1050" b="1">
                  <a:solidFill>
                    <a:schemeClr val="bg1"/>
                  </a:solidFill>
                  <a:latin typeface="Arial"/>
                  <a:cs typeface="Arial"/>
                </a:rPr>
                <a:t/>
              </a:r>
              <a:br>
                <a:rPr lang="en-US" sz="1050" b="1">
                  <a:solidFill>
                    <a:schemeClr val="bg1"/>
                  </a:solidFill>
                  <a:latin typeface="Arial"/>
                  <a:cs typeface="Arial"/>
                </a:rPr>
              </a:br>
              <a:r>
                <a:rPr lang="en-US" sz="1050" b="1">
                  <a:solidFill>
                    <a:schemeClr val="bg1"/>
                  </a:solidFill>
                  <a:latin typeface="Arial"/>
                  <a:cs typeface="Arial"/>
                </a:rPr>
                <a:t>DATA PLATFORM</a:t>
              </a:r>
              <a:endParaRPr lang="en-US" sz="1050" b="1" dirty="0">
                <a:solidFill>
                  <a:schemeClr val="bg1"/>
                </a:solidFill>
                <a:latin typeface="Arial"/>
                <a:cs typeface="Arial"/>
              </a:endParaRPr>
            </a:p>
            <a:p>
              <a:r>
                <a:rPr lang="en-US" sz="938" b="1" dirty="0">
                  <a:solidFill>
                    <a:schemeClr val="bg1"/>
                  </a:solidFill>
                  <a:latin typeface="Arial"/>
                  <a:cs typeface="Arial"/>
                </a:rPr>
                <a:t>[on-</a:t>
              </a:r>
              <a:r>
                <a:rPr lang="en-US" sz="938" b="1" dirty="0" err="1">
                  <a:solidFill>
                    <a:schemeClr val="bg1"/>
                  </a:solidFill>
                  <a:latin typeface="Arial"/>
                  <a:cs typeface="Arial"/>
                </a:rPr>
                <a:t>prem</a:t>
              </a:r>
              <a:r>
                <a:rPr lang="en-US" sz="938" b="1" dirty="0">
                  <a:solidFill>
                    <a:schemeClr val="bg1"/>
                  </a:solidFill>
                  <a:latin typeface="Arial"/>
                  <a:cs typeface="Arial"/>
                </a:rPr>
                <a:t>, hybrid, cloud]</a:t>
              </a:r>
            </a:p>
          </p:txBody>
        </p:sp>
        <p:sp>
          <p:nvSpPr>
            <p:cNvPr id="34" name="TextBox 33"/>
            <p:cNvSpPr txBox="1"/>
            <p:nvPr/>
          </p:nvSpPr>
          <p:spPr>
            <a:xfrm>
              <a:off x="3225666" y="3573805"/>
              <a:ext cx="1355600" cy="446447"/>
            </a:xfrm>
            <a:prstGeom prst="rect">
              <a:avLst/>
            </a:prstGeom>
            <a:noFill/>
          </p:spPr>
          <p:txBody>
            <a:bodyPr wrap="square" rtlCol="0">
              <a:spAutoFit/>
            </a:bodyPr>
            <a:lstStyle/>
            <a:p>
              <a:r>
                <a:rPr lang="en-US" sz="788" b="1" dirty="0">
                  <a:latin typeface="Arial"/>
                  <a:cs typeface="Arial"/>
                </a:rPr>
                <a:t>Send insights</a:t>
              </a:r>
              <a:br>
                <a:rPr lang="en-US" sz="788" b="1" dirty="0">
                  <a:latin typeface="Arial"/>
                  <a:cs typeface="Arial"/>
                </a:rPr>
              </a:br>
              <a:r>
                <a:rPr lang="en-US" sz="788" b="1" dirty="0">
                  <a:latin typeface="Arial"/>
                  <a:cs typeface="Arial"/>
                </a:rPr>
                <a:t>back to edge</a:t>
              </a:r>
            </a:p>
          </p:txBody>
        </p:sp>
        <p:sp>
          <p:nvSpPr>
            <p:cNvPr id="35" name="TextBox 34"/>
            <p:cNvSpPr txBox="1"/>
            <p:nvPr/>
          </p:nvSpPr>
          <p:spPr>
            <a:xfrm>
              <a:off x="3225666" y="2787875"/>
              <a:ext cx="1633097" cy="446447"/>
            </a:xfrm>
            <a:prstGeom prst="rect">
              <a:avLst/>
            </a:prstGeom>
            <a:noFill/>
          </p:spPr>
          <p:txBody>
            <a:bodyPr wrap="square" rtlCol="0">
              <a:spAutoFit/>
            </a:bodyPr>
            <a:lstStyle/>
            <a:p>
              <a:r>
                <a:rPr lang="en-US" sz="788" b="1" dirty="0">
                  <a:latin typeface="Arial"/>
                  <a:cs typeface="Arial"/>
                </a:rPr>
                <a:t>Aggregate, analyze data at core</a:t>
              </a:r>
            </a:p>
          </p:txBody>
        </p:sp>
        <p:sp>
          <p:nvSpPr>
            <p:cNvPr id="36" name="TextBox 35"/>
            <p:cNvSpPr txBox="1"/>
            <p:nvPr/>
          </p:nvSpPr>
          <p:spPr>
            <a:xfrm>
              <a:off x="4766225" y="4416415"/>
              <a:ext cx="1633097" cy="446447"/>
            </a:xfrm>
            <a:prstGeom prst="rect">
              <a:avLst/>
            </a:prstGeom>
            <a:noFill/>
          </p:spPr>
          <p:txBody>
            <a:bodyPr wrap="square" rtlCol="0">
              <a:spAutoFit/>
            </a:bodyPr>
            <a:lstStyle/>
            <a:p>
              <a:r>
                <a:rPr lang="en-US" sz="788" b="1" dirty="0">
                  <a:latin typeface="Arial"/>
                  <a:cs typeface="Arial"/>
                </a:rPr>
                <a:t>Reliable</a:t>
              </a:r>
              <a:br>
                <a:rPr lang="en-US" sz="788" b="1" dirty="0">
                  <a:latin typeface="Arial"/>
                  <a:cs typeface="Arial"/>
                </a:rPr>
              </a:br>
              <a:r>
                <a:rPr lang="en-US" sz="788" b="1" dirty="0">
                  <a:latin typeface="Arial"/>
                  <a:cs typeface="Arial"/>
                </a:rPr>
                <a:t>replication</a:t>
              </a:r>
            </a:p>
          </p:txBody>
        </p:sp>
        <p:pic>
          <p:nvPicPr>
            <p:cNvPr id="38" name="Picture 37" descr="Icon_MapR_Database-01.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00830" y="2999877"/>
              <a:ext cx="645578" cy="645578"/>
            </a:xfrm>
            <a:prstGeom prst="rect">
              <a:avLst/>
            </a:prstGeom>
            <a:ln>
              <a:noFill/>
            </a:ln>
          </p:spPr>
        </p:pic>
        <p:grpSp>
          <p:nvGrpSpPr>
            <p:cNvPr id="55" name="Group 54"/>
            <p:cNvGrpSpPr/>
            <p:nvPr/>
          </p:nvGrpSpPr>
          <p:grpSpPr>
            <a:xfrm>
              <a:off x="5381688" y="5186197"/>
              <a:ext cx="1355600" cy="987823"/>
              <a:chOff x="5381688" y="5186197"/>
              <a:chExt cx="1355600" cy="987823"/>
            </a:xfrm>
          </p:grpSpPr>
          <p:sp>
            <p:nvSpPr>
              <p:cNvPr id="28" name="TextBox 27"/>
              <p:cNvSpPr txBox="1"/>
              <p:nvPr/>
            </p:nvSpPr>
            <p:spPr>
              <a:xfrm>
                <a:off x="5381688" y="5858463"/>
                <a:ext cx="1355600" cy="315557"/>
              </a:xfrm>
              <a:prstGeom prst="rect">
                <a:avLst/>
              </a:prstGeom>
              <a:noFill/>
            </p:spPr>
            <p:txBody>
              <a:bodyPr wrap="square" rtlCol="0">
                <a:spAutoFit/>
              </a:bodyPr>
              <a:lstStyle/>
              <a:p>
                <a:pPr algn="ctr"/>
                <a:r>
                  <a:rPr lang="en-US" sz="938" b="1" dirty="0">
                    <a:latin typeface="Arial"/>
                    <a:cs typeface="Arial"/>
                  </a:rPr>
                  <a:t>MAPR EDGE</a:t>
                </a:r>
              </a:p>
            </p:txBody>
          </p:sp>
          <p:pic>
            <p:nvPicPr>
              <p:cNvPr id="39" name="Picture 38" descr="Icon_MapR_Database-01.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736699" y="5186197"/>
                <a:ext cx="645578" cy="645578"/>
              </a:xfrm>
              <a:prstGeom prst="rect">
                <a:avLst/>
              </a:prstGeom>
              <a:ln>
                <a:noFill/>
              </a:ln>
            </p:spPr>
          </p:pic>
        </p:grpSp>
        <p:cxnSp>
          <p:nvCxnSpPr>
            <p:cNvPr id="41" name="Straight Arrow Connector 40"/>
            <p:cNvCxnSpPr/>
            <p:nvPr/>
          </p:nvCxnSpPr>
          <p:spPr bwMode="auto">
            <a:xfrm>
              <a:off x="5932488" y="4165683"/>
              <a:ext cx="0" cy="1044639"/>
            </a:xfrm>
            <a:prstGeom prst="straightConnector1">
              <a:avLst/>
            </a:prstGeom>
            <a:noFill/>
            <a:ln w="25400" algn="ctr">
              <a:solidFill>
                <a:schemeClr val="tx1"/>
              </a:solidFill>
              <a:round/>
              <a:headEnd/>
              <a:tailEnd type="arrow" w="lg" len="med"/>
            </a:ln>
          </p:spPr>
        </p:cxnSp>
        <p:grpSp>
          <p:nvGrpSpPr>
            <p:cNvPr id="65" name="Group 64"/>
            <p:cNvGrpSpPr/>
            <p:nvPr/>
          </p:nvGrpSpPr>
          <p:grpSpPr>
            <a:xfrm>
              <a:off x="437457" y="2360563"/>
              <a:ext cx="2127984" cy="1872768"/>
              <a:chOff x="437457" y="2360563"/>
              <a:chExt cx="2127984" cy="1872768"/>
            </a:xfrm>
          </p:grpSpPr>
          <p:sp>
            <p:nvSpPr>
              <p:cNvPr id="13" name="Pentagon 12"/>
              <p:cNvSpPr/>
              <p:nvPr/>
            </p:nvSpPr>
            <p:spPr bwMode="auto">
              <a:xfrm>
                <a:off x="437457" y="2360563"/>
                <a:ext cx="2127984" cy="1872768"/>
              </a:xfrm>
              <a:prstGeom prst="homePlate">
                <a:avLst/>
              </a:prstGeom>
              <a:solidFill>
                <a:schemeClr val="bg1">
                  <a:lumMod val="85000"/>
                </a:schemeClr>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37" name="TextBox 36"/>
              <p:cNvSpPr txBox="1"/>
              <p:nvPr/>
            </p:nvSpPr>
            <p:spPr>
              <a:xfrm>
                <a:off x="949228" y="2871195"/>
                <a:ext cx="1355600" cy="892895"/>
              </a:xfrm>
              <a:prstGeom prst="rect">
                <a:avLst/>
              </a:prstGeom>
              <a:noFill/>
            </p:spPr>
            <p:txBody>
              <a:bodyPr wrap="square" rtlCol="0">
                <a:spAutoFit/>
              </a:bodyPr>
              <a:lstStyle/>
              <a:p>
                <a:r>
                  <a:rPr lang="en-US" sz="938" b="1" dirty="0">
                    <a:latin typeface="Arial"/>
                    <a:cs typeface="Arial"/>
                  </a:rPr>
                  <a:t>Computing</a:t>
                </a:r>
                <a:br>
                  <a:rPr lang="en-US" sz="938" b="1" dirty="0">
                    <a:latin typeface="Arial"/>
                    <a:cs typeface="Arial"/>
                  </a:rPr>
                </a:br>
                <a:r>
                  <a:rPr lang="en-US" sz="938" b="1" dirty="0">
                    <a:latin typeface="Arial"/>
                    <a:cs typeface="Arial"/>
                  </a:rPr>
                  <a:t>power</a:t>
                </a:r>
                <a:br>
                  <a:rPr lang="en-US" sz="938" b="1" dirty="0">
                    <a:latin typeface="Arial"/>
                    <a:cs typeface="Arial"/>
                  </a:rPr>
                </a:br>
                <a:r>
                  <a:rPr lang="en-US" sz="938" b="1" dirty="0">
                    <a:latin typeface="Arial"/>
                    <a:cs typeface="Arial"/>
                  </a:rPr>
                  <a:t>close to </a:t>
                </a:r>
                <a:br>
                  <a:rPr lang="en-US" sz="938" b="1" dirty="0">
                    <a:latin typeface="Arial"/>
                    <a:cs typeface="Arial"/>
                  </a:rPr>
                </a:br>
                <a:r>
                  <a:rPr lang="en-US" sz="938" b="1" dirty="0">
                    <a:latin typeface="Arial"/>
                    <a:cs typeface="Arial"/>
                  </a:rPr>
                  <a:t>the data </a:t>
                </a:r>
              </a:p>
            </p:txBody>
          </p:sp>
          <p:pic>
            <p:nvPicPr>
              <p:cNvPr id="43" name="Picture 42" descr="EdgeIcons_Automobil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7566" y="2930639"/>
                <a:ext cx="272790" cy="272790"/>
              </a:xfrm>
              <a:prstGeom prst="rect">
                <a:avLst/>
              </a:prstGeom>
            </p:spPr>
          </p:pic>
          <p:pic>
            <p:nvPicPr>
              <p:cNvPr id="44" name="Picture 43" descr="EdgeIcons_CPU.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1963" y="3785987"/>
                <a:ext cx="328814" cy="328814"/>
              </a:xfrm>
              <a:prstGeom prst="rect">
                <a:avLst/>
              </a:prstGeom>
            </p:spPr>
          </p:pic>
          <p:pic>
            <p:nvPicPr>
              <p:cNvPr id="48" name="Picture 47" descr="EdgeIcons_Healthcare.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07565" y="2508881"/>
                <a:ext cx="290914" cy="290914"/>
              </a:xfrm>
              <a:prstGeom prst="rect">
                <a:avLst/>
              </a:prstGeom>
            </p:spPr>
          </p:pic>
          <p:pic>
            <p:nvPicPr>
              <p:cNvPr id="50" name="Picture 49" descr="EdgeIcons_OilRig.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1963" y="3300317"/>
                <a:ext cx="344931" cy="344931"/>
              </a:xfrm>
              <a:prstGeom prst="rect">
                <a:avLst/>
              </a:prstGeom>
            </p:spPr>
          </p:pic>
        </p:grpSp>
        <p:grpSp>
          <p:nvGrpSpPr>
            <p:cNvPr id="54" name="Group 53"/>
            <p:cNvGrpSpPr/>
            <p:nvPr/>
          </p:nvGrpSpPr>
          <p:grpSpPr>
            <a:xfrm>
              <a:off x="5993694" y="4684847"/>
              <a:ext cx="2201537" cy="1691054"/>
              <a:chOff x="5993694" y="4684847"/>
              <a:chExt cx="2201537" cy="1691054"/>
            </a:xfrm>
          </p:grpSpPr>
          <p:sp>
            <p:nvSpPr>
              <p:cNvPr id="12" name="Pentagon 11"/>
              <p:cNvSpPr/>
              <p:nvPr/>
            </p:nvSpPr>
            <p:spPr bwMode="auto">
              <a:xfrm rot="10800000">
                <a:off x="5993694" y="4684847"/>
                <a:ext cx="2201537" cy="1691054"/>
              </a:xfrm>
              <a:prstGeom prst="homePlate">
                <a:avLst/>
              </a:prstGeom>
              <a:solidFill>
                <a:srgbClr val="C8102E">
                  <a:alpha val="22000"/>
                </a:srgbClr>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32" name="TextBox 31"/>
              <p:cNvSpPr txBox="1"/>
              <p:nvPr/>
            </p:nvSpPr>
            <p:spPr>
              <a:xfrm>
                <a:off x="6382277" y="5281321"/>
                <a:ext cx="1355600" cy="508002"/>
              </a:xfrm>
              <a:prstGeom prst="rect">
                <a:avLst/>
              </a:prstGeom>
              <a:noFill/>
            </p:spPr>
            <p:txBody>
              <a:bodyPr wrap="square" rtlCol="0">
                <a:spAutoFit/>
              </a:bodyPr>
              <a:lstStyle/>
              <a:p>
                <a:r>
                  <a:rPr lang="en-US" sz="938" b="1" dirty="0">
                    <a:latin typeface="Arial"/>
                    <a:cs typeface="Arial"/>
                  </a:rPr>
                  <a:t>Convergence</a:t>
                </a:r>
                <a:br>
                  <a:rPr lang="en-US" sz="938" b="1" dirty="0">
                    <a:latin typeface="Arial"/>
                    <a:cs typeface="Arial"/>
                  </a:rPr>
                </a:br>
                <a:r>
                  <a:rPr lang="en-US" sz="938" b="1" dirty="0">
                    <a:latin typeface="Arial"/>
                    <a:cs typeface="Arial"/>
                  </a:rPr>
                  <a:t>at the edge</a:t>
                </a:r>
              </a:p>
            </p:txBody>
          </p:sp>
          <p:pic>
            <p:nvPicPr>
              <p:cNvPr id="46" name="Picture 45" descr="EdgeIcons_Database-Lock.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707167" y="4730883"/>
                <a:ext cx="341855" cy="341855"/>
              </a:xfrm>
              <a:prstGeom prst="rect">
                <a:avLst/>
              </a:prstGeom>
            </p:spPr>
          </p:pic>
          <p:pic>
            <p:nvPicPr>
              <p:cNvPr id="47" name="Picture 46" descr="EdgeIcons_Files.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737877" y="5977802"/>
                <a:ext cx="330707" cy="330707"/>
              </a:xfrm>
              <a:prstGeom prst="rect">
                <a:avLst/>
              </a:prstGeom>
            </p:spPr>
          </p:pic>
          <p:pic>
            <p:nvPicPr>
              <p:cNvPr id="49" name="Picture 48" descr="EdgeIcons_laptop_data.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725932" y="5173972"/>
                <a:ext cx="323090" cy="323090"/>
              </a:xfrm>
              <a:prstGeom prst="rect">
                <a:avLst/>
              </a:prstGeom>
            </p:spPr>
          </p:pic>
          <p:pic>
            <p:nvPicPr>
              <p:cNvPr id="51" name="Picture 50" descr="EdgeIcons_Piechart.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730861" y="5550540"/>
                <a:ext cx="410860" cy="410860"/>
              </a:xfrm>
              <a:prstGeom prst="rect">
                <a:avLst/>
              </a:prstGeom>
            </p:spPr>
          </p:pic>
        </p:grpSp>
        <p:grpSp>
          <p:nvGrpSpPr>
            <p:cNvPr id="66" name="Group 65"/>
            <p:cNvGrpSpPr/>
            <p:nvPr/>
          </p:nvGrpSpPr>
          <p:grpSpPr>
            <a:xfrm>
              <a:off x="1627027" y="3010407"/>
              <a:ext cx="1355600" cy="1037070"/>
              <a:chOff x="1627027" y="3010407"/>
              <a:chExt cx="1355600" cy="1037070"/>
            </a:xfrm>
          </p:grpSpPr>
          <p:sp>
            <p:nvSpPr>
              <p:cNvPr id="29" name="TextBox 28"/>
              <p:cNvSpPr txBox="1"/>
              <p:nvPr/>
            </p:nvSpPr>
            <p:spPr>
              <a:xfrm>
                <a:off x="1627027" y="3731920"/>
                <a:ext cx="1355600" cy="315557"/>
              </a:xfrm>
              <a:prstGeom prst="rect">
                <a:avLst/>
              </a:prstGeom>
              <a:noFill/>
            </p:spPr>
            <p:txBody>
              <a:bodyPr wrap="square" rtlCol="0">
                <a:spAutoFit/>
              </a:bodyPr>
              <a:lstStyle/>
              <a:p>
                <a:pPr algn="ctr"/>
                <a:r>
                  <a:rPr lang="en-US" sz="938" b="1" dirty="0">
                    <a:latin typeface="Arial"/>
                    <a:cs typeface="Arial"/>
                  </a:rPr>
                  <a:t>MAPR EDGE</a:t>
                </a:r>
              </a:p>
            </p:txBody>
          </p:sp>
          <p:pic>
            <p:nvPicPr>
              <p:cNvPr id="14" name="Picture 13" descr="Icon_MapR_Database-01.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77785" y="3010407"/>
                <a:ext cx="645578" cy="645578"/>
              </a:xfrm>
              <a:prstGeom prst="rect">
                <a:avLst/>
              </a:prstGeom>
              <a:ln>
                <a:noFill/>
              </a:ln>
            </p:spPr>
          </p:pic>
        </p:grpSp>
      </p:grpSp>
    </p:spTree>
    <p:extLst>
      <p:ext uri="{BB962C8B-B14F-4D97-AF65-F5344CB8AC3E}">
        <p14:creationId xmlns:p14="http://schemas.microsoft.com/office/powerpoint/2010/main" val="88321227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556666" y="205980"/>
            <a:ext cx="8586144" cy="692646"/>
          </a:xfrm>
        </p:spPr>
        <p:txBody>
          <a:bodyPr>
            <a:normAutofit fontScale="90000"/>
          </a:bodyPr>
          <a:lstStyle/>
          <a:p>
            <a:r>
              <a:rPr lang="en-US" dirty="0"/>
              <a:t>“ACT LOCALLY, LEARN GLOBALLY” WITH MAPR EDGE</a:t>
            </a:r>
          </a:p>
        </p:txBody>
      </p:sp>
      <p:sp>
        <p:nvSpPr>
          <p:cNvPr id="6" name="Content Placeholder 5"/>
          <p:cNvSpPr>
            <a:spLocks noGrp="1"/>
          </p:cNvSpPr>
          <p:nvPr>
            <p:ph idx="4294967295"/>
          </p:nvPr>
        </p:nvSpPr>
        <p:spPr>
          <a:xfrm>
            <a:off x="580282" y="898626"/>
            <a:ext cx="8165642" cy="3695999"/>
          </a:xfrm>
          <a:prstGeom prst="rect">
            <a:avLst/>
          </a:prstGeom>
        </p:spPr>
        <p:txBody>
          <a:bodyPr/>
          <a:lstStyle/>
          <a:p>
            <a:pPr marL="0" indent="0">
              <a:buNone/>
            </a:pPr>
            <a:endParaRPr lang="en-US" dirty="0"/>
          </a:p>
          <a:p>
            <a:pPr marL="126206">
              <a:lnSpc>
                <a:spcPct val="120000"/>
              </a:lnSpc>
              <a:buNone/>
            </a:pPr>
            <a:r>
              <a:rPr lang="en-US" dirty="0"/>
              <a:t>Act Locally, Learn Globally” IoT applications leverage </a:t>
            </a:r>
            <a:r>
              <a:rPr lang="en-US" b="1" dirty="0"/>
              <a:t>local data </a:t>
            </a:r>
            <a:r>
              <a:rPr lang="en-US" dirty="0"/>
              <a:t>from numerous sources for constructing machine learning or deep learning models with </a:t>
            </a:r>
            <a:r>
              <a:rPr lang="en-US" b="1" dirty="0"/>
              <a:t>global knowledge</a:t>
            </a:r>
            <a:r>
              <a:rPr lang="en-US" dirty="0"/>
              <a:t>. These models are then rapidly deployed to the edge to enable </a:t>
            </a:r>
            <a:r>
              <a:rPr lang="en-US" b="1" dirty="0"/>
              <a:t>real-time decisions </a:t>
            </a:r>
            <a:r>
              <a:rPr lang="en-US" dirty="0"/>
              <a:t>based on local events. </a:t>
            </a:r>
          </a:p>
          <a:p>
            <a:endParaRPr lang="en-US" dirty="0"/>
          </a:p>
          <a:p>
            <a:endParaRPr lang="en-US" dirty="0"/>
          </a:p>
        </p:txBody>
      </p:sp>
    </p:spTree>
    <p:extLst>
      <p:ext uri="{BB962C8B-B14F-4D97-AF65-F5344CB8AC3E}">
        <p14:creationId xmlns:p14="http://schemas.microsoft.com/office/powerpoint/2010/main" val="13755599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7" name="Rectangle 6"/>
          <p:cNvSpPr/>
          <p:nvPr/>
        </p:nvSpPr>
        <p:spPr bwMode="auto">
          <a:xfrm>
            <a:off x="6414244" y="1033060"/>
            <a:ext cx="2728566" cy="2428363"/>
          </a:xfrm>
          <a:prstGeom prst="rect">
            <a:avLst/>
          </a:prstGeom>
          <a:solidFill>
            <a:srgbClr val="000000"/>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209" name="Shape 209"/>
          <p:cNvSpPr txBox="1">
            <a:spLocks noGrp="1"/>
          </p:cNvSpPr>
          <p:nvPr>
            <p:ph type="title"/>
          </p:nvPr>
        </p:nvSpPr>
        <p:spPr/>
        <p:txBody>
          <a:bodyPr>
            <a:normAutofit fontScale="90000"/>
          </a:bodyPr>
          <a:lstStyle/>
          <a:p>
            <a:r>
              <a:rPr lang="en-US" dirty="0">
                <a:sym typeface="Arial"/>
              </a:rPr>
              <a:t>MAPR SOLVES BIG DATA AT THE EDGE</a:t>
            </a:r>
            <a:br>
              <a:rPr lang="en-US" dirty="0">
                <a:sym typeface="Arial"/>
              </a:rPr>
            </a:br>
            <a:endParaRPr lang="en-US" dirty="0">
              <a:sym typeface="Arial"/>
            </a:endParaRPr>
          </a:p>
        </p:txBody>
      </p:sp>
      <p:sp>
        <p:nvSpPr>
          <p:cNvPr id="9" name="Text Placeholder 8"/>
          <p:cNvSpPr>
            <a:spLocks noGrp="1"/>
          </p:cNvSpPr>
          <p:nvPr>
            <p:ph type="body" sz="quarter" idx="10"/>
          </p:nvPr>
        </p:nvSpPr>
        <p:spPr>
          <a:xfrm>
            <a:off x="569494" y="521069"/>
            <a:ext cx="5777665" cy="498575"/>
          </a:xfrm>
        </p:spPr>
        <p:txBody>
          <a:bodyPr/>
          <a:lstStyle/>
          <a:p>
            <a:r>
              <a:rPr lang="en-US" dirty="0"/>
              <a:t>DESIGNED FOR EDGE LOCATIONS</a:t>
            </a:r>
          </a:p>
        </p:txBody>
      </p:sp>
      <p:sp>
        <p:nvSpPr>
          <p:cNvPr id="210" name="Shape 210"/>
          <p:cNvSpPr txBox="1">
            <a:spLocks noGrp="1"/>
          </p:cNvSpPr>
          <p:nvPr>
            <p:ph type="body" sz="quarter" idx="11"/>
          </p:nvPr>
        </p:nvSpPr>
        <p:spPr>
          <a:xfrm>
            <a:off x="2918710" y="1298175"/>
            <a:ext cx="2668894" cy="1187851"/>
          </a:xfrm>
        </p:spPr>
        <p:txBody>
          <a:bodyPr>
            <a:normAutofit/>
          </a:bodyPr>
          <a:lstStyle/>
          <a:p>
            <a:r>
              <a:rPr lang="en-US" sz="1800" dirty="0">
                <a:sym typeface="Arial"/>
              </a:rPr>
              <a:t>Sites with slow or occasionally connected network access</a:t>
            </a:r>
          </a:p>
          <a:p>
            <a:endParaRPr lang="en-US" sz="1800" dirty="0">
              <a:sym typeface="Arial"/>
            </a:endParaRPr>
          </a:p>
        </p:txBody>
      </p:sp>
      <p:sp>
        <p:nvSpPr>
          <p:cNvPr id="5" name="Text Placeholder 4"/>
          <p:cNvSpPr>
            <a:spLocks noGrp="1"/>
          </p:cNvSpPr>
          <p:nvPr>
            <p:ph type="body" sz="quarter" idx="12"/>
          </p:nvPr>
        </p:nvSpPr>
        <p:spPr>
          <a:xfrm>
            <a:off x="579836" y="1309632"/>
            <a:ext cx="1903395" cy="1874044"/>
          </a:xfrm>
        </p:spPr>
        <p:txBody>
          <a:bodyPr>
            <a:normAutofit lnSpcReduction="10000"/>
          </a:bodyPr>
          <a:lstStyle/>
          <a:p>
            <a:r>
              <a:rPr lang="en-US" sz="1800" dirty="0">
                <a:sym typeface="Arial"/>
              </a:rPr>
              <a:t>Data sources that create huge volumes of data</a:t>
            </a:r>
          </a:p>
          <a:p>
            <a:pPr marL="0" lvl="1" indent="0">
              <a:buNone/>
            </a:pPr>
            <a:r>
              <a:rPr lang="en-US" sz="1500" dirty="0">
                <a:sym typeface="Arial"/>
              </a:rPr>
              <a:t>E.g., oil rigs, cell towers, hospitals, vehicles, remote offices, etc.</a:t>
            </a:r>
          </a:p>
        </p:txBody>
      </p:sp>
      <p:sp>
        <p:nvSpPr>
          <p:cNvPr id="12" name="TextBox 11"/>
          <p:cNvSpPr txBox="1"/>
          <p:nvPr/>
        </p:nvSpPr>
        <p:spPr>
          <a:xfrm>
            <a:off x="6897235" y="2734257"/>
            <a:ext cx="1917680" cy="461665"/>
          </a:xfrm>
          <a:prstGeom prst="rect">
            <a:avLst/>
          </a:prstGeom>
          <a:noFill/>
        </p:spPr>
        <p:txBody>
          <a:bodyPr wrap="square" rtlCol="0">
            <a:spAutoFit/>
          </a:bodyPr>
          <a:lstStyle/>
          <a:p>
            <a:r>
              <a:rPr lang="en-US" sz="1200" b="1" dirty="0">
                <a:solidFill>
                  <a:schemeClr val="tx2"/>
                </a:solidFill>
                <a:latin typeface="Arial"/>
                <a:cs typeface="Arial"/>
              </a:rPr>
              <a:t>INTEL NUC MINI PCS</a:t>
            </a:r>
          </a:p>
          <a:p>
            <a:r>
              <a:rPr lang="en-US" sz="1200" b="1" dirty="0">
                <a:solidFill>
                  <a:schemeClr val="tx2"/>
                </a:solidFill>
                <a:latin typeface="Arial"/>
                <a:cs typeface="Arial"/>
              </a:rPr>
              <a:t>(8.3” X 4.6” X 1.1”)</a:t>
            </a:r>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994543" y="1431907"/>
            <a:ext cx="2596084" cy="1278200"/>
          </a:xfrm>
          <a:prstGeom prst="rect">
            <a:avLst/>
          </a:prstGeom>
        </p:spPr>
      </p:pic>
      <p:sp>
        <p:nvSpPr>
          <p:cNvPr id="6" name="TextBox 5"/>
          <p:cNvSpPr txBox="1"/>
          <p:nvPr/>
        </p:nvSpPr>
        <p:spPr>
          <a:xfrm>
            <a:off x="579836" y="3636574"/>
            <a:ext cx="5888074" cy="1140312"/>
          </a:xfrm>
          <a:prstGeom prst="rect">
            <a:avLst/>
          </a:prstGeom>
          <a:noFill/>
        </p:spPr>
        <p:txBody>
          <a:bodyPr wrap="square" rtlCol="0">
            <a:spAutoFit/>
          </a:bodyPr>
          <a:lstStyle/>
          <a:p>
            <a:pPr>
              <a:lnSpc>
                <a:spcPct val="120000"/>
              </a:lnSpc>
            </a:pPr>
            <a:r>
              <a:rPr lang="en-US" sz="1425" dirty="0">
                <a:sym typeface="Arial"/>
              </a:rPr>
              <a:t>Space constrained locations requiring small footprints</a:t>
            </a:r>
          </a:p>
          <a:p>
            <a:pPr marL="0" lvl="1">
              <a:lnSpc>
                <a:spcPct val="120000"/>
              </a:lnSpc>
            </a:pPr>
            <a:r>
              <a:rPr lang="en-US" sz="1500" dirty="0">
                <a:sym typeface="Arial"/>
              </a:rPr>
              <a:t>• 3-5 node cluster, storage capacity limits, minimum 16GB RAM</a:t>
            </a:r>
          </a:p>
          <a:p>
            <a:pPr marL="0" lvl="1">
              <a:lnSpc>
                <a:spcPct val="120000"/>
              </a:lnSpc>
            </a:pPr>
            <a:r>
              <a:rPr lang="en-US" sz="1500" dirty="0">
                <a:sym typeface="Arial"/>
              </a:rPr>
              <a:t>• Optimized for mini PCs (e.g., Intel NUCs)</a:t>
            </a:r>
          </a:p>
          <a:p>
            <a:endParaRPr lang="en-US" sz="1500" dirty="0">
              <a:solidFill>
                <a:schemeClr val="tx2"/>
              </a:solidFill>
              <a:latin typeface="Arial"/>
              <a:cs typeface="Arial"/>
            </a:endParaRPr>
          </a:p>
        </p:txBody>
      </p:sp>
    </p:spTree>
    <p:extLst>
      <p:ext uri="{BB962C8B-B14F-4D97-AF65-F5344CB8AC3E}">
        <p14:creationId xmlns:p14="http://schemas.microsoft.com/office/powerpoint/2010/main" val="20000289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Shape 206"/>
        <p:cNvGrpSpPr/>
        <p:nvPr/>
      </p:nvGrpSpPr>
      <p:grpSpPr>
        <a:xfrm>
          <a:off x="0" y="0"/>
          <a:ext cx="0" cy="0"/>
          <a:chOff x="0" y="0"/>
          <a:chExt cx="0" cy="0"/>
        </a:xfrm>
      </p:grpSpPr>
      <p:sp>
        <p:nvSpPr>
          <p:cNvPr id="209" name="Shape 209"/>
          <p:cNvSpPr txBox="1">
            <a:spLocks noGrp="1"/>
          </p:cNvSpPr>
          <p:nvPr>
            <p:ph type="title"/>
          </p:nvPr>
        </p:nvSpPr>
        <p:spPr>
          <a:xfrm>
            <a:off x="556666" y="205980"/>
            <a:ext cx="8586144" cy="692646"/>
          </a:xfrm>
        </p:spPr>
        <p:txBody>
          <a:bodyPr>
            <a:normAutofit/>
          </a:bodyPr>
          <a:lstStyle/>
          <a:p>
            <a:r>
              <a:rPr lang="en-US" dirty="0">
                <a:sym typeface="Arial"/>
              </a:rPr>
              <a:t>EXTEND THE POWER OF THE MAPR PLATFORM</a:t>
            </a:r>
          </a:p>
        </p:txBody>
      </p:sp>
      <p:sp>
        <p:nvSpPr>
          <p:cNvPr id="210" name="Shape 210"/>
          <p:cNvSpPr txBox="1">
            <a:spLocks noGrp="1"/>
          </p:cNvSpPr>
          <p:nvPr>
            <p:ph idx="1"/>
          </p:nvPr>
        </p:nvSpPr>
        <p:spPr>
          <a:xfrm>
            <a:off x="566865" y="1604042"/>
            <a:ext cx="7978410" cy="3377384"/>
          </a:xfrm>
        </p:spPr>
        <p:txBody>
          <a:bodyPr>
            <a:normAutofit/>
          </a:bodyPr>
          <a:lstStyle/>
          <a:p>
            <a:r>
              <a:rPr lang="en-US" dirty="0">
                <a:sym typeface="Arial"/>
              </a:rPr>
              <a:t>Access to files, tables, documents, streams</a:t>
            </a:r>
          </a:p>
          <a:p>
            <a:r>
              <a:rPr lang="en-US" dirty="0">
                <a:sym typeface="Arial"/>
              </a:rPr>
              <a:t>Multiple compute engines – Spark, Drill, Hive, etc.</a:t>
            </a:r>
          </a:p>
          <a:p>
            <a:r>
              <a:rPr lang="en-US" dirty="0">
                <a:sym typeface="Arial"/>
              </a:rPr>
              <a:t>Data management capabilities such as volumes, quotas, compression, MapR Control System</a:t>
            </a:r>
          </a:p>
          <a:p>
            <a:r>
              <a:rPr lang="en-US" dirty="0">
                <a:sym typeface="Arial"/>
              </a:rPr>
              <a:t>Business continuity via replication, mirroring, and snapshots</a:t>
            </a:r>
          </a:p>
          <a:p>
            <a:r>
              <a:rPr lang="en-US" dirty="0">
                <a:sym typeface="Arial"/>
              </a:rPr>
              <a:t>Data distribution via global, bandwidth-aware, incremental replication capabilities</a:t>
            </a:r>
          </a:p>
        </p:txBody>
      </p:sp>
      <p:sp>
        <p:nvSpPr>
          <p:cNvPr id="4" name="Text Placeholder 3"/>
          <p:cNvSpPr>
            <a:spLocks noGrp="1"/>
          </p:cNvSpPr>
          <p:nvPr>
            <p:ph type="body" idx="10"/>
          </p:nvPr>
        </p:nvSpPr>
        <p:spPr>
          <a:xfrm>
            <a:off x="566865" y="1272195"/>
            <a:ext cx="7978410" cy="331847"/>
          </a:xfrm>
        </p:spPr>
        <p:txBody>
          <a:bodyPr/>
          <a:lstStyle/>
          <a:p>
            <a:r>
              <a:rPr lang="en-US" sz="2100" b="1" dirty="0"/>
              <a:t>MapR Edge supports:</a:t>
            </a:r>
          </a:p>
        </p:txBody>
      </p:sp>
    </p:spTree>
    <p:extLst>
      <p:ext uri="{BB962C8B-B14F-4D97-AF65-F5344CB8AC3E}">
        <p14:creationId xmlns:p14="http://schemas.microsoft.com/office/powerpoint/2010/main" val="15064096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MAPR EDGE KEY FEATURES AND BENEFITS</a:t>
            </a:r>
          </a:p>
        </p:txBody>
      </p:sp>
      <p:sp>
        <p:nvSpPr>
          <p:cNvPr id="3" name="Content Placeholder 2"/>
          <p:cNvSpPr>
            <a:spLocks noGrp="1"/>
          </p:cNvSpPr>
          <p:nvPr>
            <p:ph idx="1"/>
          </p:nvPr>
        </p:nvSpPr>
        <p:spPr>
          <a:xfrm>
            <a:off x="580282" y="1002579"/>
            <a:ext cx="7978410" cy="3377384"/>
          </a:xfrm>
        </p:spPr>
        <p:txBody>
          <a:bodyPr>
            <a:normAutofit fontScale="92500" lnSpcReduction="20000"/>
          </a:bodyPr>
          <a:lstStyle/>
          <a:p>
            <a:pPr marL="0" indent="0">
              <a:buNone/>
            </a:pPr>
            <a:r>
              <a:rPr lang="en-US" sz="1800" b="1" dirty="0"/>
              <a:t>Distributed data aggregation</a:t>
            </a:r>
          </a:p>
          <a:p>
            <a:pPr marL="214313" lvl="1" indent="-214313">
              <a:buNone/>
            </a:pPr>
            <a:r>
              <a:rPr lang="en-US" sz="1500" dirty="0">
                <a:solidFill>
                  <a:schemeClr val="tx1"/>
                </a:solidFill>
                <a:latin typeface="+mn-lt"/>
              </a:rPr>
              <a:t>•	</a:t>
            </a:r>
            <a:r>
              <a:rPr lang="en-US" dirty="0">
                <a:solidFill>
                  <a:schemeClr val="tx1"/>
                </a:solidFill>
                <a:latin typeface="+mn-lt"/>
              </a:rPr>
              <a:t>Reduce bandwidth requirements</a:t>
            </a:r>
          </a:p>
          <a:p>
            <a:pPr marL="214313" lvl="1" indent="-214313">
              <a:buNone/>
            </a:pPr>
            <a:r>
              <a:rPr lang="en-US" sz="1500" dirty="0">
                <a:solidFill>
                  <a:schemeClr val="tx1"/>
                </a:solidFill>
              </a:rPr>
              <a:t>•	</a:t>
            </a:r>
            <a:r>
              <a:rPr lang="en-US" dirty="0">
                <a:solidFill>
                  <a:schemeClr val="tx1"/>
                </a:solidFill>
                <a:latin typeface="+mn-lt"/>
              </a:rPr>
              <a:t>Maintain data privacy</a:t>
            </a:r>
          </a:p>
          <a:p>
            <a:pPr marL="214313" lvl="1" indent="-214313">
              <a:buNone/>
            </a:pPr>
            <a:r>
              <a:rPr lang="en-US" sz="1500" dirty="0">
                <a:solidFill>
                  <a:schemeClr val="tx1"/>
                </a:solidFill>
              </a:rPr>
              <a:t>•	</a:t>
            </a:r>
            <a:r>
              <a:rPr lang="en-US" dirty="0">
                <a:solidFill>
                  <a:schemeClr val="tx1"/>
                </a:solidFill>
                <a:latin typeface="+mn-lt"/>
              </a:rPr>
              <a:t>Comply with data location regulations</a:t>
            </a:r>
          </a:p>
          <a:p>
            <a:pPr marL="214313" lvl="1" indent="-214313">
              <a:buNone/>
            </a:pPr>
            <a:r>
              <a:rPr lang="en-US" sz="1500" dirty="0">
                <a:solidFill>
                  <a:schemeClr val="tx1"/>
                </a:solidFill>
              </a:rPr>
              <a:t>•	</a:t>
            </a:r>
            <a:r>
              <a:rPr lang="en-US" dirty="0">
                <a:solidFill>
                  <a:schemeClr val="tx1"/>
                </a:solidFill>
                <a:latin typeface="+mn-lt"/>
              </a:rPr>
              <a:t>Reliably consolidate data from edge sites</a:t>
            </a:r>
          </a:p>
          <a:p>
            <a:pPr marL="214313" lvl="1" indent="-214313">
              <a:spcAft>
                <a:spcPts val="900"/>
              </a:spcAft>
              <a:buNone/>
            </a:pPr>
            <a:r>
              <a:rPr lang="en-US" sz="1500" dirty="0">
                <a:solidFill>
                  <a:schemeClr val="tx1"/>
                </a:solidFill>
              </a:rPr>
              <a:t>•	</a:t>
            </a:r>
            <a:r>
              <a:rPr lang="en-US" dirty="0">
                <a:solidFill>
                  <a:schemeClr val="tx1"/>
                </a:solidFill>
                <a:latin typeface="+mn-lt"/>
              </a:rPr>
              <a:t>Minimize space requirements</a:t>
            </a:r>
          </a:p>
          <a:p>
            <a:pPr marL="0" indent="0">
              <a:buNone/>
            </a:pPr>
            <a:r>
              <a:rPr lang="en-US" sz="1800" b="1" dirty="0"/>
              <a:t>Bandwidth-awareness</a:t>
            </a:r>
          </a:p>
          <a:p>
            <a:pPr marL="173831" lvl="1" indent="-173831">
              <a:spcAft>
                <a:spcPts val="900"/>
              </a:spcAft>
              <a:buNone/>
            </a:pPr>
            <a:r>
              <a:rPr lang="en-US" sz="1500" dirty="0">
                <a:solidFill>
                  <a:schemeClr val="tx1"/>
                </a:solidFill>
                <a:latin typeface="+mn-lt"/>
              </a:rPr>
              <a:t>•	</a:t>
            </a:r>
            <a:r>
              <a:rPr lang="en-US" dirty="0">
                <a:solidFill>
                  <a:schemeClr val="tx1"/>
                </a:solidFill>
                <a:latin typeface="+mn-lt"/>
              </a:rPr>
              <a:t>Transport data reliably even in slow or occasional connections</a:t>
            </a:r>
          </a:p>
          <a:p>
            <a:pPr marL="0" indent="0">
              <a:buNone/>
            </a:pPr>
            <a:r>
              <a:rPr lang="en-US" sz="1800" b="1" dirty="0"/>
              <a:t>Global data plane</a:t>
            </a:r>
          </a:p>
          <a:p>
            <a:pPr marL="173831" lvl="1" indent="-173831">
              <a:buNone/>
            </a:pPr>
            <a:r>
              <a:rPr lang="en-US" sz="1500" dirty="0">
                <a:solidFill>
                  <a:schemeClr val="tx1"/>
                </a:solidFill>
              </a:rPr>
              <a:t>•	</a:t>
            </a:r>
            <a:r>
              <a:rPr lang="en-US" dirty="0">
                <a:solidFill>
                  <a:schemeClr val="tx1"/>
                </a:solidFill>
                <a:latin typeface="+mn-lt"/>
              </a:rPr>
              <a:t>Simplify development/deployment with a global view of all data </a:t>
            </a:r>
            <a:br>
              <a:rPr lang="en-US" dirty="0">
                <a:solidFill>
                  <a:schemeClr val="tx1"/>
                </a:solidFill>
                <a:latin typeface="+mn-lt"/>
              </a:rPr>
            </a:br>
            <a:r>
              <a:rPr lang="en-US" dirty="0">
                <a:solidFill>
                  <a:schemeClr val="tx1"/>
                </a:solidFill>
                <a:latin typeface="+mn-lt"/>
              </a:rPr>
              <a:t>in a single namespace</a:t>
            </a:r>
          </a:p>
        </p:txBody>
      </p:sp>
    </p:spTree>
    <p:extLst>
      <p:ext uri="{BB962C8B-B14F-4D97-AF65-F5344CB8AC3E}">
        <p14:creationId xmlns:p14="http://schemas.microsoft.com/office/powerpoint/2010/main" val="153644539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MAPR EDGE KEY FEATURES AND BENEFITS (CONT.)</a:t>
            </a:r>
            <a:endParaRPr lang="en-US" sz="1800" dirty="0"/>
          </a:p>
        </p:txBody>
      </p:sp>
      <p:sp>
        <p:nvSpPr>
          <p:cNvPr id="3" name="Content Placeholder 2"/>
          <p:cNvSpPr>
            <a:spLocks noGrp="1"/>
          </p:cNvSpPr>
          <p:nvPr>
            <p:ph idx="1"/>
          </p:nvPr>
        </p:nvSpPr>
        <p:spPr>
          <a:xfrm>
            <a:off x="580282" y="1016001"/>
            <a:ext cx="7978410" cy="3377384"/>
          </a:xfrm>
        </p:spPr>
        <p:txBody>
          <a:bodyPr>
            <a:normAutofit/>
          </a:bodyPr>
          <a:lstStyle/>
          <a:p>
            <a:pPr marL="0" indent="0">
              <a:lnSpc>
                <a:spcPct val="90000"/>
              </a:lnSpc>
              <a:buNone/>
            </a:pPr>
            <a:r>
              <a:rPr lang="en-US" sz="1800" b="1" dirty="0"/>
              <a:t>Converged analytics</a:t>
            </a:r>
          </a:p>
          <a:p>
            <a:pPr marL="214313" lvl="1" indent="-214313">
              <a:lnSpc>
                <a:spcPct val="90000"/>
              </a:lnSpc>
              <a:spcAft>
                <a:spcPts val="900"/>
              </a:spcAft>
              <a:buNone/>
            </a:pPr>
            <a:r>
              <a:rPr lang="en-US" dirty="0">
                <a:solidFill>
                  <a:schemeClr val="tx1"/>
                </a:solidFill>
              </a:rPr>
              <a:t>•	Gain faster time-to-insight at the edge.</a:t>
            </a:r>
          </a:p>
          <a:p>
            <a:pPr marL="0" indent="0">
              <a:lnSpc>
                <a:spcPct val="90000"/>
              </a:lnSpc>
              <a:buNone/>
            </a:pPr>
            <a:r>
              <a:rPr lang="en-US" sz="1800" b="1" dirty="0"/>
              <a:t>Unified security</a:t>
            </a:r>
          </a:p>
          <a:p>
            <a:pPr marL="209550" lvl="1">
              <a:buNone/>
            </a:pPr>
            <a:r>
              <a:rPr lang="en-US" dirty="0">
                <a:solidFill>
                  <a:schemeClr val="tx1"/>
                </a:solidFill>
              </a:rPr>
              <a:t>•	</a:t>
            </a:r>
            <a:r>
              <a:rPr lang="en-US" dirty="0"/>
              <a:t>Protect data stored at the edge as well as in motion</a:t>
            </a:r>
          </a:p>
          <a:p>
            <a:pPr marL="209550" lvl="1">
              <a:spcAft>
                <a:spcPts val="900"/>
              </a:spcAft>
              <a:buNone/>
            </a:pPr>
            <a:r>
              <a:rPr lang="en-US" dirty="0">
                <a:solidFill>
                  <a:schemeClr val="tx1"/>
                </a:solidFill>
              </a:rPr>
              <a:t>•	</a:t>
            </a:r>
            <a:r>
              <a:rPr lang="en-US" dirty="0"/>
              <a:t>Reduce complexity with a consistent security framework</a:t>
            </a:r>
          </a:p>
          <a:p>
            <a:pPr marL="0" indent="0">
              <a:lnSpc>
                <a:spcPct val="90000"/>
              </a:lnSpc>
              <a:buNone/>
            </a:pPr>
            <a:r>
              <a:rPr lang="en-US" sz="1800" b="1" dirty="0"/>
              <a:t>Standards-based</a:t>
            </a:r>
          </a:p>
          <a:p>
            <a:pPr marL="209550" lvl="1">
              <a:spcAft>
                <a:spcPts val="900"/>
              </a:spcAft>
              <a:buNone/>
            </a:pPr>
            <a:r>
              <a:rPr lang="en-US" dirty="0">
                <a:solidFill>
                  <a:schemeClr val="tx1"/>
                </a:solidFill>
              </a:rPr>
              <a:t>•	Simplify code development standard-based interfaces</a:t>
            </a:r>
          </a:p>
          <a:p>
            <a:pPr marL="0" indent="0">
              <a:buNone/>
            </a:pPr>
            <a:r>
              <a:rPr lang="en-US" sz="1800" b="1" dirty="0"/>
              <a:t>Enterprise-grade reliability</a:t>
            </a:r>
          </a:p>
          <a:p>
            <a:pPr marL="167879" lvl="1" indent="-167879">
              <a:buNone/>
            </a:pPr>
            <a:r>
              <a:rPr lang="en-US" dirty="0">
                <a:solidFill>
                  <a:schemeClr val="tx1"/>
                </a:solidFill>
              </a:rPr>
              <a:t>•	</a:t>
            </a:r>
            <a:r>
              <a:rPr lang="en-US" dirty="0"/>
              <a:t>Reduce costly downtime</a:t>
            </a:r>
          </a:p>
        </p:txBody>
      </p:sp>
      <p:sp>
        <p:nvSpPr>
          <p:cNvPr id="4" name="TextBox 3"/>
          <p:cNvSpPr txBox="1"/>
          <p:nvPr/>
        </p:nvSpPr>
        <p:spPr>
          <a:xfrm>
            <a:off x="1205833" y="602234"/>
            <a:ext cx="184731" cy="311624"/>
          </a:xfrm>
          <a:prstGeom prst="rect">
            <a:avLst/>
          </a:prstGeom>
          <a:noFill/>
        </p:spPr>
        <p:txBody>
          <a:bodyPr wrap="none" rtlCol="0">
            <a:spAutoFit/>
          </a:bodyPr>
          <a:lstStyle/>
          <a:p>
            <a:endParaRPr lang="en-US" sz="1425" dirty="0">
              <a:solidFill>
                <a:schemeClr val="tx2"/>
              </a:solidFill>
              <a:latin typeface="Arial"/>
              <a:cs typeface="Arial"/>
            </a:endParaRPr>
          </a:p>
        </p:txBody>
      </p:sp>
      <p:sp>
        <p:nvSpPr>
          <p:cNvPr id="5" name="TextBox 4"/>
          <p:cNvSpPr txBox="1"/>
          <p:nvPr/>
        </p:nvSpPr>
        <p:spPr>
          <a:xfrm>
            <a:off x="897669" y="532207"/>
            <a:ext cx="184731" cy="311624"/>
          </a:xfrm>
          <a:prstGeom prst="rect">
            <a:avLst/>
          </a:prstGeom>
          <a:noFill/>
        </p:spPr>
        <p:txBody>
          <a:bodyPr wrap="none" rtlCol="0">
            <a:spAutoFit/>
          </a:bodyPr>
          <a:lstStyle/>
          <a:p>
            <a:endParaRPr lang="en-US" sz="1425" dirty="0">
              <a:solidFill>
                <a:schemeClr val="tx2"/>
              </a:solidFill>
              <a:latin typeface="Arial"/>
              <a:cs typeface="Arial"/>
            </a:endParaRPr>
          </a:p>
        </p:txBody>
      </p:sp>
      <p:sp>
        <p:nvSpPr>
          <p:cNvPr id="6" name="TextBox 5"/>
          <p:cNvSpPr txBox="1"/>
          <p:nvPr/>
        </p:nvSpPr>
        <p:spPr>
          <a:xfrm>
            <a:off x="1850176" y="476186"/>
            <a:ext cx="184731" cy="311624"/>
          </a:xfrm>
          <a:prstGeom prst="rect">
            <a:avLst/>
          </a:prstGeom>
          <a:noFill/>
        </p:spPr>
        <p:txBody>
          <a:bodyPr wrap="none" rtlCol="0">
            <a:spAutoFit/>
          </a:bodyPr>
          <a:lstStyle/>
          <a:p>
            <a:endParaRPr lang="en-US" sz="1425" dirty="0">
              <a:solidFill>
                <a:schemeClr val="tx2"/>
              </a:solidFill>
              <a:latin typeface="Arial"/>
              <a:cs typeface="Arial"/>
            </a:endParaRPr>
          </a:p>
        </p:txBody>
      </p:sp>
    </p:spTree>
    <p:extLst>
      <p:ext uri="{BB962C8B-B14F-4D97-AF65-F5344CB8AC3E}">
        <p14:creationId xmlns:p14="http://schemas.microsoft.com/office/powerpoint/2010/main" val="18490980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15941" y="51299"/>
            <a:ext cx="8811576" cy="692775"/>
          </a:xfrm>
        </p:spPr>
        <p:txBody>
          <a:bodyPr/>
          <a:lstStyle/>
          <a:p>
            <a:r>
              <a:rPr lang="en-US" dirty="0"/>
              <a:t>Three Key “Agilities” Drive Our Priorities</a:t>
            </a:r>
          </a:p>
        </p:txBody>
      </p:sp>
      <p:sp>
        <p:nvSpPr>
          <p:cNvPr id="4" name="Rectangle 3"/>
          <p:cNvSpPr/>
          <p:nvPr/>
        </p:nvSpPr>
        <p:spPr>
          <a:xfrm>
            <a:off x="733026" y="880549"/>
            <a:ext cx="3291465" cy="1223398"/>
          </a:xfrm>
          <a:prstGeom prst="rect">
            <a:avLst/>
          </a:prstGeom>
        </p:spPr>
        <p:txBody>
          <a:bodyPr wrap="square" lIns="68565" tIns="34283" rIns="68565" bIns="34283">
            <a:spAutoFit/>
          </a:bodyPr>
          <a:lstStyle/>
          <a:p>
            <a:pPr algn="ctr"/>
            <a:r>
              <a:rPr lang="en-US" sz="1800" b="1" dirty="0">
                <a:solidFill>
                  <a:schemeClr val="accent2"/>
                </a:solidFill>
              </a:rPr>
              <a:t>Data Agility</a:t>
            </a:r>
          </a:p>
          <a:p>
            <a:pPr marL="342826" indent="-342826">
              <a:buFont typeface="Arial"/>
              <a:buChar char="•"/>
            </a:pPr>
            <a:r>
              <a:rPr lang="en-US" sz="1425" dirty="0">
                <a:solidFill>
                  <a:schemeClr val="accent2"/>
                </a:solidFill>
              </a:rPr>
              <a:t>Unified Files, Tables, Streams</a:t>
            </a:r>
          </a:p>
          <a:p>
            <a:pPr marL="342826" indent="-342826">
              <a:buFont typeface="Arial"/>
              <a:buChar char="•"/>
            </a:pPr>
            <a:r>
              <a:rPr lang="en-US" sz="1425" dirty="0">
                <a:solidFill>
                  <a:schemeClr val="accent2"/>
                </a:solidFill>
              </a:rPr>
              <a:t>Support for schemas that change </a:t>
            </a:r>
          </a:p>
          <a:p>
            <a:pPr marL="342826" indent="-342826">
              <a:buFont typeface="Arial"/>
              <a:buChar char="•"/>
            </a:pPr>
            <a:r>
              <a:rPr lang="en-US" sz="1425" dirty="0">
                <a:solidFill>
                  <a:schemeClr val="accent2"/>
                </a:solidFill>
              </a:rPr>
              <a:t>Multi-modal support in a DBMS</a:t>
            </a:r>
          </a:p>
          <a:p>
            <a:endParaRPr lang="en-US" sz="1425" dirty="0">
              <a:solidFill>
                <a:schemeClr val="accent2"/>
              </a:solidFill>
            </a:endParaRPr>
          </a:p>
        </p:txBody>
      </p:sp>
      <p:sp>
        <p:nvSpPr>
          <p:cNvPr id="5" name="Rectangle 4"/>
          <p:cNvSpPr/>
          <p:nvPr/>
        </p:nvSpPr>
        <p:spPr>
          <a:xfrm>
            <a:off x="5093827" y="827575"/>
            <a:ext cx="4608713" cy="1881270"/>
          </a:xfrm>
          <a:prstGeom prst="rect">
            <a:avLst/>
          </a:prstGeom>
        </p:spPr>
        <p:txBody>
          <a:bodyPr wrap="square" lIns="68565" tIns="34283" rIns="68565" bIns="34283">
            <a:spAutoFit/>
          </a:bodyPr>
          <a:lstStyle/>
          <a:p>
            <a:pPr algn="ctr"/>
            <a:r>
              <a:rPr lang="en-US" sz="1800" b="1" dirty="0">
                <a:solidFill>
                  <a:schemeClr val="accent2"/>
                </a:solidFill>
              </a:rPr>
              <a:t>Application Agility</a:t>
            </a:r>
          </a:p>
          <a:p>
            <a:pPr marL="342826" indent="-342826">
              <a:buFont typeface="Arial"/>
              <a:buChar char="•"/>
            </a:pPr>
            <a:r>
              <a:rPr lang="en-US" sz="1425" dirty="0">
                <a:solidFill>
                  <a:schemeClr val="accent2"/>
                </a:solidFill>
              </a:rPr>
              <a:t>Microservices support</a:t>
            </a:r>
          </a:p>
          <a:p>
            <a:pPr marL="342826" indent="-342826">
              <a:buFont typeface="Arial"/>
              <a:buChar char="•"/>
            </a:pPr>
            <a:r>
              <a:rPr lang="en-US" sz="1425" dirty="0">
                <a:solidFill>
                  <a:schemeClr val="accent2"/>
                </a:solidFill>
              </a:rPr>
              <a:t>No-copy access to Files, Streams, DB</a:t>
            </a:r>
          </a:p>
          <a:p>
            <a:pPr marL="342826" indent="-342826">
              <a:buFont typeface="Arial"/>
              <a:buChar char="•"/>
            </a:pPr>
            <a:r>
              <a:rPr lang="en-US" sz="1425" dirty="0">
                <a:solidFill>
                  <a:schemeClr val="accent2"/>
                </a:solidFill>
              </a:rPr>
              <a:t>Multiple compute engines + key ecosystem components</a:t>
            </a:r>
          </a:p>
          <a:p>
            <a:pPr marL="342826" indent="-342826">
              <a:buFont typeface="Arial"/>
              <a:buChar char="•"/>
            </a:pPr>
            <a:r>
              <a:rPr lang="en-US" sz="1425" dirty="0">
                <a:solidFill>
                  <a:schemeClr val="accent2"/>
                </a:solidFill>
              </a:rPr>
              <a:t>Consistent security model</a:t>
            </a:r>
          </a:p>
          <a:p>
            <a:endParaRPr lang="en-US" sz="1425" dirty="0">
              <a:solidFill>
                <a:schemeClr val="accent2"/>
              </a:solidFill>
            </a:endParaRPr>
          </a:p>
          <a:p>
            <a:pPr marL="342826" indent="-342826">
              <a:buFont typeface="Arial"/>
              <a:buChar char="•"/>
            </a:pPr>
            <a:endParaRPr lang="en-US" sz="1425" dirty="0">
              <a:solidFill>
                <a:schemeClr val="accent2"/>
              </a:solidFill>
            </a:endParaRPr>
          </a:p>
        </p:txBody>
      </p:sp>
      <p:sp>
        <p:nvSpPr>
          <p:cNvPr id="6" name="Rectangle 5"/>
          <p:cNvSpPr/>
          <p:nvPr/>
        </p:nvSpPr>
        <p:spPr>
          <a:xfrm>
            <a:off x="2820502" y="3685617"/>
            <a:ext cx="3472211" cy="1004107"/>
          </a:xfrm>
          <a:prstGeom prst="rect">
            <a:avLst/>
          </a:prstGeom>
        </p:spPr>
        <p:txBody>
          <a:bodyPr wrap="square" lIns="68565" tIns="34283" rIns="68565" bIns="34283">
            <a:spAutoFit/>
          </a:bodyPr>
          <a:lstStyle/>
          <a:p>
            <a:pPr algn="ctr"/>
            <a:r>
              <a:rPr lang="en-US" sz="1800" b="1" dirty="0">
                <a:solidFill>
                  <a:schemeClr val="accent2"/>
                </a:solidFill>
              </a:rPr>
              <a:t>Infrastructure Agility</a:t>
            </a:r>
          </a:p>
          <a:p>
            <a:pPr marL="342826" indent="-342826">
              <a:buFont typeface="Arial"/>
              <a:buChar char="•"/>
            </a:pPr>
            <a:r>
              <a:rPr lang="en-US" sz="1425" dirty="0">
                <a:solidFill>
                  <a:schemeClr val="accent2"/>
                </a:solidFill>
              </a:rPr>
              <a:t>Multi-dimensional elasticity</a:t>
            </a:r>
          </a:p>
          <a:p>
            <a:pPr marL="342826" indent="-342826">
              <a:buFont typeface="Arial"/>
              <a:buChar char="•"/>
            </a:pPr>
            <a:r>
              <a:rPr lang="en-US" sz="1425" dirty="0">
                <a:solidFill>
                  <a:schemeClr val="accent2"/>
                </a:solidFill>
              </a:rPr>
              <a:t>Global multi-cloud</a:t>
            </a:r>
          </a:p>
          <a:p>
            <a:pPr marL="342826" indent="-342826">
              <a:buFont typeface="Arial"/>
              <a:buChar char="•"/>
            </a:pPr>
            <a:r>
              <a:rPr lang="en-US" sz="1425" dirty="0">
                <a:solidFill>
                  <a:schemeClr val="accent2"/>
                </a:solidFill>
              </a:rPr>
              <a:t>Container apps with data persistence</a:t>
            </a:r>
          </a:p>
        </p:txBody>
      </p:sp>
      <p:grpSp>
        <p:nvGrpSpPr>
          <p:cNvPr id="7" name="Group 6"/>
          <p:cNvGrpSpPr/>
          <p:nvPr/>
        </p:nvGrpSpPr>
        <p:grpSpPr>
          <a:xfrm>
            <a:off x="975742" y="2536847"/>
            <a:ext cx="6867188" cy="847725"/>
            <a:chOff x="1354820" y="3889467"/>
            <a:chExt cx="9156251" cy="1130300"/>
          </a:xfrm>
        </p:grpSpPr>
        <p:sp>
          <p:nvSpPr>
            <p:cNvPr id="8" name="Rounded Rectangle 7"/>
            <p:cNvSpPr/>
            <p:nvPr/>
          </p:nvSpPr>
          <p:spPr>
            <a:xfrm>
              <a:off x="1354820" y="3889467"/>
              <a:ext cx="9134856" cy="1130300"/>
            </a:xfrm>
            <a:prstGeom prst="roundRect">
              <a:avLst>
                <a:gd name="adj" fmla="val 9618"/>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5" dirty="0"/>
            </a:p>
          </p:txBody>
        </p:sp>
        <p:sp>
          <p:nvSpPr>
            <p:cNvPr id="9" name="Snip Same Side Corner Rectangle 8"/>
            <p:cNvSpPr/>
            <p:nvPr/>
          </p:nvSpPr>
          <p:spPr>
            <a:xfrm>
              <a:off x="1400540" y="3939155"/>
              <a:ext cx="9089136" cy="822960"/>
            </a:xfrm>
            <a:prstGeom prst="snip2SameRect">
              <a:avLst>
                <a:gd name="adj1" fmla="val 7017"/>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5" dirty="0"/>
            </a:p>
          </p:txBody>
        </p:sp>
        <p:sp>
          <p:nvSpPr>
            <p:cNvPr id="10" name="TextBox 9"/>
            <p:cNvSpPr txBox="1"/>
            <p:nvPr/>
          </p:nvSpPr>
          <p:spPr>
            <a:xfrm>
              <a:off x="5626261" y="4121122"/>
              <a:ext cx="854936" cy="230832"/>
            </a:xfrm>
            <a:prstGeom prst="rect">
              <a:avLst/>
            </a:prstGeom>
            <a:noFill/>
          </p:spPr>
          <p:txBody>
            <a:bodyPr wrap="none" lIns="0" tIns="0" rIns="0" bIns="0" rtlCol="0">
              <a:spAutoFit/>
            </a:bodyPr>
            <a:lstStyle/>
            <a:p>
              <a:pPr algn="ctr"/>
              <a:r>
                <a:rPr lang="en-US" sz="1125" b="1" dirty="0">
                  <a:solidFill>
                    <a:schemeClr val="accent1"/>
                  </a:solidFill>
                </a:rPr>
                <a:t>Database</a:t>
              </a:r>
              <a:endParaRPr lang="en-US" sz="900" dirty="0">
                <a:solidFill>
                  <a:schemeClr val="accent1"/>
                </a:solidFill>
              </a:endParaRPr>
            </a:p>
          </p:txBody>
        </p:sp>
        <p:sp>
          <p:nvSpPr>
            <p:cNvPr id="11" name="TextBox 10"/>
            <p:cNvSpPr txBox="1"/>
            <p:nvPr/>
          </p:nvSpPr>
          <p:spPr>
            <a:xfrm>
              <a:off x="7887610" y="4121122"/>
              <a:ext cx="1517509" cy="415499"/>
            </a:xfrm>
            <a:prstGeom prst="rect">
              <a:avLst/>
            </a:prstGeom>
            <a:noFill/>
          </p:spPr>
          <p:txBody>
            <a:bodyPr wrap="none" lIns="0" tIns="0" rIns="0" bIns="0" rtlCol="0">
              <a:spAutoFit/>
            </a:bodyPr>
            <a:lstStyle/>
            <a:p>
              <a:pPr algn="ctr"/>
              <a:r>
                <a:rPr lang="en-US" sz="1125" b="1" dirty="0">
                  <a:solidFill>
                    <a:schemeClr val="accent1"/>
                  </a:solidFill>
                </a:rPr>
                <a:t>Event Streaming</a:t>
              </a:r>
              <a:r>
                <a:rPr lang="en-US" sz="900" b="1" dirty="0">
                  <a:solidFill>
                    <a:schemeClr val="accent1"/>
                  </a:solidFill>
                </a:rPr>
                <a:t/>
              </a:r>
              <a:br>
                <a:rPr lang="en-US" sz="900" b="1" dirty="0">
                  <a:solidFill>
                    <a:schemeClr val="accent1"/>
                  </a:solidFill>
                </a:rPr>
              </a:br>
              <a:endParaRPr lang="en-US" sz="900" dirty="0">
                <a:solidFill>
                  <a:schemeClr val="accent1"/>
                </a:solidFill>
              </a:endParaRPr>
            </a:p>
          </p:txBody>
        </p:sp>
        <p:sp>
          <p:nvSpPr>
            <p:cNvPr id="12" name="Rounded Rectangle 11"/>
            <p:cNvSpPr/>
            <p:nvPr/>
          </p:nvSpPr>
          <p:spPr>
            <a:xfrm>
              <a:off x="1357927" y="4762115"/>
              <a:ext cx="9153144" cy="2576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5" dirty="0"/>
            </a:p>
          </p:txBody>
        </p:sp>
        <p:sp>
          <p:nvSpPr>
            <p:cNvPr id="13" name="TextBox 12"/>
            <p:cNvSpPr txBox="1"/>
            <p:nvPr/>
          </p:nvSpPr>
          <p:spPr>
            <a:xfrm>
              <a:off x="1465304" y="4806784"/>
              <a:ext cx="1196909" cy="184665"/>
            </a:xfrm>
            <a:prstGeom prst="rect">
              <a:avLst/>
            </a:prstGeom>
            <a:noFill/>
          </p:spPr>
          <p:txBody>
            <a:bodyPr wrap="none" lIns="0" tIns="0" rIns="0" bIns="0" rtlCol="0">
              <a:spAutoFit/>
            </a:bodyPr>
            <a:lstStyle/>
            <a:p>
              <a:pPr algn="ctr"/>
              <a:r>
                <a:rPr lang="en-US" sz="900" b="1" dirty="0">
                  <a:solidFill>
                    <a:schemeClr val="bg1"/>
                  </a:solidFill>
                </a:rPr>
                <a:t>High Availability</a:t>
              </a:r>
            </a:p>
          </p:txBody>
        </p:sp>
        <p:sp>
          <p:nvSpPr>
            <p:cNvPr id="14" name="TextBox 13"/>
            <p:cNvSpPr txBox="1"/>
            <p:nvPr/>
          </p:nvSpPr>
          <p:spPr>
            <a:xfrm>
              <a:off x="2606689" y="4121122"/>
              <a:ext cx="438155" cy="230832"/>
            </a:xfrm>
            <a:prstGeom prst="rect">
              <a:avLst/>
            </a:prstGeom>
            <a:noFill/>
          </p:spPr>
          <p:txBody>
            <a:bodyPr wrap="none" lIns="0" tIns="0" rIns="0" bIns="0" rtlCol="0">
              <a:spAutoFit/>
            </a:bodyPr>
            <a:lstStyle/>
            <a:p>
              <a:pPr algn="ctr"/>
              <a:r>
                <a:rPr lang="en-US" sz="1125" b="1" dirty="0">
                  <a:solidFill>
                    <a:schemeClr val="accent1"/>
                  </a:solidFill>
                </a:rPr>
                <a:t>Files</a:t>
              </a:r>
              <a:endParaRPr lang="en-US" sz="900" dirty="0">
                <a:solidFill>
                  <a:schemeClr val="accent1"/>
                </a:solidFill>
              </a:endParaRPr>
            </a:p>
          </p:txBody>
        </p:sp>
        <p:sp>
          <p:nvSpPr>
            <p:cNvPr id="15" name="TextBox 14"/>
            <p:cNvSpPr txBox="1"/>
            <p:nvPr/>
          </p:nvSpPr>
          <p:spPr>
            <a:xfrm>
              <a:off x="3089452" y="4806784"/>
              <a:ext cx="726696" cy="184665"/>
            </a:xfrm>
            <a:prstGeom prst="rect">
              <a:avLst/>
            </a:prstGeom>
            <a:noFill/>
          </p:spPr>
          <p:txBody>
            <a:bodyPr wrap="none" lIns="0" tIns="0" rIns="0" bIns="0" rtlCol="0">
              <a:spAutoFit/>
            </a:bodyPr>
            <a:lstStyle/>
            <a:p>
              <a:pPr algn="ctr"/>
              <a:r>
                <a:rPr lang="en-US" sz="900" b="1" dirty="0">
                  <a:solidFill>
                    <a:schemeClr val="bg1"/>
                  </a:solidFill>
                </a:rPr>
                <a:t>Real Time</a:t>
              </a:r>
            </a:p>
          </p:txBody>
        </p:sp>
        <p:sp>
          <p:nvSpPr>
            <p:cNvPr id="16" name="TextBox 15"/>
            <p:cNvSpPr txBox="1"/>
            <p:nvPr/>
          </p:nvSpPr>
          <p:spPr>
            <a:xfrm>
              <a:off x="4248289" y="4806784"/>
              <a:ext cx="1171261" cy="184665"/>
            </a:xfrm>
            <a:prstGeom prst="rect">
              <a:avLst/>
            </a:prstGeom>
            <a:noFill/>
          </p:spPr>
          <p:txBody>
            <a:bodyPr wrap="none" lIns="0" tIns="0" rIns="0" bIns="0" rtlCol="0">
              <a:spAutoFit/>
            </a:bodyPr>
            <a:lstStyle/>
            <a:p>
              <a:pPr algn="ctr"/>
              <a:r>
                <a:rPr lang="en-US" sz="900" b="1" dirty="0">
                  <a:solidFill>
                    <a:schemeClr val="bg1"/>
                  </a:solidFill>
                </a:rPr>
                <a:t>Unified Security</a:t>
              </a:r>
            </a:p>
          </p:txBody>
        </p:sp>
        <p:sp>
          <p:nvSpPr>
            <p:cNvPr id="17" name="TextBox 16"/>
            <p:cNvSpPr txBox="1"/>
            <p:nvPr/>
          </p:nvSpPr>
          <p:spPr>
            <a:xfrm>
              <a:off x="5853608" y="4806784"/>
              <a:ext cx="991724" cy="184665"/>
            </a:xfrm>
            <a:prstGeom prst="rect">
              <a:avLst/>
            </a:prstGeom>
            <a:noFill/>
          </p:spPr>
          <p:txBody>
            <a:bodyPr wrap="none" lIns="0" tIns="0" rIns="0" bIns="0" rtlCol="0">
              <a:spAutoFit/>
            </a:bodyPr>
            <a:lstStyle/>
            <a:p>
              <a:pPr algn="ctr"/>
              <a:r>
                <a:rPr lang="en-US" sz="900" b="1" dirty="0">
                  <a:solidFill>
                    <a:schemeClr val="bg1"/>
                  </a:solidFill>
                </a:rPr>
                <a:t>Multi-tenancy</a:t>
              </a:r>
            </a:p>
          </p:txBody>
        </p:sp>
        <p:sp>
          <p:nvSpPr>
            <p:cNvPr id="18" name="TextBox 17"/>
            <p:cNvSpPr txBox="1"/>
            <p:nvPr/>
          </p:nvSpPr>
          <p:spPr>
            <a:xfrm>
              <a:off x="7276450" y="4806784"/>
              <a:ext cx="1342248" cy="184665"/>
            </a:xfrm>
            <a:prstGeom prst="rect">
              <a:avLst/>
            </a:prstGeom>
            <a:noFill/>
          </p:spPr>
          <p:txBody>
            <a:bodyPr wrap="none" lIns="0" tIns="0" rIns="0" bIns="0" rtlCol="0">
              <a:spAutoFit/>
            </a:bodyPr>
            <a:lstStyle/>
            <a:p>
              <a:pPr algn="ctr"/>
              <a:r>
                <a:rPr lang="en-US" sz="900" b="1" dirty="0">
                  <a:solidFill>
                    <a:schemeClr val="bg1"/>
                  </a:solidFill>
                </a:rPr>
                <a:t>Disaster Recovery</a:t>
              </a:r>
            </a:p>
          </p:txBody>
        </p:sp>
        <p:sp>
          <p:nvSpPr>
            <p:cNvPr id="19" name="TextBox 18"/>
            <p:cNvSpPr txBox="1"/>
            <p:nvPr/>
          </p:nvSpPr>
          <p:spPr>
            <a:xfrm>
              <a:off x="9049012" y="4806784"/>
              <a:ext cx="1376445" cy="184665"/>
            </a:xfrm>
            <a:prstGeom prst="rect">
              <a:avLst/>
            </a:prstGeom>
            <a:noFill/>
          </p:spPr>
          <p:txBody>
            <a:bodyPr wrap="none" lIns="0" tIns="0" rIns="0" bIns="0" rtlCol="0">
              <a:spAutoFit/>
            </a:bodyPr>
            <a:lstStyle/>
            <a:p>
              <a:pPr algn="ctr"/>
              <a:r>
                <a:rPr lang="en-US" sz="900" b="1" dirty="0">
                  <a:solidFill>
                    <a:schemeClr val="bg1"/>
                  </a:solidFill>
                </a:rPr>
                <a:t>Global Namespace</a:t>
              </a:r>
            </a:p>
          </p:txBody>
        </p:sp>
        <p:cxnSp>
          <p:nvCxnSpPr>
            <p:cNvPr id="20" name="Straight Connector 19"/>
            <p:cNvCxnSpPr/>
            <p:nvPr/>
          </p:nvCxnSpPr>
          <p:spPr>
            <a:xfrm>
              <a:off x="4813107" y="4032362"/>
              <a:ext cx="0" cy="581412"/>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7298337" y="4032362"/>
              <a:ext cx="0" cy="581412"/>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60646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Trapezoid 35"/>
          <p:cNvSpPr/>
          <p:nvPr/>
        </p:nvSpPr>
        <p:spPr>
          <a:xfrm rot="10800000">
            <a:off x="2165456" y="3425500"/>
            <a:ext cx="4544042" cy="926615"/>
          </a:xfrm>
          <a:prstGeom prst="trapezoid">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5" dirty="0"/>
          </a:p>
        </p:txBody>
      </p:sp>
      <p:sp>
        <p:nvSpPr>
          <p:cNvPr id="2" name="Trapezoid 1"/>
          <p:cNvSpPr/>
          <p:nvPr/>
        </p:nvSpPr>
        <p:spPr>
          <a:xfrm>
            <a:off x="2079790" y="2104751"/>
            <a:ext cx="4544042" cy="1243525"/>
          </a:xfrm>
          <a:prstGeom prst="trapezoid">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5" dirty="0"/>
          </a:p>
        </p:txBody>
      </p:sp>
      <p:sp>
        <p:nvSpPr>
          <p:cNvPr id="57" name="Title 1"/>
          <p:cNvSpPr txBox="1">
            <a:spLocks/>
          </p:cNvSpPr>
          <p:nvPr/>
        </p:nvSpPr>
        <p:spPr>
          <a:xfrm>
            <a:off x="1191" y="-5060"/>
            <a:ext cx="8227219" cy="471137"/>
          </a:xfrm>
          <a:prstGeom prst="rect">
            <a:avLst/>
          </a:prstGeom>
        </p:spPr>
        <p:txBody>
          <a:bodyPr/>
          <a:lstStyle>
            <a:lvl1pPr algn="l" defTabSz="914400" rtl="0" eaLnBrk="1" latinLnBrk="0" hangingPunct="1">
              <a:spcBef>
                <a:spcPct val="0"/>
              </a:spcBef>
              <a:buNone/>
              <a:defRPr sz="3200" b="0" kern="1200">
                <a:solidFill>
                  <a:schemeClr val="accent1"/>
                </a:solidFill>
                <a:latin typeface="+mj-lt"/>
                <a:ea typeface="+mj-ea"/>
                <a:cs typeface="+mj-cs"/>
              </a:defRPr>
            </a:lvl1pPr>
          </a:lstStyle>
          <a:p>
            <a:r>
              <a:rPr lang="en-US" sz="2400" b="1" dirty="0" err="1"/>
              <a:t>MapR</a:t>
            </a:r>
            <a:r>
              <a:rPr lang="en-US" sz="2400" b="1" dirty="0"/>
              <a:t> Converged Data Platform</a:t>
            </a:r>
          </a:p>
        </p:txBody>
      </p:sp>
      <p:sp>
        <p:nvSpPr>
          <p:cNvPr id="4" name="TextBox 3"/>
          <p:cNvSpPr txBox="1"/>
          <p:nvPr/>
        </p:nvSpPr>
        <p:spPr>
          <a:xfrm>
            <a:off x="2440867" y="2310353"/>
            <a:ext cx="3993218" cy="530915"/>
          </a:xfrm>
          <a:prstGeom prst="rect">
            <a:avLst/>
          </a:prstGeom>
          <a:noFill/>
        </p:spPr>
        <p:txBody>
          <a:bodyPr wrap="square" rtlCol="0">
            <a:spAutoFit/>
          </a:bodyPr>
          <a:lstStyle/>
          <a:p>
            <a:pPr algn="ctr"/>
            <a:r>
              <a:rPr lang="en-US" sz="1425" b="1" dirty="0">
                <a:solidFill>
                  <a:schemeClr val="accent2"/>
                </a:solidFill>
              </a:rPr>
              <a:t>Files, Tables, Streams </a:t>
            </a:r>
          </a:p>
          <a:p>
            <a:pPr algn="ctr"/>
            <a:r>
              <a:rPr lang="en-US" sz="1425" dirty="0">
                <a:solidFill>
                  <a:schemeClr val="accent2"/>
                </a:solidFill>
              </a:rPr>
              <a:t>together on same platform</a:t>
            </a:r>
          </a:p>
        </p:txBody>
      </p:sp>
      <p:sp>
        <p:nvSpPr>
          <p:cNvPr id="5" name="Rounded Rectangle 4"/>
          <p:cNvSpPr/>
          <p:nvPr/>
        </p:nvSpPr>
        <p:spPr>
          <a:xfrm>
            <a:off x="2466329" y="1947229"/>
            <a:ext cx="3770961" cy="34226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5" b="1" dirty="0"/>
              <a:t>Shared Services</a:t>
            </a:r>
          </a:p>
        </p:txBody>
      </p:sp>
      <p:sp>
        <p:nvSpPr>
          <p:cNvPr id="25" name="TextBox 24"/>
          <p:cNvSpPr txBox="1"/>
          <p:nvPr/>
        </p:nvSpPr>
        <p:spPr>
          <a:xfrm>
            <a:off x="914559" y="1616076"/>
            <a:ext cx="6874501" cy="323165"/>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sz="1500" b="1" dirty="0">
                <a:solidFill>
                  <a:srgbClr val="002060"/>
                </a:solidFill>
              </a:rPr>
              <a:t>Supports Open APIs</a:t>
            </a:r>
          </a:p>
        </p:txBody>
      </p:sp>
      <p:sp>
        <p:nvSpPr>
          <p:cNvPr id="23" name="Rectangle 22"/>
          <p:cNvSpPr/>
          <p:nvPr/>
        </p:nvSpPr>
        <p:spPr bwMode="auto">
          <a:xfrm>
            <a:off x="2225603" y="4175430"/>
            <a:ext cx="4468838" cy="582620"/>
          </a:xfrm>
          <a:prstGeom prst="rect">
            <a:avLst/>
          </a:prstGeom>
          <a:solidFill>
            <a:schemeClr val="bg1"/>
          </a:solidFill>
          <a:ln w="19050">
            <a:solidFill>
              <a:schemeClr val="accent2">
                <a:lumMod val="20000"/>
                <a:lumOff val="80000"/>
              </a:schemeClr>
            </a:solidFill>
          </a:ln>
          <a:effectLst>
            <a:outerShdw blurRad="234950" dist="50800" dir="5940000" algn="tl" rotWithShape="0">
              <a:srgbClr val="000000">
                <a:alpha val="20000"/>
              </a:srgbClr>
            </a:outerShdw>
          </a:effectLst>
        </p:spPr>
        <p:txBody>
          <a:bodyPr lIns="91405" tIns="45703" rIns="91405" bIns="45703" rtlCol="0" anchor="ctr"/>
          <a:lstStyle/>
          <a:p>
            <a:pPr algn="ctr" defTabSz="914133" eaLnBrk="0" hangingPunct="0">
              <a:defRPr/>
            </a:pPr>
            <a:endParaRPr lang="en-US" sz="825" kern="0" dirty="0">
              <a:solidFill>
                <a:srgbClr val="FFFFFF"/>
              </a:solidFill>
              <a:latin typeface="Arial"/>
              <a:cs typeface="Arial"/>
              <a:sym typeface="Arial"/>
              <a:rtl val="0"/>
            </a:endParaRPr>
          </a:p>
        </p:txBody>
      </p:sp>
      <p:pic>
        <p:nvPicPr>
          <p:cNvPr id="27" name="Shape 270"/>
          <p:cNvPicPr preferRelativeResize="0"/>
          <p:nvPr/>
        </p:nvPicPr>
        <p:blipFill>
          <a:blip r:embed="rId3">
            <a:alphaModFix/>
          </a:blip>
          <a:stretch>
            <a:fillRect/>
          </a:stretch>
        </p:blipFill>
        <p:spPr>
          <a:xfrm>
            <a:off x="3065102" y="4306972"/>
            <a:ext cx="865583" cy="346226"/>
          </a:xfrm>
          <a:prstGeom prst="rect">
            <a:avLst/>
          </a:prstGeom>
          <a:noFill/>
          <a:ln>
            <a:noFill/>
          </a:ln>
        </p:spPr>
      </p:pic>
      <p:pic>
        <p:nvPicPr>
          <p:cNvPr id="28" name="Shape 271"/>
          <p:cNvPicPr preferRelativeResize="0"/>
          <p:nvPr/>
        </p:nvPicPr>
        <p:blipFill>
          <a:blip r:embed="rId4">
            <a:alphaModFix/>
          </a:blip>
          <a:stretch>
            <a:fillRect/>
          </a:stretch>
        </p:blipFill>
        <p:spPr>
          <a:xfrm>
            <a:off x="4093105" y="4294001"/>
            <a:ext cx="583507" cy="333993"/>
          </a:xfrm>
          <a:prstGeom prst="rect">
            <a:avLst/>
          </a:prstGeom>
          <a:noFill/>
          <a:ln>
            <a:noFill/>
          </a:ln>
        </p:spPr>
      </p:pic>
      <p:pic>
        <p:nvPicPr>
          <p:cNvPr id="29" name="Shape 272"/>
          <p:cNvPicPr preferRelativeResize="0"/>
          <p:nvPr/>
        </p:nvPicPr>
        <p:blipFill rotWithShape="1">
          <a:blip r:embed="rId5">
            <a:alphaModFix/>
          </a:blip>
          <a:srcRect t="11103" r="9387" b="24790"/>
          <a:stretch/>
        </p:blipFill>
        <p:spPr>
          <a:xfrm>
            <a:off x="2372585" y="4292115"/>
            <a:ext cx="385466" cy="385265"/>
          </a:xfrm>
          <a:prstGeom prst="rect">
            <a:avLst/>
          </a:prstGeom>
          <a:noFill/>
          <a:ln>
            <a:noFill/>
          </a:ln>
        </p:spPr>
      </p:pic>
      <p:pic>
        <p:nvPicPr>
          <p:cNvPr id="30" name="Picture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39032" y="4258834"/>
            <a:ext cx="721722" cy="439310"/>
          </a:xfrm>
          <a:prstGeom prst="rect">
            <a:avLst/>
          </a:prstGeom>
        </p:spPr>
      </p:pic>
      <p:pic>
        <p:nvPicPr>
          <p:cNvPr id="35" name="Picture 34"/>
          <p:cNvPicPr>
            <a:picLocks noChangeAspect="1"/>
          </p:cNvPicPr>
          <p:nvPr/>
        </p:nvPicPr>
        <p:blipFill>
          <a:blip r:embed="rId7"/>
          <a:stretch>
            <a:fillRect/>
          </a:stretch>
        </p:blipFill>
        <p:spPr>
          <a:xfrm>
            <a:off x="5633580" y="4226078"/>
            <a:ext cx="832286" cy="469839"/>
          </a:xfrm>
          <a:prstGeom prst="rect">
            <a:avLst/>
          </a:prstGeom>
        </p:spPr>
      </p:pic>
      <p:sp>
        <p:nvSpPr>
          <p:cNvPr id="37" name="TextBox 36"/>
          <p:cNvSpPr txBox="1"/>
          <p:nvPr/>
        </p:nvSpPr>
        <p:spPr>
          <a:xfrm>
            <a:off x="2832889" y="3914040"/>
            <a:ext cx="3408940" cy="184666"/>
          </a:xfrm>
          <a:prstGeom prst="rect">
            <a:avLst/>
          </a:prstGeom>
          <a:noFill/>
        </p:spPr>
        <p:txBody>
          <a:bodyPr wrap="square" lIns="0" tIns="0" rIns="0" bIns="0" rtlCol="0">
            <a:spAutoFit/>
          </a:bodyPr>
          <a:lstStyle/>
          <a:p>
            <a:pPr algn="ctr"/>
            <a:r>
              <a:rPr lang="en-US" sz="1200" b="1" dirty="0"/>
              <a:t>On-Premise, In the Cloud, Hybrid</a:t>
            </a:r>
          </a:p>
        </p:txBody>
      </p:sp>
      <p:pic>
        <p:nvPicPr>
          <p:cNvPr id="6" name="Picture 5"/>
          <p:cNvPicPr>
            <a:picLocks noChangeAspect="1"/>
          </p:cNvPicPr>
          <p:nvPr/>
        </p:nvPicPr>
        <p:blipFill>
          <a:blip r:embed="rId8"/>
          <a:stretch>
            <a:fillRect/>
          </a:stretch>
        </p:blipFill>
        <p:spPr>
          <a:xfrm>
            <a:off x="838994" y="685807"/>
            <a:ext cx="7848600" cy="933450"/>
          </a:xfrm>
          <a:prstGeom prst="rect">
            <a:avLst/>
          </a:prstGeom>
        </p:spPr>
      </p:pic>
      <p:grpSp>
        <p:nvGrpSpPr>
          <p:cNvPr id="104" name="Group 103"/>
          <p:cNvGrpSpPr/>
          <p:nvPr/>
        </p:nvGrpSpPr>
        <p:grpSpPr>
          <a:xfrm>
            <a:off x="1017307" y="2948998"/>
            <a:ext cx="6867188" cy="847725"/>
            <a:chOff x="1354820" y="3889467"/>
            <a:chExt cx="9156251" cy="1130300"/>
          </a:xfrm>
        </p:grpSpPr>
        <p:sp>
          <p:nvSpPr>
            <p:cNvPr id="105" name="Rounded Rectangle 104"/>
            <p:cNvSpPr/>
            <p:nvPr/>
          </p:nvSpPr>
          <p:spPr>
            <a:xfrm>
              <a:off x="1354820" y="3889467"/>
              <a:ext cx="9134856" cy="1130300"/>
            </a:xfrm>
            <a:prstGeom prst="roundRect">
              <a:avLst>
                <a:gd name="adj" fmla="val 9618"/>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5" dirty="0"/>
            </a:p>
          </p:txBody>
        </p:sp>
        <p:sp>
          <p:nvSpPr>
            <p:cNvPr id="106" name="Snip Same Side Corner Rectangle 105"/>
            <p:cNvSpPr/>
            <p:nvPr/>
          </p:nvSpPr>
          <p:spPr>
            <a:xfrm>
              <a:off x="1400540" y="3939155"/>
              <a:ext cx="9089136" cy="822960"/>
            </a:xfrm>
            <a:prstGeom prst="snip2SameRect">
              <a:avLst>
                <a:gd name="adj1" fmla="val 7017"/>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5" dirty="0"/>
            </a:p>
          </p:txBody>
        </p:sp>
        <p:sp>
          <p:nvSpPr>
            <p:cNvPr id="107" name="TextBox 106"/>
            <p:cNvSpPr txBox="1"/>
            <p:nvPr/>
          </p:nvSpPr>
          <p:spPr>
            <a:xfrm>
              <a:off x="5626261" y="4121122"/>
              <a:ext cx="854936" cy="415499"/>
            </a:xfrm>
            <a:prstGeom prst="rect">
              <a:avLst/>
            </a:prstGeom>
            <a:noFill/>
          </p:spPr>
          <p:txBody>
            <a:bodyPr wrap="none" lIns="0" tIns="0" rIns="0" bIns="0" rtlCol="0">
              <a:spAutoFit/>
            </a:bodyPr>
            <a:lstStyle/>
            <a:p>
              <a:pPr algn="ctr"/>
              <a:r>
                <a:rPr lang="en-US" sz="1125" b="1" dirty="0">
                  <a:solidFill>
                    <a:schemeClr val="accent1"/>
                  </a:solidFill>
                </a:rPr>
                <a:t>Database</a:t>
              </a:r>
              <a:br>
                <a:rPr lang="en-US" sz="1125" b="1" dirty="0">
                  <a:solidFill>
                    <a:schemeClr val="accent1"/>
                  </a:solidFill>
                </a:rPr>
              </a:br>
              <a:r>
                <a:rPr lang="en-US" sz="900" dirty="0">
                  <a:solidFill>
                    <a:schemeClr val="accent1"/>
                  </a:solidFill>
                </a:rPr>
                <a:t>MapR-DB</a:t>
              </a:r>
            </a:p>
          </p:txBody>
        </p:sp>
        <p:sp>
          <p:nvSpPr>
            <p:cNvPr id="108" name="TextBox 107"/>
            <p:cNvSpPr txBox="1"/>
            <p:nvPr/>
          </p:nvSpPr>
          <p:spPr>
            <a:xfrm>
              <a:off x="7887610" y="4121122"/>
              <a:ext cx="1517509" cy="415499"/>
            </a:xfrm>
            <a:prstGeom prst="rect">
              <a:avLst/>
            </a:prstGeom>
            <a:noFill/>
          </p:spPr>
          <p:txBody>
            <a:bodyPr wrap="none" lIns="0" tIns="0" rIns="0" bIns="0" rtlCol="0">
              <a:spAutoFit/>
            </a:bodyPr>
            <a:lstStyle/>
            <a:p>
              <a:pPr algn="ctr"/>
              <a:r>
                <a:rPr lang="en-US" sz="1125" b="1" dirty="0">
                  <a:solidFill>
                    <a:schemeClr val="accent1"/>
                  </a:solidFill>
                </a:rPr>
                <a:t>Event Streaming</a:t>
              </a:r>
              <a:r>
                <a:rPr lang="en-US" sz="900" b="1" dirty="0">
                  <a:solidFill>
                    <a:schemeClr val="accent1"/>
                  </a:solidFill>
                </a:rPr>
                <a:t/>
              </a:r>
              <a:br>
                <a:rPr lang="en-US" sz="900" b="1" dirty="0">
                  <a:solidFill>
                    <a:schemeClr val="accent1"/>
                  </a:solidFill>
                </a:rPr>
              </a:br>
              <a:r>
                <a:rPr lang="en-US" sz="900" dirty="0">
                  <a:solidFill>
                    <a:schemeClr val="accent1"/>
                  </a:solidFill>
                </a:rPr>
                <a:t>MapR Streams</a:t>
              </a:r>
            </a:p>
          </p:txBody>
        </p:sp>
        <p:sp>
          <p:nvSpPr>
            <p:cNvPr id="109" name="Rounded Rectangle 108"/>
            <p:cNvSpPr/>
            <p:nvPr/>
          </p:nvSpPr>
          <p:spPr>
            <a:xfrm>
              <a:off x="1357927" y="4762115"/>
              <a:ext cx="9153144" cy="2576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5" dirty="0"/>
            </a:p>
          </p:txBody>
        </p:sp>
        <p:sp>
          <p:nvSpPr>
            <p:cNvPr id="110" name="TextBox 109"/>
            <p:cNvSpPr txBox="1"/>
            <p:nvPr/>
          </p:nvSpPr>
          <p:spPr>
            <a:xfrm>
              <a:off x="1465304" y="4806784"/>
              <a:ext cx="1196909" cy="184665"/>
            </a:xfrm>
            <a:prstGeom prst="rect">
              <a:avLst/>
            </a:prstGeom>
            <a:noFill/>
          </p:spPr>
          <p:txBody>
            <a:bodyPr wrap="none" lIns="0" tIns="0" rIns="0" bIns="0" rtlCol="0">
              <a:spAutoFit/>
            </a:bodyPr>
            <a:lstStyle/>
            <a:p>
              <a:pPr algn="ctr"/>
              <a:r>
                <a:rPr lang="en-US" sz="900" b="1" dirty="0">
                  <a:solidFill>
                    <a:schemeClr val="bg1"/>
                  </a:solidFill>
                </a:rPr>
                <a:t>High Availability</a:t>
              </a:r>
            </a:p>
          </p:txBody>
        </p:sp>
        <p:sp>
          <p:nvSpPr>
            <p:cNvPr id="111" name="TextBox 110"/>
            <p:cNvSpPr txBox="1"/>
            <p:nvPr/>
          </p:nvSpPr>
          <p:spPr>
            <a:xfrm>
              <a:off x="1928083" y="4121122"/>
              <a:ext cx="1795363" cy="415499"/>
            </a:xfrm>
            <a:prstGeom prst="rect">
              <a:avLst/>
            </a:prstGeom>
            <a:noFill/>
          </p:spPr>
          <p:txBody>
            <a:bodyPr wrap="none" lIns="0" tIns="0" rIns="0" bIns="0" rtlCol="0">
              <a:spAutoFit/>
            </a:bodyPr>
            <a:lstStyle/>
            <a:p>
              <a:pPr algn="ctr"/>
              <a:r>
                <a:rPr lang="en-US" sz="1125" b="1" dirty="0">
                  <a:solidFill>
                    <a:schemeClr val="accent1"/>
                  </a:solidFill>
                </a:rPr>
                <a:t>Web-Scale  Storage</a:t>
              </a:r>
            </a:p>
            <a:p>
              <a:pPr algn="ctr"/>
              <a:r>
                <a:rPr lang="en-US" sz="900" dirty="0">
                  <a:solidFill>
                    <a:schemeClr val="accent1"/>
                  </a:solidFill>
                </a:rPr>
                <a:t>MapR-FS</a:t>
              </a:r>
            </a:p>
          </p:txBody>
        </p:sp>
        <p:sp>
          <p:nvSpPr>
            <p:cNvPr id="112" name="TextBox 111"/>
            <p:cNvSpPr txBox="1"/>
            <p:nvPr/>
          </p:nvSpPr>
          <p:spPr>
            <a:xfrm>
              <a:off x="3089452" y="4806784"/>
              <a:ext cx="726696" cy="184665"/>
            </a:xfrm>
            <a:prstGeom prst="rect">
              <a:avLst/>
            </a:prstGeom>
            <a:noFill/>
          </p:spPr>
          <p:txBody>
            <a:bodyPr wrap="none" lIns="0" tIns="0" rIns="0" bIns="0" rtlCol="0">
              <a:spAutoFit/>
            </a:bodyPr>
            <a:lstStyle/>
            <a:p>
              <a:pPr algn="ctr"/>
              <a:r>
                <a:rPr lang="en-US" sz="900" b="1" dirty="0">
                  <a:solidFill>
                    <a:schemeClr val="bg1"/>
                  </a:solidFill>
                </a:rPr>
                <a:t>Real Time</a:t>
              </a:r>
            </a:p>
          </p:txBody>
        </p:sp>
        <p:sp>
          <p:nvSpPr>
            <p:cNvPr id="113" name="TextBox 112"/>
            <p:cNvSpPr txBox="1"/>
            <p:nvPr/>
          </p:nvSpPr>
          <p:spPr>
            <a:xfrm>
              <a:off x="4248289" y="4806784"/>
              <a:ext cx="1171261" cy="184665"/>
            </a:xfrm>
            <a:prstGeom prst="rect">
              <a:avLst/>
            </a:prstGeom>
            <a:noFill/>
          </p:spPr>
          <p:txBody>
            <a:bodyPr wrap="none" lIns="0" tIns="0" rIns="0" bIns="0" rtlCol="0">
              <a:spAutoFit/>
            </a:bodyPr>
            <a:lstStyle/>
            <a:p>
              <a:pPr algn="ctr"/>
              <a:r>
                <a:rPr lang="en-US" sz="900" b="1" dirty="0">
                  <a:solidFill>
                    <a:schemeClr val="bg1"/>
                  </a:solidFill>
                </a:rPr>
                <a:t>Unified Security</a:t>
              </a:r>
            </a:p>
          </p:txBody>
        </p:sp>
        <p:sp>
          <p:nvSpPr>
            <p:cNvPr id="114" name="TextBox 113"/>
            <p:cNvSpPr txBox="1"/>
            <p:nvPr/>
          </p:nvSpPr>
          <p:spPr>
            <a:xfrm>
              <a:off x="5853608" y="4806784"/>
              <a:ext cx="991724" cy="184665"/>
            </a:xfrm>
            <a:prstGeom prst="rect">
              <a:avLst/>
            </a:prstGeom>
            <a:noFill/>
          </p:spPr>
          <p:txBody>
            <a:bodyPr wrap="none" lIns="0" tIns="0" rIns="0" bIns="0" rtlCol="0">
              <a:spAutoFit/>
            </a:bodyPr>
            <a:lstStyle/>
            <a:p>
              <a:pPr algn="ctr"/>
              <a:r>
                <a:rPr lang="en-US" sz="900" b="1" dirty="0">
                  <a:solidFill>
                    <a:schemeClr val="bg1"/>
                  </a:solidFill>
                </a:rPr>
                <a:t>Multi-tenancy</a:t>
              </a:r>
            </a:p>
          </p:txBody>
        </p:sp>
        <p:sp>
          <p:nvSpPr>
            <p:cNvPr id="115" name="TextBox 114"/>
            <p:cNvSpPr txBox="1"/>
            <p:nvPr/>
          </p:nvSpPr>
          <p:spPr>
            <a:xfrm>
              <a:off x="7276450" y="4806784"/>
              <a:ext cx="1342248" cy="184665"/>
            </a:xfrm>
            <a:prstGeom prst="rect">
              <a:avLst/>
            </a:prstGeom>
            <a:noFill/>
          </p:spPr>
          <p:txBody>
            <a:bodyPr wrap="none" lIns="0" tIns="0" rIns="0" bIns="0" rtlCol="0">
              <a:spAutoFit/>
            </a:bodyPr>
            <a:lstStyle/>
            <a:p>
              <a:pPr algn="ctr"/>
              <a:r>
                <a:rPr lang="en-US" sz="900" b="1" dirty="0">
                  <a:solidFill>
                    <a:schemeClr val="bg1"/>
                  </a:solidFill>
                </a:rPr>
                <a:t>Disaster Recovery</a:t>
              </a:r>
            </a:p>
          </p:txBody>
        </p:sp>
        <p:sp>
          <p:nvSpPr>
            <p:cNvPr id="116" name="TextBox 115"/>
            <p:cNvSpPr txBox="1"/>
            <p:nvPr/>
          </p:nvSpPr>
          <p:spPr>
            <a:xfrm>
              <a:off x="9049012" y="4806784"/>
              <a:ext cx="1376445" cy="184665"/>
            </a:xfrm>
            <a:prstGeom prst="rect">
              <a:avLst/>
            </a:prstGeom>
            <a:noFill/>
          </p:spPr>
          <p:txBody>
            <a:bodyPr wrap="none" lIns="0" tIns="0" rIns="0" bIns="0" rtlCol="0">
              <a:spAutoFit/>
            </a:bodyPr>
            <a:lstStyle/>
            <a:p>
              <a:pPr algn="ctr"/>
              <a:r>
                <a:rPr lang="en-US" sz="900" b="1" dirty="0">
                  <a:solidFill>
                    <a:schemeClr val="bg1"/>
                  </a:solidFill>
                </a:rPr>
                <a:t>Global Namespace</a:t>
              </a:r>
            </a:p>
          </p:txBody>
        </p:sp>
        <p:cxnSp>
          <p:nvCxnSpPr>
            <p:cNvPr id="117" name="Straight Connector 116"/>
            <p:cNvCxnSpPr/>
            <p:nvPr/>
          </p:nvCxnSpPr>
          <p:spPr>
            <a:xfrm>
              <a:off x="4813107" y="4032362"/>
              <a:ext cx="0" cy="581412"/>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7298337" y="4032362"/>
              <a:ext cx="0" cy="581412"/>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9" name="Title 1"/>
          <p:cNvSpPr txBox="1">
            <a:spLocks/>
          </p:cNvSpPr>
          <p:nvPr/>
        </p:nvSpPr>
        <p:spPr>
          <a:xfrm>
            <a:off x="238200" y="332921"/>
            <a:ext cx="8227219" cy="471137"/>
          </a:xfrm>
          <a:prstGeom prst="rect">
            <a:avLst/>
          </a:prstGeom>
        </p:spPr>
        <p:txBody>
          <a:bodyPr/>
          <a:lstStyle>
            <a:lvl1pPr algn="l" defTabSz="914400" rtl="0" eaLnBrk="1" latinLnBrk="0" hangingPunct="1">
              <a:spcBef>
                <a:spcPct val="0"/>
              </a:spcBef>
              <a:buNone/>
              <a:defRPr sz="3200" b="0" kern="1200">
                <a:solidFill>
                  <a:schemeClr val="accent1"/>
                </a:solidFill>
                <a:latin typeface="+mj-lt"/>
                <a:ea typeface="+mj-ea"/>
                <a:cs typeface="+mj-cs"/>
              </a:defRPr>
            </a:lvl1pPr>
          </a:lstStyle>
          <a:p>
            <a:pPr algn="ctr"/>
            <a:r>
              <a:rPr lang="en-US" sz="2100" b="1" dirty="0">
                <a:solidFill>
                  <a:schemeClr val="accent2"/>
                </a:solidFill>
              </a:rPr>
              <a:t>Speed, Scale, Reliability</a:t>
            </a:r>
          </a:p>
        </p:txBody>
      </p:sp>
    </p:spTree>
    <p:extLst>
      <p:ext uri="{BB962C8B-B14F-4D97-AF65-F5344CB8AC3E}">
        <p14:creationId xmlns:p14="http://schemas.microsoft.com/office/powerpoint/2010/main" val="11311684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99982" y="141251"/>
            <a:ext cx="8229362" cy="471137"/>
          </a:xfrm>
        </p:spPr>
        <p:txBody>
          <a:bodyPr/>
          <a:lstStyle/>
          <a:p>
            <a:r>
              <a:rPr lang="en-US" dirty="0" err="1"/>
              <a:t>ThingWorx</a:t>
            </a:r>
            <a:r>
              <a:rPr lang="en-US" dirty="0"/>
              <a:t> &amp; </a:t>
            </a:r>
            <a:r>
              <a:rPr lang="en-US" dirty="0" err="1"/>
              <a:t>MapR</a:t>
            </a:r>
            <a:r>
              <a:rPr lang="en-US" dirty="0"/>
              <a:t> in Action</a:t>
            </a:r>
          </a:p>
        </p:txBody>
      </p:sp>
      <p:sp>
        <p:nvSpPr>
          <p:cNvPr id="3" name="Text Placeholder 2"/>
          <p:cNvSpPr>
            <a:spLocks noGrp="1"/>
          </p:cNvSpPr>
          <p:nvPr>
            <p:ph type="body" sz="quarter" idx="11"/>
          </p:nvPr>
        </p:nvSpPr>
        <p:spPr>
          <a:xfrm>
            <a:off x="80921" y="1506681"/>
            <a:ext cx="1548245" cy="238991"/>
          </a:xfrm>
        </p:spPr>
        <p:txBody>
          <a:bodyPr>
            <a:noAutofit/>
          </a:bodyPr>
          <a:lstStyle/>
          <a:p>
            <a:r>
              <a:rPr lang="en-US" sz="1800"/>
              <a:t>Application Enabled Micro Services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543" t="8805" r="13069" b="13176"/>
          <a:stretch/>
        </p:blipFill>
        <p:spPr>
          <a:xfrm>
            <a:off x="1629166" y="696191"/>
            <a:ext cx="6984899" cy="4010891"/>
          </a:xfrm>
          <a:prstGeom prst="rect">
            <a:avLst/>
          </a:prstGeom>
        </p:spPr>
      </p:pic>
      <p:sp>
        <p:nvSpPr>
          <p:cNvPr id="5" name="Text Placeholder 2"/>
          <p:cNvSpPr txBox="1">
            <a:spLocks/>
          </p:cNvSpPr>
          <p:nvPr/>
        </p:nvSpPr>
        <p:spPr>
          <a:xfrm>
            <a:off x="80921" y="3924300"/>
            <a:ext cx="1548245" cy="238991"/>
          </a:xfrm>
          <a:prstGeom prst="rect">
            <a:avLst/>
          </a:prstGeom>
        </p:spPr>
        <p:txBody>
          <a:bodyPr vert="horz" lIns="0" tIns="0" rIns="0" bIns="0" rtlCol="0" anchor="b" anchorCtr="0">
            <a:noAutofit/>
          </a:bodyPr>
          <a:lstStyle>
            <a:lvl1pPr marL="0" indent="0" algn="l" defTabSz="475465" rtl="0" eaLnBrk="1" latinLnBrk="0" hangingPunct="1">
              <a:spcBef>
                <a:spcPct val="20000"/>
              </a:spcBef>
              <a:buFont typeface="Arial"/>
              <a:buNone/>
              <a:defRPr lang="en-US" sz="750" b="0" i="1" kern="1200" dirty="0">
                <a:solidFill>
                  <a:schemeClr val="tx1">
                    <a:lumMod val="50000"/>
                    <a:lumOff val="50000"/>
                  </a:schemeClr>
                </a:solidFill>
                <a:latin typeface="Arial"/>
                <a:ea typeface="+mn-ea"/>
                <a:cs typeface="Arial"/>
              </a:defRPr>
            </a:lvl1pPr>
            <a:lvl2pPr marL="461963" indent="-211138" algn="l" defTabSz="475465" rtl="0" eaLnBrk="1" latinLnBrk="0" hangingPunct="1">
              <a:spcBef>
                <a:spcPct val="20000"/>
              </a:spcBef>
              <a:buFont typeface="Arial"/>
              <a:buChar char="–"/>
              <a:defRPr sz="1900" kern="1200">
                <a:solidFill>
                  <a:srgbClr val="000000"/>
                </a:solidFill>
                <a:latin typeface="Arial"/>
                <a:ea typeface="+mn-ea"/>
                <a:cs typeface="Arial"/>
              </a:defRPr>
            </a:lvl2pPr>
            <a:lvl3pPr marL="887939" indent="-236536" algn="l" defTabSz="475465" rtl="0" eaLnBrk="1" latinLnBrk="0" hangingPunct="1">
              <a:spcBef>
                <a:spcPct val="20000"/>
              </a:spcBef>
              <a:buFont typeface="Arial"/>
              <a:buChar char="•"/>
              <a:defRPr sz="1600" kern="1200">
                <a:solidFill>
                  <a:srgbClr val="000000"/>
                </a:solidFill>
                <a:latin typeface="Arial"/>
                <a:ea typeface="+mn-ea"/>
                <a:cs typeface="Arial"/>
              </a:defRPr>
            </a:lvl3pPr>
            <a:lvl4pPr marL="1162866" indent="-236536" algn="l" defTabSz="475465" rtl="0" eaLnBrk="1" latinLnBrk="0" hangingPunct="1">
              <a:spcBef>
                <a:spcPct val="20000"/>
              </a:spcBef>
              <a:buFont typeface="Arial"/>
              <a:buChar char="–"/>
              <a:tabLst>
                <a:tab pos="1252032" algn="l"/>
              </a:tabLst>
              <a:defRPr sz="1400" kern="1200">
                <a:solidFill>
                  <a:srgbClr val="000000"/>
                </a:solidFill>
                <a:latin typeface="Arial"/>
                <a:ea typeface="+mn-ea"/>
                <a:cs typeface="Arial"/>
              </a:defRPr>
            </a:lvl4pPr>
            <a:lvl5pPr marL="1431601" indent="-236536" algn="l" defTabSz="475465" rtl="0" eaLnBrk="1" latinLnBrk="0" hangingPunct="1">
              <a:spcBef>
                <a:spcPct val="20000"/>
              </a:spcBef>
              <a:buFont typeface="Arial"/>
              <a:buChar char="»"/>
              <a:defRPr sz="1200" kern="1200">
                <a:solidFill>
                  <a:srgbClr val="000000"/>
                </a:solidFill>
                <a:latin typeface="Arial"/>
                <a:ea typeface="+mn-ea"/>
                <a:cs typeface="Arial"/>
              </a:defRPr>
            </a:lvl5pPr>
            <a:lvl6pPr marL="2615061" indent="-237733" algn="l" defTabSz="475465" rtl="0" eaLnBrk="1" latinLnBrk="0" hangingPunct="1">
              <a:spcBef>
                <a:spcPct val="20000"/>
              </a:spcBef>
              <a:buFont typeface="Arial"/>
              <a:buChar char="•"/>
              <a:defRPr sz="2100" kern="1200">
                <a:solidFill>
                  <a:schemeClr val="tx1"/>
                </a:solidFill>
                <a:latin typeface="+mn-lt"/>
                <a:ea typeface="+mn-ea"/>
                <a:cs typeface="+mn-cs"/>
              </a:defRPr>
            </a:lvl6pPr>
            <a:lvl7pPr marL="3090528" indent="-237733" algn="l" defTabSz="475465" rtl="0" eaLnBrk="1" latinLnBrk="0" hangingPunct="1">
              <a:spcBef>
                <a:spcPct val="20000"/>
              </a:spcBef>
              <a:buFont typeface="Arial"/>
              <a:buChar char="•"/>
              <a:defRPr sz="2100" kern="1200">
                <a:solidFill>
                  <a:schemeClr val="tx1"/>
                </a:solidFill>
                <a:latin typeface="+mn-lt"/>
                <a:ea typeface="+mn-ea"/>
                <a:cs typeface="+mn-cs"/>
              </a:defRPr>
            </a:lvl7pPr>
            <a:lvl8pPr marL="3565993" indent="-237733" algn="l" defTabSz="475465" rtl="0" eaLnBrk="1" latinLnBrk="0" hangingPunct="1">
              <a:spcBef>
                <a:spcPct val="20000"/>
              </a:spcBef>
              <a:buFont typeface="Arial"/>
              <a:buChar char="•"/>
              <a:defRPr sz="2100" kern="1200">
                <a:solidFill>
                  <a:schemeClr val="tx1"/>
                </a:solidFill>
                <a:latin typeface="+mn-lt"/>
                <a:ea typeface="+mn-ea"/>
                <a:cs typeface="+mn-cs"/>
              </a:defRPr>
            </a:lvl8pPr>
            <a:lvl9pPr marL="4041459" indent="-237733" algn="l" defTabSz="475465" rtl="0" eaLnBrk="1" latinLnBrk="0" hangingPunct="1">
              <a:spcBef>
                <a:spcPct val="20000"/>
              </a:spcBef>
              <a:buFont typeface="Arial"/>
              <a:buChar char="•"/>
              <a:defRPr sz="2100" kern="1200">
                <a:solidFill>
                  <a:schemeClr val="tx1"/>
                </a:solidFill>
                <a:latin typeface="+mn-lt"/>
                <a:ea typeface="+mn-ea"/>
                <a:cs typeface="+mn-cs"/>
              </a:defRPr>
            </a:lvl9pPr>
          </a:lstStyle>
          <a:p>
            <a:r>
              <a:rPr lang="en-US" sz="1800" dirty="0"/>
              <a:t>Converged Data Services</a:t>
            </a:r>
          </a:p>
        </p:txBody>
      </p:sp>
    </p:spTree>
    <p:extLst>
      <p:ext uri="{BB962C8B-B14F-4D97-AF65-F5344CB8AC3E}">
        <p14:creationId xmlns:p14="http://schemas.microsoft.com/office/powerpoint/2010/main" val="1295093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err="1"/>
              <a:t>IoT</a:t>
            </a:r>
            <a:r>
              <a:rPr lang="en-US" dirty="0"/>
              <a:t> is local and global</a:t>
            </a:r>
          </a:p>
          <a:p>
            <a:r>
              <a:rPr lang="en-US" dirty="0" err="1"/>
              <a:t>IoT</a:t>
            </a:r>
            <a:r>
              <a:rPr lang="en-US" dirty="0"/>
              <a:t> is sensors and actuators</a:t>
            </a:r>
          </a:p>
          <a:p>
            <a:r>
              <a:rPr lang="en-US" dirty="0"/>
              <a:t>Some </a:t>
            </a:r>
            <a:r>
              <a:rPr lang="en-US" dirty="0" err="1"/>
              <a:t>IoT</a:t>
            </a:r>
            <a:r>
              <a:rPr lang="en-US" dirty="0"/>
              <a:t> is real-time, and some is not</a:t>
            </a:r>
          </a:p>
          <a:p>
            <a:r>
              <a:rPr lang="en-US" dirty="0"/>
              <a:t>Analytics provide intelligence at all levels</a:t>
            </a:r>
          </a:p>
          <a:p>
            <a:r>
              <a:rPr lang="en-US" dirty="0"/>
              <a:t>Not all data may need to be stored, but process it for insights</a:t>
            </a:r>
          </a:p>
          <a:p>
            <a:r>
              <a:rPr lang="en-US" dirty="0"/>
              <a:t>Security is important</a:t>
            </a:r>
          </a:p>
          <a:p>
            <a:endParaRPr lang="en-US" dirty="0"/>
          </a:p>
        </p:txBody>
      </p:sp>
      <p:sp>
        <p:nvSpPr>
          <p:cNvPr id="3" name="Title 2"/>
          <p:cNvSpPr>
            <a:spLocks noGrp="1"/>
          </p:cNvSpPr>
          <p:nvPr>
            <p:ph type="title"/>
          </p:nvPr>
        </p:nvSpPr>
        <p:spPr/>
        <p:txBody>
          <a:bodyPr/>
          <a:lstStyle/>
          <a:p>
            <a:r>
              <a:rPr lang="en-US" dirty="0"/>
              <a:t>IOT Summary</a:t>
            </a:r>
          </a:p>
        </p:txBody>
      </p:sp>
    </p:spTree>
    <p:extLst>
      <p:ext uri="{BB962C8B-B14F-4D97-AF65-F5344CB8AC3E}">
        <p14:creationId xmlns:p14="http://schemas.microsoft.com/office/powerpoint/2010/main" val="1262105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89" name="Shape 201"/>
          <p:cNvSpPr txBox="1">
            <a:spLocks noGrp="1"/>
          </p:cNvSpPr>
          <p:nvPr>
            <p:ph type="title"/>
          </p:nvPr>
        </p:nvSpPr>
        <p:spPr>
          <a:xfrm>
            <a:off x="346473" y="205979"/>
            <a:ext cx="8227219" cy="553640"/>
          </a:xfrm>
        </p:spPr>
        <p:txBody>
          <a:bodyPr vert="horz" lIns="91406" tIns="45694" rIns="91406" bIns="45694" rtlCol="0" anchor="ctr">
            <a:normAutofit/>
          </a:bodyPr>
          <a:lstStyle/>
          <a:p>
            <a:pPr eaLnBrk="1" hangingPunct="1">
              <a:spcBef>
                <a:spcPct val="0"/>
              </a:spcBef>
              <a:buSzPct val="25000"/>
            </a:pPr>
            <a:r>
              <a:rPr lang="en-US" b="0" dirty="0" smtClean="0"/>
              <a:t>DWO Categories/Approaches (cont.)</a:t>
            </a:r>
            <a:endParaRPr lang="en-US" b="0" dirty="0" smtClean="0">
              <a:latin typeface="Arial" charset="0"/>
              <a:cs typeface="Arial" charset="0"/>
              <a:sym typeface="Arial" charset="0"/>
            </a:endParaRPr>
          </a:p>
        </p:txBody>
      </p:sp>
      <p:sp>
        <p:nvSpPr>
          <p:cNvPr id="37890" name="Shape 202"/>
          <p:cNvSpPr txBox="1">
            <a:spLocks noGrp="1"/>
          </p:cNvSpPr>
          <p:nvPr>
            <p:ph type="body" idx="1"/>
          </p:nvPr>
        </p:nvSpPr>
        <p:spPr>
          <a:xfrm>
            <a:off x="457201" y="896541"/>
            <a:ext cx="8227219" cy="3600450"/>
          </a:xfrm>
        </p:spPr>
        <p:txBody>
          <a:bodyPr vert="horz" lIns="91406" tIns="45694" rIns="91406" bIns="45694" rtlCol="0">
            <a:normAutofit/>
          </a:bodyPr>
          <a:lstStyle/>
          <a:p>
            <a:pPr indent="-258366">
              <a:spcBef>
                <a:spcPct val="0"/>
              </a:spcBef>
              <a:buClr>
                <a:srgbClr val="4D4F53"/>
              </a:buClr>
              <a:buFontTx/>
              <a:buChar char="•"/>
            </a:pPr>
            <a:r>
              <a:rPr lang="en-US" sz="1950" dirty="0">
                <a:solidFill>
                  <a:srgbClr val="4D4F53"/>
                </a:solidFill>
                <a:latin typeface="Arial" charset="0"/>
                <a:cs typeface="Arial" charset="0"/>
                <a:sym typeface="Arial" charset="0"/>
              </a:rPr>
              <a:t>Modernized Data Architecture</a:t>
            </a:r>
          </a:p>
          <a:p>
            <a:pPr lvl="1" indent="-258366">
              <a:spcBef>
                <a:spcPct val="0"/>
              </a:spcBef>
              <a:buClr>
                <a:srgbClr val="4D4F53"/>
              </a:buClr>
              <a:buFontTx/>
              <a:buChar char="•"/>
            </a:pPr>
            <a:r>
              <a:rPr lang="en-US" sz="1650" dirty="0">
                <a:solidFill>
                  <a:srgbClr val="4D4F53"/>
                </a:solidFill>
                <a:latin typeface="Arial" charset="0"/>
                <a:cs typeface="Arial" charset="0"/>
                <a:sym typeface="Arial" charset="0"/>
              </a:rPr>
              <a:t>Architect all workloads from scratch to use appropriate processing engines</a:t>
            </a:r>
          </a:p>
          <a:p>
            <a:pPr lvl="1" indent="-258366">
              <a:spcBef>
                <a:spcPts val="394"/>
              </a:spcBef>
              <a:buClr>
                <a:srgbClr val="4D4F53"/>
              </a:buClr>
              <a:buFontTx/>
              <a:buChar char="•"/>
            </a:pPr>
            <a:r>
              <a:rPr lang="en-US" sz="1650" dirty="0">
                <a:solidFill>
                  <a:srgbClr val="4D4F53"/>
                </a:solidFill>
                <a:latin typeface="Arial" charset="0"/>
                <a:cs typeface="Arial" charset="0"/>
                <a:sym typeface="Arial" charset="0"/>
              </a:rPr>
              <a:t>Leverage cost-efficient platform to seamlessly collect, prepare, blend, transform &amp; distribute data</a:t>
            </a:r>
          </a:p>
          <a:p>
            <a:pPr lvl="2" indent="-286941">
              <a:spcBef>
                <a:spcPts val="329"/>
              </a:spcBef>
              <a:buClr>
                <a:srgbClr val="4D4F53"/>
              </a:buClr>
              <a:buFontTx/>
              <a:buChar char="–"/>
            </a:pPr>
            <a:r>
              <a:rPr lang="en-US" sz="1350" dirty="0">
                <a:solidFill>
                  <a:srgbClr val="4D4F53"/>
                </a:solidFill>
                <a:latin typeface="Arial" charset="0"/>
                <a:cs typeface="Arial" charset="0"/>
                <a:sym typeface="Arial" charset="0"/>
              </a:rPr>
              <a:t>Prepare data for analytics</a:t>
            </a:r>
          </a:p>
          <a:p>
            <a:pPr lvl="2" indent="-286941">
              <a:spcBef>
                <a:spcPts val="329"/>
              </a:spcBef>
              <a:buClr>
                <a:srgbClr val="4D4F53"/>
              </a:buClr>
              <a:buFontTx/>
              <a:buChar char="–"/>
            </a:pPr>
            <a:r>
              <a:rPr lang="en-US" sz="1350" dirty="0">
                <a:solidFill>
                  <a:srgbClr val="4D4F53"/>
                </a:solidFill>
                <a:latin typeface="Arial" charset="0"/>
                <a:cs typeface="Arial" charset="0"/>
                <a:sym typeface="Arial" charset="0"/>
              </a:rPr>
              <a:t>Blend data for new insights</a:t>
            </a:r>
          </a:p>
          <a:p>
            <a:pPr lvl="2" indent="-286941">
              <a:spcBef>
                <a:spcPts val="329"/>
              </a:spcBef>
              <a:buClr>
                <a:srgbClr val="4D4F53"/>
              </a:buClr>
              <a:buFontTx/>
              <a:buChar char="–"/>
            </a:pPr>
            <a:r>
              <a:rPr lang="en-US" sz="1350" dirty="0">
                <a:solidFill>
                  <a:srgbClr val="4D4F53"/>
                </a:solidFill>
                <a:latin typeface="Arial" charset="0"/>
                <a:cs typeface="Arial" charset="0"/>
                <a:sym typeface="Arial" charset="0"/>
              </a:rPr>
              <a:t>Transform data with “design once &amp; deploy anywhere” approach</a:t>
            </a:r>
          </a:p>
          <a:p>
            <a:pPr lvl="1" indent="-258366">
              <a:spcBef>
                <a:spcPts val="394"/>
              </a:spcBef>
              <a:buClr>
                <a:srgbClr val="4D4F53"/>
              </a:buClr>
              <a:buFontTx/>
              <a:buChar char="•"/>
            </a:pPr>
            <a:r>
              <a:rPr lang="en-US" sz="1650" dirty="0">
                <a:solidFill>
                  <a:srgbClr val="4D4F53"/>
                </a:solidFill>
                <a:latin typeface="Arial" charset="0"/>
                <a:cs typeface="Arial" charset="0"/>
                <a:sym typeface="Arial" charset="0"/>
              </a:rPr>
              <a:t>Pre-process data to sort, cleanse, and filter data before publishing to subscribers</a:t>
            </a:r>
          </a:p>
          <a:p>
            <a:pPr lvl="1" indent="-258366">
              <a:spcBef>
                <a:spcPts val="394"/>
              </a:spcBef>
              <a:buClr>
                <a:srgbClr val="4D4F53"/>
              </a:buClr>
              <a:buFontTx/>
              <a:buChar char="•"/>
            </a:pPr>
            <a:r>
              <a:rPr lang="en-US" sz="1650" dirty="0">
                <a:solidFill>
                  <a:srgbClr val="4D4F53"/>
                </a:solidFill>
                <a:latin typeface="Arial" charset="0"/>
                <a:cs typeface="Arial" charset="0"/>
                <a:sym typeface="Arial" charset="0"/>
              </a:rPr>
              <a:t>Apply MapR-DB, MapR Streams, Drill, Spark, and custom scripts as appropriate</a:t>
            </a:r>
          </a:p>
          <a:p>
            <a:pPr lvl="1" indent="-258366">
              <a:spcBef>
                <a:spcPts val="394"/>
              </a:spcBef>
              <a:buClr>
                <a:srgbClr val="4D4F53"/>
              </a:buClr>
              <a:buFontTx/>
              <a:buChar char="•"/>
            </a:pPr>
            <a:r>
              <a:rPr lang="en-US" sz="1650" dirty="0">
                <a:solidFill>
                  <a:srgbClr val="4D4F53"/>
                </a:solidFill>
                <a:latin typeface="Arial" charset="0"/>
                <a:cs typeface="Arial" charset="0"/>
                <a:sym typeface="Arial" charset="0"/>
              </a:rPr>
              <a:t>Automation: Modernized workload with new features</a:t>
            </a:r>
          </a:p>
        </p:txBody>
      </p:sp>
    </p:spTree>
    <p:extLst>
      <p:ext uri="{BB962C8B-B14F-4D97-AF65-F5344CB8AC3E}">
        <p14:creationId xmlns:p14="http://schemas.microsoft.com/office/powerpoint/2010/main" val="1901515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pexels-photo-24495_filter.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835" y="8818"/>
            <a:ext cx="9144000" cy="4868960"/>
          </a:xfrm>
          <a:prstGeom prst="rect">
            <a:avLst/>
          </a:prstGeom>
        </p:spPr>
      </p:pic>
      <p:sp>
        <p:nvSpPr>
          <p:cNvPr id="20" name="Rectangle 19"/>
          <p:cNvSpPr/>
          <p:nvPr/>
        </p:nvSpPr>
        <p:spPr bwMode="auto">
          <a:xfrm>
            <a:off x="5520290" y="3493887"/>
            <a:ext cx="3623710" cy="1383891"/>
          </a:xfrm>
          <a:prstGeom prst="rect">
            <a:avLst/>
          </a:prstGeom>
          <a:solidFill>
            <a:schemeClr val="tx1">
              <a:alpha val="50000"/>
            </a:schemeClr>
          </a:solidFill>
          <a:ln w="9525" algn="ctr">
            <a:noFill/>
            <a:round/>
            <a:headEnd/>
            <a:tailEnd/>
          </a:ln>
        </p:spPr>
        <p:txBody>
          <a:bodyPr rtlCol="0" anchor="ctr"/>
          <a:lstStyle/>
          <a:p>
            <a:pPr algn="ctr" eaLnBrk="0" hangingPunct="0"/>
            <a:endParaRPr lang="en-US" dirty="0" smtClean="0">
              <a:solidFill>
                <a:srgbClr val="FFFFFF"/>
              </a:solidFill>
            </a:endParaRPr>
          </a:p>
        </p:txBody>
      </p:sp>
      <p:sp>
        <p:nvSpPr>
          <p:cNvPr id="42" name="Rectangle 41"/>
          <p:cNvSpPr/>
          <p:nvPr/>
        </p:nvSpPr>
        <p:spPr bwMode="auto">
          <a:xfrm>
            <a:off x="1851374" y="1050709"/>
            <a:ext cx="3668916" cy="972605"/>
          </a:xfrm>
          <a:prstGeom prst="rect">
            <a:avLst/>
          </a:prstGeom>
          <a:solidFill>
            <a:srgbClr val="C8102E"/>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sp>
        <p:nvSpPr>
          <p:cNvPr id="18" name="Text Placeholder 1"/>
          <p:cNvSpPr txBox="1">
            <a:spLocks/>
          </p:cNvSpPr>
          <p:nvPr/>
        </p:nvSpPr>
        <p:spPr>
          <a:xfrm>
            <a:off x="338961" y="2038301"/>
            <a:ext cx="1512413" cy="482440"/>
          </a:xfrm>
          <a:prstGeom prst="rect">
            <a:avLst/>
          </a:prstGeom>
        </p:spPr>
        <p:txBody>
          <a:bodyPr lIns="71332" tIns="35666" rIns="71332" bIns="35666"/>
          <a:lstStyle>
            <a:lvl1pPr marL="344488" indent="-344488" algn="l" defTabSz="609493" rtl="0" eaLnBrk="1" latinLnBrk="0" hangingPunct="1">
              <a:spcBef>
                <a:spcPct val="20000"/>
              </a:spcBef>
              <a:buFont typeface="Arial"/>
              <a:buChar char="•"/>
              <a:defRPr sz="2800" kern="1200">
                <a:solidFill>
                  <a:schemeClr val="tx2"/>
                </a:solidFill>
                <a:latin typeface="Arial"/>
                <a:ea typeface="+mn-ea"/>
                <a:cs typeface="Arial"/>
              </a:defRPr>
            </a:lvl1pPr>
            <a:lvl2pPr marL="801688" indent="-379413" algn="l" defTabSz="609493" rtl="0" eaLnBrk="1" latinLnBrk="0" hangingPunct="1">
              <a:spcBef>
                <a:spcPct val="20000"/>
              </a:spcBef>
              <a:buFont typeface="Arial"/>
              <a:buChar char="–"/>
              <a:defRPr sz="2400" kern="1200">
                <a:solidFill>
                  <a:schemeClr val="tx2"/>
                </a:solidFill>
                <a:latin typeface="Arial"/>
                <a:ea typeface="+mn-ea"/>
                <a:cs typeface="Arial"/>
              </a:defRPr>
            </a:lvl2pPr>
            <a:lvl3pPr marL="1138238" indent="-303213" algn="l" defTabSz="609493" rtl="0" eaLnBrk="1" latinLnBrk="0" hangingPunct="1">
              <a:spcBef>
                <a:spcPct val="20000"/>
              </a:spcBef>
              <a:buFont typeface="Arial"/>
              <a:buChar char="•"/>
              <a:defRPr sz="2000" kern="1200">
                <a:solidFill>
                  <a:schemeClr val="tx2"/>
                </a:solidFill>
                <a:latin typeface="Arial"/>
                <a:ea typeface="+mn-ea"/>
                <a:cs typeface="Arial"/>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Arial"/>
                <a:ea typeface="+mn-ea"/>
                <a:cs typeface="Arial"/>
              </a:defRPr>
            </a:lvl4pPr>
            <a:lvl5pPr marL="1835150" indent="-303213" algn="l" defTabSz="609493" rtl="0" eaLnBrk="1" latinLnBrk="0" hangingPunct="1">
              <a:spcBef>
                <a:spcPct val="20000"/>
              </a:spcBef>
              <a:buFont typeface="Arial"/>
              <a:buChar char="»"/>
              <a:defRPr sz="1600" kern="1200">
                <a:solidFill>
                  <a:schemeClr val="tx2"/>
                </a:solidFill>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b="1" dirty="0" smtClean="0">
                <a:solidFill>
                  <a:srgbClr val="FFFFFF"/>
                </a:solidFill>
              </a:rPr>
              <a:t>Q&amp;A</a:t>
            </a:r>
            <a:endParaRPr lang="en-US" b="1" dirty="0">
              <a:solidFill>
                <a:srgbClr val="FFFFFF"/>
              </a:solidFill>
            </a:endParaRPr>
          </a:p>
        </p:txBody>
      </p:sp>
      <p:cxnSp>
        <p:nvCxnSpPr>
          <p:cNvPr id="19" name="Straight Connector 18"/>
          <p:cNvCxnSpPr/>
          <p:nvPr/>
        </p:nvCxnSpPr>
        <p:spPr bwMode="auto">
          <a:xfrm>
            <a:off x="1851375" y="0"/>
            <a:ext cx="0" cy="4868960"/>
          </a:xfrm>
          <a:prstGeom prst="line">
            <a:avLst/>
          </a:prstGeom>
          <a:noFill/>
          <a:ln w="25400" algn="ctr">
            <a:solidFill>
              <a:srgbClr val="FFFFFF"/>
            </a:solidFill>
            <a:round/>
            <a:headEnd/>
            <a:tailEnd/>
          </a:ln>
        </p:spPr>
      </p:cxnSp>
      <p:cxnSp>
        <p:nvCxnSpPr>
          <p:cNvPr id="27" name="Straight Connector 26"/>
          <p:cNvCxnSpPr/>
          <p:nvPr/>
        </p:nvCxnSpPr>
        <p:spPr bwMode="auto">
          <a:xfrm>
            <a:off x="1851378" y="1050708"/>
            <a:ext cx="3668915" cy="0"/>
          </a:xfrm>
          <a:prstGeom prst="line">
            <a:avLst/>
          </a:prstGeom>
          <a:noFill/>
          <a:ln w="25400" algn="ctr">
            <a:solidFill>
              <a:srgbClr val="FFFFFF"/>
            </a:solidFill>
            <a:round/>
            <a:headEnd/>
            <a:tailEnd/>
          </a:ln>
        </p:spPr>
      </p:cxnSp>
      <p:cxnSp>
        <p:nvCxnSpPr>
          <p:cNvPr id="28" name="Straight Connector 27"/>
          <p:cNvCxnSpPr/>
          <p:nvPr/>
        </p:nvCxnSpPr>
        <p:spPr bwMode="auto">
          <a:xfrm>
            <a:off x="5520290" y="0"/>
            <a:ext cx="0" cy="4868960"/>
          </a:xfrm>
          <a:prstGeom prst="line">
            <a:avLst/>
          </a:prstGeom>
          <a:noFill/>
          <a:ln w="25400" algn="ctr">
            <a:solidFill>
              <a:srgbClr val="FFFFFF"/>
            </a:solidFill>
            <a:round/>
            <a:headEnd/>
            <a:tailEnd/>
          </a:ln>
        </p:spPr>
      </p:cxnSp>
      <p:cxnSp>
        <p:nvCxnSpPr>
          <p:cNvPr id="31" name="Straight Connector 30"/>
          <p:cNvCxnSpPr/>
          <p:nvPr/>
        </p:nvCxnSpPr>
        <p:spPr bwMode="auto">
          <a:xfrm>
            <a:off x="5520293" y="3487616"/>
            <a:ext cx="3629547" cy="0"/>
          </a:xfrm>
          <a:prstGeom prst="line">
            <a:avLst/>
          </a:prstGeom>
          <a:noFill/>
          <a:ln w="25400" algn="ctr">
            <a:solidFill>
              <a:srgbClr val="FFFFFF"/>
            </a:solidFill>
            <a:round/>
            <a:headEnd/>
            <a:tailEnd/>
          </a:ln>
        </p:spPr>
      </p:cxnSp>
      <p:pic>
        <p:nvPicPr>
          <p:cNvPr id="32" name="Picture 31" descr="Twitter_Logo_White_On_Black.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919704" y="3045619"/>
            <a:ext cx="365671" cy="365576"/>
          </a:xfrm>
          <a:prstGeom prst="rect">
            <a:avLst/>
          </a:prstGeom>
        </p:spPr>
      </p:pic>
      <p:grpSp>
        <p:nvGrpSpPr>
          <p:cNvPr id="34" name="Group 33"/>
          <p:cNvGrpSpPr/>
          <p:nvPr/>
        </p:nvGrpSpPr>
        <p:grpSpPr>
          <a:xfrm>
            <a:off x="10371926" y="3045619"/>
            <a:ext cx="403102" cy="365576"/>
            <a:chOff x="6833697" y="4026270"/>
            <a:chExt cx="537329" cy="487434"/>
          </a:xfrm>
        </p:grpSpPr>
        <p:sp>
          <p:nvSpPr>
            <p:cNvPr id="36" name="Rectangle 35"/>
            <p:cNvSpPr/>
            <p:nvPr/>
          </p:nvSpPr>
          <p:spPr bwMode="auto">
            <a:xfrm>
              <a:off x="6833697" y="4026270"/>
              <a:ext cx="494203" cy="487434"/>
            </a:xfrm>
            <a:prstGeom prst="rect">
              <a:avLst/>
            </a:prstGeom>
            <a:solidFill>
              <a:schemeClr val="tx1"/>
            </a:solidFill>
            <a:ln w="9525" algn="ctr">
              <a:noFill/>
              <a:round/>
              <a:headEnd/>
              <a:tailEnd/>
            </a:ln>
          </p:spPr>
          <p:txBody>
            <a:bodyPr rtlCol="0" anchor="ctr"/>
            <a:lstStyle/>
            <a:p>
              <a:pPr algn="ctr" eaLnBrk="0" hangingPunct="0"/>
              <a:endParaRPr lang="en-US" dirty="0" smtClean="0">
                <a:solidFill>
                  <a:srgbClr val="FFFFFF"/>
                </a:solidFill>
              </a:endParaRPr>
            </a:p>
          </p:txBody>
        </p:sp>
        <p:sp>
          <p:nvSpPr>
            <p:cNvPr id="37" name="Rectangle 36"/>
            <p:cNvSpPr/>
            <p:nvPr/>
          </p:nvSpPr>
          <p:spPr bwMode="auto">
            <a:xfrm>
              <a:off x="6868252" y="4060825"/>
              <a:ext cx="418326" cy="418324"/>
            </a:xfrm>
            <a:prstGeom prst="rect">
              <a:avLst/>
            </a:prstGeom>
            <a:solidFill>
              <a:schemeClr val="bg1"/>
            </a:solidFill>
            <a:ln w="9525" algn="ctr">
              <a:noFill/>
              <a:round/>
              <a:headEnd/>
              <a:tailEnd/>
            </a:ln>
          </p:spPr>
          <p:txBody>
            <a:bodyPr rtlCol="0" anchor="ctr"/>
            <a:lstStyle/>
            <a:p>
              <a:pPr algn="ctr" eaLnBrk="0" hangingPunct="0"/>
              <a:endParaRPr lang="en-US" dirty="0" smtClean="0">
                <a:solidFill>
                  <a:srgbClr val="FFFFFF"/>
                </a:solidFill>
              </a:endParaRPr>
            </a:p>
          </p:txBody>
        </p:sp>
        <p:pic>
          <p:nvPicPr>
            <p:cNvPr id="39" name="Picture 38" descr="In-Black-128px-TM.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33697" y="4026270"/>
              <a:ext cx="537329" cy="487434"/>
            </a:xfrm>
            <a:prstGeom prst="rect">
              <a:avLst/>
            </a:prstGeom>
          </p:spPr>
        </p:pic>
      </p:grpSp>
      <p:sp>
        <p:nvSpPr>
          <p:cNvPr id="41" name="Text Placeholder 2"/>
          <p:cNvSpPr txBox="1">
            <a:spLocks/>
          </p:cNvSpPr>
          <p:nvPr/>
        </p:nvSpPr>
        <p:spPr>
          <a:xfrm>
            <a:off x="2008407" y="1274147"/>
            <a:ext cx="3486983" cy="390164"/>
          </a:xfrm>
          <a:prstGeom prst="rect">
            <a:avLst/>
          </a:prstGeom>
        </p:spPr>
        <p:txBody>
          <a:bodyPr lIns="71332" tIns="35666" rIns="71332" bIns="35666"/>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dirty="0" smtClean="0">
                <a:solidFill>
                  <a:srgbClr val="FFFFFF"/>
                </a:solidFill>
                <a:latin typeface="Arial"/>
                <a:cs typeface="Arial"/>
              </a:rPr>
              <a:t>ENGAGE WITH US</a:t>
            </a:r>
            <a:endParaRPr lang="en-US" dirty="0">
              <a:solidFill>
                <a:srgbClr val="FFFFFF"/>
              </a:solidFill>
              <a:latin typeface="Arial"/>
              <a:cs typeface="Arial"/>
            </a:endParaRPr>
          </a:p>
        </p:txBody>
      </p:sp>
      <p:cxnSp>
        <p:nvCxnSpPr>
          <p:cNvPr id="43" name="Straight Connector 42"/>
          <p:cNvCxnSpPr/>
          <p:nvPr/>
        </p:nvCxnSpPr>
        <p:spPr bwMode="auto">
          <a:xfrm>
            <a:off x="1860200" y="2023312"/>
            <a:ext cx="3660093" cy="14990"/>
          </a:xfrm>
          <a:prstGeom prst="line">
            <a:avLst/>
          </a:prstGeom>
          <a:noFill/>
          <a:ln w="25400" algn="ctr">
            <a:solidFill>
              <a:srgbClr val="FFFFFF"/>
            </a:solidFill>
            <a:round/>
            <a:headEnd/>
            <a:tailEnd/>
          </a:ln>
        </p:spPr>
      </p:cxnSp>
      <p:cxnSp>
        <p:nvCxnSpPr>
          <p:cNvPr id="17" name="Straight Connector 16"/>
          <p:cNvCxnSpPr/>
          <p:nvPr/>
        </p:nvCxnSpPr>
        <p:spPr bwMode="auto">
          <a:xfrm>
            <a:off x="0" y="4874540"/>
            <a:ext cx="9144000" cy="0"/>
          </a:xfrm>
          <a:prstGeom prst="line">
            <a:avLst/>
          </a:prstGeom>
          <a:noFill/>
          <a:ln w="25400" algn="ctr">
            <a:solidFill>
              <a:srgbClr val="FFFFFF"/>
            </a:solidFill>
            <a:round/>
            <a:headEnd/>
            <a:tailEnd/>
          </a:ln>
        </p:spPr>
      </p:cxnSp>
      <p:sp>
        <p:nvSpPr>
          <p:cNvPr id="21" name="Text Placeholder 2"/>
          <p:cNvSpPr txBox="1">
            <a:spLocks/>
          </p:cNvSpPr>
          <p:nvPr/>
        </p:nvSpPr>
        <p:spPr>
          <a:xfrm>
            <a:off x="5635498" y="4050278"/>
            <a:ext cx="3288473" cy="957275"/>
          </a:xfrm>
          <a:prstGeom prst="rect">
            <a:avLst/>
          </a:prstGeom>
        </p:spPr>
        <p:txBody>
          <a:bodyPr lIns="68589" tIns="34295" rIns="68589" bIns="34295"/>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1500" dirty="0">
                <a:solidFill>
                  <a:srgbClr val="FFFFFF"/>
                </a:solidFill>
              </a:rPr>
              <a:t>@mapr</a:t>
            </a:r>
          </a:p>
          <a:p>
            <a:pPr marL="0" indent="0">
              <a:buNone/>
            </a:pPr>
            <a:r>
              <a:rPr lang="en-US" sz="1500" dirty="0" err="1" smtClean="0">
                <a:solidFill>
                  <a:srgbClr val="FFFFFF"/>
                </a:solidFill>
              </a:rPr>
              <a:t>chufe@mapr.com</a:t>
            </a:r>
            <a:endParaRPr lang="en-US" sz="1500" dirty="0">
              <a:solidFill>
                <a:srgbClr val="FFFFFF"/>
              </a:solidFill>
            </a:endParaRPr>
          </a:p>
        </p:txBody>
      </p:sp>
      <p:pic>
        <p:nvPicPr>
          <p:cNvPr id="22" name="Picture 21" descr="Twitter_Logo_White_On_Black.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693246" y="3625746"/>
            <a:ext cx="365671" cy="365576"/>
          </a:xfrm>
          <a:prstGeom prst="rect">
            <a:avLst/>
          </a:prstGeom>
        </p:spPr>
      </p:pic>
      <p:grpSp>
        <p:nvGrpSpPr>
          <p:cNvPr id="23" name="Group 22"/>
          <p:cNvGrpSpPr/>
          <p:nvPr/>
        </p:nvGrpSpPr>
        <p:grpSpPr>
          <a:xfrm>
            <a:off x="6145473" y="3625745"/>
            <a:ext cx="403102" cy="365576"/>
            <a:chOff x="6833697" y="4026270"/>
            <a:chExt cx="537329" cy="487434"/>
          </a:xfrm>
        </p:grpSpPr>
        <p:sp>
          <p:nvSpPr>
            <p:cNvPr id="24" name="Rectangle 23"/>
            <p:cNvSpPr/>
            <p:nvPr/>
          </p:nvSpPr>
          <p:spPr bwMode="auto">
            <a:xfrm>
              <a:off x="6833697" y="4026270"/>
              <a:ext cx="494203" cy="487434"/>
            </a:xfrm>
            <a:prstGeom prst="rect">
              <a:avLst/>
            </a:prstGeom>
            <a:solidFill>
              <a:schemeClr val="tx1"/>
            </a:solidFill>
            <a:ln w="9525" algn="ctr">
              <a:noFill/>
              <a:round/>
              <a:headEnd/>
              <a:tailEnd/>
            </a:ln>
          </p:spPr>
          <p:txBody>
            <a:bodyPr rtlCol="0" anchor="ctr"/>
            <a:lstStyle/>
            <a:p>
              <a:pPr algn="ctr" eaLnBrk="0" hangingPunct="0"/>
              <a:endParaRPr lang="en-US" dirty="0" smtClean="0">
                <a:solidFill>
                  <a:srgbClr val="FFFFFF"/>
                </a:solidFill>
              </a:endParaRPr>
            </a:p>
          </p:txBody>
        </p:sp>
        <p:sp>
          <p:nvSpPr>
            <p:cNvPr id="25" name="Rectangle 24"/>
            <p:cNvSpPr/>
            <p:nvPr/>
          </p:nvSpPr>
          <p:spPr bwMode="auto">
            <a:xfrm>
              <a:off x="6868252" y="4060825"/>
              <a:ext cx="418326" cy="418324"/>
            </a:xfrm>
            <a:prstGeom prst="rect">
              <a:avLst/>
            </a:prstGeom>
            <a:solidFill>
              <a:schemeClr val="bg1"/>
            </a:solidFill>
            <a:ln w="9525" algn="ctr">
              <a:noFill/>
              <a:round/>
              <a:headEnd/>
              <a:tailEnd/>
            </a:ln>
          </p:spPr>
          <p:txBody>
            <a:bodyPr rtlCol="0" anchor="ctr"/>
            <a:lstStyle/>
            <a:p>
              <a:pPr algn="ctr" eaLnBrk="0" hangingPunct="0"/>
              <a:endParaRPr lang="en-US" dirty="0" smtClean="0">
                <a:solidFill>
                  <a:srgbClr val="FFFFFF"/>
                </a:solidFill>
              </a:endParaRPr>
            </a:p>
          </p:txBody>
        </p:sp>
        <p:pic>
          <p:nvPicPr>
            <p:cNvPr id="26" name="Picture 25" descr="In-Black-128px-TM.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833697" y="4026270"/>
              <a:ext cx="537329" cy="487434"/>
            </a:xfrm>
            <a:prstGeom prst="rect">
              <a:avLst/>
            </a:prstGeom>
          </p:spPr>
        </p:pic>
      </p:grpSp>
    </p:spTree>
    <p:extLst>
      <p:ext uri="{BB962C8B-B14F-4D97-AF65-F5344CB8AC3E}">
        <p14:creationId xmlns:p14="http://schemas.microsoft.com/office/powerpoint/2010/main" val="160026290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0273" y="2181927"/>
            <a:ext cx="5801678" cy="482440"/>
          </a:xfrm>
        </p:spPr>
        <p:txBody>
          <a:bodyPr/>
          <a:lstStyle/>
          <a:p>
            <a:r>
              <a:rPr lang="en-US" b="0" dirty="0" smtClean="0"/>
              <a:t>TRANSITION SLIDE OPTION 1</a:t>
            </a:r>
            <a:endParaRPr lang="en-US" b="0" dirty="0"/>
          </a:p>
        </p:txBody>
      </p:sp>
    </p:spTree>
    <p:extLst>
      <p:ext uri="{BB962C8B-B14F-4D97-AF65-F5344CB8AC3E}">
        <p14:creationId xmlns:p14="http://schemas.microsoft.com/office/powerpoint/2010/main" val="16843497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64540" y="2181927"/>
            <a:ext cx="5794012" cy="482440"/>
          </a:xfrm>
        </p:spPr>
        <p:txBody>
          <a:bodyPr/>
          <a:lstStyle/>
          <a:p>
            <a:r>
              <a:rPr lang="en-US" dirty="0" smtClean="0"/>
              <a:t>TRANSITION SLIDE OPTION 2</a:t>
            </a:r>
            <a:endParaRPr lang="en-US" dirty="0"/>
          </a:p>
        </p:txBody>
      </p:sp>
    </p:spTree>
    <p:extLst>
      <p:ext uri="{BB962C8B-B14F-4D97-AF65-F5344CB8AC3E}">
        <p14:creationId xmlns:p14="http://schemas.microsoft.com/office/powerpoint/2010/main" val="46688458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1867" y="205982"/>
            <a:ext cx="8260400" cy="692646"/>
          </a:xfrm>
        </p:spPr>
        <p:txBody>
          <a:bodyPr/>
          <a:lstStyle/>
          <a:p>
            <a:r>
              <a:rPr lang="en-US" dirty="0" smtClean="0"/>
              <a:t>TITLE WITH CONTENT AND BYLINE</a:t>
            </a:r>
            <a:endParaRPr lang="en-US" dirty="0"/>
          </a:p>
        </p:txBody>
      </p:sp>
      <p:sp>
        <p:nvSpPr>
          <p:cNvPr id="3" name="Content Placeholder 2"/>
          <p:cNvSpPr>
            <a:spLocks noGrp="1"/>
          </p:cNvSpPr>
          <p:nvPr>
            <p:ph idx="1"/>
          </p:nvPr>
        </p:nvSpPr>
        <p:spPr>
          <a:xfrm>
            <a:off x="451868" y="1217242"/>
            <a:ext cx="7980488" cy="3377384"/>
          </a:xfrm>
        </p:spPr>
        <p:txBody>
          <a:bodyPr/>
          <a:lstStyle/>
          <a:p>
            <a:r>
              <a:rPr lang="en-US" dirty="0" smtClean="0"/>
              <a:t>Sub point</a:t>
            </a:r>
          </a:p>
          <a:p>
            <a:r>
              <a:rPr lang="en-US" dirty="0" smtClean="0"/>
              <a:t>Sub point</a:t>
            </a:r>
          </a:p>
          <a:p>
            <a:r>
              <a:rPr lang="en-US" dirty="0" smtClean="0"/>
              <a:t>Sub point</a:t>
            </a:r>
          </a:p>
          <a:p>
            <a:r>
              <a:rPr lang="en-US" dirty="0" smtClean="0"/>
              <a:t>Sub point</a:t>
            </a:r>
            <a:endParaRPr lang="en-US" dirty="0"/>
          </a:p>
        </p:txBody>
      </p:sp>
      <p:sp>
        <p:nvSpPr>
          <p:cNvPr id="4" name="Text Placeholder 3"/>
          <p:cNvSpPr>
            <a:spLocks noGrp="1"/>
          </p:cNvSpPr>
          <p:nvPr>
            <p:ph type="body" idx="10"/>
          </p:nvPr>
        </p:nvSpPr>
        <p:spPr>
          <a:xfrm>
            <a:off x="451868" y="825565"/>
            <a:ext cx="7980488" cy="331847"/>
          </a:xfrm>
        </p:spPr>
        <p:txBody>
          <a:bodyPr/>
          <a:lstStyle/>
          <a:p>
            <a:r>
              <a:rPr lang="en-US" dirty="0" smtClean="0"/>
              <a:t>SUBHEAD</a:t>
            </a:r>
            <a:endParaRPr lang="en-US" dirty="0"/>
          </a:p>
        </p:txBody>
      </p:sp>
    </p:spTree>
    <p:extLst>
      <p:ext uri="{BB962C8B-B14F-4D97-AF65-F5344CB8AC3E}">
        <p14:creationId xmlns:p14="http://schemas.microsoft.com/office/powerpoint/2010/main" val="101439350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65410" y="2936989"/>
            <a:ext cx="8105575" cy="1348715"/>
          </a:xfrm>
          <a:prstGeom prst="rect">
            <a:avLst/>
          </a:prstGeom>
          <a:solidFill>
            <a:srgbClr val="C8102E"/>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sp>
        <p:nvSpPr>
          <p:cNvPr id="18" name="Rectangle 17"/>
          <p:cNvSpPr/>
          <p:nvPr/>
        </p:nvSpPr>
        <p:spPr bwMode="auto">
          <a:xfrm>
            <a:off x="4628470" y="2936988"/>
            <a:ext cx="1349065" cy="1348714"/>
          </a:xfrm>
          <a:prstGeom prst="rect">
            <a:avLst/>
          </a:prstGeom>
          <a:solidFill>
            <a:srgbClr val="000012"/>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sp>
        <p:nvSpPr>
          <p:cNvPr id="2" name="Title 1"/>
          <p:cNvSpPr>
            <a:spLocks noGrp="1"/>
          </p:cNvSpPr>
          <p:nvPr>
            <p:ph type="title"/>
          </p:nvPr>
        </p:nvSpPr>
        <p:spPr>
          <a:xfrm>
            <a:off x="475994" y="205980"/>
            <a:ext cx="7968722" cy="692646"/>
          </a:xfrm>
        </p:spPr>
        <p:txBody>
          <a:bodyPr/>
          <a:lstStyle/>
          <a:p>
            <a:r>
              <a:rPr lang="en-US" dirty="0" smtClean="0"/>
              <a:t>OBJECT SHAPES</a:t>
            </a:r>
            <a:endParaRPr lang="en-US" dirty="0"/>
          </a:p>
        </p:txBody>
      </p:sp>
      <p:sp>
        <p:nvSpPr>
          <p:cNvPr id="3" name="Content Placeholder 2"/>
          <p:cNvSpPr>
            <a:spLocks noGrp="1"/>
          </p:cNvSpPr>
          <p:nvPr>
            <p:ph idx="4294967295"/>
          </p:nvPr>
        </p:nvSpPr>
        <p:spPr>
          <a:xfrm>
            <a:off x="464559" y="898525"/>
            <a:ext cx="8120063" cy="3695700"/>
          </a:xfrm>
        </p:spPr>
        <p:txBody>
          <a:bodyPr/>
          <a:lstStyle/>
          <a:p>
            <a:r>
              <a:rPr lang="en-US" dirty="0" smtClean="0">
                <a:solidFill>
                  <a:srgbClr val="000000"/>
                </a:solidFill>
              </a:rPr>
              <a:t>Shapes should be rectangular, filled with a solid color, consistent in size, touching each other, and separated with a white line.</a:t>
            </a:r>
          </a:p>
          <a:p>
            <a:r>
              <a:rPr lang="en-US" dirty="0" smtClean="0">
                <a:solidFill>
                  <a:srgbClr val="000000"/>
                </a:solidFill>
              </a:rPr>
              <a:t>Emphasis may be placed on one block by using a </a:t>
            </a:r>
            <a:br>
              <a:rPr lang="en-US" dirty="0" smtClean="0">
                <a:solidFill>
                  <a:srgbClr val="000000"/>
                </a:solidFill>
              </a:rPr>
            </a:br>
            <a:r>
              <a:rPr lang="en-US" dirty="0" smtClean="0">
                <a:solidFill>
                  <a:srgbClr val="000000"/>
                </a:solidFill>
              </a:rPr>
              <a:t>differentiating color</a:t>
            </a:r>
          </a:p>
          <a:p>
            <a:pPr lvl="1"/>
            <a:endParaRPr lang="en-US" dirty="0">
              <a:solidFill>
                <a:srgbClr val="000000"/>
              </a:solidFill>
            </a:endParaRPr>
          </a:p>
        </p:txBody>
      </p:sp>
      <p:cxnSp>
        <p:nvCxnSpPr>
          <p:cNvPr id="5" name="Straight Connector 4"/>
          <p:cNvCxnSpPr/>
          <p:nvPr/>
        </p:nvCxnSpPr>
        <p:spPr bwMode="auto">
          <a:xfrm>
            <a:off x="5983313" y="2915432"/>
            <a:ext cx="4048" cy="1370270"/>
          </a:xfrm>
          <a:prstGeom prst="line">
            <a:avLst/>
          </a:prstGeom>
          <a:noFill/>
          <a:ln w="25400" algn="ctr">
            <a:solidFill>
              <a:srgbClr val="FFFFFF"/>
            </a:solidFill>
            <a:round/>
            <a:headEnd/>
            <a:tailEnd/>
          </a:ln>
        </p:spPr>
      </p:cxnSp>
      <p:cxnSp>
        <p:nvCxnSpPr>
          <p:cNvPr id="6" name="Straight Connector 5"/>
          <p:cNvCxnSpPr/>
          <p:nvPr/>
        </p:nvCxnSpPr>
        <p:spPr bwMode="auto">
          <a:xfrm>
            <a:off x="7336431" y="2915316"/>
            <a:ext cx="4049" cy="1370386"/>
          </a:xfrm>
          <a:prstGeom prst="line">
            <a:avLst/>
          </a:prstGeom>
          <a:noFill/>
          <a:ln w="25400" algn="ctr">
            <a:solidFill>
              <a:srgbClr val="FFFFFF"/>
            </a:solidFill>
            <a:round/>
            <a:headEnd/>
            <a:tailEnd/>
          </a:ln>
        </p:spPr>
      </p:cxnSp>
      <p:cxnSp>
        <p:nvCxnSpPr>
          <p:cNvPr id="7" name="Straight Connector 6"/>
          <p:cNvCxnSpPr/>
          <p:nvPr/>
        </p:nvCxnSpPr>
        <p:spPr bwMode="auto">
          <a:xfrm>
            <a:off x="4551901" y="4285702"/>
            <a:ext cx="4112229" cy="0"/>
          </a:xfrm>
          <a:prstGeom prst="line">
            <a:avLst/>
          </a:prstGeom>
          <a:noFill/>
          <a:ln w="25400" algn="ctr">
            <a:solidFill>
              <a:srgbClr val="FFFFFF"/>
            </a:solidFill>
            <a:round/>
            <a:headEnd/>
            <a:tailEnd/>
          </a:ln>
        </p:spPr>
      </p:cxnSp>
      <p:cxnSp>
        <p:nvCxnSpPr>
          <p:cNvPr id="8" name="Straight Connector 7"/>
          <p:cNvCxnSpPr/>
          <p:nvPr/>
        </p:nvCxnSpPr>
        <p:spPr bwMode="auto">
          <a:xfrm>
            <a:off x="4628465" y="2915316"/>
            <a:ext cx="0" cy="1370386"/>
          </a:xfrm>
          <a:prstGeom prst="line">
            <a:avLst/>
          </a:prstGeom>
          <a:noFill/>
          <a:ln w="25400" algn="ctr">
            <a:solidFill>
              <a:srgbClr val="FFFFFF"/>
            </a:solidFill>
            <a:round/>
            <a:headEnd/>
            <a:tailEnd/>
          </a:ln>
        </p:spPr>
      </p:cxnSp>
      <p:cxnSp>
        <p:nvCxnSpPr>
          <p:cNvPr id="10" name="Straight Connector 9"/>
          <p:cNvCxnSpPr/>
          <p:nvPr/>
        </p:nvCxnSpPr>
        <p:spPr bwMode="auto">
          <a:xfrm>
            <a:off x="1914478" y="2915316"/>
            <a:ext cx="4049" cy="1370386"/>
          </a:xfrm>
          <a:prstGeom prst="line">
            <a:avLst/>
          </a:prstGeom>
          <a:noFill/>
          <a:ln w="25400" algn="ctr">
            <a:solidFill>
              <a:srgbClr val="FFFFFF"/>
            </a:solidFill>
            <a:round/>
            <a:headEnd/>
            <a:tailEnd/>
          </a:ln>
        </p:spPr>
      </p:cxnSp>
      <p:cxnSp>
        <p:nvCxnSpPr>
          <p:cNvPr id="11" name="Straight Connector 10"/>
          <p:cNvCxnSpPr/>
          <p:nvPr/>
        </p:nvCxnSpPr>
        <p:spPr bwMode="auto">
          <a:xfrm>
            <a:off x="3271308" y="2915316"/>
            <a:ext cx="8097" cy="1370386"/>
          </a:xfrm>
          <a:prstGeom prst="line">
            <a:avLst/>
          </a:prstGeom>
          <a:noFill/>
          <a:ln w="25400" algn="ctr">
            <a:solidFill>
              <a:srgbClr val="FFFFFF"/>
            </a:solidFill>
            <a:round/>
            <a:headEnd/>
            <a:tailEnd/>
          </a:ln>
        </p:spPr>
      </p:cxnSp>
      <p:cxnSp>
        <p:nvCxnSpPr>
          <p:cNvPr id="12" name="Straight Connector 11"/>
          <p:cNvCxnSpPr/>
          <p:nvPr/>
        </p:nvCxnSpPr>
        <p:spPr bwMode="auto">
          <a:xfrm>
            <a:off x="569461" y="4285703"/>
            <a:ext cx="3978181" cy="1"/>
          </a:xfrm>
          <a:prstGeom prst="line">
            <a:avLst/>
          </a:prstGeom>
          <a:noFill/>
          <a:ln w="25400" algn="ctr">
            <a:solidFill>
              <a:srgbClr val="FFFFFF"/>
            </a:solidFill>
            <a:round/>
            <a:headEnd/>
            <a:tailEnd/>
          </a:ln>
        </p:spPr>
      </p:cxnSp>
      <p:cxnSp>
        <p:nvCxnSpPr>
          <p:cNvPr id="13" name="Straight Connector 12"/>
          <p:cNvCxnSpPr/>
          <p:nvPr/>
        </p:nvCxnSpPr>
        <p:spPr bwMode="auto">
          <a:xfrm>
            <a:off x="4551901" y="4285702"/>
            <a:ext cx="4112229" cy="0"/>
          </a:xfrm>
          <a:prstGeom prst="line">
            <a:avLst/>
          </a:prstGeom>
          <a:noFill/>
          <a:ln w="25400" algn="ctr">
            <a:solidFill>
              <a:srgbClr val="FFFFFF"/>
            </a:solidFill>
            <a:round/>
            <a:headEnd/>
            <a:tailEnd/>
          </a:ln>
        </p:spPr>
      </p:cxnSp>
      <p:cxnSp>
        <p:nvCxnSpPr>
          <p:cNvPr id="14" name="Straight Connector 13"/>
          <p:cNvCxnSpPr/>
          <p:nvPr/>
        </p:nvCxnSpPr>
        <p:spPr bwMode="auto">
          <a:xfrm>
            <a:off x="569456" y="2922168"/>
            <a:ext cx="8090620" cy="0"/>
          </a:xfrm>
          <a:prstGeom prst="line">
            <a:avLst/>
          </a:prstGeom>
          <a:noFill/>
          <a:ln w="25400" algn="ctr">
            <a:solidFill>
              <a:srgbClr val="FFFFFF"/>
            </a:solidFill>
            <a:round/>
            <a:headEnd/>
            <a:tailEnd/>
          </a:ln>
        </p:spPr>
      </p:cxnSp>
      <p:cxnSp>
        <p:nvCxnSpPr>
          <p:cNvPr id="15" name="Straight Connector 14"/>
          <p:cNvCxnSpPr/>
          <p:nvPr/>
        </p:nvCxnSpPr>
        <p:spPr bwMode="auto">
          <a:xfrm>
            <a:off x="435408" y="2915316"/>
            <a:ext cx="0" cy="0"/>
          </a:xfrm>
          <a:prstGeom prst="line">
            <a:avLst/>
          </a:prstGeom>
          <a:noFill/>
          <a:ln w="25400" algn="ctr">
            <a:solidFill>
              <a:srgbClr val="FFFFFF"/>
            </a:solidFill>
            <a:round/>
            <a:headEnd/>
            <a:tailEnd/>
          </a:ln>
        </p:spPr>
      </p:cxnSp>
      <p:cxnSp>
        <p:nvCxnSpPr>
          <p:cNvPr id="16" name="Straight Connector 15"/>
          <p:cNvCxnSpPr/>
          <p:nvPr/>
        </p:nvCxnSpPr>
        <p:spPr bwMode="auto">
          <a:xfrm>
            <a:off x="8666936" y="2915316"/>
            <a:ext cx="4049" cy="1370386"/>
          </a:xfrm>
          <a:prstGeom prst="line">
            <a:avLst/>
          </a:prstGeom>
          <a:noFill/>
          <a:ln w="25400" algn="ctr">
            <a:solidFill>
              <a:srgbClr val="FFFFFF"/>
            </a:solidFill>
            <a:round/>
            <a:headEnd/>
            <a:tailEnd/>
          </a:ln>
        </p:spPr>
      </p:cxnSp>
      <p:cxnSp>
        <p:nvCxnSpPr>
          <p:cNvPr id="17" name="Straight Connector 16"/>
          <p:cNvCxnSpPr/>
          <p:nvPr/>
        </p:nvCxnSpPr>
        <p:spPr bwMode="auto">
          <a:xfrm>
            <a:off x="565410" y="2915316"/>
            <a:ext cx="4049" cy="1370386"/>
          </a:xfrm>
          <a:prstGeom prst="line">
            <a:avLst/>
          </a:prstGeom>
          <a:noFill/>
          <a:ln w="25400" algn="ctr">
            <a:solidFill>
              <a:srgbClr val="FFFFFF"/>
            </a:solidFill>
            <a:round/>
            <a:headEnd/>
            <a:tailEnd/>
          </a:ln>
        </p:spPr>
      </p:cxnSp>
    </p:spTree>
    <p:extLst>
      <p:ext uri="{BB962C8B-B14F-4D97-AF65-F5344CB8AC3E}">
        <p14:creationId xmlns:p14="http://schemas.microsoft.com/office/powerpoint/2010/main" val="2679230712"/>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75227" y="19454"/>
            <a:ext cx="7993557" cy="4889201"/>
          </a:xfrm>
          <a:prstGeom prst="rect">
            <a:avLst/>
          </a:prstGeom>
          <a:noFill/>
        </p:spPr>
        <p:txBody>
          <a:bodyPr wrap="square" lIns="71332" tIns="1426647" rIns="71332" bIns="1426647" rtlCol="0" anchor="ctr" anchorCtr="1">
            <a:noAutofit/>
          </a:bodyPr>
          <a:lstStyle/>
          <a:p>
            <a:pPr marL="178331" indent="-178331"/>
            <a:r>
              <a:rPr lang="en-US" sz="3700" dirty="0">
                <a:solidFill>
                  <a:srgbClr val="BA0C28"/>
                </a:solidFill>
                <a:latin typeface="Arial"/>
                <a:cs typeface="Arial"/>
              </a:rPr>
              <a:t>“MapR gives me the reliability </a:t>
            </a:r>
            <a:br>
              <a:rPr lang="en-US" sz="3700" dirty="0">
                <a:solidFill>
                  <a:srgbClr val="BA0C28"/>
                </a:solidFill>
                <a:latin typeface="Arial"/>
                <a:cs typeface="Arial"/>
              </a:rPr>
            </a:br>
            <a:r>
              <a:rPr lang="en-US" sz="3700" dirty="0">
                <a:solidFill>
                  <a:srgbClr val="BA0C28"/>
                </a:solidFill>
                <a:latin typeface="Arial"/>
                <a:cs typeface="Arial"/>
              </a:rPr>
              <a:t>to keep our online service up </a:t>
            </a:r>
            <a:br>
              <a:rPr lang="en-US" sz="3700" dirty="0">
                <a:solidFill>
                  <a:srgbClr val="BA0C28"/>
                </a:solidFill>
                <a:latin typeface="Arial"/>
                <a:cs typeface="Arial"/>
              </a:rPr>
            </a:br>
            <a:r>
              <a:rPr lang="en-US" sz="3700" dirty="0">
                <a:solidFill>
                  <a:srgbClr val="BA0C28"/>
                </a:solidFill>
                <a:latin typeface="Arial"/>
                <a:cs typeface="Arial"/>
              </a:rPr>
              <a:t>and running 24x7x365.”</a:t>
            </a:r>
          </a:p>
          <a:p>
            <a:pPr marL="178331" indent="-178331"/>
            <a:endParaRPr lang="en-US" sz="1600" dirty="0">
              <a:solidFill>
                <a:schemeClr val="bg1"/>
              </a:solidFill>
              <a:latin typeface="Arial"/>
              <a:cs typeface="Arial"/>
            </a:endParaRPr>
          </a:p>
          <a:p>
            <a:pPr marL="178331" indent="-178331"/>
            <a:r>
              <a:rPr lang="en-US" sz="1600" dirty="0">
                <a:solidFill>
                  <a:srgbClr val="BA0C28"/>
                </a:solidFill>
                <a:latin typeface="Arial"/>
                <a:cs typeface="Arial"/>
              </a:rPr>
              <a:t>	—CTO, International Government Program (Aadhaar)</a:t>
            </a:r>
          </a:p>
        </p:txBody>
      </p:sp>
    </p:spTree>
    <p:extLst>
      <p:ext uri="{BB962C8B-B14F-4D97-AF65-F5344CB8AC3E}">
        <p14:creationId xmlns:p14="http://schemas.microsoft.com/office/powerpoint/2010/main" val="309032943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859" y="205980"/>
            <a:ext cx="8260400" cy="692646"/>
          </a:xfrm>
        </p:spPr>
        <p:txBody>
          <a:bodyPr/>
          <a:lstStyle/>
          <a:p>
            <a:r>
              <a:rPr lang="en-US" dirty="0" smtClean="0"/>
              <a:t>2 ITEMS</a:t>
            </a:r>
            <a:endParaRPr lang="en-US" dirty="0"/>
          </a:p>
        </p:txBody>
      </p:sp>
      <p:sp>
        <p:nvSpPr>
          <p:cNvPr id="3" name="Text Placeholder 2"/>
          <p:cNvSpPr>
            <a:spLocks noGrp="1"/>
          </p:cNvSpPr>
          <p:nvPr>
            <p:ph type="body" idx="1"/>
          </p:nvPr>
        </p:nvSpPr>
        <p:spPr>
          <a:xfrm>
            <a:off x="454966" y="814008"/>
            <a:ext cx="3796970" cy="331618"/>
          </a:xfrm>
        </p:spPr>
        <p:txBody>
          <a:bodyPr/>
          <a:lstStyle/>
          <a:p>
            <a:r>
              <a:rPr lang="en-US" dirty="0" smtClean="0"/>
              <a:t>PROFESSIONAL SERVICES</a:t>
            </a:r>
            <a:endParaRPr lang="en-US" dirty="0"/>
          </a:p>
        </p:txBody>
      </p:sp>
      <p:sp>
        <p:nvSpPr>
          <p:cNvPr id="4" name="Text Placeholder 3"/>
          <p:cNvSpPr>
            <a:spLocks noGrp="1"/>
          </p:cNvSpPr>
          <p:nvPr>
            <p:ph type="body" sz="quarter" idx="3"/>
          </p:nvPr>
        </p:nvSpPr>
        <p:spPr>
          <a:xfrm>
            <a:off x="4769957" y="814008"/>
            <a:ext cx="3798462" cy="331618"/>
          </a:xfrm>
        </p:spPr>
        <p:txBody>
          <a:bodyPr/>
          <a:lstStyle/>
          <a:p>
            <a:r>
              <a:rPr lang="en-US" dirty="0" smtClean="0"/>
              <a:t>SYSTEM INTEGRATORS</a:t>
            </a:r>
            <a:endParaRPr lang="en-US" dirty="0"/>
          </a:p>
        </p:txBody>
      </p:sp>
      <p:sp>
        <p:nvSpPr>
          <p:cNvPr id="5" name="Content Placeholder 4"/>
          <p:cNvSpPr>
            <a:spLocks noGrp="1"/>
          </p:cNvSpPr>
          <p:nvPr>
            <p:ph sz="quarter" idx="4"/>
          </p:nvPr>
        </p:nvSpPr>
        <p:spPr>
          <a:xfrm>
            <a:off x="4769957" y="1298804"/>
            <a:ext cx="3798462" cy="3292309"/>
          </a:xfrm>
        </p:spPr>
        <p:txBody>
          <a:bodyPr/>
          <a:lstStyle/>
          <a:p>
            <a:r>
              <a:rPr lang="en-US" dirty="0" smtClean="0">
                <a:solidFill>
                  <a:srgbClr val="000000"/>
                </a:solidFill>
              </a:rPr>
              <a:t>Text Here</a:t>
            </a:r>
            <a:endParaRPr lang="en-US" dirty="0">
              <a:solidFill>
                <a:srgbClr val="000000"/>
              </a:solidFill>
            </a:endParaRPr>
          </a:p>
        </p:txBody>
      </p:sp>
      <p:sp>
        <p:nvSpPr>
          <p:cNvPr id="6" name="Content Placeholder 5"/>
          <p:cNvSpPr>
            <a:spLocks noGrp="1"/>
          </p:cNvSpPr>
          <p:nvPr>
            <p:ph sz="quarter" idx="10"/>
          </p:nvPr>
        </p:nvSpPr>
        <p:spPr>
          <a:xfrm>
            <a:off x="460859" y="1298804"/>
            <a:ext cx="3798462" cy="3292309"/>
          </a:xfrm>
        </p:spPr>
        <p:txBody>
          <a:bodyPr/>
          <a:lstStyle/>
          <a:p>
            <a:r>
              <a:rPr lang="en-US" dirty="0" smtClean="0">
                <a:solidFill>
                  <a:srgbClr val="000000"/>
                </a:solidFill>
              </a:rPr>
              <a:t>Text Here</a:t>
            </a:r>
            <a:endParaRPr lang="en-US" dirty="0">
              <a:solidFill>
                <a:srgbClr val="000000"/>
              </a:solidFill>
            </a:endParaRPr>
          </a:p>
        </p:txBody>
      </p:sp>
    </p:spTree>
    <p:extLst>
      <p:ext uri="{BB962C8B-B14F-4D97-AF65-F5344CB8AC3E}">
        <p14:creationId xmlns:p14="http://schemas.microsoft.com/office/powerpoint/2010/main" val="91190468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761" y="205980"/>
            <a:ext cx="8260400" cy="692646"/>
          </a:xfrm>
        </p:spPr>
        <p:txBody>
          <a:bodyPr/>
          <a:lstStyle/>
          <a:p>
            <a:r>
              <a:rPr lang="en-US" dirty="0" smtClean="0"/>
              <a:t>SAMPLE FOR 4 ITEMS (OR 3) WITH A LOT OF TEXT</a:t>
            </a:r>
            <a:endParaRPr lang="en-US" dirty="0"/>
          </a:p>
        </p:txBody>
      </p:sp>
      <p:sp>
        <p:nvSpPr>
          <p:cNvPr id="3" name="Text Placeholder 2"/>
          <p:cNvSpPr>
            <a:spLocks noGrp="1"/>
          </p:cNvSpPr>
          <p:nvPr>
            <p:ph type="body" sz="quarter" idx="10"/>
          </p:nvPr>
        </p:nvSpPr>
        <p:spPr>
          <a:xfrm>
            <a:off x="309352" y="1272780"/>
            <a:ext cx="1868821" cy="330994"/>
          </a:xfrm>
        </p:spPr>
        <p:txBody>
          <a:bodyPr/>
          <a:lstStyle/>
          <a:p>
            <a:r>
              <a:rPr lang="en-US" b="1" dirty="0" smtClean="0">
                <a:solidFill>
                  <a:srgbClr val="000000"/>
                </a:solidFill>
              </a:rPr>
              <a:t>ALL INDUSTRIES</a:t>
            </a:r>
            <a:endParaRPr lang="en-US" b="1" dirty="0">
              <a:solidFill>
                <a:srgbClr val="000000"/>
              </a:solidFill>
            </a:endParaRPr>
          </a:p>
        </p:txBody>
      </p:sp>
      <p:sp>
        <p:nvSpPr>
          <p:cNvPr id="4" name="Text Placeholder 3"/>
          <p:cNvSpPr>
            <a:spLocks noGrp="1"/>
          </p:cNvSpPr>
          <p:nvPr>
            <p:ph type="body" sz="quarter" idx="11"/>
          </p:nvPr>
        </p:nvSpPr>
        <p:spPr>
          <a:xfrm>
            <a:off x="2586582" y="1272780"/>
            <a:ext cx="1836416" cy="330994"/>
          </a:xfrm>
        </p:spPr>
        <p:txBody>
          <a:bodyPr/>
          <a:lstStyle/>
          <a:p>
            <a:r>
              <a:rPr lang="en-US" b="1" dirty="0" smtClean="0">
                <a:solidFill>
                  <a:srgbClr val="000000"/>
                </a:solidFill>
              </a:rPr>
              <a:t>WEB 2.0</a:t>
            </a:r>
            <a:endParaRPr lang="en-US" b="1" dirty="0">
              <a:solidFill>
                <a:srgbClr val="000000"/>
              </a:solidFill>
            </a:endParaRPr>
          </a:p>
        </p:txBody>
      </p:sp>
      <p:sp>
        <p:nvSpPr>
          <p:cNvPr id="5" name="Text Placeholder 4"/>
          <p:cNvSpPr>
            <a:spLocks noGrp="1"/>
          </p:cNvSpPr>
          <p:nvPr>
            <p:ph type="body" sz="quarter" idx="12"/>
          </p:nvPr>
        </p:nvSpPr>
        <p:spPr>
          <a:xfrm>
            <a:off x="4723402" y="1272780"/>
            <a:ext cx="1944714" cy="330994"/>
          </a:xfrm>
        </p:spPr>
        <p:txBody>
          <a:bodyPr>
            <a:noAutofit/>
          </a:bodyPr>
          <a:lstStyle/>
          <a:p>
            <a:r>
              <a:rPr lang="en-US" b="1" dirty="0" smtClean="0">
                <a:solidFill>
                  <a:srgbClr val="000000"/>
                </a:solidFill>
              </a:rPr>
              <a:t>HEALTHCARE</a:t>
            </a:r>
            <a:endParaRPr lang="en-US" b="1" dirty="0">
              <a:solidFill>
                <a:srgbClr val="000000"/>
              </a:solidFill>
            </a:endParaRPr>
          </a:p>
        </p:txBody>
      </p:sp>
      <p:sp>
        <p:nvSpPr>
          <p:cNvPr id="6" name="Text Placeholder 5"/>
          <p:cNvSpPr>
            <a:spLocks noGrp="1"/>
          </p:cNvSpPr>
          <p:nvPr>
            <p:ph type="body" sz="quarter" idx="13"/>
          </p:nvPr>
        </p:nvSpPr>
        <p:spPr>
          <a:xfrm>
            <a:off x="7011196" y="1272780"/>
            <a:ext cx="1836416" cy="330994"/>
          </a:xfrm>
        </p:spPr>
        <p:txBody>
          <a:bodyPr>
            <a:normAutofit/>
          </a:bodyPr>
          <a:lstStyle/>
          <a:p>
            <a:r>
              <a:rPr lang="en-US" b="1" dirty="0" smtClean="0">
                <a:solidFill>
                  <a:srgbClr val="000000"/>
                </a:solidFill>
              </a:rPr>
              <a:t>TELCO</a:t>
            </a:r>
            <a:endParaRPr lang="en-US" b="1" dirty="0">
              <a:solidFill>
                <a:srgbClr val="000000"/>
              </a:solidFill>
            </a:endParaRPr>
          </a:p>
        </p:txBody>
      </p:sp>
      <p:sp>
        <p:nvSpPr>
          <p:cNvPr id="7" name="Text Placeholder 6"/>
          <p:cNvSpPr>
            <a:spLocks noGrp="1"/>
          </p:cNvSpPr>
          <p:nvPr>
            <p:ph type="body" sz="quarter" idx="14"/>
          </p:nvPr>
        </p:nvSpPr>
        <p:spPr>
          <a:xfrm>
            <a:off x="309352" y="1764507"/>
            <a:ext cx="1868905" cy="2892029"/>
          </a:xfrm>
        </p:spPr>
        <p:txBody>
          <a:bodyPr/>
          <a:lstStyle/>
          <a:p>
            <a:pPr marL="183284" indent="-183284">
              <a:lnSpc>
                <a:spcPct val="110000"/>
              </a:lnSpc>
            </a:pPr>
            <a:r>
              <a:rPr lang="en-US" dirty="0">
                <a:solidFill>
                  <a:srgbClr val="000000"/>
                </a:solidFill>
              </a:rPr>
              <a:t>Multi-structured data staging &amp; archive</a:t>
            </a:r>
          </a:p>
          <a:p>
            <a:pPr marL="183284" indent="-183284">
              <a:lnSpc>
                <a:spcPct val="110000"/>
              </a:lnSpc>
            </a:pPr>
            <a:r>
              <a:rPr lang="en-US" dirty="0">
                <a:solidFill>
                  <a:srgbClr val="000000"/>
                </a:solidFill>
              </a:rPr>
              <a:t>ETL/DW optimization</a:t>
            </a:r>
          </a:p>
          <a:p>
            <a:pPr marL="183284" indent="-183284">
              <a:lnSpc>
                <a:spcPct val="110000"/>
              </a:lnSpc>
            </a:pPr>
            <a:r>
              <a:rPr lang="en-US" dirty="0">
                <a:solidFill>
                  <a:srgbClr val="000000"/>
                </a:solidFill>
              </a:rPr>
              <a:t>Mainframe optimization</a:t>
            </a:r>
          </a:p>
          <a:p>
            <a:pPr marL="183284" indent="-183284">
              <a:lnSpc>
                <a:spcPct val="110000"/>
              </a:lnSpc>
            </a:pPr>
            <a:r>
              <a:rPr lang="en-US" dirty="0">
                <a:solidFill>
                  <a:srgbClr val="000000"/>
                </a:solidFill>
              </a:rPr>
              <a:t>Data exploration</a:t>
            </a:r>
          </a:p>
        </p:txBody>
      </p:sp>
      <p:sp>
        <p:nvSpPr>
          <p:cNvPr id="8" name="Text Placeholder 7"/>
          <p:cNvSpPr>
            <a:spLocks noGrp="1"/>
          </p:cNvSpPr>
          <p:nvPr>
            <p:ph type="body" sz="quarter" idx="4294967295"/>
          </p:nvPr>
        </p:nvSpPr>
        <p:spPr>
          <a:xfrm>
            <a:off x="2586582" y="1764507"/>
            <a:ext cx="1836416" cy="2892029"/>
          </a:xfrm>
        </p:spPr>
        <p:txBody>
          <a:bodyPr>
            <a:normAutofit/>
          </a:bodyPr>
          <a:lstStyle/>
          <a:p>
            <a:pPr marL="183284" indent="-183284">
              <a:lnSpc>
                <a:spcPct val="110000"/>
              </a:lnSpc>
            </a:pPr>
            <a:r>
              <a:rPr lang="en-US" sz="1200" dirty="0"/>
              <a:t>Recommendation engines &amp; targeting</a:t>
            </a:r>
          </a:p>
          <a:p>
            <a:pPr marL="183284" indent="-183284">
              <a:lnSpc>
                <a:spcPct val="110000"/>
              </a:lnSpc>
            </a:pPr>
            <a:r>
              <a:rPr lang="en-US" sz="1200" dirty="0"/>
              <a:t>Customer 360</a:t>
            </a:r>
          </a:p>
          <a:p>
            <a:pPr marL="183284" indent="-183284">
              <a:lnSpc>
                <a:spcPct val="110000"/>
              </a:lnSpc>
            </a:pPr>
            <a:r>
              <a:rPr lang="en-US" sz="1200" dirty="0"/>
              <a:t>Click-stream analysis</a:t>
            </a:r>
          </a:p>
          <a:p>
            <a:pPr marL="183284" indent="-183284">
              <a:lnSpc>
                <a:spcPct val="110000"/>
              </a:lnSpc>
            </a:pPr>
            <a:r>
              <a:rPr lang="en-US" sz="1200" dirty="0"/>
              <a:t>Social media analysis</a:t>
            </a:r>
          </a:p>
          <a:p>
            <a:pPr marL="183284" indent="-183284">
              <a:lnSpc>
                <a:spcPct val="110000"/>
              </a:lnSpc>
            </a:pPr>
            <a:r>
              <a:rPr lang="en-US" sz="1200" dirty="0"/>
              <a:t>Ad optimization</a:t>
            </a:r>
          </a:p>
        </p:txBody>
      </p:sp>
      <p:sp>
        <p:nvSpPr>
          <p:cNvPr id="9" name="Text Placeholder 8"/>
          <p:cNvSpPr>
            <a:spLocks noGrp="1"/>
          </p:cNvSpPr>
          <p:nvPr>
            <p:ph type="body" sz="quarter" idx="4294967295"/>
          </p:nvPr>
        </p:nvSpPr>
        <p:spPr>
          <a:xfrm>
            <a:off x="4741101" y="1764507"/>
            <a:ext cx="1836416" cy="2892029"/>
          </a:xfrm>
        </p:spPr>
        <p:txBody>
          <a:bodyPr>
            <a:normAutofit/>
          </a:bodyPr>
          <a:lstStyle/>
          <a:p>
            <a:pPr marL="183284" indent="-183284">
              <a:lnSpc>
                <a:spcPct val="110000"/>
              </a:lnSpc>
            </a:pPr>
            <a:r>
              <a:rPr lang="en-US" sz="1200" dirty="0"/>
              <a:t>Network security monitoring</a:t>
            </a:r>
          </a:p>
          <a:p>
            <a:pPr marL="183284" indent="-183284">
              <a:lnSpc>
                <a:spcPct val="110000"/>
              </a:lnSpc>
            </a:pPr>
            <a:r>
              <a:rPr lang="en-US" sz="1200" dirty="0"/>
              <a:t>Security information &amp; event management</a:t>
            </a:r>
          </a:p>
          <a:p>
            <a:pPr marL="183284" indent="-183284">
              <a:lnSpc>
                <a:spcPct val="110000"/>
              </a:lnSpc>
            </a:pPr>
            <a:r>
              <a:rPr lang="en-US" sz="1200" dirty="0"/>
              <a:t>Fraudulent behavioral analysis</a:t>
            </a:r>
          </a:p>
          <a:p>
            <a:pPr marL="183284" indent="-183284">
              <a:lnSpc>
                <a:spcPct val="110000"/>
              </a:lnSpc>
            </a:pPr>
            <a:endParaRPr lang="en-US" sz="1200" dirty="0"/>
          </a:p>
        </p:txBody>
      </p:sp>
      <p:sp>
        <p:nvSpPr>
          <p:cNvPr id="10" name="Text Placeholder 9"/>
          <p:cNvSpPr>
            <a:spLocks noGrp="1"/>
          </p:cNvSpPr>
          <p:nvPr>
            <p:ph type="body" sz="quarter" idx="4294967295"/>
          </p:nvPr>
        </p:nvSpPr>
        <p:spPr>
          <a:xfrm>
            <a:off x="7023853" y="1764507"/>
            <a:ext cx="1836416" cy="2892029"/>
          </a:xfrm>
        </p:spPr>
        <p:txBody>
          <a:bodyPr>
            <a:normAutofit/>
          </a:bodyPr>
          <a:lstStyle/>
          <a:p>
            <a:pPr marL="183284" indent="-183284">
              <a:lnSpc>
                <a:spcPct val="110000"/>
              </a:lnSpc>
            </a:pPr>
            <a:r>
              <a:rPr lang="en-US" sz="1200" dirty="0"/>
              <a:t>Supply chain &amp; logistics</a:t>
            </a:r>
          </a:p>
          <a:p>
            <a:pPr marL="183284" indent="-183284">
              <a:lnSpc>
                <a:spcPct val="110000"/>
              </a:lnSpc>
            </a:pPr>
            <a:r>
              <a:rPr lang="en-US" sz="1200" dirty="0"/>
              <a:t>System log analysis</a:t>
            </a:r>
          </a:p>
          <a:p>
            <a:pPr marL="183284" indent="-183284">
              <a:lnSpc>
                <a:spcPct val="110000"/>
              </a:lnSpc>
            </a:pPr>
            <a:r>
              <a:rPr lang="en-US" sz="1200" dirty="0"/>
              <a:t>Manufacturing quality assurance</a:t>
            </a:r>
          </a:p>
          <a:p>
            <a:pPr marL="183284" indent="-183284">
              <a:lnSpc>
                <a:spcPct val="110000"/>
              </a:lnSpc>
            </a:pPr>
            <a:r>
              <a:rPr lang="en-US" sz="1200" dirty="0"/>
              <a:t>Preventative maintenance</a:t>
            </a:r>
          </a:p>
          <a:p>
            <a:pPr marL="183284" indent="-183284">
              <a:lnSpc>
                <a:spcPct val="110000"/>
              </a:lnSpc>
            </a:pPr>
            <a:r>
              <a:rPr lang="en-US" sz="1200" dirty="0"/>
              <a:t>Smart meter analysis</a:t>
            </a:r>
          </a:p>
          <a:p>
            <a:pPr marL="183284" indent="-183284">
              <a:lnSpc>
                <a:spcPct val="110000"/>
              </a:lnSpc>
            </a:pPr>
            <a:endParaRPr lang="en-US" sz="1200" dirty="0"/>
          </a:p>
        </p:txBody>
      </p:sp>
    </p:spTree>
    <p:extLst>
      <p:ext uri="{BB962C8B-B14F-4D97-AF65-F5344CB8AC3E}">
        <p14:creationId xmlns:p14="http://schemas.microsoft.com/office/powerpoint/2010/main" val="262074868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523" y="205980"/>
            <a:ext cx="8260400" cy="692646"/>
          </a:xfrm>
        </p:spPr>
        <p:txBody>
          <a:bodyPr/>
          <a:lstStyle/>
          <a:p>
            <a:r>
              <a:rPr lang="en-US" dirty="0" smtClean="0"/>
              <a:t>WHEN YOU HAVE 4 ITEMS (OR 3) WITH LITTLE TEXT</a:t>
            </a:r>
            <a:endParaRPr lang="en-US" dirty="0"/>
          </a:p>
        </p:txBody>
      </p:sp>
      <p:sp>
        <p:nvSpPr>
          <p:cNvPr id="4" name="Text Placeholder 3"/>
          <p:cNvSpPr>
            <a:spLocks noGrp="1"/>
          </p:cNvSpPr>
          <p:nvPr>
            <p:ph type="body" sz="quarter" idx="10"/>
          </p:nvPr>
        </p:nvSpPr>
        <p:spPr/>
        <p:txBody>
          <a:bodyPr/>
          <a:lstStyle/>
          <a:p>
            <a:r>
              <a:rPr lang="en-US" dirty="0" smtClean="0">
                <a:solidFill>
                  <a:srgbClr val="000000"/>
                </a:solidFill>
              </a:rPr>
              <a:t>Sample Text</a:t>
            </a:r>
            <a:endParaRPr lang="en-US" dirty="0">
              <a:solidFill>
                <a:srgbClr val="000000"/>
              </a:solidFill>
            </a:endParaRPr>
          </a:p>
        </p:txBody>
      </p:sp>
      <p:sp>
        <p:nvSpPr>
          <p:cNvPr id="5" name="Text Placeholder 4"/>
          <p:cNvSpPr>
            <a:spLocks noGrp="1"/>
          </p:cNvSpPr>
          <p:nvPr>
            <p:ph type="body" sz="quarter" idx="11"/>
          </p:nvPr>
        </p:nvSpPr>
        <p:spPr/>
        <p:txBody>
          <a:bodyPr/>
          <a:lstStyle/>
          <a:p>
            <a:r>
              <a:rPr lang="en-US" dirty="0" smtClean="0">
                <a:solidFill>
                  <a:srgbClr val="000000"/>
                </a:solidFill>
              </a:rPr>
              <a:t>Sample Text</a:t>
            </a:r>
            <a:endParaRPr lang="en-US" dirty="0">
              <a:solidFill>
                <a:srgbClr val="000000"/>
              </a:solidFill>
            </a:endParaRPr>
          </a:p>
        </p:txBody>
      </p:sp>
      <p:sp>
        <p:nvSpPr>
          <p:cNvPr id="3" name="Content Placeholder 2"/>
          <p:cNvSpPr>
            <a:spLocks noGrp="1"/>
          </p:cNvSpPr>
          <p:nvPr>
            <p:ph type="body" sz="quarter" idx="12"/>
          </p:nvPr>
        </p:nvSpPr>
        <p:spPr/>
        <p:txBody>
          <a:bodyPr/>
          <a:lstStyle/>
          <a:p>
            <a:r>
              <a:rPr lang="en-US" dirty="0" smtClean="0">
                <a:solidFill>
                  <a:srgbClr val="000000"/>
                </a:solidFill>
              </a:rPr>
              <a:t>Sample Text</a:t>
            </a:r>
            <a:endParaRPr lang="en-US" dirty="0">
              <a:solidFill>
                <a:srgbClr val="000000"/>
              </a:solidFill>
            </a:endParaRPr>
          </a:p>
        </p:txBody>
      </p:sp>
    </p:spTree>
    <p:extLst>
      <p:ext uri="{BB962C8B-B14F-4D97-AF65-F5344CB8AC3E}">
        <p14:creationId xmlns:p14="http://schemas.microsoft.com/office/powerpoint/2010/main" val="12164849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612" y="205980"/>
            <a:ext cx="7968722" cy="692646"/>
          </a:xfrm>
        </p:spPr>
        <p:txBody>
          <a:bodyPr/>
          <a:lstStyle/>
          <a:p>
            <a:r>
              <a:rPr lang="en-US" dirty="0" smtClean="0"/>
              <a:t>CUSTOMER LIST</a:t>
            </a:r>
            <a:endParaRPr lang="en-US" dirty="0"/>
          </a:p>
        </p:txBody>
      </p:sp>
      <p:sp>
        <p:nvSpPr>
          <p:cNvPr id="3" name="Text Placeholder 2"/>
          <p:cNvSpPr txBox="1">
            <a:spLocks/>
          </p:cNvSpPr>
          <p:nvPr/>
        </p:nvSpPr>
        <p:spPr>
          <a:xfrm>
            <a:off x="531903" y="943958"/>
            <a:ext cx="1252049" cy="331618"/>
          </a:xfrm>
          <a:prstGeom prst="rect">
            <a:avLst/>
          </a:prstGeom>
        </p:spPr>
        <p:txBody>
          <a:bodyPr vert="horz" lIns="95093" tIns="47546" rIns="95093" bIns="47546" rtlCol="0">
            <a:noAutofit/>
          </a:bodyPr>
          <a:lstStyle>
            <a:lvl1pPr marL="344488" indent="-344488" algn="l" defTabSz="609493" rtl="0" eaLnBrk="1" latinLnBrk="0" hangingPunct="1">
              <a:spcBef>
                <a:spcPct val="20000"/>
              </a:spcBef>
              <a:buFont typeface="Arial"/>
              <a:buChar char="•"/>
              <a:defRPr sz="2800" kern="1200">
                <a:solidFill>
                  <a:schemeClr val="tx1"/>
                </a:solidFill>
                <a:latin typeface="Arial"/>
                <a:ea typeface="+mn-ea"/>
                <a:cs typeface="Arial"/>
              </a:defRPr>
            </a:lvl1pPr>
            <a:lvl2pPr marL="801688" indent="-379413" algn="l" defTabSz="609493" rtl="0" eaLnBrk="1" latinLnBrk="0" hangingPunct="1">
              <a:spcBef>
                <a:spcPct val="20000"/>
              </a:spcBef>
              <a:buFont typeface="Arial"/>
              <a:buChar char="–"/>
              <a:defRPr sz="2400" kern="1200">
                <a:solidFill>
                  <a:schemeClr val="tx1"/>
                </a:solidFill>
                <a:latin typeface="Arial"/>
                <a:ea typeface="+mn-ea"/>
                <a:cs typeface="Arial"/>
              </a:defRPr>
            </a:lvl2pPr>
            <a:lvl3pPr marL="1138238" indent="-303213" algn="l" defTabSz="609493" rtl="0" eaLnBrk="1" latinLnBrk="0" hangingPunct="1">
              <a:spcBef>
                <a:spcPct val="20000"/>
              </a:spcBef>
              <a:buFont typeface="Arial"/>
              <a:buChar char="•"/>
              <a:defRPr sz="2000" kern="1200">
                <a:solidFill>
                  <a:schemeClr val="tx1"/>
                </a:solidFill>
                <a:latin typeface="Arial"/>
                <a:ea typeface="+mn-ea"/>
                <a:cs typeface="Arial"/>
              </a:defRPr>
            </a:lvl3pPr>
            <a:lvl4pPr marL="1490663" indent="-303213" algn="l" defTabSz="609493" rtl="0" eaLnBrk="1" latinLnBrk="0" hangingPunct="1">
              <a:spcBef>
                <a:spcPct val="20000"/>
              </a:spcBef>
              <a:buFont typeface="Arial"/>
              <a:buChar char="–"/>
              <a:tabLst>
                <a:tab pos="1604963" algn="l"/>
              </a:tabLst>
              <a:defRPr sz="1800" kern="1200">
                <a:solidFill>
                  <a:schemeClr val="tx1"/>
                </a:solidFill>
                <a:latin typeface="Arial"/>
                <a:ea typeface="+mn-ea"/>
                <a:cs typeface="Arial"/>
              </a:defRPr>
            </a:lvl4pPr>
            <a:lvl5pPr marL="1835150" indent="-303213" algn="l" defTabSz="609493" rtl="0" eaLnBrk="1" latinLnBrk="0" hangingPunct="1">
              <a:spcBef>
                <a:spcPct val="20000"/>
              </a:spcBef>
              <a:buFont typeface="Arial"/>
              <a:buChar char="»"/>
              <a:defRPr sz="1600" kern="1200">
                <a:solidFill>
                  <a:schemeClr val="tx1"/>
                </a:solidFill>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1000" dirty="0">
                <a:solidFill>
                  <a:srgbClr val="000000"/>
                </a:solidFill>
              </a:rPr>
              <a:t>FINANCIAL SERVICES</a:t>
            </a:r>
          </a:p>
        </p:txBody>
      </p:sp>
      <p:cxnSp>
        <p:nvCxnSpPr>
          <p:cNvPr id="4" name="Straight Connector 3"/>
          <p:cNvCxnSpPr/>
          <p:nvPr/>
        </p:nvCxnSpPr>
        <p:spPr bwMode="auto">
          <a:xfrm>
            <a:off x="520502" y="1323236"/>
            <a:ext cx="1263446" cy="0"/>
          </a:xfrm>
          <a:prstGeom prst="line">
            <a:avLst/>
          </a:prstGeom>
          <a:noFill/>
          <a:ln w="25400" algn="ctr">
            <a:solidFill>
              <a:srgbClr val="A7A8AA"/>
            </a:solidFill>
            <a:round/>
            <a:headEnd/>
            <a:tailEnd/>
          </a:ln>
        </p:spPr>
      </p:cxnSp>
      <p:cxnSp>
        <p:nvCxnSpPr>
          <p:cNvPr id="5" name="Straight Connector 4"/>
          <p:cNvCxnSpPr/>
          <p:nvPr/>
        </p:nvCxnSpPr>
        <p:spPr bwMode="auto">
          <a:xfrm>
            <a:off x="2237146" y="1323236"/>
            <a:ext cx="1263446" cy="0"/>
          </a:xfrm>
          <a:prstGeom prst="line">
            <a:avLst/>
          </a:prstGeom>
          <a:noFill/>
          <a:ln w="25400" algn="ctr">
            <a:solidFill>
              <a:srgbClr val="A7A8AA"/>
            </a:solidFill>
            <a:round/>
            <a:headEnd/>
            <a:tailEnd/>
          </a:ln>
        </p:spPr>
      </p:cxnSp>
      <p:cxnSp>
        <p:nvCxnSpPr>
          <p:cNvPr id="6" name="Straight Connector 5"/>
          <p:cNvCxnSpPr/>
          <p:nvPr/>
        </p:nvCxnSpPr>
        <p:spPr bwMode="auto">
          <a:xfrm>
            <a:off x="3953789" y="1323236"/>
            <a:ext cx="1263446" cy="0"/>
          </a:xfrm>
          <a:prstGeom prst="line">
            <a:avLst/>
          </a:prstGeom>
          <a:noFill/>
          <a:ln w="25400" algn="ctr">
            <a:solidFill>
              <a:srgbClr val="A7A8AA"/>
            </a:solidFill>
            <a:round/>
            <a:headEnd/>
            <a:tailEnd/>
          </a:ln>
        </p:spPr>
      </p:cxnSp>
      <p:cxnSp>
        <p:nvCxnSpPr>
          <p:cNvPr id="7" name="Straight Connector 6"/>
          <p:cNvCxnSpPr/>
          <p:nvPr/>
        </p:nvCxnSpPr>
        <p:spPr bwMode="auto">
          <a:xfrm>
            <a:off x="5670433" y="1323236"/>
            <a:ext cx="1263446" cy="0"/>
          </a:xfrm>
          <a:prstGeom prst="line">
            <a:avLst/>
          </a:prstGeom>
          <a:noFill/>
          <a:ln w="25400" algn="ctr">
            <a:solidFill>
              <a:srgbClr val="A7A8AA"/>
            </a:solidFill>
            <a:round/>
            <a:headEnd/>
            <a:tailEnd/>
          </a:ln>
        </p:spPr>
      </p:cxnSp>
      <p:cxnSp>
        <p:nvCxnSpPr>
          <p:cNvPr id="8" name="Straight Connector 7"/>
          <p:cNvCxnSpPr/>
          <p:nvPr/>
        </p:nvCxnSpPr>
        <p:spPr bwMode="auto">
          <a:xfrm>
            <a:off x="7387075" y="1323236"/>
            <a:ext cx="1263446" cy="0"/>
          </a:xfrm>
          <a:prstGeom prst="line">
            <a:avLst/>
          </a:prstGeom>
          <a:noFill/>
          <a:ln w="25400" algn="ctr">
            <a:solidFill>
              <a:srgbClr val="A7A8AA"/>
            </a:solidFill>
            <a:round/>
            <a:headEnd/>
            <a:tailEnd/>
          </a:ln>
        </p:spPr>
      </p:cxnSp>
      <p:sp>
        <p:nvSpPr>
          <p:cNvPr id="9" name="Text Placeholder 2"/>
          <p:cNvSpPr txBox="1">
            <a:spLocks/>
          </p:cNvSpPr>
          <p:nvPr/>
        </p:nvSpPr>
        <p:spPr>
          <a:xfrm>
            <a:off x="2248548" y="943958"/>
            <a:ext cx="1252049" cy="331618"/>
          </a:xfrm>
          <a:prstGeom prst="rect">
            <a:avLst/>
          </a:prstGeom>
        </p:spPr>
        <p:txBody>
          <a:bodyPr vert="horz" lIns="95093" tIns="47546" rIns="95093" bIns="47546" rtlCol="0" anchor="b">
            <a:noAutofit/>
          </a:bodyPr>
          <a:lstStyle>
            <a:lvl1pPr marL="0" indent="0" algn="l" defTabSz="609493" rtl="0" eaLnBrk="1" latinLnBrk="0" hangingPunct="1">
              <a:spcBef>
                <a:spcPct val="20000"/>
              </a:spcBef>
              <a:buFont typeface="Arial"/>
              <a:buNone/>
              <a:defRPr sz="2400" b="0" kern="1200">
                <a:solidFill>
                  <a:schemeClr val="bg2"/>
                </a:solidFill>
                <a:latin typeface="DIN-Light"/>
                <a:ea typeface="+mn-ea"/>
                <a:cs typeface="DIN-Light"/>
              </a:defRPr>
            </a:lvl1pPr>
            <a:lvl2pPr marL="609493" indent="0" algn="l" defTabSz="609493" rtl="0" eaLnBrk="1" latinLnBrk="0" hangingPunct="1">
              <a:spcBef>
                <a:spcPct val="20000"/>
              </a:spcBef>
              <a:buFont typeface="Arial"/>
              <a:buNone/>
              <a:defRPr sz="2700" b="1" kern="1200">
                <a:solidFill>
                  <a:schemeClr val="tx2"/>
                </a:solidFill>
                <a:latin typeface="DIN-RegularAlternate"/>
                <a:ea typeface="+mn-ea"/>
                <a:cs typeface="DIN-RegularAlternate"/>
              </a:defRPr>
            </a:lvl2pPr>
            <a:lvl3pPr marL="1218987" indent="0" algn="l" defTabSz="609493" rtl="0" eaLnBrk="1" latinLnBrk="0" hangingPunct="1">
              <a:spcBef>
                <a:spcPct val="20000"/>
              </a:spcBef>
              <a:buFont typeface="Arial"/>
              <a:buNone/>
              <a:defRPr sz="2400" b="1" kern="1200">
                <a:solidFill>
                  <a:schemeClr val="tx2"/>
                </a:solidFill>
                <a:latin typeface="DIN-RegularAlternate"/>
                <a:ea typeface="+mn-ea"/>
                <a:cs typeface="DIN-RegularAlternate"/>
              </a:defRPr>
            </a:lvl3pPr>
            <a:lvl4pPr marL="1828480" indent="0" algn="l" defTabSz="609493" rtl="0" eaLnBrk="1" latinLnBrk="0" hangingPunct="1">
              <a:spcBef>
                <a:spcPct val="20000"/>
              </a:spcBef>
              <a:buFont typeface="Arial"/>
              <a:buNone/>
              <a:tabLst>
                <a:tab pos="1604963" algn="l"/>
              </a:tabLst>
              <a:defRPr sz="2100" b="1" kern="1200">
                <a:solidFill>
                  <a:schemeClr val="tx2"/>
                </a:solidFill>
                <a:latin typeface="DIN-RegularAlternate"/>
                <a:ea typeface="+mn-ea"/>
                <a:cs typeface="DIN-RegularAlternate"/>
              </a:defRPr>
            </a:lvl4pPr>
            <a:lvl5pPr marL="2437973" indent="0" algn="l" defTabSz="609493" rtl="0" eaLnBrk="1" latinLnBrk="0" hangingPunct="1">
              <a:spcBef>
                <a:spcPct val="20000"/>
              </a:spcBef>
              <a:buFont typeface="Arial"/>
              <a:buNone/>
              <a:defRPr sz="2100" b="1" kern="1200">
                <a:solidFill>
                  <a:schemeClr val="tx2"/>
                </a:solidFill>
                <a:latin typeface="DIN-RegularAlternate"/>
                <a:ea typeface="+mn-ea"/>
                <a:cs typeface="DIN-RegularAlternate"/>
              </a:defRPr>
            </a:lvl5pPr>
            <a:lvl6pPr marL="3047467" indent="0" algn="l" defTabSz="609493" rtl="0" eaLnBrk="1" latinLnBrk="0" hangingPunct="1">
              <a:spcBef>
                <a:spcPct val="20000"/>
              </a:spcBef>
              <a:buFont typeface="Arial"/>
              <a:buNone/>
              <a:defRPr sz="2100" b="1" kern="1200">
                <a:solidFill>
                  <a:schemeClr val="tx1"/>
                </a:solidFill>
                <a:latin typeface="+mn-lt"/>
                <a:ea typeface="+mn-ea"/>
                <a:cs typeface="+mn-cs"/>
              </a:defRPr>
            </a:lvl6pPr>
            <a:lvl7pPr marL="3656960" indent="0" algn="l" defTabSz="609493" rtl="0" eaLnBrk="1" latinLnBrk="0" hangingPunct="1">
              <a:spcBef>
                <a:spcPct val="20000"/>
              </a:spcBef>
              <a:buFont typeface="Arial"/>
              <a:buNone/>
              <a:defRPr sz="2100" b="1" kern="1200">
                <a:solidFill>
                  <a:schemeClr val="tx1"/>
                </a:solidFill>
                <a:latin typeface="+mn-lt"/>
                <a:ea typeface="+mn-ea"/>
                <a:cs typeface="+mn-cs"/>
              </a:defRPr>
            </a:lvl7pPr>
            <a:lvl8pPr marL="4266453" indent="0" algn="l" defTabSz="609493" rtl="0" eaLnBrk="1" latinLnBrk="0" hangingPunct="1">
              <a:spcBef>
                <a:spcPct val="20000"/>
              </a:spcBef>
              <a:buFont typeface="Arial"/>
              <a:buNone/>
              <a:defRPr sz="2100" b="1" kern="1200">
                <a:solidFill>
                  <a:schemeClr val="tx1"/>
                </a:solidFill>
                <a:latin typeface="+mn-lt"/>
                <a:ea typeface="+mn-ea"/>
                <a:cs typeface="+mn-cs"/>
              </a:defRPr>
            </a:lvl8pPr>
            <a:lvl9pPr marL="4875947" indent="0" algn="l" defTabSz="609493" rtl="0" eaLnBrk="1" latinLnBrk="0" hangingPunct="1">
              <a:spcBef>
                <a:spcPct val="20000"/>
              </a:spcBef>
              <a:buFont typeface="Arial"/>
              <a:buNone/>
              <a:defRPr sz="2100" b="1" kern="1200">
                <a:solidFill>
                  <a:schemeClr val="tx1"/>
                </a:solidFill>
                <a:latin typeface="+mn-lt"/>
                <a:ea typeface="+mn-ea"/>
                <a:cs typeface="+mn-cs"/>
              </a:defRPr>
            </a:lvl9pPr>
          </a:lstStyle>
          <a:p>
            <a:r>
              <a:rPr lang="en-US" sz="1000" dirty="0">
                <a:solidFill>
                  <a:srgbClr val="000000"/>
                </a:solidFill>
                <a:latin typeface="Arial"/>
                <a:cs typeface="Arial"/>
              </a:rPr>
              <a:t>RETAIL &amp; CPG</a:t>
            </a:r>
          </a:p>
        </p:txBody>
      </p:sp>
      <p:sp>
        <p:nvSpPr>
          <p:cNvPr id="10" name="Text Placeholder 2"/>
          <p:cNvSpPr txBox="1">
            <a:spLocks/>
          </p:cNvSpPr>
          <p:nvPr/>
        </p:nvSpPr>
        <p:spPr>
          <a:xfrm>
            <a:off x="3965191" y="943958"/>
            <a:ext cx="1252049" cy="331618"/>
          </a:xfrm>
          <a:prstGeom prst="rect">
            <a:avLst/>
          </a:prstGeom>
        </p:spPr>
        <p:txBody>
          <a:bodyPr vert="horz" lIns="95093" tIns="47546" rIns="95093" bIns="47546" rtlCol="0" anchor="b">
            <a:noAutofit/>
          </a:bodyPr>
          <a:lstStyle>
            <a:lvl1pPr marL="0" indent="0" algn="l" defTabSz="609493" rtl="0" eaLnBrk="1" latinLnBrk="0" hangingPunct="1">
              <a:spcBef>
                <a:spcPct val="20000"/>
              </a:spcBef>
              <a:buFont typeface="Arial"/>
              <a:buNone/>
              <a:defRPr sz="2400" b="0" kern="1200">
                <a:solidFill>
                  <a:schemeClr val="bg2"/>
                </a:solidFill>
                <a:latin typeface="DIN-Light"/>
                <a:ea typeface="+mn-ea"/>
                <a:cs typeface="DIN-Light"/>
              </a:defRPr>
            </a:lvl1pPr>
            <a:lvl2pPr marL="609493" indent="0" algn="l" defTabSz="609493" rtl="0" eaLnBrk="1" latinLnBrk="0" hangingPunct="1">
              <a:spcBef>
                <a:spcPct val="20000"/>
              </a:spcBef>
              <a:buFont typeface="Arial"/>
              <a:buNone/>
              <a:defRPr sz="2700" b="1" kern="1200">
                <a:solidFill>
                  <a:schemeClr val="tx2"/>
                </a:solidFill>
                <a:latin typeface="DIN-RegularAlternate"/>
                <a:ea typeface="+mn-ea"/>
                <a:cs typeface="DIN-RegularAlternate"/>
              </a:defRPr>
            </a:lvl2pPr>
            <a:lvl3pPr marL="1218987" indent="0" algn="l" defTabSz="609493" rtl="0" eaLnBrk="1" latinLnBrk="0" hangingPunct="1">
              <a:spcBef>
                <a:spcPct val="20000"/>
              </a:spcBef>
              <a:buFont typeface="Arial"/>
              <a:buNone/>
              <a:defRPr sz="2400" b="1" kern="1200">
                <a:solidFill>
                  <a:schemeClr val="tx2"/>
                </a:solidFill>
                <a:latin typeface="DIN-RegularAlternate"/>
                <a:ea typeface="+mn-ea"/>
                <a:cs typeface="DIN-RegularAlternate"/>
              </a:defRPr>
            </a:lvl3pPr>
            <a:lvl4pPr marL="1828480" indent="0" algn="l" defTabSz="609493" rtl="0" eaLnBrk="1" latinLnBrk="0" hangingPunct="1">
              <a:spcBef>
                <a:spcPct val="20000"/>
              </a:spcBef>
              <a:buFont typeface="Arial"/>
              <a:buNone/>
              <a:tabLst>
                <a:tab pos="1604963" algn="l"/>
              </a:tabLst>
              <a:defRPr sz="2100" b="1" kern="1200">
                <a:solidFill>
                  <a:schemeClr val="tx2"/>
                </a:solidFill>
                <a:latin typeface="DIN-RegularAlternate"/>
                <a:ea typeface="+mn-ea"/>
                <a:cs typeface="DIN-RegularAlternate"/>
              </a:defRPr>
            </a:lvl4pPr>
            <a:lvl5pPr marL="2437973" indent="0" algn="l" defTabSz="609493" rtl="0" eaLnBrk="1" latinLnBrk="0" hangingPunct="1">
              <a:spcBef>
                <a:spcPct val="20000"/>
              </a:spcBef>
              <a:buFont typeface="Arial"/>
              <a:buNone/>
              <a:defRPr sz="2100" b="1" kern="1200">
                <a:solidFill>
                  <a:schemeClr val="tx2"/>
                </a:solidFill>
                <a:latin typeface="DIN-RegularAlternate"/>
                <a:ea typeface="+mn-ea"/>
                <a:cs typeface="DIN-RegularAlternate"/>
              </a:defRPr>
            </a:lvl5pPr>
            <a:lvl6pPr marL="3047467" indent="0" algn="l" defTabSz="609493" rtl="0" eaLnBrk="1" latinLnBrk="0" hangingPunct="1">
              <a:spcBef>
                <a:spcPct val="20000"/>
              </a:spcBef>
              <a:buFont typeface="Arial"/>
              <a:buNone/>
              <a:defRPr sz="2100" b="1" kern="1200">
                <a:solidFill>
                  <a:schemeClr val="tx1"/>
                </a:solidFill>
                <a:latin typeface="+mn-lt"/>
                <a:ea typeface="+mn-ea"/>
                <a:cs typeface="+mn-cs"/>
              </a:defRPr>
            </a:lvl6pPr>
            <a:lvl7pPr marL="3656960" indent="0" algn="l" defTabSz="609493" rtl="0" eaLnBrk="1" latinLnBrk="0" hangingPunct="1">
              <a:spcBef>
                <a:spcPct val="20000"/>
              </a:spcBef>
              <a:buFont typeface="Arial"/>
              <a:buNone/>
              <a:defRPr sz="2100" b="1" kern="1200">
                <a:solidFill>
                  <a:schemeClr val="tx1"/>
                </a:solidFill>
                <a:latin typeface="+mn-lt"/>
                <a:ea typeface="+mn-ea"/>
                <a:cs typeface="+mn-cs"/>
              </a:defRPr>
            </a:lvl7pPr>
            <a:lvl8pPr marL="4266453" indent="0" algn="l" defTabSz="609493" rtl="0" eaLnBrk="1" latinLnBrk="0" hangingPunct="1">
              <a:spcBef>
                <a:spcPct val="20000"/>
              </a:spcBef>
              <a:buFont typeface="Arial"/>
              <a:buNone/>
              <a:defRPr sz="2100" b="1" kern="1200">
                <a:solidFill>
                  <a:schemeClr val="tx1"/>
                </a:solidFill>
                <a:latin typeface="+mn-lt"/>
                <a:ea typeface="+mn-ea"/>
                <a:cs typeface="+mn-cs"/>
              </a:defRPr>
            </a:lvl8pPr>
            <a:lvl9pPr marL="4875947" indent="0" algn="l" defTabSz="609493" rtl="0" eaLnBrk="1" latinLnBrk="0" hangingPunct="1">
              <a:spcBef>
                <a:spcPct val="20000"/>
              </a:spcBef>
              <a:buFont typeface="Arial"/>
              <a:buNone/>
              <a:defRPr sz="2100" b="1" kern="1200">
                <a:solidFill>
                  <a:schemeClr val="tx1"/>
                </a:solidFill>
                <a:latin typeface="+mn-lt"/>
                <a:ea typeface="+mn-ea"/>
                <a:cs typeface="+mn-cs"/>
              </a:defRPr>
            </a:lvl9pPr>
          </a:lstStyle>
          <a:p>
            <a:r>
              <a:rPr lang="en-US" sz="1000" dirty="0">
                <a:solidFill>
                  <a:srgbClr val="000000"/>
                </a:solidFill>
                <a:latin typeface="Arial"/>
                <a:cs typeface="Arial"/>
              </a:rPr>
              <a:t>SECURITY</a:t>
            </a:r>
          </a:p>
        </p:txBody>
      </p:sp>
      <p:sp>
        <p:nvSpPr>
          <p:cNvPr id="11" name="Text Placeholder 2"/>
          <p:cNvSpPr txBox="1">
            <a:spLocks/>
          </p:cNvSpPr>
          <p:nvPr/>
        </p:nvSpPr>
        <p:spPr>
          <a:xfrm>
            <a:off x="5668601" y="943958"/>
            <a:ext cx="1252049" cy="331618"/>
          </a:xfrm>
          <a:prstGeom prst="rect">
            <a:avLst/>
          </a:prstGeom>
        </p:spPr>
        <p:txBody>
          <a:bodyPr vert="horz" lIns="95093" tIns="47546" rIns="95093" bIns="47546" rtlCol="0" anchor="b">
            <a:noAutofit/>
          </a:bodyPr>
          <a:lstStyle>
            <a:lvl1pPr marL="0" indent="0" algn="l" defTabSz="609493" rtl="0" eaLnBrk="1" latinLnBrk="0" hangingPunct="1">
              <a:spcBef>
                <a:spcPct val="20000"/>
              </a:spcBef>
              <a:buFont typeface="Arial"/>
              <a:buNone/>
              <a:defRPr sz="2400" b="0" kern="1200">
                <a:solidFill>
                  <a:schemeClr val="bg2"/>
                </a:solidFill>
                <a:latin typeface="DIN-Light"/>
                <a:ea typeface="+mn-ea"/>
                <a:cs typeface="DIN-Light"/>
              </a:defRPr>
            </a:lvl1pPr>
            <a:lvl2pPr marL="609493" indent="0" algn="l" defTabSz="609493" rtl="0" eaLnBrk="1" latinLnBrk="0" hangingPunct="1">
              <a:spcBef>
                <a:spcPct val="20000"/>
              </a:spcBef>
              <a:buFont typeface="Arial"/>
              <a:buNone/>
              <a:defRPr sz="2700" b="1" kern="1200">
                <a:solidFill>
                  <a:schemeClr val="tx2"/>
                </a:solidFill>
                <a:latin typeface="DIN-RegularAlternate"/>
                <a:ea typeface="+mn-ea"/>
                <a:cs typeface="DIN-RegularAlternate"/>
              </a:defRPr>
            </a:lvl2pPr>
            <a:lvl3pPr marL="1218987" indent="0" algn="l" defTabSz="609493" rtl="0" eaLnBrk="1" latinLnBrk="0" hangingPunct="1">
              <a:spcBef>
                <a:spcPct val="20000"/>
              </a:spcBef>
              <a:buFont typeface="Arial"/>
              <a:buNone/>
              <a:defRPr sz="2400" b="1" kern="1200">
                <a:solidFill>
                  <a:schemeClr val="tx2"/>
                </a:solidFill>
                <a:latin typeface="DIN-RegularAlternate"/>
                <a:ea typeface="+mn-ea"/>
                <a:cs typeface="DIN-RegularAlternate"/>
              </a:defRPr>
            </a:lvl3pPr>
            <a:lvl4pPr marL="1828480" indent="0" algn="l" defTabSz="609493" rtl="0" eaLnBrk="1" latinLnBrk="0" hangingPunct="1">
              <a:spcBef>
                <a:spcPct val="20000"/>
              </a:spcBef>
              <a:buFont typeface="Arial"/>
              <a:buNone/>
              <a:tabLst>
                <a:tab pos="1604963" algn="l"/>
              </a:tabLst>
              <a:defRPr sz="2100" b="1" kern="1200">
                <a:solidFill>
                  <a:schemeClr val="tx2"/>
                </a:solidFill>
                <a:latin typeface="DIN-RegularAlternate"/>
                <a:ea typeface="+mn-ea"/>
                <a:cs typeface="DIN-RegularAlternate"/>
              </a:defRPr>
            </a:lvl4pPr>
            <a:lvl5pPr marL="2437973" indent="0" algn="l" defTabSz="609493" rtl="0" eaLnBrk="1" latinLnBrk="0" hangingPunct="1">
              <a:spcBef>
                <a:spcPct val="20000"/>
              </a:spcBef>
              <a:buFont typeface="Arial"/>
              <a:buNone/>
              <a:defRPr sz="2100" b="1" kern="1200">
                <a:solidFill>
                  <a:schemeClr val="tx2"/>
                </a:solidFill>
                <a:latin typeface="DIN-RegularAlternate"/>
                <a:ea typeface="+mn-ea"/>
                <a:cs typeface="DIN-RegularAlternate"/>
              </a:defRPr>
            </a:lvl5pPr>
            <a:lvl6pPr marL="3047467" indent="0" algn="l" defTabSz="609493" rtl="0" eaLnBrk="1" latinLnBrk="0" hangingPunct="1">
              <a:spcBef>
                <a:spcPct val="20000"/>
              </a:spcBef>
              <a:buFont typeface="Arial"/>
              <a:buNone/>
              <a:defRPr sz="2100" b="1" kern="1200">
                <a:solidFill>
                  <a:schemeClr val="tx1"/>
                </a:solidFill>
                <a:latin typeface="+mn-lt"/>
                <a:ea typeface="+mn-ea"/>
                <a:cs typeface="+mn-cs"/>
              </a:defRPr>
            </a:lvl6pPr>
            <a:lvl7pPr marL="3656960" indent="0" algn="l" defTabSz="609493" rtl="0" eaLnBrk="1" latinLnBrk="0" hangingPunct="1">
              <a:spcBef>
                <a:spcPct val="20000"/>
              </a:spcBef>
              <a:buFont typeface="Arial"/>
              <a:buNone/>
              <a:defRPr sz="2100" b="1" kern="1200">
                <a:solidFill>
                  <a:schemeClr val="tx1"/>
                </a:solidFill>
                <a:latin typeface="+mn-lt"/>
                <a:ea typeface="+mn-ea"/>
                <a:cs typeface="+mn-cs"/>
              </a:defRPr>
            </a:lvl7pPr>
            <a:lvl8pPr marL="4266453" indent="0" algn="l" defTabSz="609493" rtl="0" eaLnBrk="1" latinLnBrk="0" hangingPunct="1">
              <a:spcBef>
                <a:spcPct val="20000"/>
              </a:spcBef>
              <a:buFont typeface="Arial"/>
              <a:buNone/>
              <a:defRPr sz="2100" b="1" kern="1200">
                <a:solidFill>
                  <a:schemeClr val="tx1"/>
                </a:solidFill>
                <a:latin typeface="+mn-lt"/>
                <a:ea typeface="+mn-ea"/>
                <a:cs typeface="+mn-cs"/>
              </a:defRPr>
            </a:lvl8pPr>
            <a:lvl9pPr marL="4875947" indent="0" algn="l" defTabSz="609493" rtl="0" eaLnBrk="1" latinLnBrk="0" hangingPunct="1">
              <a:spcBef>
                <a:spcPct val="20000"/>
              </a:spcBef>
              <a:buFont typeface="Arial"/>
              <a:buNone/>
              <a:defRPr sz="2100" b="1" kern="1200">
                <a:solidFill>
                  <a:schemeClr val="tx1"/>
                </a:solidFill>
                <a:latin typeface="+mn-lt"/>
                <a:ea typeface="+mn-ea"/>
                <a:cs typeface="+mn-cs"/>
              </a:defRPr>
            </a:lvl9pPr>
          </a:lstStyle>
          <a:p>
            <a:r>
              <a:rPr lang="en-US" sz="1000" dirty="0">
                <a:solidFill>
                  <a:srgbClr val="000000"/>
                </a:solidFill>
                <a:latin typeface="Arial"/>
                <a:cs typeface="Arial"/>
              </a:rPr>
              <a:t>ONLINE SERVICES &amp; SOFTWARE</a:t>
            </a:r>
          </a:p>
        </p:txBody>
      </p:sp>
      <p:sp>
        <p:nvSpPr>
          <p:cNvPr id="12" name="Text Placeholder 2"/>
          <p:cNvSpPr txBox="1">
            <a:spLocks/>
          </p:cNvSpPr>
          <p:nvPr/>
        </p:nvSpPr>
        <p:spPr>
          <a:xfrm>
            <a:off x="7385244" y="943958"/>
            <a:ext cx="1355146" cy="331618"/>
          </a:xfrm>
          <a:prstGeom prst="rect">
            <a:avLst/>
          </a:prstGeom>
        </p:spPr>
        <p:txBody>
          <a:bodyPr vert="horz" lIns="95093" tIns="47546" rIns="95093" bIns="47546" rtlCol="0" anchor="b">
            <a:noAutofit/>
          </a:bodyPr>
          <a:lstStyle>
            <a:lvl1pPr marL="0" indent="0" algn="l" defTabSz="609493" rtl="0" eaLnBrk="1" latinLnBrk="0" hangingPunct="1">
              <a:spcBef>
                <a:spcPct val="20000"/>
              </a:spcBef>
              <a:buFont typeface="Arial"/>
              <a:buNone/>
              <a:defRPr sz="2400" b="0" kern="1200">
                <a:solidFill>
                  <a:schemeClr val="bg2"/>
                </a:solidFill>
                <a:latin typeface="DIN-Light"/>
                <a:ea typeface="+mn-ea"/>
                <a:cs typeface="DIN-Light"/>
              </a:defRPr>
            </a:lvl1pPr>
            <a:lvl2pPr marL="609493" indent="0" algn="l" defTabSz="609493" rtl="0" eaLnBrk="1" latinLnBrk="0" hangingPunct="1">
              <a:spcBef>
                <a:spcPct val="20000"/>
              </a:spcBef>
              <a:buFont typeface="Arial"/>
              <a:buNone/>
              <a:defRPr sz="2700" b="1" kern="1200">
                <a:solidFill>
                  <a:schemeClr val="tx2"/>
                </a:solidFill>
                <a:latin typeface="DIN-RegularAlternate"/>
                <a:ea typeface="+mn-ea"/>
                <a:cs typeface="DIN-RegularAlternate"/>
              </a:defRPr>
            </a:lvl2pPr>
            <a:lvl3pPr marL="1218987" indent="0" algn="l" defTabSz="609493" rtl="0" eaLnBrk="1" latinLnBrk="0" hangingPunct="1">
              <a:spcBef>
                <a:spcPct val="20000"/>
              </a:spcBef>
              <a:buFont typeface="Arial"/>
              <a:buNone/>
              <a:defRPr sz="2400" b="1" kern="1200">
                <a:solidFill>
                  <a:schemeClr val="tx2"/>
                </a:solidFill>
                <a:latin typeface="DIN-RegularAlternate"/>
                <a:ea typeface="+mn-ea"/>
                <a:cs typeface="DIN-RegularAlternate"/>
              </a:defRPr>
            </a:lvl3pPr>
            <a:lvl4pPr marL="1828480" indent="0" algn="l" defTabSz="609493" rtl="0" eaLnBrk="1" latinLnBrk="0" hangingPunct="1">
              <a:spcBef>
                <a:spcPct val="20000"/>
              </a:spcBef>
              <a:buFont typeface="Arial"/>
              <a:buNone/>
              <a:tabLst>
                <a:tab pos="1604963" algn="l"/>
              </a:tabLst>
              <a:defRPr sz="2100" b="1" kern="1200">
                <a:solidFill>
                  <a:schemeClr val="tx2"/>
                </a:solidFill>
                <a:latin typeface="DIN-RegularAlternate"/>
                <a:ea typeface="+mn-ea"/>
                <a:cs typeface="DIN-RegularAlternate"/>
              </a:defRPr>
            </a:lvl4pPr>
            <a:lvl5pPr marL="2437973" indent="0" algn="l" defTabSz="609493" rtl="0" eaLnBrk="1" latinLnBrk="0" hangingPunct="1">
              <a:spcBef>
                <a:spcPct val="20000"/>
              </a:spcBef>
              <a:buFont typeface="Arial"/>
              <a:buNone/>
              <a:defRPr sz="2100" b="1" kern="1200">
                <a:solidFill>
                  <a:schemeClr val="tx2"/>
                </a:solidFill>
                <a:latin typeface="DIN-RegularAlternate"/>
                <a:ea typeface="+mn-ea"/>
                <a:cs typeface="DIN-RegularAlternate"/>
              </a:defRPr>
            </a:lvl5pPr>
            <a:lvl6pPr marL="3047467" indent="0" algn="l" defTabSz="609493" rtl="0" eaLnBrk="1" latinLnBrk="0" hangingPunct="1">
              <a:spcBef>
                <a:spcPct val="20000"/>
              </a:spcBef>
              <a:buFont typeface="Arial"/>
              <a:buNone/>
              <a:defRPr sz="2100" b="1" kern="1200">
                <a:solidFill>
                  <a:schemeClr val="tx1"/>
                </a:solidFill>
                <a:latin typeface="+mn-lt"/>
                <a:ea typeface="+mn-ea"/>
                <a:cs typeface="+mn-cs"/>
              </a:defRPr>
            </a:lvl6pPr>
            <a:lvl7pPr marL="3656960" indent="0" algn="l" defTabSz="609493" rtl="0" eaLnBrk="1" latinLnBrk="0" hangingPunct="1">
              <a:spcBef>
                <a:spcPct val="20000"/>
              </a:spcBef>
              <a:buFont typeface="Arial"/>
              <a:buNone/>
              <a:defRPr sz="2100" b="1" kern="1200">
                <a:solidFill>
                  <a:schemeClr val="tx1"/>
                </a:solidFill>
                <a:latin typeface="+mn-lt"/>
                <a:ea typeface="+mn-ea"/>
                <a:cs typeface="+mn-cs"/>
              </a:defRPr>
            </a:lvl7pPr>
            <a:lvl8pPr marL="4266453" indent="0" algn="l" defTabSz="609493" rtl="0" eaLnBrk="1" latinLnBrk="0" hangingPunct="1">
              <a:spcBef>
                <a:spcPct val="20000"/>
              </a:spcBef>
              <a:buFont typeface="Arial"/>
              <a:buNone/>
              <a:defRPr sz="2100" b="1" kern="1200">
                <a:solidFill>
                  <a:schemeClr val="tx1"/>
                </a:solidFill>
                <a:latin typeface="+mn-lt"/>
                <a:ea typeface="+mn-ea"/>
                <a:cs typeface="+mn-cs"/>
              </a:defRPr>
            </a:lvl8pPr>
            <a:lvl9pPr marL="4875947" indent="0" algn="l" defTabSz="609493" rtl="0" eaLnBrk="1" latinLnBrk="0" hangingPunct="1">
              <a:spcBef>
                <a:spcPct val="20000"/>
              </a:spcBef>
              <a:buFont typeface="Arial"/>
              <a:buNone/>
              <a:defRPr sz="2100" b="1" kern="1200">
                <a:solidFill>
                  <a:schemeClr val="tx1"/>
                </a:solidFill>
                <a:latin typeface="+mn-lt"/>
                <a:ea typeface="+mn-ea"/>
                <a:cs typeface="+mn-cs"/>
              </a:defRPr>
            </a:lvl9pPr>
          </a:lstStyle>
          <a:p>
            <a:r>
              <a:rPr lang="en-US" sz="1000" dirty="0">
                <a:solidFill>
                  <a:srgbClr val="000000"/>
                </a:solidFill>
                <a:latin typeface="Arial"/>
                <a:cs typeface="Arial"/>
              </a:rPr>
              <a:t>MEDIA &amp; ENTERTAINMENT</a:t>
            </a:r>
          </a:p>
        </p:txBody>
      </p:sp>
      <p:sp>
        <p:nvSpPr>
          <p:cNvPr id="13" name="Text Placeholder 2"/>
          <p:cNvSpPr txBox="1">
            <a:spLocks/>
          </p:cNvSpPr>
          <p:nvPr/>
        </p:nvSpPr>
        <p:spPr>
          <a:xfrm>
            <a:off x="531903" y="2827865"/>
            <a:ext cx="1252049" cy="331618"/>
          </a:xfrm>
          <a:prstGeom prst="rect">
            <a:avLst/>
          </a:prstGeom>
        </p:spPr>
        <p:txBody>
          <a:bodyPr vert="horz" lIns="95093" tIns="47546" rIns="95093" bIns="47546" rtlCol="0">
            <a:noAutofit/>
          </a:bodyPr>
          <a:lstStyle>
            <a:lvl1pPr marL="344488" indent="-344488" algn="l" defTabSz="609493" rtl="0" eaLnBrk="1" latinLnBrk="0" hangingPunct="1">
              <a:spcBef>
                <a:spcPct val="20000"/>
              </a:spcBef>
              <a:buFont typeface="Arial"/>
              <a:buChar char="•"/>
              <a:defRPr sz="2800" kern="1200">
                <a:solidFill>
                  <a:schemeClr val="tx1"/>
                </a:solidFill>
                <a:latin typeface="Arial"/>
                <a:ea typeface="+mn-ea"/>
                <a:cs typeface="Arial"/>
              </a:defRPr>
            </a:lvl1pPr>
            <a:lvl2pPr marL="801688" indent="-379413" algn="l" defTabSz="609493" rtl="0" eaLnBrk="1" latinLnBrk="0" hangingPunct="1">
              <a:spcBef>
                <a:spcPct val="20000"/>
              </a:spcBef>
              <a:buFont typeface="Arial"/>
              <a:buChar char="–"/>
              <a:defRPr sz="2400" kern="1200">
                <a:solidFill>
                  <a:schemeClr val="tx1"/>
                </a:solidFill>
                <a:latin typeface="Arial"/>
                <a:ea typeface="+mn-ea"/>
                <a:cs typeface="Arial"/>
              </a:defRPr>
            </a:lvl2pPr>
            <a:lvl3pPr marL="1138238" indent="-303213" algn="l" defTabSz="609493" rtl="0" eaLnBrk="1" latinLnBrk="0" hangingPunct="1">
              <a:spcBef>
                <a:spcPct val="20000"/>
              </a:spcBef>
              <a:buFont typeface="Arial"/>
              <a:buChar char="•"/>
              <a:defRPr sz="2000" kern="1200">
                <a:solidFill>
                  <a:schemeClr val="tx1"/>
                </a:solidFill>
                <a:latin typeface="Arial"/>
                <a:ea typeface="+mn-ea"/>
                <a:cs typeface="Arial"/>
              </a:defRPr>
            </a:lvl3pPr>
            <a:lvl4pPr marL="1490663" indent="-303213" algn="l" defTabSz="609493" rtl="0" eaLnBrk="1" latinLnBrk="0" hangingPunct="1">
              <a:spcBef>
                <a:spcPct val="20000"/>
              </a:spcBef>
              <a:buFont typeface="Arial"/>
              <a:buChar char="–"/>
              <a:tabLst>
                <a:tab pos="1604963" algn="l"/>
              </a:tabLst>
              <a:defRPr sz="1800" kern="1200">
                <a:solidFill>
                  <a:schemeClr val="tx1"/>
                </a:solidFill>
                <a:latin typeface="Arial"/>
                <a:ea typeface="+mn-ea"/>
                <a:cs typeface="Arial"/>
              </a:defRPr>
            </a:lvl4pPr>
            <a:lvl5pPr marL="1835150" indent="-303213" algn="l" defTabSz="609493" rtl="0" eaLnBrk="1" latinLnBrk="0" hangingPunct="1">
              <a:spcBef>
                <a:spcPct val="20000"/>
              </a:spcBef>
              <a:buFont typeface="Arial"/>
              <a:buChar char="»"/>
              <a:defRPr sz="1600" kern="1200">
                <a:solidFill>
                  <a:schemeClr val="tx1"/>
                </a:solidFill>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1000" dirty="0">
                <a:solidFill>
                  <a:srgbClr val="000000"/>
                </a:solidFill>
              </a:rPr>
              <a:t>MARKET RESEARCH</a:t>
            </a:r>
          </a:p>
        </p:txBody>
      </p:sp>
      <p:cxnSp>
        <p:nvCxnSpPr>
          <p:cNvPr id="14" name="Straight Connector 13"/>
          <p:cNvCxnSpPr/>
          <p:nvPr/>
        </p:nvCxnSpPr>
        <p:spPr bwMode="auto">
          <a:xfrm>
            <a:off x="520502" y="3207143"/>
            <a:ext cx="1263446" cy="0"/>
          </a:xfrm>
          <a:prstGeom prst="line">
            <a:avLst/>
          </a:prstGeom>
          <a:noFill/>
          <a:ln w="25400" algn="ctr">
            <a:solidFill>
              <a:srgbClr val="A7A8AA"/>
            </a:solidFill>
            <a:round/>
            <a:headEnd/>
            <a:tailEnd/>
          </a:ln>
        </p:spPr>
      </p:cxnSp>
      <p:cxnSp>
        <p:nvCxnSpPr>
          <p:cNvPr id="15" name="Straight Connector 14"/>
          <p:cNvCxnSpPr/>
          <p:nvPr/>
        </p:nvCxnSpPr>
        <p:spPr bwMode="auto">
          <a:xfrm>
            <a:off x="2237146" y="3207143"/>
            <a:ext cx="1263446" cy="0"/>
          </a:xfrm>
          <a:prstGeom prst="line">
            <a:avLst/>
          </a:prstGeom>
          <a:noFill/>
          <a:ln w="25400" algn="ctr">
            <a:solidFill>
              <a:srgbClr val="A7A8AA"/>
            </a:solidFill>
            <a:round/>
            <a:headEnd/>
            <a:tailEnd/>
          </a:ln>
        </p:spPr>
      </p:cxnSp>
      <p:cxnSp>
        <p:nvCxnSpPr>
          <p:cNvPr id="16" name="Straight Connector 15"/>
          <p:cNvCxnSpPr/>
          <p:nvPr/>
        </p:nvCxnSpPr>
        <p:spPr bwMode="auto">
          <a:xfrm>
            <a:off x="3953789" y="3207143"/>
            <a:ext cx="1263446" cy="0"/>
          </a:xfrm>
          <a:prstGeom prst="line">
            <a:avLst/>
          </a:prstGeom>
          <a:noFill/>
          <a:ln w="25400" algn="ctr">
            <a:solidFill>
              <a:srgbClr val="A7A8AA"/>
            </a:solidFill>
            <a:round/>
            <a:headEnd/>
            <a:tailEnd/>
          </a:ln>
        </p:spPr>
      </p:cxnSp>
      <p:cxnSp>
        <p:nvCxnSpPr>
          <p:cNvPr id="17" name="Straight Connector 16"/>
          <p:cNvCxnSpPr/>
          <p:nvPr/>
        </p:nvCxnSpPr>
        <p:spPr bwMode="auto">
          <a:xfrm>
            <a:off x="5670433" y="3207143"/>
            <a:ext cx="1263446" cy="0"/>
          </a:xfrm>
          <a:prstGeom prst="line">
            <a:avLst/>
          </a:prstGeom>
          <a:noFill/>
          <a:ln w="25400" algn="ctr">
            <a:solidFill>
              <a:srgbClr val="A7A8AA"/>
            </a:solidFill>
            <a:round/>
            <a:headEnd/>
            <a:tailEnd/>
          </a:ln>
        </p:spPr>
      </p:cxnSp>
      <p:cxnSp>
        <p:nvCxnSpPr>
          <p:cNvPr id="18" name="Straight Connector 17"/>
          <p:cNvCxnSpPr/>
          <p:nvPr/>
        </p:nvCxnSpPr>
        <p:spPr bwMode="auto">
          <a:xfrm>
            <a:off x="7387075" y="3207143"/>
            <a:ext cx="1263446" cy="0"/>
          </a:xfrm>
          <a:prstGeom prst="line">
            <a:avLst/>
          </a:prstGeom>
          <a:noFill/>
          <a:ln w="25400" algn="ctr">
            <a:solidFill>
              <a:srgbClr val="A7A8AA"/>
            </a:solidFill>
            <a:round/>
            <a:headEnd/>
            <a:tailEnd/>
          </a:ln>
        </p:spPr>
      </p:cxnSp>
      <p:sp>
        <p:nvSpPr>
          <p:cNvPr id="19" name="Text Placeholder 2"/>
          <p:cNvSpPr txBox="1">
            <a:spLocks/>
          </p:cNvSpPr>
          <p:nvPr/>
        </p:nvSpPr>
        <p:spPr>
          <a:xfrm>
            <a:off x="2248548" y="2827865"/>
            <a:ext cx="1252049" cy="331618"/>
          </a:xfrm>
          <a:prstGeom prst="rect">
            <a:avLst/>
          </a:prstGeom>
        </p:spPr>
        <p:txBody>
          <a:bodyPr vert="horz" lIns="95093" tIns="47546" rIns="95093" bIns="47546" rtlCol="0" anchor="b">
            <a:noAutofit/>
          </a:bodyPr>
          <a:lstStyle>
            <a:lvl1pPr marL="0" indent="0" algn="l" defTabSz="609493" rtl="0" eaLnBrk="1" latinLnBrk="0" hangingPunct="1">
              <a:spcBef>
                <a:spcPct val="20000"/>
              </a:spcBef>
              <a:buFont typeface="Arial"/>
              <a:buNone/>
              <a:defRPr sz="2400" b="0" kern="1200">
                <a:solidFill>
                  <a:schemeClr val="bg2"/>
                </a:solidFill>
                <a:latin typeface="DIN-Light"/>
                <a:ea typeface="+mn-ea"/>
                <a:cs typeface="DIN-Light"/>
              </a:defRPr>
            </a:lvl1pPr>
            <a:lvl2pPr marL="609493" indent="0" algn="l" defTabSz="609493" rtl="0" eaLnBrk="1" latinLnBrk="0" hangingPunct="1">
              <a:spcBef>
                <a:spcPct val="20000"/>
              </a:spcBef>
              <a:buFont typeface="Arial"/>
              <a:buNone/>
              <a:defRPr sz="2700" b="1" kern="1200">
                <a:solidFill>
                  <a:schemeClr val="tx2"/>
                </a:solidFill>
                <a:latin typeface="DIN-RegularAlternate"/>
                <a:ea typeface="+mn-ea"/>
                <a:cs typeface="DIN-RegularAlternate"/>
              </a:defRPr>
            </a:lvl2pPr>
            <a:lvl3pPr marL="1218987" indent="0" algn="l" defTabSz="609493" rtl="0" eaLnBrk="1" latinLnBrk="0" hangingPunct="1">
              <a:spcBef>
                <a:spcPct val="20000"/>
              </a:spcBef>
              <a:buFont typeface="Arial"/>
              <a:buNone/>
              <a:defRPr sz="2400" b="1" kern="1200">
                <a:solidFill>
                  <a:schemeClr val="tx2"/>
                </a:solidFill>
                <a:latin typeface="DIN-RegularAlternate"/>
                <a:ea typeface="+mn-ea"/>
                <a:cs typeface="DIN-RegularAlternate"/>
              </a:defRPr>
            </a:lvl3pPr>
            <a:lvl4pPr marL="1828480" indent="0" algn="l" defTabSz="609493" rtl="0" eaLnBrk="1" latinLnBrk="0" hangingPunct="1">
              <a:spcBef>
                <a:spcPct val="20000"/>
              </a:spcBef>
              <a:buFont typeface="Arial"/>
              <a:buNone/>
              <a:tabLst>
                <a:tab pos="1604963" algn="l"/>
              </a:tabLst>
              <a:defRPr sz="2100" b="1" kern="1200">
                <a:solidFill>
                  <a:schemeClr val="tx2"/>
                </a:solidFill>
                <a:latin typeface="DIN-RegularAlternate"/>
                <a:ea typeface="+mn-ea"/>
                <a:cs typeface="DIN-RegularAlternate"/>
              </a:defRPr>
            </a:lvl4pPr>
            <a:lvl5pPr marL="2437973" indent="0" algn="l" defTabSz="609493" rtl="0" eaLnBrk="1" latinLnBrk="0" hangingPunct="1">
              <a:spcBef>
                <a:spcPct val="20000"/>
              </a:spcBef>
              <a:buFont typeface="Arial"/>
              <a:buNone/>
              <a:defRPr sz="2100" b="1" kern="1200">
                <a:solidFill>
                  <a:schemeClr val="tx2"/>
                </a:solidFill>
                <a:latin typeface="DIN-RegularAlternate"/>
                <a:ea typeface="+mn-ea"/>
                <a:cs typeface="DIN-RegularAlternate"/>
              </a:defRPr>
            </a:lvl5pPr>
            <a:lvl6pPr marL="3047467" indent="0" algn="l" defTabSz="609493" rtl="0" eaLnBrk="1" latinLnBrk="0" hangingPunct="1">
              <a:spcBef>
                <a:spcPct val="20000"/>
              </a:spcBef>
              <a:buFont typeface="Arial"/>
              <a:buNone/>
              <a:defRPr sz="2100" b="1" kern="1200">
                <a:solidFill>
                  <a:schemeClr val="tx1"/>
                </a:solidFill>
                <a:latin typeface="+mn-lt"/>
                <a:ea typeface="+mn-ea"/>
                <a:cs typeface="+mn-cs"/>
              </a:defRPr>
            </a:lvl6pPr>
            <a:lvl7pPr marL="3656960" indent="0" algn="l" defTabSz="609493" rtl="0" eaLnBrk="1" latinLnBrk="0" hangingPunct="1">
              <a:spcBef>
                <a:spcPct val="20000"/>
              </a:spcBef>
              <a:buFont typeface="Arial"/>
              <a:buNone/>
              <a:defRPr sz="2100" b="1" kern="1200">
                <a:solidFill>
                  <a:schemeClr val="tx1"/>
                </a:solidFill>
                <a:latin typeface="+mn-lt"/>
                <a:ea typeface="+mn-ea"/>
                <a:cs typeface="+mn-cs"/>
              </a:defRPr>
            </a:lvl7pPr>
            <a:lvl8pPr marL="4266453" indent="0" algn="l" defTabSz="609493" rtl="0" eaLnBrk="1" latinLnBrk="0" hangingPunct="1">
              <a:spcBef>
                <a:spcPct val="20000"/>
              </a:spcBef>
              <a:buFont typeface="Arial"/>
              <a:buNone/>
              <a:defRPr sz="2100" b="1" kern="1200">
                <a:solidFill>
                  <a:schemeClr val="tx1"/>
                </a:solidFill>
                <a:latin typeface="+mn-lt"/>
                <a:ea typeface="+mn-ea"/>
                <a:cs typeface="+mn-cs"/>
              </a:defRPr>
            </a:lvl8pPr>
            <a:lvl9pPr marL="4875947" indent="0" algn="l" defTabSz="609493" rtl="0" eaLnBrk="1" latinLnBrk="0" hangingPunct="1">
              <a:spcBef>
                <a:spcPct val="20000"/>
              </a:spcBef>
              <a:buFont typeface="Arial"/>
              <a:buNone/>
              <a:defRPr sz="2100" b="1" kern="1200">
                <a:solidFill>
                  <a:schemeClr val="tx1"/>
                </a:solidFill>
                <a:latin typeface="+mn-lt"/>
                <a:ea typeface="+mn-ea"/>
                <a:cs typeface="+mn-cs"/>
              </a:defRPr>
            </a:lvl9pPr>
          </a:lstStyle>
          <a:p>
            <a:r>
              <a:rPr lang="en-US" sz="1000" dirty="0">
                <a:solidFill>
                  <a:srgbClr val="000000"/>
                </a:solidFill>
                <a:latin typeface="Arial"/>
                <a:cs typeface="Arial"/>
              </a:rPr>
              <a:t>ADVERTISING</a:t>
            </a:r>
          </a:p>
        </p:txBody>
      </p:sp>
      <p:sp>
        <p:nvSpPr>
          <p:cNvPr id="20" name="Text Placeholder 2"/>
          <p:cNvSpPr txBox="1">
            <a:spLocks/>
          </p:cNvSpPr>
          <p:nvPr/>
        </p:nvSpPr>
        <p:spPr>
          <a:xfrm>
            <a:off x="3965191" y="2827865"/>
            <a:ext cx="1252049" cy="331618"/>
          </a:xfrm>
          <a:prstGeom prst="rect">
            <a:avLst/>
          </a:prstGeom>
        </p:spPr>
        <p:txBody>
          <a:bodyPr vert="horz" lIns="95093" tIns="47546" rIns="95093" bIns="47546" rtlCol="0" anchor="b">
            <a:noAutofit/>
          </a:bodyPr>
          <a:lstStyle>
            <a:lvl1pPr marL="0" indent="0" algn="l" defTabSz="609493" rtl="0" eaLnBrk="1" latinLnBrk="0" hangingPunct="1">
              <a:spcBef>
                <a:spcPct val="20000"/>
              </a:spcBef>
              <a:buFont typeface="Arial"/>
              <a:buNone/>
              <a:defRPr sz="2400" b="0" kern="1200">
                <a:solidFill>
                  <a:schemeClr val="bg2"/>
                </a:solidFill>
                <a:latin typeface="DIN-Light"/>
                <a:ea typeface="+mn-ea"/>
                <a:cs typeface="DIN-Light"/>
              </a:defRPr>
            </a:lvl1pPr>
            <a:lvl2pPr marL="609493" indent="0" algn="l" defTabSz="609493" rtl="0" eaLnBrk="1" latinLnBrk="0" hangingPunct="1">
              <a:spcBef>
                <a:spcPct val="20000"/>
              </a:spcBef>
              <a:buFont typeface="Arial"/>
              <a:buNone/>
              <a:defRPr sz="2700" b="1" kern="1200">
                <a:solidFill>
                  <a:schemeClr val="tx2"/>
                </a:solidFill>
                <a:latin typeface="DIN-RegularAlternate"/>
                <a:ea typeface="+mn-ea"/>
                <a:cs typeface="DIN-RegularAlternate"/>
              </a:defRPr>
            </a:lvl2pPr>
            <a:lvl3pPr marL="1218987" indent="0" algn="l" defTabSz="609493" rtl="0" eaLnBrk="1" latinLnBrk="0" hangingPunct="1">
              <a:spcBef>
                <a:spcPct val="20000"/>
              </a:spcBef>
              <a:buFont typeface="Arial"/>
              <a:buNone/>
              <a:defRPr sz="2400" b="1" kern="1200">
                <a:solidFill>
                  <a:schemeClr val="tx2"/>
                </a:solidFill>
                <a:latin typeface="DIN-RegularAlternate"/>
                <a:ea typeface="+mn-ea"/>
                <a:cs typeface="DIN-RegularAlternate"/>
              </a:defRPr>
            </a:lvl3pPr>
            <a:lvl4pPr marL="1828480" indent="0" algn="l" defTabSz="609493" rtl="0" eaLnBrk="1" latinLnBrk="0" hangingPunct="1">
              <a:spcBef>
                <a:spcPct val="20000"/>
              </a:spcBef>
              <a:buFont typeface="Arial"/>
              <a:buNone/>
              <a:tabLst>
                <a:tab pos="1604963" algn="l"/>
              </a:tabLst>
              <a:defRPr sz="2100" b="1" kern="1200">
                <a:solidFill>
                  <a:schemeClr val="tx2"/>
                </a:solidFill>
                <a:latin typeface="DIN-RegularAlternate"/>
                <a:ea typeface="+mn-ea"/>
                <a:cs typeface="DIN-RegularAlternate"/>
              </a:defRPr>
            </a:lvl4pPr>
            <a:lvl5pPr marL="2437973" indent="0" algn="l" defTabSz="609493" rtl="0" eaLnBrk="1" latinLnBrk="0" hangingPunct="1">
              <a:spcBef>
                <a:spcPct val="20000"/>
              </a:spcBef>
              <a:buFont typeface="Arial"/>
              <a:buNone/>
              <a:defRPr sz="2100" b="1" kern="1200">
                <a:solidFill>
                  <a:schemeClr val="tx2"/>
                </a:solidFill>
                <a:latin typeface="DIN-RegularAlternate"/>
                <a:ea typeface="+mn-ea"/>
                <a:cs typeface="DIN-RegularAlternate"/>
              </a:defRPr>
            </a:lvl5pPr>
            <a:lvl6pPr marL="3047467" indent="0" algn="l" defTabSz="609493" rtl="0" eaLnBrk="1" latinLnBrk="0" hangingPunct="1">
              <a:spcBef>
                <a:spcPct val="20000"/>
              </a:spcBef>
              <a:buFont typeface="Arial"/>
              <a:buNone/>
              <a:defRPr sz="2100" b="1" kern="1200">
                <a:solidFill>
                  <a:schemeClr val="tx1"/>
                </a:solidFill>
                <a:latin typeface="+mn-lt"/>
                <a:ea typeface="+mn-ea"/>
                <a:cs typeface="+mn-cs"/>
              </a:defRPr>
            </a:lvl6pPr>
            <a:lvl7pPr marL="3656960" indent="0" algn="l" defTabSz="609493" rtl="0" eaLnBrk="1" latinLnBrk="0" hangingPunct="1">
              <a:spcBef>
                <a:spcPct val="20000"/>
              </a:spcBef>
              <a:buFont typeface="Arial"/>
              <a:buNone/>
              <a:defRPr sz="2100" b="1" kern="1200">
                <a:solidFill>
                  <a:schemeClr val="tx1"/>
                </a:solidFill>
                <a:latin typeface="+mn-lt"/>
                <a:ea typeface="+mn-ea"/>
                <a:cs typeface="+mn-cs"/>
              </a:defRPr>
            </a:lvl7pPr>
            <a:lvl8pPr marL="4266453" indent="0" algn="l" defTabSz="609493" rtl="0" eaLnBrk="1" latinLnBrk="0" hangingPunct="1">
              <a:spcBef>
                <a:spcPct val="20000"/>
              </a:spcBef>
              <a:buFont typeface="Arial"/>
              <a:buNone/>
              <a:defRPr sz="2100" b="1" kern="1200">
                <a:solidFill>
                  <a:schemeClr val="tx1"/>
                </a:solidFill>
                <a:latin typeface="+mn-lt"/>
                <a:ea typeface="+mn-ea"/>
                <a:cs typeface="+mn-cs"/>
              </a:defRPr>
            </a:lvl8pPr>
            <a:lvl9pPr marL="4875947" indent="0" algn="l" defTabSz="609493" rtl="0" eaLnBrk="1" latinLnBrk="0" hangingPunct="1">
              <a:spcBef>
                <a:spcPct val="20000"/>
              </a:spcBef>
              <a:buFont typeface="Arial"/>
              <a:buNone/>
              <a:defRPr sz="2100" b="1" kern="1200">
                <a:solidFill>
                  <a:schemeClr val="tx1"/>
                </a:solidFill>
                <a:latin typeface="+mn-lt"/>
                <a:ea typeface="+mn-ea"/>
                <a:cs typeface="+mn-cs"/>
              </a:defRPr>
            </a:lvl9pPr>
          </a:lstStyle>
          <a:p>
            <a:r>
              <a:rPr lang="en-US" sz="1000" dirty="0">
                <a:solidFill>
                  <a:srgbClr val="000000"/>
                </a:solidFill>
                <a:latin typeface="Arial"/>
                <a:cs typeface="Arial"/>
              </a:rPr>
              <a:t>HEALTH</a:t>
            </a:r>
          </a:p>
        </p:txBody>
      </p:sp>
      <p:sp>
        <p:nvSpPr>
          <p:cNvPr id="21" name="Text Placeholder 2"/>
          <p:cNvSpPr txBox="1">
            <a:spLocks/>
          </p:cNvSpPr>
          <p:nvPr/>
        </p:nvSpPr>
        <p:spPr>
          <a:xfrm>
            <a:off x="5687664" y="2827865"/>
            <a:ext cx="1370376" cy="331618"/>
          </a:xfrm>
          <a:prstGeom prst="rect">
            <a:avLst/>
          </a:prstGeom>
        </p:spPr>
        <p:txBody>
          <a:bodyPr vert="horz" lIns="95093" tIns="47546" rIns="95093" bIns="47546" rtlCol="0" anchor="b">
            <a:noAutofit/>
          </a:bodyPr>
          <a:lstStyle>
            <a:lvl1pPr marL="0" indent="0" algn="l" defTabSz="609493" rtl="0" eaLnBrk="1" latinLnBrk="0" hangingPunct="1">
              <a:spcBef>
                <a:spcPct val="20000"/>
              </a:spcBef>
              <a:buFont typeface="Arial"/>
              <a:buNone/>
              <a:defRPr sz="2400" b="0" kern="1200">
                <a:solidFill>
                  <a:schemeClr val="bg2"/>
                </a:solidFill>
                <a:latin typeface="DIN-Light"/>
                <a:ea typeface="+mn-ea"/>
                <a:cs typeface="DIN-Light"/>
              </a:defRPr>
            </a:lvl1pPr>
            <a:lvl2pPr marL="609493" indent="0" algn="l" defTabSz="609493" rtl="0" eaLnBrk="1" latinLnBrk="0" hangingPunct="1">
              <a:spcBef>
                <a:spcPct val="20000"/>
              </a:spcBef>
              <a:buFont typeface="Arial"/>
              <a:buNone/>
              <a:defRPr sz="2700" b="1" kern="1200">
                <a:solidFill>
                  <a:schemeClr val="tx2"/>
                </a:solidFill>
                <a:latin typeface="DIN-RegularAlternate"/>
                <a:ea typeface="+mn-ea"/>
                <a:cs typeface="DIN-RegularAlternate"/>
              </a:defRPr>
            </a:lvl2pPr>
            <a:lvl3pPr marL="1218987" indent="0" algn="l" defTabSz="609493" rtl="0" eaLnBrk="1" latinLnBrk="0" hangingPunct="1">
              <a:spcBef>
                <a:spcPct val="20000"/>
              </a:spcBef>
              <a:buFont typeface="Arial"/>
              <a:buNone/>
              <a:defRPr sz="2400" b="1" kern="1200">
                <a:solidFill>
                  <a:schemeClr val="tx2"/>
                </a:solidFill>
                <a:latin typeface="DIN-RegularAlternate"/>
                <a:ea typeface="+mn-ea"/>
                <a:cs typeface="DIN-RegularAlternate"/>
              </a:defRPr>
            </a:lvl3pPr>
            <a:lvl4pPr marL="1828480" indent="0" algn="l" defTabSz="609493" rtl="0" eaLnBrk="1" latinLnBrk="0" hangingPunct="1">
              <a:spcBef>
                <a:spcPct val="20000"/>
              </a:spcBef>
              <a:buFont typeface="Arial"/>
              <a:buNone/>
              <a:tabLst>
                <a:tab pos="1604963" algn="l"/>
              </a:tabLst>
              <a:defRPr sz="2100" b="1" kern="1200">
                <a:solidFill>
                  <a:schemeClr val="tx2"/>
                </a:solidFill>
                <a:latin typeface="DIN-RegularAlternate"/>
                <a:ea typeface="+mn-ea"/>
                <a:cs typeface="DIN-RegularAlternate"/>
              </a:defRPr>
            </a:lvl4pPr>
            <a:lvl5pPr marL="2437973" indent="0" algn="l" defTabSz="609493" rtl="0" eaLnBrk="1" latinLnBrk="0" hangingPunct="1">
              <a:spcBef>
                <a:spcPct val="20000"/>
              </a:spcBef>
              <a:buFont typeface="Arial"/>
              <a:buNone/>
              <a:defRPr sz="2100" b="1" kern="1200">
                <a:solidFill>
                  <a:schemeClr val="tx2"/>
                </a:solidFill>
                <a:latin typeface="DIN-RegularAlternate"/>
                <a:ea typeface="+mn-ea"/>
                <a:cs typeface="DIN-RegularAlternate"/>
              </a:defRPr>
            </a:lvl5pPr>
            <a:lvl6pPr marL="3047467" indent="0" algn="l" defTabSz="609493" rtl="0" eaLnBrk="1" latinLnBrk="0" hangingPunct="1">
              <a:spcBef>
                <a:spcPct val="20000"/>
              </a:spcBef>
              <a:buFont typeface="Arial"/>
              <a:buNone/>
              <a:defRPr sz="2100" b="1" kern="1200">
                <a:solidFill>
                  <a:schemeClr val="tx1"/>
                </a:solidFill>
                <a:latin typeface="+mn-lt"/>
                <a:ea typeface="+mn-ea"/>
                <a:cs typeface="+mn-cs"/>
              </a:defRPr>
            </a:lvl6pPr>
            <a:lvl7pPr marL="3656960" indent="0" algn="l" defTabSz="609493" rtl="0" eaLnBrk="1" latinLnBrk="0" hangingPunct="1">
              <a:spcBef>
                <a:spcPct val="20000"/>
              </a:spcBef>
              <a:buFont typeface="Arial"/>
              <a:buNone/>
              <a:defRPr sz="2100" b="1" kern="1200">
                <a:solidFill>
                  <a:schemeClr val="tx1"/>
                </a:solidFill>
                <a:latin typeface="+mn-lt"/>
                <a:ea typeface="+mn-ea"/>
                <a:cs typeface="+mn-cs"/>
              </a:defRPr>
            </a:lvl7pPr>
            <a:lvl8pPr marL="4266453" indent="0" algn="l" defTabSz="609493" rtl="0" eaLnBrk="1" latinLnBrk="0" hangingPunct="1">
              <a:spcBef>
                <a:spcPct val="20000"/>
              </a:spcBef>
              <a:buFont typeface="Arial"/>
              <a:buNone/>
              <a:defRPr sz="2100" b="1" kern="1200">
                <a:solidFill>
                  <a:schemeClr val="tx1"/>
                </a:solidFill>
                <a:latin typeface="+mn-lt"/>
                <a:ea typeface="+mn-ea"/>
                <a:cs typeface="+mn-cs"/>
              </a:defRPr>
            </a:lvl8pPr>
            <a:lvl9pPr marL="4875947" indent="0" algn="l" defTabSz="609493" rtl="0" eaLnBrk="1" latinLnBrk="0" hangingPunct="1">
              <a:spcBef>
                <a:spcPct val="20000"/>
              </a:spcBef>
              <a:buFont typeface="Arial"/>
              <a:buNone/>
              <a:defRPr sz="2100" b="1" kern="1200">
                <a:solidFill>
                  <a:schemeClr val="tx1"/>
                </a:solidFill>
                <a:latin typeface="+mn-lt"/>
                <a:ea typeface="+mn-ea"/>
                <a:cs typeface="+mn-cs"/>
              </a:defRPr>
            </a:lvl9pPr>
          </a:lstStyle>
          <a:p>
            <a:r>
              <a:rPr lang="en-US" sz="1000" dirty="0">
                <a:solidFill>
                  <a:srgbClr val="000000"/>
                </a:solidFill>
                <a:latin typeface="Arial"/>
                <a:cs typeface="Arial"/>
              </a:rPr>
              <a:t>COMMUNICATIONS</a:t>
            </a:r>
          </a:p>
        </p:txBody>
      </p:sp>
      <p:sp>
        <p:nvSpPr>
          <p:cNvPr id="22" name="Text Placeholder 2"/>
          <p:cNvSpPr txBox="1">
            <a:spLocks/>
          </p:cNvSpPr>
          <p:nvPr/>
        </p:nvSpPr>
        <p:spPr>
          <a:xfrm>
            <a:off x="7385244" y="2827865"/>
            <a:ext cx="1252049" cy="331618"/>
          </a:xfrm>
          <a:prstGeom prst="rect">
            <a:avLst/>
          </a:prstGeom>
        </p:spPr>
        <p:txBody>
          <a:bodyPr vert="horz" lIns="95093" tIns="47546" rIns="95093" bIns="47546" rtlCol="0" anchor="b">
            <a:noAutofit/>
          </a:bodyPr>
          <a:lstStyle>
            <a:lvl1pPr marL="0" indent="0" algn="l" defTabSz="609493" rtl="0" eaLnBrk="1" latinLnBrk="0" hangingPunct="1">
              <a:spcBef>
                <a:spcPct val="20000"/>
              </a:spcBef>
              <a:buFont typeface="Arial"/>
              <a:buNone/>
              <a:defRPr sz="2400" b="0" kern="1200">
                <a:solidFill>
                  <a:schemeClr val="bg2"/>
                </a:solidFill>
                <a:latin typeface="DIN-Light"/>
                <a:ea typeface="+mn-ea"/>
                <a:cs typeface="DIN-Light"/>
              </a:defRPr>
            </a:lvl1pPr>
            <a:lvl2pPr marL="609493" indent="0" algn="l" defTabSz="609493" rtl="0" eaLnBrk="1" latinLnBrk="0" hangingPunct="1">
              <a:spcBef>
                <a:spcPct val="20000"/>
              </a:spcBef>
              <a:buFont typeface="Arial"/>
              <a:buNone/>
              <a:defRPr sz="2700" b="1" kern="1200">
                <a:solidFill>
                  <a:schemeClr val="tx2"/>
                </a:solidFill>
                <a:latin typeface="DIN-RegularAlternate"/>
                <a:ea typeface="+mn-ea"/>
                <a:cs typeface="DIN-RegularAlternate"/>
              </a:defRPr>
            </a:lvl2pPr>
            <a:lvl3pPr marL="1218987" indent="0" algn="l" defTabSz="609493" rtl="0" eaLnBrk="1" latinLnBrk="0" hangingPunct="1">
              <a:spcBef>
                <a:spcPct val="20000"/>
              </a:spcBef>
              <a:buFont typeface="Arial"/>
              <a:buNone/>
              <a:defRPr sz="2400" b="1" kern="1200">
                <a:solidFill>
                  <a:schemeClr val="tx2"/>
                </a:solidFill>
                <a:latin typeface="DIN-RegularAlternate"/>
                <a:ea typeface="+mn-ea"/>
                <a:cs typeface="DIN-RegularAlternate"/>
              </a:defRPr>
            </a:lvl3pPr>
            <a:lvl4pPr marL="1828480" indent="0" algn="l" defTabSz="609493" rtl="0" eaLnBrk="1" latinLnBrk="0" hangingPunct="1">
              <a:spcBef>
                <a:spcPct val="20000"/>
              </a:spcBef>
              <a:buFont typeface="Arial"/>
              <a:buNone/>
              <a:tabLst>
                <a:tab pos="1604963" algn="l"/>
              </a:tabLst>
              <a:defRPr sz="2100" b="1" kern="1200">
                <a:solidFill>
                  <a:schemeClr val="tx2"/>
                </a:solidFill>
                <a:latin typeface="DIN-RegularAlternate"/>
                <a:ea typeface="+mn-ea"/>
                <a:cs typeface="DIN-RegularAlternate"/>
              </a:defRPr>
            </a:lvl4pPr>
            <a:lvl5pPr marL="2437973" indent="0" algn="l" defTabSz="609493" rtl="0" eaLnBrk="1" latinLnBrk="0" hangingPunct="1">
              <a:spcBef>
                <a:spcPct val="20000"/>
              </a:spcBef>
              <a:buFont typeface="Arial"/>
              <a:buNone/>
              <a:defRPr sz="2100" b="1" kern="1200">
                <a:solidFill>
                  <a:schemeClr val="tx2"/>
                </a:solidFill>
                <a:latin typeface="DIN-RegularAlternate"/>
                <a:ea typeface="+mn-ea"/>
                <a:cs typeface="DIN-RegularAlternate"/>
              </a:defRPr>
            </a:lvl5pPr>
            <a:lvl6pPr marL="3047467" indent="0" algn="l" defTabSz="609493" rtl="0" eaLnBrk="1" latinLnBrk="0" hangingPunct="1">
              <a:spcBef>
                <a:spcPct val="20000"/>
              </a:spcBef>
              <a:buFont typeface="Arial"/>
              <a:buNone/>
              <a:defRPr sz="2100" b="1" kern="1200">
                <a:solidFill>
                  <a:schemeClr val="tx1"/>
                </a:solidFill>
                <a:latin typeface="+mn-lt"/>
                <a:ea typeface="+mn-ea"/>
                <a:cs typeface="+mn-cs"/>
              </a:defRPr>
            </a:lvl6pPr>
            <a:lvl7pPr marL="3656960" indent="0" algn="l" defTabSz="609493" rtl="0" eaLnBrk="1" latinLnBrk="0" hangingPunct="1">
              <a:spcBef>
                <a:spcPct val="20000"/>
              </a:spcBef>
              <a:buFont typeface="Arial"/>
              <a:buNone/>
              <a:defRPr sz="2100" b="1" kern="1200">
                <a:solidFill>
                  <a:schemeClr val="tx1"/>
                </a:solidFill>
                <a:latin typeface="+mn-lt"/>
                <a:ea typeface="+mn-ea"/>
                <a:cs typeface="+mn-cs"/>
              </a:defRPr>
            </a:lvl7pPr>
            <a:lvl8pPr marL="4266453" indent="0" algn="l" defTabSz="609493" rtl="0" eaLnBrk="1" latinLnBrk="0" hangingPunct="1">
              <a:spcBef>
                <a:spcPct val="20000"/>
              </a:spcBef>
              <a:buFont typeface="Arial"/>
              <a:buNone/>
              <a:defRPr sz="2100" b="1" kern="1200">
                <a:solidFill>
                  <a:schemeClr val="tx1"/>
                </a:solidFill>
                <a:latin typeface="+mn-lt"/>
                <a:ea typeface="+mn-ea"/>
                <a:cs typeface="+mn-cs"/>
              </a:defRPr>
            </a:lvl8pPr>
            <a:lvl9pPr marL="4875947" indent="0" algn="l" defTabSz="609493" rtl="0" eaLnBrk="1" latinLnBrk="0" hangingPunct="1">
              <a:spcBef>
                <a:spcPct val="20000"/>
              </a:spcBef>
              <a:buFont typeface="Arial"/>
              <a:buNone/>
              <a:defRPr sz="2100" b="1" kern="1200">
                <a:solidFill>
                  <a:schemeClr val="tx1"/>
                </a:solidFill>
                <a:latin typeface="+mn-lt"/>
                <a:ea typeface="+mn-ea"/>
                <a:cs typeface="+mn-cs"/>
              </a:defRPr>
            </a:lvl9pPr>
          </a:lstStyle>
          <a:p>
            <a:r>
              <a:rPr lang="en-US" sz="1000" dirty="0">
                <a:solidFill>
                  <a:srgbClr val="000000"/>
                </a:solidFill>
                <a:latin typeface="Arial"/>
                <a:cs typeface="Arial"/>
              </a:rPr>
              <a:t>GOVERNMENT</a:t>
            </a:r>
          </a:p>
        </p:txBody>
      </p:sp>
      <p:pic>
        <p:nvPicPr>
          <p:cNvPr id="23" name="Picture 22" descr="hp logo.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93491" y="1420475"/>
            <a:ext cx="468779" cy="468657"/>
          </a:xfrm>
          <a:prstGeom prst="rect">
            <a:avLst/>
          </a:prstGeom>
        </p:spPr>
      </p:pic>
      <p:pic>
        <p:nvPicPr>
          <p:cNvPr id="24" name="Picture 11" descr="C:\Users\Jonathan.DUARTE\Desktop\2000px-Cisco_logo.svg-1.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176645" y="1485907"/>
            <a:ext cx="743651" cy="418195"/>
          </a:xfrm>
          <a:prstGeom prst="rect">
            <a:avLst/>
          </a:prstGeom>
          <a:noFill/>
          <a:extLst>
            <a:ext uri="{909E8E84-426E-40dd-AFC4-6F175D3DCCD1}">
              <a14:hiddenFill xmlns="" xmlns:a14="http://schemas.microsoft.com/office/drawing/2010/main">
                <a:solidFill>
                  <a:srgbClr val="FFFFFF"/>
                </a:solidFill>
              </a14:hiddenFill>
            </a:ext>
          </a:extLst>
        </p:spPr>
      </p:pic>
      <p:pic>
        <p:nvPicPr>
          <p:cNvPr id="26" name="Picture 12" descr="https://www.mapr.com/sites/default/files/razorsight1.png"/>
          <p:cNvPicPr>
            <a:picLocks noChangeAspect="1" noChangeArrowheads="1"/>
          </p:cNvPicPr>
          <p:nvPr/>
        </p:nvPicPr>
        <p:blipFill>
          <a:blip r:embed="rId4" cstate="screen">
            <a:extLst>
              <a:ext uri="{BEBA8EAE-BF5A-486C-A8C5-ECC9F3942E4B}">
                <a14:imgProps xmlns:a14="http://schemas.microsoft.com/office/drawing/2010/main">
                  <a14:imgLayer r:embed="rId5">
                    <a14:imgEffect>
                      <a14:backgroundRemoval t="8219" b="94521" l="1271" r="99788">
                        <a14:foregroundMark x1="53390" y1="52055" x2="53390" y2="52055"/>
                        <a14:foregroundMark x1="63771" y1="54795" x2="63771" y2="54795"/>
                        <a14:foregroundMark x1="60805" y1="41096" x2="60805" y2="41096"/>
                        <a14:foregroundMark x1="68008" y1="50685" x2="68008" y2="50685"/>
                        <a14:foregroundMark x1="73729" y1="65753" x2="73729" y2="65753"/>
                        <a14:foregroundMark x1="78814" y1="64384" x2="78814" y2="64384"/>
                        <a14:foregroundMark x1="83263" y1="38356" x2="83263" y2="38356"/>
                        <a14:foregroundMark x1="94703" y1="43836" x2="94703" y2="43836"/>
                        <a14:foregroundMark x1="94703" y1="71233" x2="94703" y2="71233"/>
                        <a14:foregroundMark x1="34534" y1="54795" x2="34534" y2="54795"/>
                        <a14:foregroundMark x1="23941" y1="58904" x2="23941" y2="58904"/>
                        <a14:foregroundMark x1="17161" y1="50685" x2="17161" y2="50685"/>
                        <a14:foregroundMark x1="9958" y1="64384" x2="9958" y2="64384"/>
                        <a14:foregroundMark x1="3814" y1="23288" x2="3814" y2="23288"/>
                        <a14:foregroundMark x1="6356" y1="43836" x2="6356" y2="43836"/>
                        <a14:foregroundMark x1="92585" y1="20548" x2="92585" y2="20548"/>
                        <a14:foregroundMark x1="96822" y1="27397" x2="96822" y2="27397"/>
                        <a14:foregroundMark x1="76271" y1="20548" x2="76271" y2="20548"/>
                        <a14:foregroundMark x1="86229" y1="45205" x2="86229" y2="45205"/>
                        <a14:foregroundMark x1="61229" y1="73973" x2="61229" y2="73973"/>
                      </a14:backgroundRemoval>
                    </a14:imgEffect>
                  </a14:imgLayer>
                </a14:imgProps>
              </a:ext>
              <a:ext uri="{28A0092B-C50C-407E-A947-70E740481C1C}">
                <a14:useLocalDpi xmlns:a14="http://schemas.microsoft.com/office/drawing/2010/main"/>
              </a:ext>
            </a:extLst>
          </a:blip>
          <a:srcRect/>
          <a:stretch>
            <a:fillRect/>
          </a:stretch>
        </p:blipFill>
        <p:spPr bwMode="auto">
          <a:xfrm>
            <a:off x="5683134" y="2313326"/>
            <a:ext cx="1256465" cy="194276"/>
          </a:xfrm>
          <a:prstGeom prst="rect">
            <a:avLst/>
          </a:prstGeom>
          <a:noFill/>
          <a:extLst>
            <a:ext uri="{909E8E84-426E-40dd-AFC4-6F175D3DCCD1}">
              <a14:hiddenFill xmlns="" xmlns:a14="http://schemas.microsoft.com/office/drawing/2010/main">
                <a:solidFill>
                  <a:srgbClr val="FFFFFF"/>
                </a:solidFill>
              </a14:hiddenFill>
            </a:ext>
          </a:extLst>
        </p:spPr>
      </p:pic>
      <p:pic>
        <p:nvPicPr>
          <p:cNvPr id="27" name="Picture 14" descr="https://www.mapr.com/sites/default/files/ancestry-com_0.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626339" y="1975400"/>
            <a:ext cx="1370057" cy="195672"/>
          </a:xfrm>
          <a:prstGeom prst="rect">
            <a:avLst/>
          </a:prstGeom>
          <a:noFill/>
          <a:extLst>
            <a:ext uri="{909E8E84-426E-40dd-AFC4-6F175D3DCCD1}">
              <a14:hiddenFill xmlns="" xmlns:a14="http://schemas.microsoft.com/office/drawing/2010/main">
                <a:solidFill>
                  <a:srgbClr val="FFFFFF"/>
                </a:solidFill>
              </a14:hiddenFill>
            </a:ext>
          </a:extLst>
        </p:spPr>
      </p:pic>
      <p:pic>
        <p:nvPicPr>
          <p:cNvPr id="28" name="Picture 2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525377" y="2292162"/>
            <a:ext cx="968263" cy="176047"/>
          </a:xfrm>
          <a:prstGeom prst="rect">
            <a:avLst/>
          </a:prstGeom>
        </p:spPr>
      </p:pic>
      <p:pic>
        <p:nvPicPr>
          <p:cNvPr id="29" name="Picture 2" descr="http://ismir2010.ismir.net/wp-content/uploads/2009/09/Gracenote.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7473688" y="1748620"/>
            <a:ext cx="1071630" cy="358995"/>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29" descr="Top5_retailer.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422111" y="1927495"/>
            <a:ext cx="856431" cy="279224"/>
          </a:xfrm>
          <a:prstGeom prst="rect">
            <a:avLst/>
          </a:prstGeom>
        </p:spPr>
      </p:pic>
      <p:pic>
        <p:nvPicPr>
          <p:cNvPr id="32" name="Picture 31" descr="Top_TechCO.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345864" y="1523061"/>
            <a:ext cx="444236" cy="279907"/>
          </a:xfrm>
          <a:prstGeom prst="rect">
            <a:avLst/>
          </a:prstGeom>
        </p:spPr>
      </p:pic>
      <p:pic>
        <p:nvPicPr>
          <p:cNvPr id="33" name="Picture 4" descr="Unknown.jpeg"/>
          <p:cNvPicPr>
            <a:picLocks noChangeAspect="1"/>
          </p:cNvPicPr>
          <p:nvPr/>
        </p:nvPicPr>
        <p:blipFill>
          <a:blip r:embed="rId11" cstate="screen">
            <a:extLst>
              <a:ext uri="{BEBA8EAE-BF5A-486C-A8C5-ECC9F3942E4B}">
                <a14:imgProps xmlns:a14="http://schemas.microsoft.com/office/drawing/2010/main">
                  <a14:imgLayer r:embed="rId12">
                    <a14:imgEffect>
                      <a14:backgroundRemoval t="16667" b="82292" l="3831" r="96552">
                        <a14:foregroundMark x1="13793" y1="54167" x2="13793" y2="54167"/>
                        <a14:foregroundMark x1="5747" y1="65625" x2="5747" y2="65625"/>
                        <a14:foregroundMark x1="7471" y1="67708" x2="7471" y2="67708"/>
                        <a14:foregroundMark x1="9387" y1="69792" x2="9387" y2="69792"/>
                        <a14:foregroundMark x1="10920" y1="69792" x2="10920" y2="69792"/>
                        <a14:foregroundMark x1="20690" y1="62500" x2="20690" y2="62500"/>
                        <a14:foregroundMark x1="27203" y1="56250" x2="27203" y2="56250"/>
                        <a14:foregroundMark x1="32567" y1="53125" x2="32567" y2="53125"/>
                        <a14:foregroundMark x1="32950" y1="39583" x2="32950" y2="39583"/>
                        <a14:foregroundMark x1="23372" y1="46875" x2="23372" y2="46875"/>
                        <a14:foregroundMark x1="41762" y1="42708" x2="41762" y2="42708"/>
                        <a14:foregroundMark x1="64559" y1="39583" x2="64559" y2="39583"/>
                        <a14:foregroundMark x1="72031" y1="46875" x2="72031" y2="46875"/>
                        <a14:foregroundMark x1="75862" y1="59375" x2="75862" y2="59375"/>
                        <a14:foregroundMark x1="86398" y1="62500" x2="86398" y2="62500"/>
                        <a14:foregroundMark x1="92912" y1="60417" x2="92912" y2="60417"/>
                      </a14:backgroundRemoval>
                    </a14:imgEffect>
                  </a14:imgLayer>
                </a14:imgProps>
              </a:ext>
              <a:ext uri="{28A0092B-C50C-407E-A947-70E740481C1C}">
                <a14:useLocalDpi xmlns:a14="http://schemas.microsoft.com/office/drawing/2010/main"/>
              </a:ext>
            </a:extLst>
          </a:blip>
          <a:srcRect/>
          <a:stretch>
            <a:fillRect/>
          </a:stretch>
        </p:blipFill>
        <p:spPr bwMode="auto">
          <a:xfrm>
            <a:off x="7354076" y="1413969"/>
            <a:ext cx="1310856" cy="240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4" name="Picture 33" descr="Harte-Hanks logo.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122704" y="1479553"/>
            <a:ext cx="377327" cy="360410"/>
          </a:xfrm>
          <a:prstGeom prst="rect">
            <a:avLst/>
          </a:prstGeom>
        </p:spPr>
      </p:pic>
      <p:pic>
        <p:nvPicPr>
          <p:cNvPr id="35" name="Picture 34" descr="Samsung_Logo.png"/>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169884" y="2355405"/>
            <a:ext cx="906579" cy="298640"/>
          </a:xfrm>
          <a:prstGeom prst="rect">
            <a:avLst/>
          </a:prstGeom>
        </p:spPr>
      </p:pic>
      <p:pic>
        <p:nvPicPr>
          <p:cNvPr id="36" name="Picture 35" descr="C:\Users\Jonathan.DUARTE\Desktop\CS_LOGO-1.png"/>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548396" y="3779849"/>
            <a:ext cx="1170577" cy="201930"/>
          </a:xfrm>
          <a:prstGeom prst="rect">
            <a:avLst/>
          </a:prstGeom>
          <a:noFill/>
          <a:extLst>
            <a:ext uri="{909E8E84-426E-40dd-AFC4-6F175D3DCCD1}">
              <a14:hiddenFill xmlns="" xmlns:a14="http://schemas.microsoft.com/office/drawing/2010/main">
                <a:solidFill>
                  <a:srgbClr val="FFFFFF"/>
                </a:solidFill>
              </a14:hiddenFill>
            </a:ext>
          </a:extLst>
        </p:spPr>
      </p:pic>
      <p:pic>
        <p:nvPicPr>
          <p:cNvPr id="37" name="Picture 36" descr="200px-Aadhaar_Logo.svg.png"/>
          <p:cNvPicPr>
            <a:picLocks/>
          </p:cNvPicPr>
          <p:nvPr/>
        </p:nvPicPr>
        <p:blipFill>
          <a:blip r:embed="rId16" cstate="screen">
            <a:extLst>
              <a:ext uri="{28A0092B-C50C-407E-A947-70E740481C1C}">
                <a14:useLocalDpi xmlns:a14="http://schemas.microsoft.com/office/drawing/2010/main"/>
              </a:ext>
            </a:extLst>
          </a:blip>
          <a:stretch>
            <a:fillRect/>
          </a:stretch>
        </p:blipFill>
        <p:spPr>
          <a:xfrm>
            <a:off x="7686390" y="3359050"/>
            <a:ext cx="646235" cy="414433"/>
          </a:xfrm>
          <a:prstGeom prst="rect">
            <a:avLst/>
          </a:prstGeom>
        </p:spPr>
      </p:pic>
      <p:pic>
        <p:nvPicPr>
          <p:cNvPr id="38" name="Picture 37" descr="government_2.png"/>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7039168" y="3876943"/>
            <a:ext cx="1407644" cy="671411"/>
          </a:xfrm>
          <a:prstGeom prst="rect">
            <a:avLst/>
          </a:prstGeom>
        </p:spPr>
      </p:pic>
      <p:pic>
        <p:nvPicPr>
          <p:cNvPr id="39" name="Picture 2" descr="File:IRI Logo that was offficially used on IRI website.jpg"/>
          <p:cNvPicPr>
            <a:picLocks noChangeAspect="1" noChangeArrowheads="1"/>
          </p:cNvPicPr>
          <p:nvPr/>
        </p:nvPicPr>
        <p:blipFill>
          <a:blip r:embed="rId18" cstate="screen">
            <a:extLst>
              <a:ext uri="{BEBA8EAE-BF5A-486C-A8C5-ECC9F3942E4B}">
                <a14:imgProps xmlns:a14="http://schemas.microsoft.com/office/drawing/2010/main">
                  <a14:imgLayer r:embed="rId19">
                    <a14:imgEffect>
                      <a14:backgroundRemoval t="0" b="100000" l="0" r="100000">
                        <a14:foregroundMark x1="51394" y1="51402" x2="51394" y2="51402"/>
                        <a14:foregroundMark x1="59363" y1="54206" x2="59363" y2="54206"/>
                        <a14:foregroundMark x1="76494" y1="47664" x2="76494" y2="47664"/>
                        <a14:foregroundMark x1="12749" y1="25234" x2="12749" y2="25234"/>
                        <a14:foregroundMark x1="14741" y1="75701" x2="14741" y2="75701"/>
                        <a14:foregroundMark x1="7570" y1="31776" x2="7570" y2="31776"/>
                        <a14:foregroundMark x1="5578" y1="48598" x2="5578" y2="48598"/>
                        <a14:foregroundMark x1="9960" y1="43925" x2="9960" y2="43925"/>
                        <a14:foregroundMark x1="1992" y1="35514" x2="1992" y2="35514"/>
                        <a14:foregroundMark x1="4382" y1="24299" x2="4382" y2="24299"/>
                        <a14:foregroundMark x1="3984" y1="66355" x2="3984" y2="66355"/>
                        <a14:foregroundMark x1="7968" y1="57944" x2="7968" y2="57944"/>
                        <a14:foregroundMark x1="76892" y1="29907" x2="76892" y2="29907"/>
                        <a14:foregroundMark x1="1992" y1="58879" x2="1992" y2="58879"/>
                        <a14:foregroundMark x1="15936" y1="13084" x2="15936" y2="13084"/>
                      </a14:backgroundRemoval>
                    </a14:imgEffect>
                  </a14:imgLayer>
                </a14:imgProps>
              </a:ext>
              <a:ext uri="{28A0092B-C50C-407E-A947-70E740481C1C}">
                <a14:useLocalDpi xmlns:a14="http://schemas.microsoft.com/office/drawing/2010/main"/>
              </a:ext>
            </a:extLst>
          </a:blip>
          <a:srcRect/>
          <a:stretch>
            <a:fillRect/>
          </a:stretch>
        </p:blipFill>
        <p:spPr bwMode="auto">
          <a:xfrm>
            <a:off x="808560" y="3359050"/>
            <a:ext cx="650247" cy="277125"/>
          </a:xfrm>
          <a:prstGeom prst="rect">
            <a:avLst/>
          </a:prstGeom>
          <a:noFill/>
          <a:extLst>
            <a:ext uri="{909E8E84-426E-40dd-AFC4-6F175D3DCCD1}">
              <a14:hiddenFill xmlns="" xmlns:a14="http://schemas.microsoft.com/office/drawing/2010/main">
                <a:solidFill>
                  <a:srgbClr val="FFFFFF"/>
                </a:solidFill>
              </a14:hiddenFill>
            </a:ext>
          </a:extLst>
        </p:spPr>
      </p:pic>
      <p:pic>
        <p:nvPicPr>
          <p:cNvPr id="40" name="Picture 39"/>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2222945" y="3753895"/>
            <a:ext cx="1254754" cy="207877"/>
          </a:xfrm>
          <a:prstGeom prst="rect">
            <a:avLst/>
          </a:prstGeom>
        </p:spPr>
      </p:pic>
      <p:pic>
        <p:nvPicPr>
          <p:cNvPr id="41" name="Picture 40" descr="UrbanAirship.png"/>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2438823" y="4108726"/>
            <a:ext cx="823000" cy="232172"/>
          </a:xfrm>
          <a:prstGeom prst="rect">
            <a:avLst/>
          </a:prstGeom>
        </p:spPr>
      </p:pic>
      <p:pic>
        <p:nvPicPr>
          <p:cNvPr id="42" name="Picture 42" descr="Complete Genomics"/>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4066172" y="4202277"/>
            <a:ext cx="964595" cy="346075"/>
          </a:xfrm>
          <a:prstGeom prst="rect">
            <a:avLst/>
          </a:prstGeom>
          <a:noFill/>
          <a:extLst>
            <a:ext uri="{909E8E84-426E-40dd-AFC4-6F175D3DCCD1}">
              <a14:hiddenFill xmlns="" xmlns:a14="http://schemas.microsoft.com/office/drawing/2010/main">
                <a:solidFill>
                  <a:srgbClr val="FFFFFF"/>
                </a:solidFill>
              </a14:hiddenFill>
            </a:ext>
          </a:extLst>
        </p:spPr>
      </p:pic>
      <p:pic>
        <p:nvPicPr>
          <p:cNvPr id="43" name="Picture 42" descr="idexxlogo_p2.png"/>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foregroundMark x1="65333" y1="46875" x2="65333" y2="46875"/>
                        <a14:foregroundMark x1="46667" y1="39063" x2="46667" y2="39063"/>
                        <a14:foregroundMark x1="34000" y1="31250" x2="34000" y2="31250"/>
                        <a14:foregroundMark x1="32667" y1="51563" x2="32667" y2="51563"/>
                        <a14:foregroundMark x1="13333" y1="43750" x2="13333" y2="43750"/>
                        <a14:foregroundMark x1="12000" y1="75000" x2="12000" y2="75000"/>
                        <a14:foregroundMark x1="18000" y1="73438" x2="18000" y2="73438"/>
                        <a14:foregroundMark x1="27333" y1="71875" x2="27333" y2="71875"/>
                        <a14:foregroundMark x1="32667" y1="71875" x2="32667" y2="71875"/>
                        <a14:foregroundMark x1="40000" y1="73438" x2="40000" y2="73438"/>
                        <a14:foregroundMark x1="46667" y1="73438" x2="46667" y2="73438"/>
                        <a14:foregroundMark x1="54000" y1="70313" x2="54000" y2="70313"/>
                        <a14:foregroundMark x1="59333" y1="73438" x2="59333" y2="73438"/>
                        <a14:foregroundMark x1="67333" y1="71875" x2="67333" y2="71875"/>
                        <a14:foregroundMark x1="74000" y1="73438" x2="74000" y2="73438"/>
                        <a14:foregroundMark x1="78000" y1="73438" x2="78000" y2="73438"/>
                        <a14:foregroundMark x1="86000" y1="71875" x2="86000" y2="71875"/>
                      </a14:backgroundRemoval>
                    </a14:imgEffect>
                  </a14:imgLayer>
                </a14:imgProps>
              </a:ext>
              <a:ext uri="{28A0092B-C50C-407E-A947-70E740481C1C}">
                <a14:useLocalDpi xmlns:a14="http://schemas.microsoft.com/office/drawing/2010/main"/>
              </a:ext>
            </a:extLst>
          </a:blip>
          <a:stretch>
            <a:fillRect/>
          </a:stretch>
        </p:blipFill>
        <p:spPr>
          <a:xfrm>
            <a:off x="4031780" y="3716041"/>
            <a:ext cx="1033381" cy="440795"/>
          </a:xfrm>
          <a:prstGeom prst="rect">
            <a:avLst/>
          </a:prstGeom>
        </p:spPr>
      </p:pic>
      <p:pic>
        <p:nvPicPr>
          <p:cNvPr id="44" name="Picture 43"/>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6008602" y="4105779"/>
            <a:ext cx="605531" cy="189867"/>
          </a:xfrm>
          <a:prstGeom prst="rect">
            <a:avLst/>
          </a:prstGeom>
        </p:spPr>
      </p:pic>
      <p:pic>
        <p:nvPicPr>
          <p:cNvPr id="45" name="Picture 44" descr="1024px-NIH_logo.svg.png"/>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8191082" y="3864789"/>
            <a:ext cx="473850" cy="473727"/>
          </a:xfrm>
          <a:prstGeom prst="rect">
            <a:avLst/>
          </a:prstGeom>
        </p:spPr>
      </p:pic>
      <p:pic>
        <p:nvPicPr>
          <p:cNvPr id="46" name="Picture 36" descr="http://cardlytics.com/cardlytics/wp-content/uploads/2015/02/new-cardlytics-logo.png"/>
          <p:cNvPicPr>
            <a:picLocks noChangeAspect="1" noChangeArrowheads="1"/>
          </p:cNvPicPr>
          <p:nvPr/>
        </p:nvPicPr>
        <p:blipFill>
          <a:blip r:embed="rId27" cstate="screen">
            <a:extLst>
              <a:ext uri="{28A0092B-C50C-407E-A947-70E740481C1C}">
                <a14:useLocalDpi xmlns:a14="http://schemas.microsoft.com/office/drawing/2010/main"/>
              </a:ext>
            </a:extLst>
          </a:blip>
          <a:srcRect/>
          <a:stretch>
            <a:fillRect/>
          </a:stretch>
        </p:blipFill>
        <p:spPr bwMode="auto">
          <a:xfrm>
            <a:off x="2359466" y="3359050"/>
            <a:ext cx="981712" cy="219846"/>
          </a:xfrm>
          <a:prstGeom prst="rect">
            <a:avLst/>
          </a:prstGeom>
          <a:noFill/>
          <a:extLst>
            <a:ext uri="{909E8E84-426E-40dd-AFC4-6F175D3DCCD1}">
              <a14:hiddenFill xmlns="" xmlns:a14="http://schemas.microsoft.com/office/drawing/2010/main">
                <a:solidFill>
                  <a:srgbClr val="FFFFFF"/>
                </a:solidFill>
              </a14:hiddenFill>
            </a:ext>
          </a:extLst>
        </p:spPr>
      </p:pic>
      <p:pic>
        <p:nvPicPr>
          <p:cNvPr id="47" name="Picture 8" descr="https://lk0f92vqdxi97nqp1ygpdx2q-wpengine.netdna-ssl.com/wp-content/uploads/2015/06/Logo_Novartis.png"/>
          <p:cNvPicPr>
            <a:picLocks noChangeAspect="1" noChangeArrowheads="1"/>
          </p:cNvPicPr>
          <p:nvPr/>
        </p:nvPicPr>
        <p:blipFill>
          <a:blip r:embed="rId28" cstate="screen">
            <a:extLst>
              <a:ext uri="{28A0092B-C50C-407E-A947-70E740481C1C}">
                <a14:useLocalDpi xmlns:a14="http://schemas.microsoft.com/office/drawing/2010/main"/>
              </a:ext>
            </a:extLst>
          </a:blip>
          <a:srcRect/>
          <a:stretch>
            <a:fillRect/>
          </a:stretch>
        </p:blipFill>
        <p:spPr bwMode="auto">
          <a:xfrm>
            <a:off x="4257944" y="3248763"/>
            <a:ext cx="581042" cy="464713"/>
          </a:xfrm>
          <a:prstGeom prst="rect">
            <a:avLst/>
          </a:prstGeom>
          <a:noFill/>
          <a:extLst>
            <a:ext uri="{909E8E84-426E-40dd-AFC4-6F175D3DCCD1}">
              <a14:hiddenFill xmlns="" xmlns:a14="http://schemas.microsoft.com/office/drawing/2010/main">
                <a:solidFill>
                  <a:srgbClr val="FFFFFF"/>
                </a:solidFill>
              </a14:hiddenFill>
            </a:ext>
          </a:extLst>
        </p:spPr>
      </p:pic>
      <p:pic>
        <p:nvPicPr>
          <p:cNvPr id="48" name="Picture 47" descr="ericsson.png"/>
          <p:cNvPicPr>
            <a:picLocks noChangeAspect="1"/>
          </p:cNvPicPr>
          <p:nvPr/>
        </p:nvPicPr>
        <p:blipFill>
          <a:blip r:embed="rId29" cstate="screen">
            <a:extLst>
              <a:ext uri="{BEBA8EAE-BF5A-486C-A8C5-ECC9F3942E4B}">
                <a14:imgProps xmlns:a14="http://schemas.microsoft.com/office/drawing/2010/main">
                  <a14:imgLayer r:embed="rId30">
                    <a14:imgEffect>
                      <a14:backgroundRemoval t="4267" b="97067" l="0" r="98987">
                        <a14:foregroundMark x1="60489" y1="55467" x2="60489" y2="55467"/>
                        <a14:foregroundMark x1="46961" y1="58667" x2="46961" y2="58667"/>
                        <a14:foregroundMark x1="38677" y1="60267" x2="38677" y2="60267"/>
                        <a14:foregroundMark x1="31049" y1="41600" x2="31049" y2="41600"/>
                        <a14:foregroundMark x1="22706" y1="58667" x2="22706" y2="58667"/>
                        <a14:foregroundMark x1="17521" y1="66400" x2="17521" y2="66400"/>
                        <a14:foregroundMark x1="3993" y1="61600" x2="3993" y2="61600"/>
                        <a14:foregroundMark x1="87604" y1="30667" x2="87604" y2="30667"/>
                        <a14:foregroundMark x1="88617" y1="58667" x2="88617" y2="58667"/>
                        <a14:foregroundMark x1="89631" y1="83467" x2="89631" y2="83467"/>
                      </a14:backgroundRemoval>
                    </a14:imgEffect>
                  </a14:imgLayer>
                </a14:imgProps>
              </a:ext>
              <a:ext uri="{28A0092B-C50C-407E-A947-70E740481C1C}">
                <a14:useLocalDpi xmlns:a14="http://schemas.microsoft.com/office/drawing/2010/main"/>
              </a:ext>
            </a:extLst>
          </a:blip>
          <a:stretch>
            <a:fillRect/>
          </a:stretch>
        </p:blipFill>
        <p:spPr>
          <a:xfrm>
            <a:off x="5669739" y="3676247"/>
            <a:ext cx="1283246" cy="286706"/>
          </a:xfrm>
          <a:prstGeom prst="rect">
            <a:avLst/>
          </a:prstGeom>
        </p:spPr>
      </p:pic>
      <p:pic>
        <p:nvPicPr>
          <p:cNvPr id="49" name="Picture 48" descr="Pontis_df692_450x450.png"/>
          <p:cNvPicPr>
            <a:picLocks noChangeAspect="1"/>
          </p:cNvPicPr>
          <p:nvPr/>
        </p:nvPicPr>
        <p:blipFill rotWithShape="1">
          <a:blip r:embed="rId31" cstate="screen">
            <a:extLst>
              <a:ext uri="{28A0092B-C50C-407E-A947-70E740481C1C}">
                <a14:useLocalDpi xmlns:a14="http://schemas.microsoft.com/office/drawing/2010/main"/>
              </a:ext>
            </a:extLst>
          </a:blip>
          <a:srcRect/>
          <a:stretch/>
        </p:blipFill>
        <p:spPr>
          <a:xfrm>
            <a:off x="5903072" y="3396491"/>
            <a:ext cx="810136" cy="186733"/>
          </a:xfrm>
          <a:prstGeom prst="rect">
            <a:avLst/>
          </a:prstGeom>
        </p:spPr>
      </p:pic>
      <p:pic>
        <p:nvPicPr>
          <p:cNvPr id="50" name="Picture 49" descr="credit-agricole-logo-1024x720.jpg"/>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799734" y="2251039"/>
            <a:ext cx="532388" cy="374238"/>
          </a:xfrm>
          <a:prstGeom prst="rect">
            <a:avLst/>
          </a:prstGeom>
        </p:spPr>
      </p:pic>
      <p:pic>
        <p:nvPicPr>
          <p:cNvPr id="51" name="Picture 50" descr="HelloFresh_Logo.png"/>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3144247" y="2285758"/>
            <a:ext cx="436036" cy="400177"/>
          </a:xfrm>
          <a:prstGeom prst="rect">
            <a:avLst/>
          </a:prstGeom>
        </p:spPr>
      </p:pic>
      <p:pic>
        <p:nvPicPr>
          <p:cNvPr id="52" name="Picture 51" descr="Rubicon_Black_Logo.eps"/>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2346463" y="4384989"/>
            <a:ext cx="947057" cy="403558"/>
          </a:xfrm>
          <a:prstGeom prst="rect">
            <a:avLst/>
          </a:prstGeom>
        </p:spPr>
      </p:pic>
      <p:pic>
        <p:nvPicPr>
          <p:cNvPr id="53" name="Picture 52" descr="SurveyMonkey_logo_primary.jpg"/>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405817" y="4138899"/>
            <a:ext cx="1422247" cy="294330"/>
          </a:xfrm>
          <a:prstGeom prst="rect">
            <a:avLst/>
          </a:prstGeom>
        </p:spPr>
      </p:pic>
      <p:pic>
        <p:nvPicPr>
          <p:cNvPr id="54" name="Picture 53" descr="unnamed.png"/>
          <p:cNvPicPr>
            <a:picLocks noChangeAspect="1"/>
          </p:cNvPicPr>
          <p:nvPr/>
        </p:nvPicPr>
        <p:blipFill>
          <a:blip r:embed="rId36">
            <a:extLst>
              <a:ext uri="{28A0092B-C50C-407E-A947-70E740481C1C}">
                <a14:useLocalDpi xmlns:a14="http://schemas.microsoft.com/office/drawing/2010/main"/>
              </a:ext>
            </a:extLst>
          </a:blip>
          <a:stretch>
            <a:fillRect/>
          </a:stretch>
        </p:blipFill>
        <p:spPr>
          <a:xfrm>
            <a:off x="3855120" y="2031774"/>
            <a:ext cx="1381369" cy="284159"/>
          </a:xfrm>
          <a:prstGeom prst="rect">
            <a:avLst/>
          </a:prstGeom>
        </p:spPr>
      </p:pic>
      <p:pic>
        <p:nvPicPr>
          <p:cNvPr id="55" name="Picture 54" descr="text-amex6.png"/>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616847" y="1485907"/>
            <a:ext cx="938305" cy="356556"/>
          </a:xfrm>
          <a:prstGeom prst="rect">
            <a:avLst/>
          </a:prstGeom>
        </p:spPr>
      </p:pic>
      <p:pic>
        <p:nvPicPr>
          <p:cNvPr id="56" name="Picture 55" descr="imgres.png"/>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552120" y="1951079"/>
            <a:ext cx="1173655" cy="134970"/>
          </a:xfrm>
          <a:prstGeom prst="rect">
            <a:avLst/>
          </a:prstGeom>
        </p:spPr>
      </p:pic>
    </p:spTree>
    <p:extLst>
      <p:ext uri="{BB962C8B-B14F-4D97-AF65-F5344CB8AC3E}">
        <p14:creationId xmlns:p14="http://schemas.microsoft.com/office/powerpoint/2010/main" val="831653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4" name="Shape 214"/>
          <p:cNvSpPr txBox="1">
            <a:spLocks noGrp="1"/>
          </p:cNvSpPr>
          <p:nvPr>
            <p:ph type="body" idx="4294967295"/>
          </p:nvPr>
        </p:nvSpPr>
        <p:spPr>
          <a:xfrm>
            <a:off x="340519" y="2363305"/>
            <a:ext cx="7519988" cy="483394"/>
          </a:xfrm>
          <a:prstGeom prst="rect">
            <a:avLst/>
          </a:prstGeom>
        </p:spPr>
        <p:txBody>
          <a:bodyPr lIns="91406" tIns="45694" rIns="91406" bIns="45694">
            <a:noAutofit/>
          </a:bodyPr>
          <a:lstStyle/>
          <a:p>
            <a:pPr marL="0" indent="0">
              <a:lnSpc>
                <a:spcPct val="75000"/>
              </a:lnSpc>
              <a:buSzPct val="25000"/>
              <a:buNone/>
              <a:defRPr/>
            </a:pPr>
            <a:r>
              <a:rPr lang="en-US" sz="3053" dirty="0" smtClean="0">
                <a:solidFill>
                  <a:schemeClr val="bg1"/>
                </a:solidFill>
              </a:rPr>
              <a:t>Tools for Offload</a:t>
            </a:r>
          </a:p>
        </p:txBody>
      </p:sp>
    </p:spTree>
    <p:extLst>
      <p:ext uri="{BB962C8B-B14F-4D97-AF65-F5344CB8AC3E}">
        <p14:creationId xmlns:p14="http://schemas.microsoft.com/office/powerpoint/2010/main" val="1258127856"/>
      </p:ext>
    </p:extLst>
  </p:cSld>
  <p:clrMapOvr>
    <a:masterClrMapping/>
  </p:clrMapOvr>
  <p:transition spd="med">
    <p:fade/>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5822" y="2181927"/>
            <a:ext cx="7522432" cy="482440"/>
          </a:xfrm>
        </p:spPr>
        <p:txBody>
          <a:bodyPr/>
          <a:lstStyle/>
          <a:p>
            <a:r>
              <a:rPr lang="en-US" b="0" kern="0" dirty="0" smtClean="0"/>
              <a:t>ICONS</a:t>
            </a:r>
            <a:endParaRPr lang="en-US" b="0" kern="0" dirty="0"/>
          </a:p>
        </p:txBody>
      </p:sp>
    </p:spTree>
    <p:extLst>
      <p:ext uri="{BB962C8B-B14F-4D97-AF65-F5344CB8AC3E}">
        <p14:creationId xmlns:p14="http://schemas.microsoft.com/office/powerpoint/2010/main" val="368502947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762" y="205980"/>
            <a:ext cx="7968722" cy="692646"/>
          </a:xfrm>
        </p:spPr>
        <p:txBody>
          <a:bodyPr/>
          <a:lstStyle/>
          <a:p>
            <a:r>
              <a:rPr lang="en-US" dirty="0" smtClean="0">
                <a:solidFill>
                  <a:srgbClr val="C8102E"/>
                </a:solidFill>
              </a:rPr>
              <a:t>ICONS ON WHITE/GRAY</a:t>
            </a:r>
            <a:endParaRPr lang="en-US" dirty="0">
              <a:solidFill>
                <a:srgbClr val="C8102E"/>
              </a:solidFill>
            </a:endParaRPr>
          </a:p>
        </p:txBody>
      </p:sp>
      <p:cxnSp>
        <p:nvCxnSpPr>
          <p:cNvPr id="74" name="Straight Connector 73"/>
          <p:cNvCxnSpPr/>
          <p:nvPr/>
        </p:nvCxnSpPr>
        <p:spPr bwMode="auto">
          <a:xfrm>
            <a:off x="5939037" y="1382555"/>
            <a:ext cx="4048" cy="1370270"/>
          </a:xfrm>
          <a:prstGeom prst="line">
            <a:avLst/>
          </a:prstGeom>
          <a:noFill/>
          <a:ln w="25400" algn="ctr">
            <a:solidFill>
              <a:srgbClr val="A7A8AA"/>
            </a:solidFill>
            <a:round/>
            <a:headEnd/>
            <a:tailEnd/>
          </a:ln>
        </p:spPr>
      </p:cxnSp>
      <p:cxnSp>
        <p:nvCxnSpPr>
          <p:cNvPr id="75" name="Straight Connector 74"/>
          <p:cNvCxnSpPr/>
          <p:nvPr/>
        </p:nvCxnSpPr>
        <p:spPr bwMode="auto">
          <a:xfrm>
            <a:off x="7310071" y="1382439"/>
            <a:ext cx="4049" cy="1370386"/>
          </a:xfrm>
          <a:prstGeom prst="line">
            <a:avLst/>
          </a:prstGeom>
          <a:noFill/>
          <a:ln w="25400" algn="ctr">
            <a:solidFill>
              <a:srgbClr val="A7A8AA"/>
            </a:solidFill>
            <a:round/>
            <a:headEnd/>
            <a:tailEnd/>
          </a:ln>
        </p:spPr>
      </p:cxnSp>
      <p:cxnSp>
        <p:nvCxnSpPr>
          <p:cNvPr id="77" name="Straight Connector 76"/>
          <p:cNvCxnSpPr/>
          <p:nvPr/>
        </p:nvCxnSpPr>
        <p:spPr bwMode="auto">
          <a:xfrm>
            <a:off x="4564250" y="2752824"/>
            <a:ext cx="4112229" cy="0"/>
          </a:xfrm>
          <a:prstGeom prst="line">
            <a:avLst/>
          </a:prstGeom>
          <a:noFill/>
          <a:ln w="25400" algn="ctr">
            <a:solidFill>
              <a:srgbClr val="A7A8AA"/>
            </a:solidFill>
            <a:round/>
            <a:headEnd/>
            <a:tailEnd/>
          </a:ln>
        </p:spPr>
      </p:cxnSp>
      <p:cxnSp>
        <p:nvCxnSpPr>
          <p:cNvPr id="79" name="Straight Connector 78"/>
          <p:cNvCxnSpPr/>
          <p:nvPr/>
        </p:nvCxnSpPr>
        <p:spPr bwMode="auto">
          <a:xfrm>
            <a:off x="4559986" y="1382439"/>
            <a:ext cx="0" cy="1370386"/>
          </a:xfrm>
          <a:prstGeom prst="line">
            <a:avLst/>
          </a:prstGeom>
          <a:noFill/>
          <a:ln w="25400" algn="ctr">
            <a:solidFill>
              <a:srgbClr val="A7A8AA"/>
            </a:solidFill>
            <a:round/>
            <a:headEnd/>
            <a:tailEnd/>
          </a:ln>
        </p:spPr>
      </p:cxnSp>
      <p:cxnSp>
        <p:nvCxnSpPr>
          <p:cNvPr id="88" name="Straight Connector 87"/>
          <p:cNvCxnSpPr/>
          <p:nvPr/>
        </p:nvCxnSpPr>
        <p:spPr bwMode="auto">
          <a:xfrm>
            <a:off x="1818505" y="1382439"/>
            <a:ext cx="4049" cy="1370386"/>
          </a:xfrm>
          <a:prstGeom prst="line">
            <a:avLst/>
          </a:prstGeom>
          <a:noFill/>
          <a:ln w="25400" algn="ctr">
            <a:solidFill>
              <a:srgbClr val="A7A8AA"/>
            </a:solidFill>
            <a:round/>
            <a:headEnd/>
            <a:tailEnd/>
          </a:ln>
        </p:spPr>
      </p:cxnSp>
      <p:cxnSp>
        <p:nvCxnSpPr>
          <p:cNvPr id="89" name="Straight Connector 88"/>
          <p:cNvCxnSpPr/>
          <p:nvPr/>
        </p:nvCxnSpPr>
        <p:spPr bwMode="auto">
          <a:xfrm>
            <a:off x="3189534" y="1382439"/>
            <a:ext cx="8097" cy="1370386"/>
          </a:xfrm>
          <a:prstGeom prst="line">
            <a:avLst/>
          </a:prstGeom>
          <a:noFill/>
          <a:ln w="25400" algn="ctr">
            <a:solidFill>
              <a:srgbClr val="A7A8AA"/>
            </a:solidFill>
            <a:round/>
            <a:headEnd/>
            <a:tailEnd/>
          </a:ln>
        </p:spPr>
      </p:cxnSp>
      <p:cxnSp>
        <p:nvCxnSpPr>
          <p:cNvPr id="91" name="Straight Connector 90"/>
          <p:cNvCxnSpPr/>
          <p:nvPr/>
        </p:nvCxnSpPr>
        <p:spPr bwMode="auto">
          <a:xfrm>
            <a:off x="447762" y="2752824"/>
            <a:ext cx="8228717" cy="0"/>
          </a:xfrm>
          <a:prstGeom prst="line">
            <a:avLst/>
          </a:prstGeom>
          <a:noFill/>
          <a:ln w="25400" algn="ctr">
            <a:solidFill>
              <a:srgbClr val="A7A8AA"/>
            </a:solidFill>
            <a:round/>
            <a:headEnd/>
            <a:tailEnd/>
          </a:ln>
        </p:spPr>
      </p:cxnSp>
      <p:cxnSp>
        <p:nvCxnSpPr>
          <p:cNvPr id="92" name="Straight Connector 91"/>
          <p:cNvCxnSpPr/>
          <p:nvPr/>
        </p:nvCxnSpPr>
        <p:spPr bwMode="auto">
          <a:xfrm>
            <a:off x="447757" y="1382438"/>
            <a:ext cx="8224668" cy="0"/>
          </a:xfrm>
          <a:prstGeom prst="line">
            <a:avLst/>
          </a:prstGeom>
          <a:noFill/>
          <a:ln w="25400" algn="ctr">
            <a:solidFill>
              <a:srgbClr val="A7A8AA"/>
            </a:solidFill>
            <a:round/>
            <a:headEnd/>
            <a:tailEnd/>
          </a:ln>
        </p:spPr>
      </p:cxnSp>
      <p:cxnSp>
        <p:nvCxnSpPr>
          <p:cNvPr id="94" name="Straight Connector 93"/>
          <p:cNvCxnSpPr/>
          <p:nvPr/>
        </p:nvCxnSpPr>
        <p:spPr bwMode="auto">
          <a:xfrm>
            <a:off x="447757" y="1382438"/>
            <a:ext cx="0" cy="0"/>
          </a:xfrm>
          <a:prstGeom prst="line">
            <a:avLst/>
          </a:prstGeom>
          <a:noFill/>
          <a:ln w="25400" algn="ctr">
            <a:solidFill>
              <a:srgbClr val="A7A8AA"/>
            </a:solidFill>
            <a:round/>
            <a:headEnd/>
            <a:tailEnd/>
          </a:ln>
        </p:spPr>
      </p:cxnSp>
      <p:cxnSp>
        <p:nvCxnSpPr>
          <p:cNvPr id="136" name="Straight Connector 135"/>
          <p:cNvCxnSpPr/>
          <p:nvPr/>
        </p:nvCxnSpPr>
        <p:spPr bwMode="auto">
          <a:xfrm>
            <a:off x="8672430" y="1382439"/>
            <a:ext cx="4049" cy="1370386"/>
          </a:xfrm>
          <a:prstGeom prst="line">
            <a:avLst/>
          </a:prstGeom>
          <a:noFill/>
          <a:ln w="25400" algn="ctr">
            <a:solidFill>
              <a:srgbClr val="A7A8AA"/>
            </a:solidFill>
            <a:round/>
            <a:headEnd/>
            <a:tailEnd/>
          </a:ln>
        </p:spPr>
      </p:cxnSp>
      <p:sp>
        <p:nvSpPr>
          <p:cNvPr id="137" name="Text Placeholder 2"/>
          <p:cNvSpPr txBox="1">
            <a:spLocks/>
          </p:cNvSpPr>
          <p:nvPr/>
        </p:nvSpPr>
        <p:spPr>
          <a:xfrm>
            <a:off x="447757"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Healthcare</a:t>
            </a:r>
          </a:p>
        </p:txBody>
      </p:sp>
      <p:sp>
        <p:nvSpPr>
          <p:cNvPr id="138" name="Text Placeholder 2"/>
          <p:cNvSpPr txBox="1">
            <a:spLocks/>
          </p:cNvSpPr>
          <p:nvPr/>
        </p:nvSpPr>
        <p:spPr>
          <a:xfrm>
            <a:off x="1822834"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Insurance</a:t>
            </a:r>
          </a:p>
        </p:txBody>
      </p:sp>
      <p:sp>
        <p:nvSpPr>
          <p:cNvPr id="139" name="Text Placeholder 2"/>
          <p:cNvSpPr txBox="1">
            <a:spLocks/>
          </p:cNvSpPr>
          <p:nvPr/>
        </p:nvSpPr>
        <p:spPr>
          <a:xfrm>
            <a:off x="3197626"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Energy</a:t>
            </a:r>
          </a:p>
        </p:txBody>
      </p:sp>
      <p:sp>
        <p:nvSpPr>
          <p:cNvPr id="140" name="Text Placeholder 2"/>
          <p:cNvSpPr txBox="1">
            <a:spLocks/>
          </p:cNvSpPr>
          <p:nvPr/>
        </p:nvSpPr>
        <p:spPr>
          <a:xfrm>
            <a:off x="4572417"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Database</a:t>
            </a:r>
          </a:p>
        </p:txBody>
      </p:sp>
      <p:sp>
        <p:nvSpPr>
          <p:cNvPr id="141" name="Text Placeholder 2"/>
          <p:cNvSpPr txBox="1">
            <a:spLocks/>
          </p:cNvSpPr>
          <p:nvPr/>
        </p:nvSpPr>
        <p:spPr>
          <a:xfrm>
            <a:off x="5935274"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Unified Security</a:t>
            </a:r>
          </a:p>
        </p:txBody>
      </p:sp>
      <p:sp>
        <p:nvSpPr>
          <p:cNvPr id="142" name="Text Placeholder 2"/>
          <p:cNvSpPr txBox="1">
            <a:spLocks/>
          </p:cNvSpPr>
          <p:nvPr/>
        </p:nvSpPr>
        <p:spPr>
          <a:xfrm>
            <a:off x="7314114"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Multi-tenancy</a:t>
            </a:r>
          </a:p>
        </p:txBody>
      </p:sp>
      <p:cxnSp>
        <p:nvCxnSpPr>
          <p:cNvPr id="143" name="Straight Connector 142"/>
          <p:cNvCxnSpPr/>
          <p:nvPr/>
        </p:nvCxnSpPr>
        <p:spPr bwMode="auto">
          <a:xfrm>
            <a:off x="452228" y="1382439"/>
            <a:ext cx="4049" cy="1370386"/>
          </a:xfrm>
          <a:prstGeom prst="line">
            <a:avLst/>
          </a:prstGeom>
          <a:noFill/>
          <a:ln w="25400" algn="ctr">
            <a:solidFill>
              <a:srgbClr val="A7A8AA"/>
            </a:solidFill>
            <a:round/>
            <a:headEnd/>
            <a:tailEnd/>
          </a:ln>
        </p:spPr>
      </p:cxnSp>
      <p:cxnSp>
        <p:nvCxnSpPr>
          <p:cNvPr id="53" name="Straight Connector 52"/>
          <p:cNvCxnSpPr/>
          <p:nvPr/>
        </p:nvCxnSpPr>
        <p:spPr bwMode="auto">
          <a:xfrm>
            <a:off x="5939037" y="2752940"/>
            <a:ext cx="4048" cy="1370270"/>
          </a:xfrm>
          <a:prstGeom prst="line">
            <a:avLst/>
          </a:prstGeom>
          <a:noFill/>
          <a:ln w="25400" algn="ctr">
            <a:solidFill>
              <a:srgbClr val="A7A8AA"/>
            </a:solidFill>
            <a:round/>
            <a:headEnd/>
            <a:tailEnd/>
          </a:ln>
        </p:spPr>
      </p:cxnSp>
      <p:cxnSp>
        <p:nvCxnSpPr>
          <p:cNvPr id="54" name="Straight Connector 53"/>
          <p:cNvCxnSpPr/>
          <p:nvPr/>
        </p:nvCxnSpPr>
        <p:spPr bwMode="auto">
          <a:xfrm>
            <a:off x="7310071" y="2752827"/>
            <a:ext cx="4049" cy="1370386"/>
          </a:xfrm>
          <a:prstGeom prst="line">
            <a:avLst/>
          </a:prstGeom>
          <a:noFill/>
          <a:ln w="25400" algn="ctr">
            <a:solidFill>
              <a:srgbClr val="A7A8AA"/>
            </a:solidFill>
            <a:round/>
            <a:headEnd/>
            <a:tailEnd/>
          </a:ln>
        </p:spPr>
      </p:cxnSp>
      <p:cxnSp>
        <p:nvCxnSpPr>
          <p:cNvPr id="55" name="Straight Connector 54"/>
          <p:cNvCxnSpPr/>
          <p:nvPr/>
        </p:nvCxnSpPr>
        <p:spPr bwMode="auto">
          <a:xfrm>
            <a:off x="4564250" y="4123210"/>
            <a:ext cx="4112229" cy="0"/>
          </a:xfrm>
          <a:prstGeom prst="line">
            <a:avLst/>
          </a:prstGeom>
          <a:noFill/>
          <a:ln w="25400" algn="ctr">
            <a:solidFill>
              <a:srgbClr val="A7A8AA"/>
            </a:solidFill>
            <a:round/>
            <a:headEnd/>
            <a:tailEnd/>
          </a:ln>
        </p:spPr>
      </p:cxnSp>
      <p:cxnSp>
        <p:nvCxnSpPr>
          <p:cNvPr id="56" name="Straight Connector 55"/>
          <p:cNvCxnSpPr/>
          <p:nvPr/>
        </p:nvCxnSpPr>
        <p:spPr bwMode="auto">
          <a:xfrm>
            <a:off x="4559986" y="2752827"/>
            <a:ext cx="0" cy="1370386"/>
          </a:xfrm>
          <a:prstGeom prst="line">
            <a:avLst/>
          </a:prstGeom>
          <a:noFill/>
          <a:ln w="25400" algn="ctr">
            <a:solidFill>
              <a:srgbClr val="A7A8AA"/>
            </a:solidFill>
            <a:round/>
            <a:headEnd/>
            <a:tailEnd/>
          </a:ln>
        </p:spPr>
      </p:cxnSp>
      <p:cxnSp>
        <p:nvCxnSpPr>
          <p:cNvPr id="57" name="Straight Connector 56"/>
          <p:cNvCxnSpPr/>
          <p:nvPr/>
        </p:nvCxnSpPr>
        <p:spPr bwMode="auto">
          <a:xfrm>
            <a:off x="1818505" y="2752827"/>
            <a:ext cx="4049" cy="1370386"/>
          </a:xfrm>
          <a:prstGeom prst="line">
            <a:avLst/>
          </a:prstGeom>
          <a:noFill/>
          <a:ln w="25400" algn="ctr">
            <a:solidFill>
              <a:srgbClr val="A7A8AA"/>
            </a:solidFill>
            <a:round/>
            <a:headEnd/>
            <a:tailEnd/>
          </a:ln>
        </p:spPr>
      </p:cxnSp>
      <p:cxnSp>
        <p:nvCxnSpPr>
          <p:cNvPr id="58" name="Straight Connector 57"/>
          <p:cNvCxnSpPr/>
          <p:nvPr/>
        </p:nvCxnSpPr>
        <p:spPr bwMode="auto">
          <a:xfrm>
            <a:off x="3189534" y="2752827"/>
            <a:ext cx="8097" cy="1370386"/>
          </a:xfrm>
          <a:prstGeom prst="line">
            <a:avLst/>
          </a:prstGeom>
          <a:noFill/>
          <a:ln w="25400" algn="ctr">
            <a:solidFill>
              <a:srgbClr val="A7A8AA"/>
            </a:solidFill>
            <a:round/>
            <a:headEnd/>
            <a:tailEnd/>
          </a:ln>
        </p:spPr>
      </p:cxnSp>
      <p:cxnSp>
        <p:nvCxnSpPr>
          <p:cNvPr id="59" name="Straight Connector 58"/>
          <p:cNvCxnSpPr/>
          <p:nvPr/>
        </p:nvCxnSpPr>
        <p:spPr bwMode="auto">
          <a:xfrm>
            <a:off x="447762" y="4123210"/>
            <a:ext cx="4112229" cy="0"/>
          </a:xfrm>
          <a:prstGeom prst="line">
            <a:avLst/>
          </a:prstGeom>
          <a:noFill/>
          <a:ln w="25400" algn="ctr">
            <a:solidFill>
              <a:srgbClr val="A7A8AA"/>
            </a:solidFill>
            <a:round/>
            <a:headEnd/>
            <a:tailEnd/>
          </a:ln>
        </p:spPr>
      </p:cxnSp>
      <p:cxnSp>
        <p:nvCxnSpPr>
          <p:cNvPr id="60" name="Straight Connector 59"/>
          <p:cNvCxnSpPr/>
          <p:nvPr/>
        </p:nvCxnSpPr>
        <p:spPr bwMode="auto">
          <a:xfrm>
            <a:off x="4564250" y="4123210"/>
            <a:ext cx="4112229" cy="0"/>
          </a:xfrm>
          <a:prstGeom prst="line">
            <a:avLst/>
          </a:prstGeom>
          <a:noFill/>
          <a:ln w="25400" algn="ctr">
            <a:solidFill>
              <a:srgbClr val="A7A8AA"/>
            </a:solidFill>
            <a:round/>
            <a:headEnd/>
            <a:tailEnd/>
          </a:ln>
        </p:spPr>
      </p:cxnSp>
      <p:cxnSp>
        <p:nvCxnSpPr>
          <p:cNvPr id="62" name="Straight Connector 61"/>
          <p:cNvCxnSpPr/>
          <p:nvPr/>
        </p:nvCxnSpPr>
        <p:spPr bwMode="auto">
          <a:xfrm>
            <a:off x="447757" y="2752824"/>
            <a:ext cx="0" cy="0"/>
          </a:xfrm>
          <a:prstGeom prst="line">
            <a:avLst/>
          </a:prstGeom>
          <a:noFill/>
          <a:ln w="25400" algn="ctr">
            <a:solidFill>
              <a:srgbClr val="A7A8AA"/>
            </a:solidFill>
            <a:round/>
            <a:headEnd/>
            <a:tailEnd/>
          </a:ln>
        </p:spPr>
      </p:cxnSp>
      <p:cxnSp>
        <p:nvCxnSpPr>
          <p:cNvPr id="69" name="Straight Connector 68"/>
          <p:cNvCxnSpPr/>
          <p:nvPr/>
        </p:nvCxnSpPr>
        <p:spPr bwMode="auto">
          <a:xfrm>
            <a:off x="8672430" y="2752827"/>
            <a:ext cx="4049" cy="1370386"/>
          </a:xfrm>
          <a:prstGeom prst="line">
            <a:avLst/>
          </a:prstGeom>
          <a:noFill/>
          <a:ln w="25400" algn="ctr">
            <a:solidFill>
              <a:srgbClr val="A7A8AA"/>
            </a:solidFill>
            <a:round/>
            <a:headEnd/>
            <a:tailEnd/>
          </a:ln>
        </p:spPr>
      </p:cxnSp>
      <p:sp>
        <p:nvSpPr>
          <p:cNvPr id="70" name="Text Placeholder 2"/>
          <p:cNvSpPr txBox="1">
            <a:spLocks/>
          </p:cNvSpPr>
          <p:nvPr/>
        </p:nvSpPr>
        <p:spPr>
          <a:xfrm>
            <a:off x="447757" y="3838414"/>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Search</a:t>
            </a:r>
          </a:p>
        </p:txBody>
      </p:sp>
      <p:sp>
        <p:nvSpPr>
          <p:cNvPr id="71" name="Text Placeholder 2"/>
          <p:cNvSpPr txBox="1">
            <a:spLocks/>
          </p:cNvSpPr>
          <p:nvPr/>
        </p:nvSpPr>
        <p:spPr>
          <a:xfrm>
            <a:off x="1822834" y="3838414"/>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Pro Services</a:t>
            </a:r>
          </a:p>
        </p:txBody>
      </p:sp>
      <p:sp>
        <p:nvSpPr>
          <p:cNvPr id="72" name="Text Placeholder 2"/>
          <p:cNvSpPr txBox="1">
            <a:spLocks/>
          </p:cNvSpPr>
          <p:nvPr/>
        </p:nvSpPr>
        <p:spPr>
          <a:xfrm>
            <a:off x="3197626" y="3838414"/>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Converged App</a:t>
            </a:r>
          </a:p>
        </p:txBody>
      </p:sp>
      <p:sp>
        <p:nvSpPr>
          <p:cNvPr id="73" name="Text Placeholder 2"/>
          <p:cNvSpPr txBox="1">
            <a:spLocks/>
          </p:cNvSpPr>
          <p:nvPr/>
        </p:nvSpPr>
        <p:spPr>
          <a:xfrm>
            <a:off x="4572417" y="3838414"/>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Documentation</a:t>
            </a:r>
          </a:p>
        </p:txBody>
      </p:sp>
      <p:sp>
        <p:nvSpPr>
          <p:cNvPr id="76" name="Text Placeholder 2"/>
          <p:cNvSpPr txBox="1">
            <a:spLocks/>
          </p:cNvSpPr>
          <p:nvPr/>
        </p:nvSpPr>
        <p:spPr>
          <a:xfrm>
            <a:off x="5935274" y="3838414"/>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Training</a:t>
            </a:r>
          </a:p>
        </p:txBody>
      </p:sp>
      <p:sp>
        <p:nvSpPr>
          <p:cNvPr id="78" name="Text Placeholder 2"/>
          <p:cNvSpPr txBox="1">
            <a:spLocks/>
          </p:cNvSpPr>
          <p:nvPr/>
        </p:nvSpPr>
        <p:spPr>
          <a:xfrm>
            <a:off x="7314114" y="3838414"/>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TCO Calculator</a:t>
            </a:r>
          </a:p>
        </p:txBody>
      </p:sp>
      <p:cxnSp>
        <p:nvCxnSpPr>
          <p:cNvPr id="81" name="Straight Connector 80"/>
          <p:cNvCxnSpPr/>
          <p:nvPr/>
        </p:nvCxnSpPr>
        <p:spPr bwMode="auto">
          <a:xfrm>
            <a:off x="452228" y="2752827"/>
            <a:ext cx="4049" cy="1370386"/>
          </a:xfrm>
          <a:prstGeom prst="line">
            <a:avLst/>
          </a:prstGeom>
          <a:noFill/>
          <a:ln w="25400" algn="ctr">
            <a:solidFill>
              <a:srgbClr val="A7A8AA"/>
            </a:solidFill>
            <a:round/>
            <a:headEnd/>
            <a:tailEnd/>
          </a:ln>
        </p:spPr>
      </p:cxnSp>
      <p:pic>
        <p:nvPicPr>
          <p:cNvPr id="3" name="Picture 2" descr="Icon_MapR_Health.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611" y="1688894"/>
            <a:ext cx="803484" cy="742242"/>
          </a:xfrm>
          <a:prstGeom prst="rect">
            <a:avLst/>
          </a:prstGeom>
        </p:spPr>
      </p:pic>
      <p:pic>
        <p:nvPicPr>
          <p:cNvPr id="5" name="Picture 4" descr="Icon_MapR_Insurance.png"/>
          <p:cNvPicPr>
            <a:picLocks noChangeAspect="1"/>
          </p:cNvPicPr>
          <p:nvPr/>
        </p:nvPicPr>
        <p:blipFill rotWithShape="1">
          <a:blip r:embed="rId3">
            <a:extLst>
              <a:ext uri="{28A0092B-C50C-407E-A947-70E740481C1C}">
                <a14:useLocalDpi xmlns:a14="http://schemas.microsoft.com/office/drawing/2010/main" val="0"/>
              </a:ext>
            </a:extLst>
          </a:blip>
          <a:srcRect t="6035"/>
          <a:stretch/>
        </p:blipFill>
        <p:spPr>
          <a:xfrm>
            <a:off x="2079881" y="1648166"/>
            <a:ext cx="891925" cy="782969"/>
          </a:xfrm>
          <a:prstGeom prst="rect">
            <a:avLst/>
          </a:prstGeom>
        </p:spPr>
      </p:pic>
      <p:pic>
        <p:nvPicPr>
          <p:cNvPr id="6" name="Picture 5" descr="Icon_MapR_Energ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3719" y="1609726"/>
            <a:ext cx="431499" cy="821408"/>
          </a:xfrm>
          <a:prstGeom prst="rect">
            <a:avLst/>
          </a:prstGeom>
        </p:spPr>
      </p:pic>
      <p:pic>
        <p:nvPicPr>
          <p:cNvPr id="7" name="Picture 6" descr="Icon_MapR_Databas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0729" y="1566751"/>
            <a:ext cx="847573" cy="864385"/>
          </a:xfrm>
          <a:prstGeom prst="rect">
            <a:avLst/>
          </a:prstGeom>
        </p:spPr>
      </p:pic>
      <p:pic>
        <p:nvPicPr>
          <p:cNvPr id="9" name="Picture 8" descr="Icon_MapR_UnifiedSecurity.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67885" y="1597879"/>
            <a:ext cx="662183" cy="827011"/>
          </a:xfrm>
          <a:prstGeom prst="rect">
            <a:avLst/>
          </a:prstGeom>
        </p:spPr>
      </p:pic>
      <p:pic>
        <p:nvPicPr>
          <p:cNvPr id="11" name="Picture 10" descr="Icon_MapR_MultiTen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9098" y="1648166"/>
            <a:ext cx="794064" cy="776723"/>
          </a:xfrm>
          <a:prstGeom prst="rect">
            <a:avLst/>
          </a:prstGeom>
        </p:spPr>
      </p:pic>
      <p:pic>
        <p:nvPicPr>
          <p:cNvPr id="12" name="Picture 11" descr="Icon_Find_A_Partner-0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8691" y="2884157"/>
            <a:ext cx="853123" cy="852901"/>
          </a:xfrm>
          <a:prstGeom prst="rect">
            <a:avLst/>
          </a:prstGeom>
        </p:spPr>
      </p:pic>
      <p:pic>
        <p:nvPicPr>
          <p:cNvPr id="13" name="Picture 12" descr="Icon_MapR_Pro_Services.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14406" y="2936697"/>
            <a:ext cx="579258" cy="800361"/>
          </a:xfrm>
          <a:prstGeom prst="rect">
            <a:avLst/>
          </a:prstGeom>
        </p:spPr>
      </p:pic>
      <p:pic>
        <p:nvPicPr>
          <p:cNvPr id="14" name="Picture 13" descr="Icon_MapR_Converged_App_Blueprint.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52083" y="2936697"/>
            <a:ext cx="892614" cy="800361"/>
          </a:xfrm>
          <a:prstGeom prst="rect">
            <a:avLst/>
          </a:prstGeom>
        </p:spPr>
      </p:pic>
      <p:pic>
        <p:nvPicPr>
          <p:cNvPr id="15" name="Picture 14" descr="Icon_MapR_Tech_Docs.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14250" y="2966587"/>
            <a:ext cx="713117" cy="871826"/>
          </a:xfrm>
          <a:prstGeom prst="rect">
            <a:avLst/>
          </a:prstGeom>
        </p:spPr>
      </p:pic>
      <p:pic>
        <p:nvPicPr>
          <p:cNvPr id="16" name="Picture 15" descr="Icon_MapR_Training.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76040" y="2936697"/>
            <a:ext cx="714904" cy="860155"/>
          </a:xfrm>
          <a:prstGeom prst="rect">
            <a:avLst/>
          </a:prstGeom>
        </p:spPr>
      </p:pic>
      <p:pic>
        <p:nvPicPr>
          <p:cNvPr id="17" name="Picture 16" descr="Icon_MapR_Calculator-01.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579099" y="2976790"/>
            <a:ext cx="820278" cy="820065"/>
          </a:xfrm>
          <a:prstGeom prst="rect">
            <a:avLst/>
          </a:prstGeom>
        </p:spPr>
      </p:pic>
    </p:spTree>
    <p:extLst>
      <p:ext uri="{BB962C8B-B14F-4D97-AF65-F5344CB8AC3E}">
        <p14:creationId xmlns:p14="http://schemas.microsoft.com/office/powerpoint/2010/main" val="13445715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ICONS ON WHITE/GRAY</a:t>
            </a:r>
            <a:endParaRPr lang="en-US" dirty="0">
              <a:solidFill>
                <a:srgbClr val="3366FF"/>
              </a:solidFill>
            </a:endParaRPr>
          </a:p>
        </p:txBody>
      </p:sp>
      <p:cxnSp>
        <p:nvCxnSpPr>
          <p:cNvPr id="94" name="Straight Connector 93"/>
          <p:cNvCxnSpPr/>
          <p:nvPr/>
        </p:nvCxnSpPr>
        <p:spPr bwMode="auto">
          <a:xfrm>
            <a:off x="447757" y="1382438"/>
            <a:ext cx="0" cy="0"/>
          </a:xfrm>
          <a:prstGeom prst="line">
            <a:avLst/>
          </a:prstGeom>
          <a:noFill/>
          <a:ln w="25400" algn="ctr">
            <a:solidFill>
              <a:srgbClr val="A7A8AA"/>
            </a:solidFill>
            <a:round/>
            <a:headEnd/>
            <a:tailEnd/>
          </a:ln>
        </p:spPr>
      </p:cxnSp>
      <p:sp>
        <p:nvSpPr>
          <p:cNvPr id="138" name="Text Placeholder 2"/>
          <p:cNvSpPr txBox="1">
            <a:spLocks/>
          </p:cNvSpPr>
          <p:nvPr/>
        </p:nvSpPr>
        <p:spPr>
          <a:xfrm>
            <a:off x="456272"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Release Number</a:t>
            </a:r>
          </a:p>
        </p:txBody>
      </p:sp>
      <p:sp>
        <p:nvSpPr>
          <p:cNvPr id="139" name="Text Placeholder 2"/>
          <p:cNvSpPr txBox="1">
            <a:spLocks/>
          </p:cNvSpPr>
          <p:nvPr/>
        </p:nvSpPr>
        <p:spPr>
          <a:xfrm>
            <a:off x="1831064"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Sandbox</a:t>
            </a:r>
          </a:p>
        </p:txBody>
      </p:sp>
      <p:sp>
        <p:nvSpPr>
          <p:cNvPr id="140" name="Text Placeholder 2"/>
          <p:cNvSpPr txBox="1">
            <a:spLocks/>
          </p:cNvSpPr>
          <p:nvPr/>
        </p:nvSpPr>
        <p:spPr>
          <a:xfrm>
            <a:off x="3205855"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Tech Docs</a:t>
            </a:r>
          </a:p>
        </p:txBody>
      </p:sp>
      <p:cxnSp>
        <p:nvCxnSpPr>
          <p:cNvPr id="62" name="Straight Connector 61"/>
          <p:cNvCxnSpPr/>
          <p:nvPr/>
        </p:nvCxnSpPr>
        <p:spPr bwMode="auto">
          <a:xfrm>
            <a:off x="447757" y="2752824"/>
            <a:ext cx="0" cy="0"/>
          </a:xfrm>
          <a:prstGeom prst="line">
            <a:avLst/>
          </a:prstGeom>
          <a:noFill/>
          <a:ln w="25400" algn="ctr">
            <a:solidFill>
              <a:srgbClr val="A7A8AA"/>
            </a:solidFill>
            <a:round/>
            <a:headEnd/>
            <a:tailEnd/>
          </a:ln>
        </p:spPr>
      </p:cxnSp>
      <p:sp>
        <p:nvSpPr>
          <p:cNvPr id="27" name="Text Placeholder 2"/>
          <p:cNvSpPr txBox="1">
            <a:spLocks/>
          </p:cNvSpPr>
          <p:nvPr/>
        </p:nvSpPr>
        <p:spPr>
          <a:xfrm>
            <a:off x="4559986"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smtClean="0">
                <a:solidFill>
                  <a:srgbClr val="000000"/>
                </a:solidFill>
                <a:latin typeface="Arial"/>
                <a:cs typeface="Arial"/>
              </a:rPr>
              <a:t>MCDP</a:t>
            </a:r>
            <a:endParaRPr lang="en-US" sz="1100" dirty="0">
              <a:solidFill>
                <a:srgbClr val="000000"/>
              </a:solidFill>
              <a:latin typeface="Arial"/>
              <a:cs typeface="Arial"/>
            </a:endParaRPr>
          </a:p>
        </p:txBody>
      </p:sp>
      <p:pic>
        <p:nvPicPr>
          <p:cNvPr id="3" name="Picture 2" descr="Icon_MapR_Release_Numb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117" y="1589933"/>
            <a:ext cx="528714" cy="805450"/>
          </a:xfrm>
          <a:prstGeom prst="rect">
            <a:avLst/>
          </a:prstGeom>
        </p:spPr>
      </p:pic>
      <p:pic>
        <p:nvPicPr>
          <p:cNvPr id="4" name="Picture 3" descr="Icon_MapR_Sandb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6242" y="1638362"/>
            <a:ext cx="831649" cy="805450"/>
          </a:xfrm>
          <a:prstGeom prst="rect">
            <a:avLst/>
          </a:prstGeom>
        </p:spPr>
      </p:pic>
      <p:pic>
        <p:nvPicPr>
          <p:cNvPr id="5" name="Picture 4" descr="Icon_MapR_Tech_Doc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6830" y="1587798"/>
            <a:ext cx="700186" cy="856016"/>
          </a:xfrm>
          <a:prstGeom prst="rect">
            <a:avLst/>
          </a:prstGeom>
        </p:spPr>
      </p:pic>
      <p:pic>
        <p:nvPicPr>
          <p:cNvPr id="6" name="Picture 5" descr="Icon_CDP.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4382" y="1616093"/>
            <a:ext cx="1052587" cy="827719"/>
          </a:xfrm>
          <a:prstGeom prst="rect">
            <a:avLst/>
          </a:prstGeom>
        </p:spPr>
      </p:pic>
      <p:cxnSp>
        <p:nvCxnSpPr>
          <p:cNvPr id="24" name="Straight Connector 23"/>
          <p:cNvCxnSpPr/>
          <p:nvPr/>
        </p:nvCxnSpPr>
        <p:spPr bwMode="auto">
          <a:xfrm>
            <a:off x="5939037" y="1382555"/>
            <a:ext cx="4048" cy="1370270"/>
          </a:xfrm>
          <a:prstGeom prst="line">
            <a:avLst/>
          </a:prstGeom>
          <a:noFill/>
          <a:ln w="25400" algn="ctr">
            <a:solidFill>
              <a:srgbClr val="A7A8AA"/>
            </a:solidFill>
            <a:round/>
            <a:headEnd/>
            <a:tailEnd/>
          </a:ln>
        </p:spPr>
      </p:cxnSp>
      <p:cxnSp>
        <p:nvCxnSpPr>
          <p:cNvPr id="25" name="Straight Connector 24"/>
          <p:cNvCxnSpPr/>
          <p:nvPr/>
        </p:nvCxnSpPr>
        <p:spPr bwMode="auto">
          <a:xfrm>
            <a:off x="7310071" y="1382439"/>
            <a:ext cx="4049" cy="1370386"/>
          </a:xfrm>
          <a:prstGeom prst="line">
            <a:avLst/>
          </a:prstGeom>
          <a:noFill/>
          <a:ln w="25400" algn="ctr">
            <a:solidFill>
              <a:srgbClr val="A7A8AA"/>
            </a:solidFill>
            <a:round/>
            <a:headEnd/>
            <a:tailEnd/>
          </a:ln>
        </p:spPr>
      </p:cxnSp>
      <p:cxnSp>
        <p:nvCxnSpPr>
          <p:cNvPr id="26" name="Straight Connector 25"/>
          <p:cNvCxnSpPr/>
          <p:nvPr/>
        </p:nvCxnSpPr>
        <p:spPr bwMode="auto">
          <a:xfrm>
            <a:off x="4564250" y="2752824"/>
            <a:ext cx="4112229" cy="0"/>
          </a:xfrm>
          <a:prstGeom prst="line">
            <a:avLst/>
          </a:prstGeom>
          <a:noFill/>
          <a:ln w="25400" algn="ctr">
            <a:solidFill>
              <a:srgbClr val="A7A8AA"/>
            </a:solidFill>
            <a:round/>
            <a:headEnd/>
            <a:tailEnd/>
          </a:ln>
        </p:spPr>
      </p:cxnSp>
      <p:cxnSp>
        <p:nvCxnSpPr>
          <p:cNvPr id="28" name="Straight Connector 27"/>
          <p:cNvCxnSpPr/>
          <p:nvPr/>
        </p:nvCxnSpPr>
        <p:spPr bwMode="auto">
          <a:xfrm>
            <a:off x="4559986" y="1382439"/>
            <a:ext cx="0" cy="1370386"/>
          </a:xfrm>
          <a:prstGeom prst="line">
            <a:avLst/>
          </a:prstGeom>
          <a:noFill/>
          <a:ln w="25400" algn="ctr">
            <a:solidFill>
              <a:srgbClr val="A7A8AA"/>
            </a:solidFill>
            <a:round/>
            <a:headEnd/>
            <a:tailEnd/>
          </a:ln>
        </p:spPr>
      </p:cxnSp>
      <p:cxnSp>
        <p:nvCxnSpPr>
          <p:cNvPr id="29" name="Straight Connector 28"/>
          <p:cNvCxnSpPr/>
          <p:nvPr/>
        </p:nvCxnSpPr>
        <p:spPr bwMode="auto">
          <a:xfrm>
            <a:off x="1818505" y="1382439"/>
            <a:ext cx="4049" cy="1370386"/>
          </a:xfrm>
          <a:prstGeom prst="line">
            <a:avLst/>
          </a:prstGeom>
          <a:noFill/>
          <a:ln w="25400" algn="ctr">
            <a:solidFill>
              <a:srgbClr val="A7A8AA"/>
            </a:solidFill>
            <a:round/>
            <a:headEnd/>
            <a:tailEnd/>
          </a:ln>
        </p:spPr>
      </p:cxnSp>
      <p:cxnSp>
        <p:nvCxnSpPr>
          <p:cNvPr id="30" name="Straight Connector 29"/>
          <p:cNvCxnSpPr/>
          <p:nvPr/>
        </p:nvCxnSpPr>
        <p:spPr bwMode="auto">
          <a:xfrm>
            <a:off x="3189534" y="1382439"/>
            <a:ext cx="8097" cy="1370386"/>
          </a:xfrm>
          <a:prstGeom prst="line">
            <a:avLst/>
          </a:prstGeom>
          <a:noFill/>
          <a:ln w="25400" algn="ctr">
            <a:solidFill>
              <a:srgbClr val="A7A8AA"/>
            </a:solidFill>
            <a:round/>
            <a:headEnd/>
            <a:tailEnd/>
          </a:ln>
        </p:spPr>
      </p:cxnSp>
      <p:cxnSp>
        <p:nvCxnSpPr>
          <p:cNvPr id="31" name="Straight Connector 30"/>
          <p:cNvCxnSpPr/>
          <p:nvPr/>
        </p:nvCxnSpPr>
        <p:spPr bwMode="auto">
          <a:xfrm>
            <a:off x="447762" y="2752824"/>
            <a:ext cx="8228717" cy="0"/>
          </a:xfrm>
          <a:prstGeom prst="line">
            <a:avLst/>
          </a:prstGeom>
          <a:noFill/>
          <a:ln w="25400" algn="ctr">
            <a:solidFill>
              <a:srgbClr val="A7A8AA"/>
            </a:solidFill>
            <a:round/>
            <a:headEnd/>
            <a:tailEnd/>
          </a:ln>
        </p:spPr>
      </p:cxnSp>
      <p:cxnSp>
        <p:nvCxnSpPr>
          <p:cNvPr id="32" name="Straight Connector 31"/>
          <p:cNvCxnSpPr/>
          <p:nvPr/>
        </p:nvCxnSpPr>
        <p:spPr bwMode="auto">
          <a:xfrm>
            <a:off x="447757" y="1382438"/>
            <a:ext cx="8224668" cy="0"/>
          </a:xfrm>
          <a:prstGeom prst="line">
            <a:avLst/>
          </a:prstGeom>
          <a:noFill/>
          <a:ln w="25400" algn="ctr">
            <a:solidFill>
              <a:srgbClr val="A7A8AA"/>
            </a:solidFill>
            <a:round/>
            <a:headEnd/>
            <a:tailEnd/>
          </a:ln>
        </p:spPr>
      </p:cxnSp>
      <p:cxnSp>
        <p:nvCxnSpPr>
          <p:cNvPr id="33" name="Straight Connector 32"/>
          <p:cNvCxnSpPr/>
          <p:nvPr/>
        </p:nvCxnSpPr>
        <p:spPr bwMode="auto">
          <a:xfrm>
            <a:off x="447757" y="1382438"/>
            <a:ext cx="0" cy="0"/>
          </a:xfrm>
          <a:prstGeom prst="line">
            <a:avLst/>
          </a:prstGeom>
          <a:noFill/>
          <a:ln w="25400" algn="ctr">
            <a:solidFill>
              <a:srgbClr val="A7A8AA"/>
            </a:solidFill>
            <a:round/>
            <a:headEnd/>
            <a:tailEnd/>
          </a:ln>
        </p:spPr>
      </p:cxnSp>
      <p:cxnSp>
        <p:nvCxnSpPr>
          <p:cNvPr id="34" name="Straight Connector 33"/>
          <p:cNvCxnSpPr/>
          <p:nvPr/>
        </p:nvCxnSpPr>
        <p:spPr bwMode="auto">
          <a:xfrm>
            <a:off x="8672430" y="1382439"/>
            <a:ext cx="4049" cy="1370386"/>
          </a:xfrm>
          <a:prstGeom prst="line">
            <a:avLst/>
          </a:prstGeom>
          <a:noFill/>
          <a:ln w="25400" algn="ctr">
            <a:solidFill>
              <a:srgbClr val="A7A8AA"/>
            </a:solidFill>
            <a:round/>
            <a:headEnd/>
            <a:tailEnd/>
          </a:ln>
        </p:spPr>
      </p:cxnSp>
      <p:cxnSp>
        <p:nvCxnSpPr>
          <p:cNvPr id="35" name="Straight Connector 34"/>
          <p:cNvCxnSpPr/>
          <p:nvPr/>
        </p:nvCxnSpPr>
        <p:spPr bwMode="auto">
          <a:xfrm>
            <a:off x="452228" y="1382439"/>
            <a:ext cx="4049" cy="1370386"/>
          </a:xfrm>
          <a:prstGeom prst="line">
            <a:avLst/>
          </a:prstGeom>
          <a:noFill/>
          <a:ln w="25400" algn="ctr">
            <a:solidFill>
              <a:srgbClr val="A7A8AA"/>
            </a:solidFill>
            <a:round/>
            <a:headEnd/>
            <a:tailEnd/>
          </a:ln>
        </p:spPr>
      </p:cxnSp>
      <p:cxnSp>
        <p:nvCxnSpPr>
          <p:cNvPr id="36" name="Straight Connector 35"/>
          <p:cNvCxnSpPr/>
          <p:nvPr/>
        </p:nvCxnSpPr>
        <p:spPr bwMode="auto">
          <a:xfrm>
            <a:off x="5939037" y="2752940"/>
            <a:ext cx="4048" cy="1370270"/>
          </a:xfrm>
          <a:prstGeom prst="line">
            <a:avLst/>
          </a:prstGeom>
          <a:noFill/>
          <a:ln w="25400" algn="ctr">
            <a:solidFill>
              <a:srgbClr val="A7A8AA"/>
            </a:solidFill>
            <a:round/>
            <a:headEnd/>
            <a:tailEnd/>
          </a:ln>
        </p:spPr>
      </p:cxnSp>
      <p:cxnSp>
        <p:nvCxnSpPr>
          <p:cNvPr id="37" name="Straight Connector 36"/>
          <p:cNvCxnSpPr/>
          <p:nvPr/>
        </p:nvCxnSpPr>
        <p:spPr bwMode="auto">
          <a:xfrm>
            <a:off x="7310071" y="2752827"/>
            <a:ext cx="4049" cy="1370386"/>
          </a:xfrm>
          <a:prstGeom prst="line">
            <a:avLst/>
          </a:prstGeom>
          <a:noFill/>
          <a:ln w="25400" algn="ctr">
            <a:solidFill>
              <a:srgbClr val="A7A8AA"/>
            </a:solidFill>
            <a:round/>
            <a:headEnd/>
            <a:tailEnd/>
          </a:ln>
        </p:spPr>
      </p:cxnSp>
      <p:cxnSp>
        <p:nvCxnSpPr>
          <p:cNvPr id="38" name="Straight Connector 37"/>
          <p:cNvCxnSpPr/>
          <p:nvPr/>
        </p:nvCxnSpPr>
        <p:spPr bwMode="auto">
          <a:xfrm>
            <a:off x="4564250" y="4123210"/>
            <a:ext cx="4112229" cy="0"/>
          </a:xfrm>
          <a:prstGeom prst="line">
            <a:avLst/>
          </a:prstGeom>
          <a:noFill/>
          <a:ln w="25400" algn="ctr">
            <a:solidFill>
              <a:srgbClr val="A7A8AA"/>
            </a:solidFill>
            <a:round/>
            <a:headEnd/>
            <a:tailEnd/>
          </a:ln>
        </p:spPr>
      </p:cxnSp>
      <p:cxnSp>
        <p:nvCxnSpPr>
          <p:cNvPr id="39" name="Straight Connector 38"/>
          <p:cNvCxnSpPr/>
          <p:nvPr/>
        </p:nvCxnSpPr>
        <p:spPr bwMode="auto">
          <a:xfrm>
            <a:off x="4559986" y="2752827"/>
            <a:ext cx="0" cy="1370386"/>
          </a:xfrm>
          <a:prstGeom prst="line">
            <a:avLst/>
          </a:prstGeom>
          <a:noFill/>
          <a:ln w="25400" algn="ctr">
            <a:solidFill>
              <a:srgbClr val="A7A8AA"/>
            </a:solidFill>
            <a:round/>
            <a:headEnd/>
            <a:tailEnd/>
          </a:ln>
        </p:spPr>
      </p:cxnSp>
      <p:cxnSp>
        <p:nvCxnSpPr>
          <p:cNvPr id="40" name="Straight Connector 39"/>
          <p:cNvCxnSpPr/>
          <p:nvPr/>
        </p:nvCxnSpPr>
        <p:spPr bwMode="auto">
          <a:xfrm>
            <a:off x="1818505" y="2752827"/>
            <a:ext cx="4049" cy="1370386"/>
          </a:xfrm>
          <a:prstGeom prst="line">
            <a:avLst/>
          </a:prstGeom>
          <a:noFill/>
          <a:ln w="25400" algn="ctr">
            <a:solidFill>
              <a:srgbClr val="A7A8AA"/>
            </a:solidFill>
            <a:round/>
            <a:headEnd/>
            <a:tailEnd/>
          </a:ln>
        </p:spPr>
      </p:cxnSp>
      <p:cxnSp>
        <p:nvCxnSpPr>
          <p:cNvPr id="41" name="Straight Connector 40"/>
          <p:cNvCxnSpPr/>
          <p:nvPr/>
        </p:nvCxnSpPr>
        <p:spPr bwMode="auto">
          <a:xfrm>
            <a:off x="3189534" y="2752827"/>
            <a:ext cx="8097" cy="1370386"/>
          </a:xfrm>
          <a:prstGeom prst="line">
            <a:avLst/>
          </a:prstGeom>
          <a:noFill/>
          <a:ln w="25400" algn="ctr">
            <a:solidFill>
              <a:srgbClr val="A7A8AA"/>
            </a:solidFill>
            <a:round/>
            <a:headEnd/>
            <a:tailEnd/>
          </a:ln>
        </p:spPr>
      </p:cxnSp>
      <p:cxnSp>
        <p:nvCxnSpPr>
          <p:cNvPr id="42" name="Straight Connector 41"/>
          <p:cNvCxnSpPr/>
          <p:nvPr/>
        </p:nvCxnSpPr>
        <p:spPr bwMode="auto">
          <a:xfrm>
            <a:off x="447762" y="4123210"/>
            <a:ext cx="4112229" cy="0"/>
          </a:xfrm>
          <a:prstGeom prst="line">
            <a:avLst/>
          </a:prstGeom>
          <a:noFill/>
          <a:ln w="25400" algn="ctr">
            <a:solidFill>
              <a:srgbClr val="A7A8AA"/>
            </a:solidFill>
            <a:round/>
            <a:headEnd/>
            <a:tailEnd/>
          </a:ln>
        </p:spPr>
      </p:cxnSp>
      <p:cxnSp>
        <p:nvCxnSpPr>
          <p:cNvPr id="43" name="Straight Connector 42"/>
          <p:cNvCxnSpPr/>
          <p:nvPr/>
        </p:nvCxnSpPr>
        <p:spPr bwMode="auto">
          <a:xfrm>
            <a:off x="4564250" y="4123210"/>
            <a:ext cx="4112229" cy="0"/>
          </a:xfrm>
          <a:prstGeom prst="line">
            <a:avLst/>
          </a:prstGeom>
          <a:noFill/>
          <a:ln w="25400" algn="ctr">
            <a:solidFill>
              <a:srgbClr val="A7A8AA"/>
            </a:solidFill>
            <a:round/>
            <a:headEnd/>
            <a:tailEnd/>
          </a:ln>
        </p:spPr>
      </p:cxnSp>
      <p:cxnSp>
        <p:nvCxnSpPr>
          <p:cNvPr id="44" name="Straight Connector 43"/>
          <p:cNvCxnSpPr/>
          <p:nvPr/>
        </p:nvCxnSpPr>
        <p:spPr bwMode="auto">
          <a:xfrm>
            <a:off x="447757" y="2752824"/>
            <a:ext cx="0" cy="0"/>
          </a:xfrm>
          <a:prstGeom prst="line">
            <a:avLst/>
          </a:prstGeom>
          <a:noFill/>
          <a:ln w="25400" algn="ctr">
            <a:solidFill>
              <a:srgbClr val="A7A8AA"/>
            </a:solidFill>
            <a:round/>
            <a:headEnd/>
            <a:tailEnd/>
          </a:ln>
        </p:spPr>
      </p:cxnSp>
      <p:cxnSp>
        <p:nvCxnSpPr>
          <p:cNvPr id="45" name="Straight Connector 44"/>
          <p:cNvCxnSpPr/>
          <p:nvPr/>
        </p:nvCxnSpPr>
        <p:spPr bwMode="auto">
          <a:xfrm>
            <a:off x="8672430" y="2752827"/>
            <a:ext cx="4049" cy="1370386"/>
          </a:xfrm>
          <a:prstGeom prst="line">
            <a:avLst/>
          </a:prstGeom>
          <a:noFill/>
          <a:ln w="25400" algn="ctr">
            <a:solidFill>
              <a:srgbClr val="A7A8AA"/>
            </a:solidFill>
            <a:round/>
            <a:headEnd/>
            <a:tailEnd/>
          </a:ln>
        </p:spPr>
      </p:cxnSp>
      <p:cxnSp>
        <p:nvCxnSpPr>
          <p:cNvPr id="46" name="Straight Connector 45"/>
          <p:cNvCxnSpPr/>
          <p:nvPr/>
        </p:nvCxnSpPr>
        <p:spPr bwMode="auto">
          <a:xfrm>
            <a:off x="452228" y="2752827"/>
            <a:ext cx="4049" cy="1370386"/>
          </a:xfrm>
          <a:prstGeom prst="line">
            <a:avLst/>
          </a:prstGeom>
          <a:noFill/>
          <a:ln w="25400" algn="ctr">
            <a:solidFill>
              <a:srgbClr val="A7A8AA"/>
            </a:solidFill>
            <a:round/>
            <a:headEnd/>
            <a:tailEnd/>
          </a:ln>
        </p:spPr>
      </p:cxnSp>
      <p:pic>
        <p:nvPicPr>
          <p:cNvPr id="7" name="Picture 6" descr="Icon_MapR_New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81129" y="1638364"/>
            <a:ext cx="883998" cy="726559"/>
          </a:xfrm>
          <a:prstGeom prst="rect">
            <a:avLst/>
          </a:prstGeom>
        </p:spPr>
      </p:pic>
      <p:sp>
        <p:nvSpPr>
          <p:cNvPr id="47" name="Text Placeholder 2"/>
          <p:cNvSpPr txBox="1">
            <a:spLocks/>
          </p:cNvSpPr>
          <p:nvPr/>
        </p:nvSpPr>
        <p:spPr>
          <a:xfrm>
            <a:off x="5934777"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News</a:t>
            </a:r>
          </a:p>
        </p:txBody>
      </p:sp>
      <p:pic>
        <p:nvPicPr>
          <p:cNvPr id="8" name="Picture 7" descr="Icon_MapR_MultiTe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95681" y="1609728"/>
            <a:ext cx="676558" cy="785658"/>
          </a:xfrm>
          <a:prstGeom prst="rect">
            <a:avLst/>
          </a:prstGeom>
        </p:spPr>
      </p:pic>
      <p:sp>
        <p:nvSpPr>
          <p:cNvPr id="49" name="Text Placeholder 2"/>
          <p:cNvSpPr txBox="1">
            <a:spLocks/>
          </p:cNvSpPr>
          <p:nvPr/>
        </p:nvSpPr>
        <p:spPr>
          <a:xfrm>
            <a:off x="7314143"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Multi-tenancy 2</a:t>
            </a:r>
          </a:p>
        </p:txBody>
      </p:sp>
      <p:pic>
        <p:nvPicPr>
          <p:cNvPr id="11" name="Picture 10" descr="Icon_MapR_GetStarted.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8118" y="2947321"/>
            <a:ext cx="633678" cy="861148"/>
          </a:xfrm>
          <a:prstGeom prst="rect">
            <a:avLst/>
          </a:prstGeom>
        </p:spPr>
      </p:pic>
      <p:sp>
        <p:nvSpPr>
          <p:cNvPr id="52" name="Text Placeholder 2"/>
          <p:cNvSpPr txBox="1">
            <a:spLocks/>
          </p:cNvSpPr>
          <p:nvPr/>
        </p:nvSpPr>
        <p:spPr>
          <a:xfrm>
            <a:off x="456272" y="3798577"/>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Get Started</a:t>
            </a:r>
          </a:p>
        </p:txBody>
      </p:sp>
      <p:pic>
        <p:nvPicPr>
          <p:cNvPr id="12" name="Picture 11" descr="Icon_MapR_Events.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16242" y="2956810"/>
            <a:ext cx="831649" cy="827444"/>
          </a:xfrm>
          <a:prstGeom prst="rect">
            <a:avLst/>
          </a:prstGeom>
        </p:spPr>
      </p:pic>
      <p:sp>
        <p:nvSpPr>
          <p:cNvPr id="54" name="Text Placeholder 2"/>
          <p:cNvSpPr txBox="1">
            <a:spLocks/>
          </p:cNvSpPr>
          <p:nvPr/>
        </p:nvSpPr>
        <p:spPr>
          <a:xfrm>
            <a:off x="1822548" y="3798577"/>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Events</a:t>
            </a:r>
          </a:p>
        </p:txBody>
      </p:sp>
      <p:pic>
        <p:nvPicPr>
          <p:cNvPr id="13" name="Picture 12" descr="Icon_MapR_ConvergePartners.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51719" y="2956810"/>
            <a:ext cx="831777" cy="827444"/>
          </a:xfrm>
          <a:prstGeom prst="rect">
            <a:avLst/>
          </a:prstGeom>
        </p:spPr>
      </p:pic>
      <p:sp>
        <p:nvSpPr>
          <p:cNvPr id="56" name="Text Placeholder 2"/>
          <p:cNvSpPr txBox="1">
            <a:spLocks/>
          </p:cNvSpPr>
          <p:nvPr/>
        </p:nvSpPr>
        <p:spPr>
          <a:xfrm>
            <a:off x="3185194" y="3798577"/>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Converge </a:t>
            </a:r>
          </a:p>
        </p:txBody>
      </p:sp>
      <p:pic>
        <p:nvPicPr>
          <p:cNvPr id="15" name="Picture 14" descr="Icon_MapR_CaseStudies-01.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46264" y="2956812"/>
            <a:ext cx="757212" cy="757015"/>
          </a:xfrm>
          <a:prstGeom prst="rect">
            <a:avLst/>
          </a:prstGeom>
        </p:spPr>
      </p:pic>
      <p:sp>
        <p:nvSpPr>
          <p:cNvPr id="59" name="Text Placeholder 2"/>
          <p:cNvSpPr txBox="1">
            <a:spLocks/>
          </p:cNvSpPr>
          <p:nvPr/>
        </p:nvSpPr>
        <p:spPr>
          <a:xfrm>
            <a:off x="4564261" y="3798577"/>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Case Studies</a:t>
            </a:r>
          </a:p>
        </p:txBody>
      </p:sp>
      <p:pic>
        <p:nvPicPr>
          <p:cNvPr id="16" name="Picture 15" descr="Icon_MapR_Blogs-01.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65683" y="3015130"/>
            <a:ext cx="737031" cy="736839"/>
          </a:xfrm>
          <a:prstGeom prst="rect">
            <a:avLst/>
          </a:prstGeom>
        </p:spPr>
      </p:pic>
      <p:sp>
        <p:nvSpPr>
          <p:cNvPr id="61" name="Text Placeholder 2"/>
          <p:cNvSpPr txBox="1">
            <a:spLocks/>
          </p:cNvSpPr>
          <p:nvPr/>
        </p:nvSpPr>
        <p:spPr>
          <a:xfrm>
            <a:off x="5935274" y="3798577"/>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000000"/>
                </a:solidFill>
                <a:latin typeface="Arial"/>
                <a:cs typeface="Arial"/>
              </a:rPr>
              <a:t>Blogs</a:t>
            </a:r>
          </a:p>
        </p:txBody>
      </p:sp>
    </p:spTree>
    <p:extLst>
      <p:ext uri="{BB962C8B-B14F-4D97-AF65-F5344CB8AC3E}">
        <p14:creationId xmlns:p14="http://schemas.microsoft.com/office/powerpoint/2010/main" val="385110432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bwMode="auto">
          <a:xfrm>
            <a:off x="456273" y="1382555"/>
            <a:ext cx="8216152" cy="2740656"/>
          </a:xfrm>
          <a:prstGeom prst="rect">
            <a:avLst/>
          </a:prstGeom>
          <a:solidFill>
            <a:srgbClr val="000000"/>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sp>
        <p:nvSpPr>
          <p:cNvPr id="2" name="Title 1"/>
          <p:cNvSpPr>
            <a:spLocks noGrp="1"/>
          </p:cNvSpPr>
          <p:nvPr>
            <p:ph type="title"/>
          </p:nvPr>
        </p:nvSpPr>
        <p:spPr/>
        <p:txBody>
          <a:bodyPr/>
          <a:lstStyle/>
          <a:p>
            <a:r>
              <a:rPr lang="en-US" dirty="0" smtClean="0"/>
              <a:t>ICONS ON BLACK</a:t>
            </a:r>
            <a:endParaRPr lang="en-US" dirty="0">
              <a:solidFill>
                <a:srgbClr val="3366FF"/>
              </a:solidFill>
            </a:endParaRPr>
          </a:p>
        </p:txBody>
      </p:sp>
      <p:cxnSp>
        <p:nvCxnSpPr>
          <p:cNvPr id="28" name="Straight Connector 27"/>
          <p:cNvCxnSpPr/>
          <p:nvPr/>
        </p:nvCxnSpPr>
        <p:spPr bwMode="auto">
          <a:xfrm>
            <a:off x="5939037" y="1382555"/>
            <a:ext cx="4048" cy="1370270"/>
          </a:xfrm>
          <a:prstGeom prst="line">
            <a:avLst/>
          </a:prstGeom>
          <a:noFill/>
          <a:ln w="25400" algn="ctr">
            <a:solidFill>
              <a:srgbClr val="A7A8AA"/>
            </a:solidFill>
            <a:round/>
            <a:headEnd/>
            <a:tailEnd/>
          </a:ln>
        </p:spPr>
      </p:cxnSp>
      <p:cxnSp>
        <p:nvCxnSpPr>
          <p:cNvPr id="29" name="Straight Connector 28"/>
          <p:cNvCxnSpPr/>
          <p:nvPr/>
        </p:nvCxnSpPr>
        <p:spPr bwMode="auto">
          <a:xfrm>
            <a:off x="7310071" y="1382439"/>
            <a:ext cx="4049" cy="1370386"/>
          </a:xfrm>
          <a:prstGeom prst="line">
            <a:avLst/>
          </a:prstGeom>
          <a:noFill/>
          <a:ln w="25400" algn="ctr">
            <a:solidFill>
              <a:srgbClr val="A7A8AA"/>
            </a:solidFill>
            <a:round/>
            <a:headEnd/>
            <a:tailEnd/>
          </a:ln>
        </p:spPr>
      </p:cxnSp>
      <p:cxnSp>
        <p:nvCxnSpPr>
          <p:cNvPr id="30" name="Straight Connector 29"/>
          <p:cNvCxnSpPr/>
          <p:nvPr/>
        </p:nvCxnSpPr>
        <p:spPr bwMode="auto">
          <a:xfrm>
            <a:off x="4564250" y="2752824"/>
            <a:ext cx="4112229" cy="0"/>
          </a:xfrm>
          <a:prstGeom prst="line">
            <a:avLst/>
          </a:prstGeom>
          <a:noFill/>
          <a:ln w="25400" algn="ctr">
            <a:solidFill>
              <a:srgbClr val="A7A8AA"/>
            </a:solidFill>
            <a:round/>
            <a:headEnd/>
            <a:tailEnd/>
          </a:ln>
        </p:spPr>
      </p:cxnSp>
      <p:cxnSp>
        <p:nvCxnSpPr>
          <p:cNvPr id="31" name="Straight Connector 30"/>
          <p:cNvCxnSpPr/>
          <p:nvPr/>
        </p:nvCxnSpPr>
        <p:spPr bwMode="auto">
          <a:xfrm>
            <a:off x="4559986" y="1382439"/>
            <a:ext cx="0" cy="1370386"/>
          </a:xfrm>
          <a:prstGeom prst="line">
            <a:avLst/>
          </a:prstGeom>
          <a:noFill/>
          <a:ln w="25400" algn="ctr">
            <a:solidFill>
              <a:srgbClr val="A7A8AA"/>
            </a:solidFill>
            <a:round/>
            <a:headEnd/>
            <a:tailEnd/>
          </a:ln>
        </p:spPr>
      </p:cxnSp>
      <p:cxnSp>
        <p:nvCxnSpPr>
          <p:cNvPr id="32" name="Straight Connector 31"/>
          <p:cNvCxnSpPr/>
          <p:nvPr/>
        </p:nvCxnSpPr>
        <p:spPr bwMode="auto">
          <a:xfrm>
            <a:off x="1809513" y="1382439"/>
            <a:ext cx="4049" cy="1370386"/>
          </a:xfrm>
          <a:prstGeom prst="line">
            <a:avLst/>
          </a:prstGeom>
          <a:noFill/>
          <a:ln w="25400" algn="ctr">
            <a:solidFill>
              <a:srgbClr val="A7A8AA"/>
            </a:solidFill>
            <a:round/>
            <a:headEnd/>
            <a:tailEnd/>
          </a:ln>
        </p:spPr>
      </p:cxnSp>
      <p:cxnSp>
        <p:nvCxnSpPr>
          <p:cNvPr id="33" name="Straight Connector 32"/>
          <p:cNvCxnSpPr/>
          <p:nvPr/>
        </p:nvCxnSpPr>
        <p:spPr bwMode="auto">
          <a:xfrm>
            <a:off x="3189534" y="1382439"/>
            <a:ext cx="8097" cy="1370386"/>
          </a:xfrm>
          <a:prstGeom prst="line">
            <a:avLst/>
          </a:prstGeom>
          <a:noFill/>
          <a:ln w="25400" algn="ctr">
            <a:solidFill>
              <a:srgbClr val="A7A8AA"/>
            </a:solidFill>
            <a:round/>
            <a:headEnd/>
            <a:tailEnd/>
          </a:ln>
        </p:spPr>
      </p:cxnSp>
      <p:cxnSp>
        <p:nvCxnSpPr>
          <p:cNvPr id="34" name="Straight Connector 33"/>
          <p:cNvCxnSpPr/>
          <p:nvPr/>
        </p:nvCxnSpPr>
        <p:spPr bwMode="auto">
          <a:xfrm>
            <a:off x="447762" y="2752824"/>
            <a:ext cx="8228717" cy="0"/>
          </a:xfrm>
          <a:prstGeom prst="line">
            <a:avLst/>
          </a:prstGeom>
          <a:noFill/>
          <a:ln w="25400" algn="ctr">
            <a:solidFill>
              <a:srgbClr val="A7A8AA"/>
            </a:solidFill>
            <a:round/>
            <a:headEnd/>
            <a:tailEnd/>
          </a:ln>
        </p:spPr>
      </p:cxnSp>
      <p:cxnSp>
        <p:nvCxnSpPr>
          <p:cNvPr id="36" name="Straight Connector 35"/>
          <p:cNvCxnSpPr/>
          <p:nvPr/>
        </p:nvCxnSpPr>
        <p:spPr bwMode="auto">
          <a:xfrm>
            <a:off x="447757" y="1382438"/>
            <a:ext cx="0" cy="0"/>
          </a:xfrm>
          <a:prstGeom prst="line">
            <a:avLst/>
          </a:prstGeom>
          <a:noFill/>
          <a:ln w="25400" algn="ctr">
            <a:solidFill>
              <a:srgbClr val="A7A8AA"/>
            </a:solidFill>
            <a:round/>
            <a:headEnd/>
            <a:tailEnd/>
          </a:ln>
        </p:spPr>
      </p:cxnSp>
      <p:sp>
        <p:nvSpPr>
          <p:cNvPr id="43" name="Text Placeholder 2"/>
          <p:cNvSpPr txBox="1">
            <a:spLocks/>
          </p:cNvSpPr>
          <p:nvPr/>
        </p:nvSpPr>
        <p:spPr>
          <a:xfrm>
            <a:off x="447757"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chemeClr val="bg1"/>
                </a:solidFill>
                <a:latin typeface="Arial"/>
                <a:cs typeface="Arial"/>
              </a:rPr>
              <a:t>Healthcare</a:t>
            </a:r>
          </a:p>
        </p:txBody>
      </p:sp>
      <p:sp>
        <p:nvSpPr>
          <p:cNvPr id="44" name="Text Placeholder 2"/>
          <p:cNvSpPr txBox="1">
            <a:spLocks/>
          </p:cNvSpPr>
          <p:nvPr/>
        </p:nvSpPr>
        <p:spPr>
          <a:xfrm>
            <a:off x="1822834"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chemeClr val="bg1"/>
                </a:solidFill>
                <a:latin typeface="Arial"/>
                <a:cs typeface="Arial"/>
              </a:rPr>
              <a:t>Insurance</a:t>
            </a:r>
          </a:p>
        </p:txBody>
      </p:sp>
      <p:sp>
        <p:nvSpPr>
          <p:cNvPr id="45" name="Text Placeholder 2"/>
          <p:cNvSpPr txBox="1">
            <a:spLocks/>
          </p:cNvSpPr>
          <p:nvPr/>
        </p:nvSpPr>
        <p:spPr>
          <a:xfrm>
            <a:off x="3197626"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chemeClr val="bg1"/>
                </a:solidFill>
                <a:latin typeface="Arial"/>
                <a:cs typeface="Arial"/>
              </a:rPr>
              <a:t>Energy</a:t>
            </a:r>
          </a:p>
        </p:txBody>
      </p:sp>
      <p:sp>
        <p:nvSpPr>
          <p:cNvPr id="46" name="Text Placeholder 2"/>
          <p:cNvSpPr txBox="1">
            <a:spLocks/>
          </p:cNvSpPr>
          <p:nvPr/>
        </p:nvSpPr>
        <p:spPr>
          <a:xfrm>
            <a:off x="4572417"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chemeClr val="bg1"/>
                </a:solidFill>
                <a:latin typeface="Arial"/>
                <a:cs typeface="Arial"/>
              </a:rPr>
              <a:t>Database</a:t>
            </a:r>
          </a:p>
        </p:txBody>
      </p:sp>
      <p:sp>
        <p:nvSpPr>
          <p:cNvPr id="47" name="Text Placeholder 2"/>
          <p:cNvSpPr txBox="1">
            <a:spLocks/>
          </p:cNvSpPr>
          <p:nvPr/>
        </p:nvSpPr>
        <p:spPr>
          <a:xfrm>
            <a:off x="5935274"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chemeClr val="bg1"/>
                </a:solidFill>
                <a:latin typeface="Arial"/>
                <a:cs typeface="Arial"/>
              </a:rPr>
              <a:t>Unified Security</a:t>
            </a:r>
          </a:p>
        </p:txBody>
      </p:sp>
      <p:sp>
        <p:nvSpPr>
          <p:cNvPr id="48" name="Text Placeholder 2"/>
          <p:cNvSpPr txBox="1">
            <a:spLocks/>
          </p:cNvSpPr>
          <p:nvPr/>
        </p:nvSpPr>
        <p:spPr>
          <a:xfrm>
            <a:off x="7314114"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chemeClr val="bg1"/>
                </a:solidFill>
                <a:latin typeface="Arial"/>
                <a:cs typeface="Arial"/>
              </a:rPr>
              <a:t>Multi-tenancy</a:t>
            </a:r>
          </a:p>
        </p:txBody>
      </p:sp>
      <p:cxnSp>
        <p:nvCxnSpPr>
          <p:cNvPr id="50" name="Straight Connector 49"/>
          <p:cNvCxnSpPr/>
          <p:nvPr/>
        </p:nvCxnSpPr>
        <p:spPr bwMode="auto">
          <a:xfrm>
            <a:off x="5939037" y="2752940"/>
            <a:ext cx="4048" cy="1370270"/>
          </a:xfrm>
          <a:prstGeom prst="line">
            <a:avLst/>
          </a:prstGeom>
          <a:noFill/>
          <a:ln w="25400" algn="ctr">
            <a:solidFill>
              <a:srgbClr val="A7A8AA"/>
            </a:solidFill>
            <a:round/>
            <a:headEnd/>
            <a:tailEnd/>
          </a:ln>
        </p:spPr>
      </p:cxnSp>
      <p:cxnSp>
        <p:nvCxnSpPr>
          <p:cNvPr id="51" name="Straight Connector 50"/>
          <p:cNvCxnSpPr/>
          <p:nvPr/>
        </p:nvCxnSpPr>
        <p:spPr bwMode="auto">
          <a:xfrm>
            <a:off x="7310071" y="2752827"/>
            <a:ext cx="4049" cy="1370386"/>
          </a:xfrm>
          <a:prstGeom prst="line">
            <a:avLst/>
          </a:prstGeom>
          <a:noFill/>
          <a:ln w="25400" algn="ctr">
            <a:solidFill>
              <a:srgbClr val="A7A8AA"/>
            </a:solidFill>
            <a:round/>
            <a:headEnd/>
            <a:tailEnd/>
          </a:ln>
        </p:spPr>
      </p:cxnSp>
      <p:cxnSp>
        <p:nvCxnSpPr>
          <p:cNvPr id="52" name="Straight Connector 51"/>
          <p:cNvCxnSpPr/>
          <p:nvPr/>
        </p:nvCxnSpPr>
        <p:spPr bwMode="auto">
          <a:xfrm>
            <a:off x="4564250" y="4123210"/>
            <a:ext cx="4112229" cy="0"/>
          </a:xfrm>
          <a:prstGeom prst="line">
            <a:avLst/>
          </a:prstGeom>
          <a:noFill/>
          <a:ln w="25400" algn="ctr">
            <a:solidFill>
              <a:srgbClr val="A7A8AA"/>
            </a:solidFill>
            <a:round/>
            <a:headEnd/>
            <a:tailEnd/>
          </a:ln>
        </p:spPr>
      </p:cxnSp>
      <p:cxnSp>
        <p:nvCxnSpPr>
          <p:cNvPr id="53" name="Straight Connector 52"/>
          <p:cNvCxnSpPr/>
          <p:nvPr/>
        </p:nvCxnSpPr>
        <p:spPr bwMode="auto">
          <a:xfrm>
            <a:off x="4559986" y="2752827"/>
            <a:ext cx="0" cy="1370386"/>
          </a:xfrm>
          <a:prstGeom prst="line">
            <a:avLst/>
          </a:prstGeom>
          <a:noFill/>
          <a:ln w="25400" algn="ctr">
            <a:solidFill>
              <a:srgbClr val="A7A8AA"/>
            </a:solidFill>
            <a:round/>
            <a:headEnd/>
            <a:tailEnd/>
          </a:ln>
        </p:spPr>
      </p:cxnSp>
      <p:cxnSp>
        <p:nvCxnSpPr>
          <p:cNvPr id="54" name="Straight Connector 53"/>
          <p:cNvCxnSpPr/>
          <p:nvPr/>
        </p:nvCxnSpPr>
        <p:spPr bwMode="auto">
          <a:xfrm>
            <a:off x="1818505" y="2752827"/>
            <a:ext cx="4049" cy="1370386"/>
          </a:xfrm>
          <a:prstGeom prst="line">
            <a:avLst/>
          </a:prstGeom>
          <a:noFill/>
          <a:ln w="25400" algn="ctr">
            <a:solidFill>
              <a:srgbClr val="A7A8AA"/>
            </a:solidFill>
            <a:round/>
            <a:headEnd/>
            <a:tailEnd/>
          </a:ln>
        </p:spPr>
      </p:cxnSp>
      <p:cxnSp>
        <p:nvCxnSpPr>
          <p:cNvPr id="55" name="Straight Connector 54"/>
          <p:cNvCxnSpPr/>
          <p:nvPr/>
        </p:nvCxnSpPr>
        <p:spPr bwMode="auto">
          <a:xfrm>
            <a:off x="3189534" y="2752827"/>
            <a:ext cx="8097" cy="1370386"/>
          </a:xfrm>
          <a:prstGeom prst="line">
            <a:avLst/>
          </a:prstGeom>
          <a:noFill/>
          <a:ln w="25400" algn="ctr">
            <a:solidFill>
              <a:srgbClr val="A7A8AA"/>
            </a:solidFill>
            <a:round/>
            <a:headEnd/>
            <a:tailEnd/>
          </a:ln>
        </p:spPr>
      </p:cxnSp>
      <p:cxnSp>
        <p:nvCxnSpPr>
          <p:cNvPr id="56" name="Straight Connector 55"/>
          <p:cNvCxnSpPr/>
          <p:nvPr/>
        </p:nvCxnSpPr>
        <p:spPr bwMode="auto">
          <a:xfrm>
            <a:off x="447762" y="4123210"/>
            <a:ext cx="4112229" cy="0"/>
          </a:xfrm>
          <a:prstGeom prst="line">
            <a:avLst/>
          </a:prstGeom>
          <a:noFill/>
          <a:ln w="25400" algn="ctr">
            <a:noFill/>
            <a:round/>
            <a:headEnd/>
            <a:tailEnd/>
          </a:ln>
        </p:spPr>
      </p:cxnSp>
      <p:cxnSp>
        <p:nvCxnSpPr>
          <p:cNvPr id="58" name="Straight Connector 57"/>
          <p:cNvCxnSpPr/>
          <p:nvPr/>
        </p:nvCxnSpPr>
        <p:spPr bwMode="auto">
          <a:xfrm>
            <a:off x="447757" y="2752824"/>
            <a:ext cx="0" cy="0"/>
          </a:xfrm>
          <a:prstGeom prst="line">
            <a:avLst/>
          </a:prstGeom>
          <a:noFill/>
          <a:ln w="25400" algn="ctr">
            <a:solidFill>
              <a:srgbClr val="A7A8AA"/>
            </a:solidFill>
            <a:round/>
            <a:headEnd/>
            <a:tailEnd/>
          </a:ln>
        </p:spPr>
      </p:cxnSp>
      <p:sp>
        <p:nvSpPr>
          <p:cNvPr id="60" name="Text Placeholder 2"/>
          <p:cNvSpPr txBox="1">
            <a:spLocks/>
          </p:cNvSpPr>
          <p:nvPr/>
        </p:nvSpPr>
        <p:spPr>
          <a:xfrm>
            <a:off x="447757" y="3838414"/>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chemeClr val="bg1"/>
                </a:solidFill>
                <a:latin typeface="Arial"/>
                <a:cs typeface="Arial"/>
              </a:rPr>
              <a:t>Search</a:t>
            </a:r>
          </a:p>
        </p:txBody>
      </p:sp>
      <p:sp>
        <p:nvSpPr>
          <p:cNvPr id="61" name="Text Placeholder 2"/>
          <p:cNvSpPr txBox="1">
            <a:spLocks/>
          </p:cNvSpPr>
          <p:nvPr/>
        </p:nvSpPr>
        <p:spPr>
          <a:xfrm>
            <a:off x="1822834" y="3838414"/>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chemeClr val="bg1"/>
                </a:solidFill>
                <a:latin typeface="Arial"/>
                <a:cs typeface="Arial"/>
              </a:rPr>
              <a:t>Pro Services</a:t>
            </a:r>
          </a:p>
        </p:txBody>
      </p:sp>
      <p:sp>
        <p:nvSpPr>
          <p:cNvPr id="62" name="Text Placeholder 2"/>
          <p:cNvSpPr txBox="1">
            <a:spLocks/>
          </p:cNvSpPr>
          <p:nvPr/>
        </p:nvSpPr>
        <p:spPr>
          <a:xfrm>
            <a:off x="3197626" y="3838414"/>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chemeClr val="bg1"/>
                </a:solidFill>
                <a:latin typeface="Arial"/>
                <a:cs typeface="Arial"/>
              </a:rPr>
              <a:t>Converged App</a:t>
            </a:r>
          </a:p>
        </p:txBody>
      </p:sp>
      <p:sp>
        <p:nvSpPr>
          <p:cNvPr id="63" name="Text Placeholder 2"/>
          <p:cNvSpPr txBox="1">
            <a:spLocks/>
          </p:cNvSpPr>
          <p:nvPr/>
        </p:nvSpPr>
        <p:spPr>
          <a:xfrm>
            <a:off x="4572417" y="3838414"/>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chemeClr val="bg1"/>
                </a:solidFill>
                <a:latin typeface="Arial"/>
                <a:cs typeface="Arial"/>
              </a:rPr>
              <a:t>Documentation</a:t>
            </a:r>
          </a:p>
        </p:txBody>
      </p:sp>
      <p:sp>
        <p:nvSpPr>
          <p:cNvPr id="64" name="Text Placeholder 2"/>
          <p:cNvSpPr txBox="1">
            <a:spLocks/>
          </p:cNvSpPr>
          <p:nvPr/>
        </p:nvSpPr>
        <p:spPr>
          <a:xfrm>
            <a:off x="5935274" y="3838414"/>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chemeClr val="bg1"/>
                </a:solidFill>
                <a:latin typeface="Arial"/>
                <a:cs typeface="Arial"/>
              </a:rPr>
              <a:t>Training</a:t>
            </a:r>
          </a:p>
        </p:txBody>
      </p:sp>
      <p:sp>
        <p:nvSpPr>
          <p:cNvPr id="65" name="Text Placeholder 2"/>
          <p:cNvSpPr txBox="1">
            <a:spLocks/>
          </p:cNvSpPr>
          <p:nvPr/>
        </p:nvSpPr>
        <p:spPr>
          <a:xfrm>
            <a:off x="7314114" y="3838414"/>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chemeClr val="bg1"/>
                </a:solidFill>
                <a:latin typeface="Arial"/>
                <a:cs typeface="Arial"/>
              </a:rPr>
              <a:t>TCO Calculator</a:t>
            </a:r>
          </a:p>
        </p:txBody>
      </p:sp>
      <p:pic>
        <p:nvPicPr>
          <p:cNvPr id="6" name="Picture 5" descr="Icon_MapR_Health_revers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835" y="1610383"/>
            <a:ext cx="814804" cy="752699"/>
          </a:xfrm>
          <a:prstGeom prst="rect">
            <a:avLst/>
          </a:prstGeom>
        </p:spPr>
      </p:pic>
      <p:pic>
        <p:nvPicPr>
          <p:cNvPr id="7" name="Picture 6" descr="Icon_MapR_Insurance_revers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1705" y="1610382"/>
            <a:ext cx="930016" cy="819194"/>
          </a:xfrm>
          <a:prstGeom prst="rect">
            <a:avLst/>
          </a:prstGeom>
        </p:spPr>
      </p:pic>
      <p:pic>
        <p:nvPicPr>
          <p:cNvPr id="8" name="Picture 7" descr="Icon_MapR_Energy_revers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9473" y="1578971"/>
            <a:ext cx="446838" cy="850607"/>
          </a:xfrm>
          <a:prstGeom prst="rect">
            <a:avLst/>
          </a:prstGeom>
        </p:spPr>
      </p:pic>
      <p:pic>
        <p:nvPicPr>
          <p:cNvPr id="9" name="Picture 8" descr="Icon_MapR_Database_revers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6278" y="1610382"/>
            <a:ext cx="771086" cy="786380"/>
          </a:xfrm>
          <a:prstGeom prst="rect">
            <a:avLst/>
          </a:prstGeom>
        </p:spPr>
      </p:pic>
      <p:pic>
        <p:nvPicPr>
          <p:cNvPr id="10" name="Picture 9" descr="Icon_MapR_Security_revers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0472" y="1578968"/>
            <a:ext cx="637000" cy="804319"/>
          </a:xfrm>
          <a:prstGeom prst="rect">
            <a:avLst/>
          </a:prstGeom>
        </p:spPr>
      </p:pic>
      <p:pic>
        <p:nvPicPr>
          <p:cNvPr id="11" name="Picture 10" descr="Icon_MapR_MultiTen2_revers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66281" y="1592013"/>
            <a:ext cx="808940" cy="791275"/>
          </a:xfrm>
          <a:prstGeom prst="rect">
            <a:avLst/>
          </a:prstGeom>
        </p:spPr>
      </p:pic>
      <p:pic>
        <p:nvPicPr>
          <p:cNvPr id="12" name="Picture 11" descr="Icon_Find_A_Partner_revers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9142" y="2999717"/>
            <a:ext cx="755496" cy="753484"/>
          </a:xfrm>
          <a:prstGeom prst="rect">
            <a:avLst/>
          </a:prstGeom>
        </p:spPr>
      </p:pic>
      <p:pic>
        <p:nvPicPr>
          <p:cNvPr id="13" name="Picture 12" descr="Icon_MapR_Pro_Services_revers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98257" y="2972620"/>
            <a:ext cx="564944" cy="780583"/>
          </a:xfrm>
          <a:prstGeom prst="rect">
            <a:avLst/>
          </a:prstGeom>
        </p:spPr>
      </p:pic>
      <p:pic>
        <p:nvPicPr>
          <p:cNvPr id="14" name="Picture 13" descr="Icon_MapR_Converged_App_Blueprint_reverse.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71498" y="2972619"/>
            <a:ext cx="840380" cy="753526"/>
          </a:xfrm>
          <a:prstGeom prst="rect">
            <a:avLst/>
          </a:prstGeom>
        </p:spPr>
      </p:pic>
      <p:pic>
        <p:nvPicPr>
          <p:cNvPr id="15" name="Picture 14" descr="Icon_MapR_Docs_revers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81671" y="2999717"/>
            <a:ext cx="623549" cy="753484"/>
          </a:xfrm>
          <a:prstGeom prst="rect">
            <a:avLst/>
          </a:prstGeom>
        </p:spPr>
      </p:pic>
      <p:pic>
        <p:nvPicPr>
          <p:cNvPr id="16" name="Picture 15" descr="Icon_MapR_Training_reverse.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28767" y="2999719"/>
            <a:ext cx="650017" cy="782085"/>
          </a:xfrm>
          <a:prstGeom prst="rect">
            <a:avLst/>
          </a:prstGeom>
        </p:spPr>
      </p:pic>
      <p:pic>
        <p:nvPicPr>
          <p:cNvPr id="17" name="Picture 16" descr="Icon_MapR_Calculator_reverse.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678365" y="2999719"/>
            <a:ext cx="525264" cy="726427"/>
          </a:xfrm>
          <a:prstGeom prst="rect">
            <a:avLst/>
          </a:prstGeom>
        </p:spPr>
      </p:pic>
    </p:spTree>
    <p:extLst>
      <p:ext uri="{BB962C8B-B14F-4D97-AF65-F5344CB8AC3E}">
        <p14:creationId xmlns:p14="http://schemas.microsoft.com/office/powerpoint/2010/main" val="391698608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bwMode="auto">
          <a:xfrm>
            <a:off x="456273" y="1382555"/>
            <a:ext cx="8216152" cy="2740656"/>
          </a:xfrm>
          <a:prstGeom prst="rect">
            <a:avLst/>
          </a:prstGeom>
          <a:solidFill>
            <a:srgbClr val="000000"/>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cxnSp>
        <p:nvCxnSpPr>
          <p:cNvPr id="22" name="Straight Connector 21"/>
          <p:cNvCxnSpPr/>
          <p:nvPr/>
        </p:nvCxnSpPr>
        <p:spPr bwMode="auto">
          <a:xfrm>
            <a:off x="5939037" y="1382555"/>
            <a:ext cx="4048" cy="1370270"/>
          </a:xfrm>
          <a:prstGeom prst="line">
            <a:avLst/>
          </a:prstGeom>
          <a:noFill/>
          <a:ln w="25400" algn="ctr">
            <a:solidFill>
              <a:srgbClr val="A7A8AA"/>
            </a:solidFill>
            <a:round/>
            <a:headEnd/>
            <a:tailEnd/>
          </a:ln>
        </p:spPr>
      </p:cxnSp>
      <p:cxnSp>
        <p:nvCxnSpPr>
          <p:cNvPr id="23" name="Straight Connector 22"/>
          <p:cNvCxnSpPr/>
          <p:nvPr/>
        </p:nvCxnSpPr>
        <p:spPr bwMode="auto">
          <a:xfrm>
            <a:off x="7310071" y="1382439"/>
            <a:ext cx="4049" cy="1370386"/>
          </a:xfrm>
          <a:prstGeom prst="line">
            <a:avLst/>
          </a:prstGeom>
          <a:noFill/>
          <a:ln w="25400" algn="ctr">
            <a:solidFill>
              <a:srgbClr val="A7A8AA"/>
            </a:solidFill>
            <a:round/>
            <a:headEnd/>
            <a:tailEnd/>
          </a:ln>
        </p:spPr>
      </p:cxnSp>
      <p:cxnSp>
        <p:nvCxnSpPr>
          <p:cNvPr id="24" name="Straight Connector 23"/>
          <p:cNvCxnSpPr/>
          <p:nvPr/>
        </p:nvCxnSpPr>
        <p:spPr bwMode="auto">
          <a:xfrm>
            <a:off x="4559986" y="1382439"/>
            <a:ext cx="0" cy="1370386"/>
          </a:xfrm>
          <a:prstGeom prst="line">
            <a:avLst/>
          </a:prstGeom>
          <a:noFill/>
          <a:ln w="25400" algn="ctr">
            <a:solidFill>
              <a:srgbClr val="A7A8AA"/>
            </a:solidFill>
            <a:round/>
            <a:headEnd/>
            <a:tailEnd/>
          </a:ln>
        </p:spPr>
      </p:cxnSp>
      <p:cxnSp>
        <p:nvCxnSpPr>
          <p:cNvPr id="25" name="Straight Connector 24"/>
          <p:cNvCxnSpPr/>
          <p:nvPr/>
        </p:nvCxnSpPr>
        <p:spPr bwMode="auto">
          <a:xfrm>
            <a:off x="1809513" y="1382439"/>
            <a:ext cx="4049" cy="1370386"/>
          </a:xfrm>
          <a:prstGeom prst="line">
            <a:avLst/>
          </a:prstGeom>
          <a:noFill/>
          <a:ln w="25400" algn="ctr">
            <a:solidFill>
              <a:srgbClr val="A7A8AA"/>
            </a:solidFill>
            <a:round/>
            <a:headEnd/>
            <a:tailEnd/>
          </a:ln>
        </p:spPr>
      </p:cxnSp>
      <p:cxnSp>
        <p:nvCxnSpPr>
          <p:cNvPr id="26" name="Straight Connector 25"/>
          <p:cNvCxnSpPr/>
          <p:nvPr/>
        </p:nvCxnSpPr>
        <p:spPr bwMode="auto">
          <a:xfrm>
            <a:off x="3189534" y="1382439"/>
            <a:ext cx="8097" cy="1370386"/>
          </a:xfrm>
          <a:prstGeom prst="line">
            <a:avLst/>
          </a:prstGeom>
          <a:noFill/>
          <a:ln w="25400" algn="ctr">
            <a:solidFill>
              <a:srgbClr val="A7A8AA"/>
            </a:solidFill>
            <a:round/>
            <a:headEnd/>
            <a:tailEnd/>
          </a:ln>
        </p:spPr>
      </p:cxnSp>
      <p:sp>
        <p:nvSpPr>
          <p:cNvPr id="27" name="Text Placeholder 2"/>
          <p:cNvSpPr txBox="1">
            <a:spLocks/>
          </p:cNvSpPr>
          <p:nvPr/>
        </p:nvSpPr>
        <p:spPr>
          <a:xfrm>
            <a:off x="1822834"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chemeClr val="bg1"/>
                </a:solidFill>
                <a:latin typeface="Arial"/>
                <a:cs typeface="Arial"/>
              </a:rPr>
              <a:t>Sandbox</a:t>
            </a:r>
          </a:p>
        </p:txBody>
      </p:sp>
      <p:cxnSp>
        <p:nvCxnSpPr>
          <p:cNvPr id="28" name="Straight Connector 27"/>
          <p:cNvCxnSpPr/>
          <p:nvPr/>
        </p:nvCxnSpPr>
        <p:spPr bwMode="auto">
          <a:xfrm>
            <a:off x="5939037" y="2752940"/>
            <a:ext cx="4048" cy="1370270"/>
          </a:xfrm>
          <a:prstGeom prst="line">
            <a:avLst/>
          </a:prstGeom>
          <a:noFill/>
          <a:ln w="25400" algn="ctr">
            <a:solidFill>
              <a:srgbClr val="A7A8AA"/>
            </a:solidFill>
            <a:round/>
            <a:headEnd/>
            <a:tailEnd/>
          </a:ln>
        </p:spPr>
      </p:cxnSp>
      <p:cxnSp>
        <p:nvCxnSpPr>
          <p:cNvPr id="29" name="Straight Connector 28"/>
          <p:cNvCxnSpPr/>
          <p:nvPr/>
        </p:nvCxnSpPr>
        <p:spPr bwMode="auto">
          <a:xfrm>
            <a:off x="7310071" y="2752827"/>
            <a:ext cx="4049" cy="1370386"/>
          </a:xfrm>
          <a:prstGeom prst="line">
            <a:avLst/>
          </a:prstGeom>
          <a:noFill/>
          <a:ln w="25400" algn="ctr">
            <a:solidFill>
              <a:srgbClr val="A7A8AA"/>
            </a:solidFill>
            <a:round/>
            <a:headEnd/>
            <a:tailEnd/>
          </a:ln>
        </p:spPr>
      </p:cxnSp>
      <p:cxnSp>
        <p:nvCxnSpPr>
          <p:cNvPr id="30" name="Straight Connector 29"/>
          <p:cNvCxnSpPr/>
          <p:nvPr/>
        </p:nvCxnSpPr>
        <p:spPr bwMode="auto">
          <a:xfrm>
            <a:off x="4559986" y="2752827"/>
            <a:ext cx="0" cy="1370386"/>
          </a:xfrm>
          <a:prstGeom prst="line">
            <a:avLst/>
          </a:prstGeom>
          <a:noFill/>
          <a:ln w="25400" algn="ctr">
            <a:solidFill>
              <a:srgbClr val="A7A8AA"/>
            </a:solidFill>
            <a:round/>
            <a:headEnd/>
            <a:tailEnd/>
          </a:ln>
        </p:spPr>
      </p:cxnSp>
      <p:cxnSp>
        <p:nvCxnSpPr>
          <p:cNvPr id="31" name="Straight Connector 30"/>
          <p:cNvCxnSpPr/>
          <p:nvPr/>
        </p:nvCxnSpPr>
        <p:spPr bwMode="auto">
          <a:xfrm>
            <a:off x="1818505" y="2752827"/>
            <a:ext cx="4049" cy="1370386"/>
          </a:xfrm>
          <a:prstGeom prst="line">
            <a:avLst/>
          </a:prstGeom>
          <a:noFill/>
          <a:ln w="25400" algn="ctr">
            <a:solidFill>
              <a:srgbClr val="A7A8AA"/>
            </a:solidFill>
            <a:round/>
            <a:headEnd/>
            <a:tailEnd/>
          </a:ln>
        </p:spPr>
      </p:cxnSp>
      <p:cxnSp>
        <p:nvCxnSpPr>
          <p:cNvPr id="32" name="Straight Connector 31"/>
          <p:cNvCxnSpPr/>
          <p:nvPr/>
        </p:nvCxnSpPr>
        <p:spPr bwMode="auto">
          <a:xfrm>
            <a:off x="3197609" y="2752827"/>
            <a:ext cx="8097" cy="1370386"/>
          </a:xfrm>
          <a:prstGeom prst="line">
            <a:avLst/>
          </a:prstGeom>
          <a:noFill/>
          <a:ln w="25400" algn="ctr">
            <a:solidFill>
              <a:srgbClr val="A7A8AA"/>
            </a:solidFill>
            <a:round/>
            <a:headEnd/>
            <a:tailEnd/>
          </a:ln>
        </p:spPr>
      </p:cxnSp>
      <p:sp>
        <p:nvSpPr>
          <p:cNvPr id="2" name="Title 1"/>
          <p:cNvSpPr>
            <a:spLocks noGrp="1"/>
          </p:cNvSpPr>
          <p:nvPr>
            <p:ph type="title"/>
          </p:nvPr>
        </p:nvSpPr>
        <p:spPr/>
        <p:txBody>
          <a:bodyPr/>
          <a:lstStyle/>
          <a:p>
            <a:r>
              <a:rPr lang="en-US" dirty="0" smtClean="0"/>
              <a:t>ICONS ON BLACK</a:t>
            </a:r>
            <a:endParaRPr lang="en-US" dirty="0">
              <a:solidFill>
                <a:srgbClr val="3366FF"/>
              </a:solidFill>
            </a:endParaRPr>
          </a:p>
        </p:txBody>
      </p:sp>
      <p:sp>
        <p:nvSpPr>
          <p:cNvPr id="76" name="Text Placeholder 2"/>
          <p:cNvSpPr txBox="1">
            <a:spLocks/>
          </p:cNvSpPr>
          <p:nvPr/>
        </p:nvSpPr>
        <p:spPr>
          <a:xfrm>
            <a:off x="456272"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FFFFFF"/>
                </a:solidFill>
                <a:latin typeface="Arial"/>
                <a:cs typeface="Arial"/>
              </a:rPr>
              <a:t>Release Number</a:t>
            </a:r>
          </a:p>
        </p:txBody>
      </p:sp>
      <p:sp>
        <p:nvSpPr>
          <p:cNvPr id="79" name="Text Placeholder 2"/>
          <p:cNvSpPr txBox="1">
            <a:spLocks/>
          </p:cNvSpPr>
          <p:nvPr/>
        </p:nvSpPr>
        <p:spPr>
          <a:xfrm>
            <a:off x="3205855"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FFFFFF"/>
                </a:solidFill>
                <a:latin typeface="Arial"/>
                <a:cs typeface="Arial"/>
              </a:rPr>
              <a:t>Tech Docs</a:t>
            </a:r>
          </a:p>
        </p:txBody>
      </p:sp>
      <p:sp>
        <p:nvSpPr>
          <p:cNvPr id="92" name="Text Placeholder 2"/>
          <p:cNvSpPr txBox="1">
            <a:spLocks/>
          </p:cNvSpPr>
          <p:nvPr/>
        </p:nvSpPr>
        <p:spPr>
          <a:xfrm>
            <a:off x="4593078"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smtClean="0">
                <a:solidFill>
                  <a:srgbClr val="FFFFFF"/>
                </a:solidFill>
                <a:latin typeface="Arial"/>
                <a:cs typeface="Arial"/>
              </a:rPr>
              <a:t>MCDP </a:t>
            </a:r>
            <a:r>
              <a:rPr lang="en-US" sz="1100" dirty="0">
                <a:solidFill>
                  <a:srgbClr val="FFFFFF"/>
                </a:solidFill>
                <a:latin typeface="Arial"/>
                <a:cs typeface="Arial"/>
              </a:rPr>
              <a:t>Reverse</a:t>
            </a:r>
          </a:p>
        </p:txBody>
      </p:sp>
      <p:cxnSp>
        <p:nvCxnSpPr>
          <p:cNvPr id="33" name="Straight Connector 32"/>
          <p:cNvCxnSpPr/>
          <p:nvPr/>
        </p:nvCxnSpPr>
        <p:spPr bwMode="auto">
          <a:xfrm>
            <a:off x="447762" y="2752824"/>
            <a:ext cx="8228717" cy="0"/>
          </a:xfrm>
          <a:prstGeom prst="line">
            <a:avLst/>
          </a:prstGeom>
          <a:noFill/>
          <a:ln w="25400" algn="ctr">
            <a:solidFill>
              <a:srgbClr val="A7A8AA"/>
            </a:solidFill>
            <a:round/>
            <a:headEnd/>
            <a:tailEnd/>
          </a:ln>
        </p:spPr>
      </p:cxnSp>
      <p:pic>
        <p:nvPicPr>
          <p:cNvPr id="3" name="Picture 2" descr="Icon_MapR_Release_Number_revers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326" y="1619251"/>
            <a:ext cx="505368" cy="769885"/>
          </a:xfrm>
          <a:prstGeom prst="rect">
            <a:avLst/>
          </a:prstGeom>
        </p:spPr>
      </p:pic>
      <p:pic>
        <p:nvPicPr>
          <p:cNvPr id="4" name="Picture 3" descr="Icon_MapR_Sandbox_revers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4796" y="1692608"/>
            <a:ext cx="758970" cy="735061"/>
          </a:xfrm>
          <a:prstGeom prst="rect">
            <a:avLst/>
          </a:prstGeom>
        </p:spPr>
      </p:pic>
      <p:pic>
        <p:nvPicPr>
          <p:cNvPr id="5" name="Picture 4" descr="Icon_MapR_Tech_Docs_revers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2398" y="1612958"/>
            <a:ext cx="699036" cy="855068"/>
          </a:xfrm>
          <a:prstGeom prst="rect">
            <a:avLst/>
          </a:prstGeom>
        </p:spPr>
      </p:pic>
      <p:pic>
        <p:nvPicPr>
          <p:cNvPr id="6" name="Picture 5" descr="Icon_CDP_revers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8823" y="1612958"/>
            <a:ext cx="1032600" cy="812002"/>
          </a:xfrm>
          <a:prstGeom prst="rect">
            <a:avLst/>
          </a:prstGeom>
        </p:spPr>
      </p:pic>
      <p:sp>
        <p:nvSpPr>
          <p:cNvPr id="38" name="Text Placeholder 2"/>
          <p:cNvSpPr txBox="1">
            <a:spLocks/>
          </p:cNvSpPr>
          <p:nvPr/>
        </p:nvSpPr>
        <p:spPr>
          <a:xfrm>
            <a:off x="5935274"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FFFFFF"/>
                </a:solidFill>
                <a:latin typeface="Arial"/>
                <a:cs typeface="Arial"/>
              </a:rPr>
              <a:t>News</a:t>
            </a:r>
          </a:p>
        </p:txBody>
      </p:sp>
      <p:pic>
        <p:nvPicPr>
          <p:cNvPr id="7" name="Picture 6" descr="Icon_MapR_News_revers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55740" y="1692609"/>
            <a:ext cx="835685" cy="686851"/>
          </a:xfrm>
          <a:prstGeom prst="rect">
            <a:avLst/>
          </a:prstGeom>
        </p:spPr>
      </p:pic>
      <p:sp>
        <p:nvSpPr>
          <p:cNvPr id="40" name="Text Placeholder 2"/>
          <p:cNvSpPr txBox="1">
            <a:spLocks/>
          </p:cNvSpPr>
          <p:nvPr/>
        </p:nvSpPr>
        <p:spPr>
          <a:xfrm>
            <a:off x="7297633" y="246802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FFFFFF"/>
                </a:solidFill>
                <a:latin typeface="Arial"/>
                <a:cs typeface="Arial"/>
              </a:rPr>
              <a:t>Multi-tenancy 2</a:t>
            </a:r>
          </a:p>
        </p:txBody>
      </p:sp>
      <p:pic>
        <p:nvPicPr>
          <p:cNvPr id="8" name="Picture 7" descr="Icon_MapR_MultiTen_revers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87612" y="1566661"/>
            <a:ext cx="739113" cy="858301"/>
          </a:xfrm>
          <a:prstGeom prst="rect">
            <a:avLst/>
          </a:prstGeom>
        </p:spPr>
      </p:pic>
      <p:sp>
        <p:nvSpPr>
          <p:cNvPr id="43" name="Text Placeholder 2"/>
          <p:cNvSpPr txBox="1">
            <a:spLocks/>
          </p:cNvSpPr>
          <p:nvPr/>
        </p:nvSpPr>
        <p:spPr>
          <a:xfrm>
            <a:off x="456272" y="382077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FFFFFF"/>
                </a:solidFill>
                <a:latin typeface="Arial"/>
                <a:cs typeface="Arial"/>
              </a:rPr>
              <a:t>Get Started</a:t>
            </a:r>
          </a:p>
        </p:txBody>
      </p:sp>
      <p:pic>
        <p:nvPicPr>
          <p:cNvPr id="10" name="Picture 9" descr="Icon_MapR_GetStarted_revers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7330" y="2909966"/>
            <a:ext cx="674765" cy="910809"/>
          </a:xfrm>
          <a:prstGeom prst="rect">
            <a:avLst/>
          </a:prstGeom>
        </p:spPr>
      </p:pic>
      <p:sp>
        <p:nvSpPr>
          <p:cNvPr id="46" name="Text Placeholder 2"/>
          <p:cNvSpPr txBox="1">
            <a:spLocks/>
          </p:cNvSpPr>
          <p:nvPr/>
        </p:nvSpPr>
        <p:spPr>
          <a:xfrm>
            <a:off x="1817586" y="382077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FFFFFF"/>
                </a:solidFill>
                <a:latin typeface="Arial"/>
                <a:cs typeface="Arial"/>
              </a:rPr>
              <a:t>Events</a:t>
            </a:r>
          </a:p>
        </p:txBody>
      </p:sp>
      <p:sp>
        <p:nvSpPr>
          <p:cNvPr id="48" name="Text Placeholder 2"/>
          <p:cNvSpPr txBox="1">
            <a:spLocks/>
          </p:cNvSpPr>
          <p:nvPr/>
        </p:nvSpPr>
        <p:spPr>
          <a:xfrm>
            <a:off x="3197626" y="382077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FFFFFF"/>
                </a:solidFill>
                <a:latin typeface="Arial"/>
                <a:cs typeface="Arial"/>
              </a:rPr>
              <a:t>Converge</a:t>
            </a:r>
          </a:p>
        </p:txBody>
      </p:sp>
      <p:sp>
        <p:nvSpPr>
          <p:cNvPr id="49" name="Text Placeholder 2"/>
          <p:cNvSpPr txBox="1">
            <a:spLocks/>
          </p:cNvSpPr>
          <p:nvPr/>
        </p:nvSpPr>
        <p:spPr>
          <a:xfrm>
            <a:off x="4559986" y="382077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FFFFFF"/>
                </a:solidFill>
                <a:latin typeface="Arial"/>
                <a:cs typeface="Arial"/>
              </a:rPr>
              <a:t>Case Studies</a:t>
            </a:r>
          </a:p>
        </p:txBody>
      </p:sp>
      <p:sp>
        <p:nvSpPr>
          <p:cNvPr id="50" name="Text Placeholder 2"/>
          <p:cNvSpPr txBox="1">
            <a:spLocks/>
          </p:cNvSpPr>
          <p:nvPr/>
        </p:nvSpPr>
        <p:spPr>
          <a:xfrm>
            <a:off x="5934777" y="3820778"/>
            <a:ext cx="1374792" cy="302435"/>
          </a:xfrm>
          <a:prstGeom prst="rect">
            <a:avLst/>
          </a:prstGeom>
        </p:spPr>
        <p:txBody>
          <a:bodyPr vert="horz" lIns="95093" tIns="47546" rIns="95093" bIns="47546" rtlCol="0">
            <a:normAutofit/>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lgn="ctr">
              <a:buNone/>
            </a:pPr>
            <a:r>
              <a:rPr lang="en-US" sz="1100" dirty="0">
                <a:solidFill>
                  <a:srgbClr val="FFFFFF"/>
                </a:solidFill>
                <a:latin typeface="Arial"/>
                <a:cs typeface="Arial"/>
              </a:rPr>
              <a:t>Blogs</a:t>
            </a:r>
          </a:p>
        </p:txBody>
      </p:sp>
      <p:pic>
        <p:nvPicPr>
          <p:cNvPr id="13" name="Picture 12" descr="Icon__MapR_Events_revers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34796" y="3012359"/>
            <a:ext cx="758970" cy="755133"/>
          </a:xfrm>
          <a:prstGeom prst="rect">
            <a:avLst/>
          </a:prstGeom>
        </p:spPr>
      </p:pic>
      <p:pic>
        <p:nvPicPr>
          <p:cNvPr id="14" name="Picture 13" descr="Icon_MapR_ConvergePartners_reverse.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90508" y="3010528"/>
            <a:ext cx="760926" cy="756962"/>
          </a:xfrm>
          <a:prstGeom prst="rect">
            <a:avLst/>
          </a:prstGeom>
        </p:spPr>
      </p:pic>
      <p:pic>
        <p:nvPicPr>
          <p:cNvPr id="15" name="Picture 14" descr="Icon_MapR_CaseStudies_revers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80020" y="3010530"/>
            <a:ext cx="705285" cy="706797"/>
          </a:xfrm>
          <a:prstGeom prst="rect">
            <a:avLst/>
          </a:prstGeom>
        </p:spPr>
      </p:pic>
      <p:pic>
        <p:nvPicPr>
          <p:cNvPr id="16" name="Picture 15" descr="Icon_MapR_Blogs_reverse.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83481" y="3084985"/>
            <a:ext cx="630991" cy="632343"/>
          </a:xfrm>
          <a:prstGeom prst="rect">
            <a:avLst/>
          </a:prstGeom>
        </p:spPr>
      </p:pic>
    </p:spTree>
    <p:extLst>
      <p:ext uri="{BB962C8B-B14F-4D97-AF65-F5344CB8AC3E}">
        <p14:creationId xmlns:p14="http://schemas.microsoft.com/office/powerpoint/2010/main" val="600704084"/>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ICONS–FEATURES</a:t>
            </a:r>
            <a:endParaRPr lang="en-US" dirty="0"/>
          </a:p>
        </p:txBody>
      </p:sp>
      <p:sp>
        <p:nvSpPr>
          <p:cNvPr id="72" name="TextBox 71"/>
          <p:cNvSpPr txBox="1"/>
          <p:nvPr/>
        </p:nvSpPr>
        <p:spPr>
          <a:xfrm>
            <a:off x="4733510" y="1626907"/>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Backup Recovery</a:t>
            </a:r>
          </a:p>
        </p:txBody>
      </p:sp>
      <p:sp>
        <p:nvSpPr>
          <p:cNvPr id="73" name="TextBox 72"/>
          <p:cNvSpPr txBox="1"/>
          <p:nvPr/>
        </p:nvSpPr>
        <p:spPr>
          <a:xfrm>
            <a:off x="5564362" y="1626907"/>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Control System</a:t>
            </a:r>
          </a:p>
        </p:txBody>
      </p:sp>
      <p:sp>
        <p:nvSpPr>
          <p:cNvPr id="74" name="TextBox 73"/>
          <p:cNvSpPr txBox="1"/>
          <p:nvPr/>
        </p:nvSpPr>
        <p:spPr>
          <a:xfrm>
            <a:off x="6395215" y="1626907"/>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Data Cleansing</a:t>
            </a:r>
          </a:p>
        </p:txBody>
      </p:sp>
      <p:sp>
        <p:nvSpPr>
          <p:cNvPr id="75" name="TextBox 74"/>
          <p:cNvSpPr txBox="1"/>
          <p:nvPr/>
        </p:nvSpPr>
        <p:spPr>
          <a:xfrm>
            <a:off x="7226067" y="1626907"/>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Data Governance</a:t>
            </a:r>
          </a:p>
        </p:txBody>
      </p:sp>
      <p:sp>
        <p:nvSpPr>
          <p:cNvPr id="76" name="TextBox 75"/>
          <p:cNvSpPr txBox="1"/>
          <p:nvPr/>
        </p:nvSpPr>
        <p:spPr>
          <a:xfrm>
            <a:off x="8056918" y="1626907"/>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Data Integration</a:t>
            </a:r>
          </a:p>
        </p:txBody>
      </p:sp>
      <p:sp>
        <p:nvSpPr>
          <p:cNvPr id="67" name="TextBox 66"/>
          <p:cNvSpPr txBox="1"/>
          <p:nvPr/>
        </p:nvSpPr>
        <p:spPr>
          <a:xfrm>
            <a:off x="579242" y="1626907"/>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24x7 Apps</a:t>
            </a:r>
          </a:p>
        </p:txBody>
      </p:sp>
      <p:sp>
        <p:nvSpPr>
          <p:cNvPr id="68" name="TextBox 67"/>
          <p:cNvSpPr txBox="1"/>
          <p:nvPr/>
        </p:nvSpPr>
        <p:spPr>
          <a:xfrm>
            <a:off x="1284153" y="1626907"/>
            <a:ext cx="811925"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Administration</a:t>
            </a:r>
          </a:p>
        </p:txBody>
      </p:sp>
      <p:sp>
        <p:nvSpPr>
          <p:cNvPr id="69" name="TextBox 68"/>
          <p:cNvSpPr txBox="1"/>
          <p:nvPr/>
        </p:nvSpPr>
        <p:spPr>
          <a:xfrm>
            <a:off x="2240951" y="1626907"/>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Applications</a:t>
            </a:r>
          </a:p>
        </p:txBody>
      </p:sp>
      <p:sp>
        <p:nvSpPr>
          <p:cNvPr id="70" name="TextBox 69"/>
          <p:cNvSpPr txBox="1"/>
          <p:nvPr/>
        </p:nvSpPr>
        <p:spPr>
          <a:xfrm>
            <a:off x="3003073" y="1626907"/>
            <a:ext cx="754710"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Authentication</a:t>
            </a:r>
          </a:p>
        </p:txBody>
      </p:sp>
      <p:sp>
        <p:nvSpPr>
          <p:cNvPr id="71" name="TextBox 70"/>
          <p:cNvSpPr txBox="1"/>
          <p:nvPr/>
        </p:nvSpPr>
        <p:spPr>
          <a:xfrm>
            <a:off x="3902657" y="1626907"/>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Authorization</a:t>
            </a:r>
          </a:p>
        </p:txBody>
      </p:sp>
      <p:sp>
        <p:nvSpPr>
          <p:cNvPr id="82" name="TextBox 81"/>
          <p:cNvSpPr txBox="1"/>
          <p:nvPr/>
        </p:nvSpPr>
        <p:spPr>
          <a:xfrm>
            <a:off x="4733510" y="261018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Encryption</a:t>
            </a:r>
          </a:p>
        </p:txBody>
      </p:sp>
      <p:sp>
        <p:nvSpPr>
          <p:cNvPr id="83" name="TextBox 82"/>
          <p:cNvSpPr txBox="1"/>
          <p:nvPr/>
        </p:nvSpPr>
        <p:spPr>
          <a:xfrm>
            <a:off x="5564362" y="2610186"/>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Enterprise Grade</a:t>
            </a:r>
          </a:p>
        </p:txBody>
      </p:sp>
      <p:sp>
        <p:nvSpPr>
          <p:cNvPr id="84" name="TextBox 83"/>
          <p:cNvSpPr txBox="1"/>
          <p:nvPr/>
        </p:nvSpPr>
        <p:spPr>
          <a:xfrm>
            <a:off x="6395215" y="2610186"/>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High Availability</a:t>
            </a:r>
          </a:p>
        </p:txBody>
      </p:sp>
      <p:sp>
        <p:nvSpPr>
          <p:cNvPr id="85" name="TextBox 84"/>
          <p:cNvSpPr txBox="1"/>
          <p:nvPr/>
        </p:nvSpPr>
        <p:spPr>
          <a:xfrm>
            <a:off x="7226067" y="261018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Integration</a:t>
            </a:r>
          </a:p>
        </p:txBody>
      </p:sp>
      <p:sp>
        <p:nvSpPr>
          <p:cNvPr id="86" name="TextBox 85"/>
          <p:cNvSpPr txBox="1"/>
          <p:nvPr/>
        </p:nvSpPr>
        <p:spPr>
          <a:xfrm>
            <a:off x="7995713" y="2610184"/>
            <a:ext cx="849481"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Interoperability</a:t>
            </a:r>
          </a:p>
        </p:txBody>
      </p:sp>
      <p:sp>
        <p:nvSpPr>
          <p:cNvPr id="77" name="TextBox 76"/>
          <p:cNvSpPr txBox="1"/>
          <p:nvPr/>
        </p:nvSpPr>
        <p:spPr>
          <a:xfrm>
            <a:off x="579242" y="261018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Data Lineage</a:t>
            </a:r>
          </a:p>
        </p:txBody>
      </p:sp>
      <p:sp>
        <p:nvSpPr>
          <p:cNvPr id="78" name="TextBox 77"/>
          <p:cNvSpPr txBox="1"/>
          <p:nvPr/>
        </p:nvSpPr>
        <p:spPr>
          <a:xfrm>
            <a:off x="1410099" y="2610186"/>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Data Protection</a:t>
            </a:r>
          </a:p>
        </p:txBody>
      </p:sp>
      <p:sp>
        <p:nvSpPr>
          <p:cNvPr id="79" name="TextBox 78"/>
          <p:cNvSpPr txBox="1"/>
          <p:nvPr/>
        </p:nvSpPr>
        <p:spPr>
          <a:xfrm>
            <a:off x="2240951" y="2610186"/>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Disaster Recovery</a:t>
            </a:r>
          </a:p>
        </p:txBody>
      </p:sp>
      <p:sp>
        <p:nvSpPr>
          <p:cNvPr id="80" name="TextBox 79"/>
          <p:cNvSpPr txBox="1"/>
          <p:nvPr/>
        </p:nvSpPr>
        <p:spPr>
          <a:xfrm>
            <a:off x="3071804" y="261018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Easy Access</a:t>
            </a:r>
          </a:p>
        </p:txBody>
      </p:sp>
      <p:sp>
        <p:nvSpPr>
          <p:cNvPr id="81" name="TextBox 80"/>
          <p:cNvSpPr txBox="1"/>
          <p:nvPr/>
        </p:nvSpPr>
        <p:spPr>
          <a:xfrm>
            <a:off x="3902657" y="2610186"/>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Easy Management</a:t>
            </a:r>
          </a:p>
        </p:txBody>
      </p:sp>
      <p:sp>
        <p:nvSpPr>
          <p:cNvPr id="92" name="TextBox 91"/>
          <p:cNvSpPr txBox="1"/>
          <p:nvPr/>
        </p:nvSpPr>
        <p:spPr>
          <a:xfrm>
            <a:off x="4651374" y="3581848"/>
            <a:ext cx="768116"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Performance</a:t>
            </a:r>
          </a:p>
        </p:txBody>
      </p:sp>
      <p:sp>
        <p:nvSpPr>
          <p:cNvPr id="93" name="TextBox 92"/>
          <p:cNvSpPr txBox="1"/>
          <p:nvPr/>
        </p:nvSpPr>
        <p:spPr>
          <a:xfrm>
            <a:off x="5564362" y="3581846"/>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Replication</a:t>
            </a:r>
          </a:p>
        </p:txBody>
      </p:sp>
      <p:sp>
        <p:nvSpPr>
          <p:cNvPr id="94" name="TextBox 93"/>
          <p:cNvSpPr txBox="1"/>
          <p:nvPr/>
        </p:nvSpPr>
        <p:spPr>
          <a:xfrm>
            <a:off x="6395215" y="3581848"/>
            <a:ext cx="685979" cy="313013"/>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Rolling Upgrades</a:t>
            </a:r>
          </a:p>
        </p:txBody>
      </p:sp>
      <p:sp>
        <p:nvSpPr>
          <p:cNvPr id="95" name="TextBox 94"/>
          <p:cNvSpPr txBox="1"/>
          <p:nvPr/>
        </p:nvSpPr>
        <p:spPr>
          <a:xfrm>
            <a:off x="7226067" y="3581846"/>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Scalability</a:t>
            </a:r>
          </a:p>
        </p:txBody>
      </p:sp>
      <p:sp>
        <p:nvSpPr>
          <p:cNvPr id="96" name="TextBox 95"/>
          <p:cNvSpPr txBox="1"/>
          <p:nvPr/>
        </p:nvSpPr>
        <p:spPr>
          <a:xfrm>
            <a:off x="8056918" y="3581846"/>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Search</a:t>
            </a:r>
          </a:p>
        </p:txBody>
      </p:sp>
      <p:sp>
        <p:nvSpPr>
          <p:cNvPr id="87" name="TextBox 86"/>
          <p:cNvSpPr txBox="1"/>
          <p:nvPr/>
        </p:nvSpPr>
        <p:spPr>
          <a:xfrm>
            <a:off x="579242" y="3581846"/>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Job Tracker</a:t>
            </a:r>
          </a:p>
        </p:txBody>
      </p:sp>
      <p:sp>
        <p:nvSpPr>
          <p:cNvPr id="88" name="TextBox 87"/>
          <p:cNvSpPr txBox="1"/>
          <p:nvPr/>
        </p:nvSpPr>
        <p:spPr>
          <a:xfrm>
            <a:off x="1410099" y="3581846"/>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Jobs</a:t>
            </a:r>
          </a:p>
        </p:txBody>
      </p:sp>
      <p:sp>
        <p:nvSpPr>
          <p:cNvPr id="89" name="TextBox 88"/>
          <p:cNvSpPr txBox="1"/>
          <p:nvPr/>
        </p:nvSpPr>
        <p:spPr>
          <a:xfrm>
            <a:off x="2240951" y="3581846"/>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Lower Cost</a:t>
            </a:r>
          </a:p>
        </p:txBody>
      </p:sp>
      <p:sp>
        <p:nvSpPr>
          <p:cNvPr id="90" name="TextBox 89"/>
          <p:cNvSpPr txBox="1"/>
          <p:nvPr/>
        </p:nvSpPr>
        <p:spPr>
          <a:xfrm>
            <a:off x="3071804" y="3581846"/>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Mirroring</a:t>
            </a:r>
          </a:p>
        </p:txBody>
      </p:sp>
      <p:sp>
        <p:nvSpPr>
          <p:cNvPr id="91" name="TextBox 90"/>
          <p:cNvSpPr txBox="1"/>
          <p:nvPr/>
        </p:nvSpPr>
        <p:spPr>
          <a:xfrm>
            <a:off x="3902657" y="3581848"/>
            <a:ext cx="685979" cy="313013"/>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Multi Tenancy</a:t>
            </a:r>
          </a:p>
        </p:txBody>
      </p:sp>
      <p:sp>
        <p:nvSpPr>
          <p:cNvPr id="97" name="TextBox 96"/>
          <p:cNvSpPr txBox="1"/>
          <p:nvPr/>
        </p:nvSpPr>
        <p:spPr>
          <a:xfrm>
            <a:off x="579242" y="4482870"/>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Security</a:t>
            </a:r>
          </a:p>
        </p:txBody>
      </p:sp>
      <p:sp>
        <p:nvSpPr>
          <p:cNvPr id="98" name="TextBox 97"/>
          <p:cNvSpPr txBox="1"/>
          <p:nvPr/>
        </p:nvSpPr>
        <p:spPr>
          <a:xfrm>
            <a:off x="1410099" y="4482870"/>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Self Healing</a:t>
            </a:r>
          </a:p>
        </p:txBody>
      </p:sp>
      <p:sp>
        <p:nvSpPr>
          <p:cNvPr id="99" name="TextBox 98"/>
          <p:cNvSpPr txBox="1"/>
          <p:nvPr/>
        </p:nvSpPr>
        <p:spPr>
          <a:xfrm>
            <a:off x="2240951" y="4482870"/>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Simplified Workflows</a:t>
            </a:r>
          </a:p>
        </p:txBody>
      </p:sp>
      <p:sp>
        <p:nvSpPr>
          <p:cNvPr id="100" name="TextBox 99"/>
          <p:cNvSpPr txBox="1"/>
          <p:nvPr/>
        </p:nvSpPr>
        <p:spPr>
          <a:xfrm>
            <a:off x="3071804" y="4482870"/>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Snapshots</a:t>
            </a:r>
          </a:p>
        </p:txBody>
      </p:sp>
      <p:sp>
        <p:nvSpPr>
          <p:cNvPr id="101" name="TextBox 100"/>
          <p:cNvSpPr txBox="1"/>
          <p:nvPr/>
        </p:nvSpPr>
        <p:spPr>
          <a:xfrm>
            <a:off x="3902657" y="4482870"/>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Streaming</a:t>
            </a:r>
          </a:p>
        </p:txBody>
      </p:sp>
      <p:pic>
        <p:nvPicPr>
          <p:cNvPr id="8" name="Picture 7" descr="Features_50k_24X7_Apps.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7115" y="863604"/>
            <a:ext cx="768111" cy="767911"/>
          </a:xfrm>
          <a:prstGeom prst="rect">
            <a:avLst/>
          </a:prstGeom>
        </p:spPr>
      </p:pic>
      <p:pic>
        <p:nvPicPr>
          <p:cNvPr id="9" name="Picture 8" descr="Features_50k_Admin.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84153" y="877920"/>
            <a:ext cx="749183" cy="748987"/>
          </a:xfrm>
          <a:prstGeom prst="rect">
            <a:avLst/>
          </a:prstGeom>
        </p:spPr>
      </p:pic>
      <p:pic>
        <p:nvPicPr>
          <p:cNvPr id="10" name="Picture 9" descr="Features_50k_Apps.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162552" y="868240"/>
            <a:ext cx="758864" cy="758667"/>
          </a:xfrm>
          <a:prstGeom prst="rect">
            <a:avLst/>
          </a:prstGeom>
        </p:spPr>
      </p:pic>
      <p:pic>
        <p:nvPicPr>
          <p:cNvPr id="11" name="Picture 10" descr="Features_50k_Authentication.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060557" y="937946"/>
            <a:ext cx="655488" cy="655317"/>
          </a:xfrm>
          <a:prstGeom prst="rect">
            <a:avLst/>
          </a:prstGeom>
        </p:spPr>
      </p:pic>
      <p:pic>
        <p:nvPicPr>
          <p:cNvPr id="13" name="Picture 12" descr="Features_50k_Authorization.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902657" y="913201"/>
            <a:ext cx="623237" cy="623075"/>
          </a:xfrm>
          <a:prstGeom prst="rect">
            <a:avLst/>
          </a:prstGeom>
        </p:spPr>
      </p:pic>
      <p:pic>
        <p:nvPicPr>
          <p:cNvPr id="14" name="Picture 13" descr="Features_50k_Backup_Recovery.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651373" y="892104"/>
            <a:ext cx="734994" cy="734803"/>
          </a:xfrm>
          <a:prstGeom prst="rect">
            <a:avLst/>
          </a:prstGeom>
        </p:spPr>
      </p:pic>
      <p:pic>
        <p:nvPicPr>
          <p:cNvPr id="15" name="Picture 14" descr="Features_50k_Control_Systems.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554488" y="937944"/>
            <a:ext cx="662732" cy="662560"/>
          </a:xfrm>
          <a:prstGeom prst="rect">
            <a:avLst/>
          </a:prstGeom>
        </p:spPr>
      </p:pic>
      <p:pic>
        <p:nvPicPr>
          <p:cNvPr id="16" name="Picture 15" descr="Features_50k_DataCleansing.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457957" y="1016296"/>
            <a:ext cx="623237" cy="623075"/>
          </a:xfrm>
          <a:prstGeom prst="rect">
            <a:avLst/>
          </a:prstGeom>
        </p:spPr>
      </p:pic>
      <p:pic>
        <p:nvPicPr>
          <p:cNvPr id="17" name="Picture 16" descr="Features_50k_DataGovernence.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259179" y="1016100"/>
            <a:ext cx="598486" cy="598330"/>
          </a:xfrm>
          <a:prstGeom prst="rect">
            <a:avLst/>
          </a:prstGeom>
        </p:spPr>
      </p:pic>
      <p:pic>
        <p:nvPicPr>
          <p:cNvPr id="18" name="Picture 17" descr="Features_50k_DataIntegration.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097319" y="1016296"/>
            <a:ext cx="551360" cy="551217"/>
          </a:xfrm>
          <a:prstGeom prst="rect">
            <a:avLst/>
          </a:prstGeom>
        </p:spPr>
      </p:pic>
      <p:pic>
        <p:nvPicPr>
          <p:cNvPr id="19" name="Picture 18" descr="Features_50k_DataLineage.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577761" y="1963877"/>
            <a:ext cx="623237" cy="623075"/>
          </a:xfrm>
          <a:prstGeom prst="rect">
            <a:avLst/>
          </a:prstGeom>
        </p:spPr>
      </p:pic>
      <p:pic>
        <p:nvPicPr>
          <p:cNvPr id="20" name="Picture 19" descr="Features_50k_DataProtection.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443211" y="1987109"/>
            <a:ext cx="599996" cy="599839"/>
          </a:xfrm>
          <a:prstGeom prst="rect">
            <a:avLst/>
          </a:prstGeom>
        </p:spPr>
      </p:pic>
      <p:pic>
        <p:nvPicPr>
          <p:cNvPr id="21" name="Picture 20" descr="Features_50k_DisasterRecov.png"/>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2287428" y="1987109"/>
            <a:ext cx="517827" cy="517692"/>
          </a:xfrm>
          <a:prstGeom prst="rect">
            <a:avLst/>
          </a:prstGeom>
        </p:spPr>
      </p:pic>
      <p:pic>
        <p:nvPicPr>
          <p:cNvPr id="22" name="Picture 21" descr="Features_50k_EasyAccess.png"/>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3117445" y="2021747"/>
            <a:ext cx="553729" cy="553585"/>
          </a:xfrm>
          <a:prstGeom prst="rect">
            <a:avLst/>
          </a:prstGeom>
        </p:spPr>
      </p:pic>
      <p:pic>
        <p:nvPicPr>
          <p:cNvPr id="23" name="Picture 22" descr="Features_50k_EasyManagement.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3910474" y="2003836"/>
            <a:ext cx="621807" cy="621645"/>
          </a:xfrm>
          <a:prstGeom prst="rect">
            <a:avLst/>
          </a:prstGeom>
        </p:spPr>
      </p:pic>
      <p:pic>
        <p:nvPicPr>
          <p:cNvPr id="24" name="Picture 23" descr="Features_50k_Encryprion.png"/>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4693736" y="2003834"/>
            <a:ext cx="693262" cy="693082"/>
          </a:xfrm>
          <a:prstGeom prst="rect">
            <a:avLst/>
          </a:prstGeom>
        </p:spPr>
      </p:pic>
      <p:pic>
        <p:nvPicPr>
          <p:cNvPr id="25" name="Picture 24" descr="Features_50k_EnterpriseGrade.png"/>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5643325" y="1979501"/>
            <a:ext cx="549505" cy="549363"/>
          </a:xfrm>
          <a:prstGeom prst="rect">
            <a:avLst/>
          </a:prstGeom>
        </p:spPr>
      </p:pic>
      <p:pic>
        <p:nvPicPr>
          <p:cNvPr id="26" name="Picture 25" descr="Features_50k_HighAvailability.png"/>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6464969" y="2075871"/>
            <a:ext cx="537258" cy="537118"/>
          </a:xfrm>
          <a:prstGeom prst="rect">
            <a:avLst/>
          </a:prstGeom>
        </p:spPr>
      </p:pic>
      <p:pic>
        <p:nvPicPr>
          <p:cNvPr id="27" name="Picture 26" descr="Features_50k_Integration.png"/>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7328269" y="2122341"/>
            <a:ext cx="429043" cy="428931"/>
          </a:xfrm>
          <a:prstGeom prst="rect">
            <a:avLst/>
          </a:prstGeom>
        </p:spPr>
      </p:pic>
      <p:pic>
        <p:nvPicPr>
          <p:cNvPr id="28" name="Picture 27" descr="Features_50k_Interoperability.png"/>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8097325" y="2073696"/>
            <a:ext cx="536627" cy="536488"/>
          </a:xfrm>
          <a:prstGeom prst="rect">
            <a:avLst/>
          </a:prstGeom>
        </p:spPr>
      </p:pic>
      <p:pic>
        <p:nvPicPr>
          <p:cNvPr id="30" name="Picture 29" descr="Features_50k_Jobs.png"/>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1446667" y="2985456"/>
            <a:ext cx="596545" cy="596390"/>
          </a:xfrm>
          <a:prstGeom prst="rect">
            <a:avLst/>
          </a:prstGeom>
        </p:spPr>
      </p:pic>
      <p:pic>
        <p:nvPicPr>
          <p:cNvPr id="31" name="Picture 30" descr="Features_50k_JobTracker.png"/>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623350" y="3018291"/>
            <a:ext cx="525089" cy="524953"/>
          </a:xfrm>
          <a:prstGeom prst="rect">
            <a:avLst/>
          </a:prstGeom>
        </p:spPr>
      </p:pic>
      <p:pic>
        <p:nvPicPr>
          <p:cNvPr id="64" name="Picture 63" descr="Features_50k_LowerCost.png"/>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2287428" y="3030404"/>
            <a:ext cx="621807" cy="621645"/>
          </a:xfrm>
          <a:prstGeom prst="rect">
            <a:avLst/>
          </a:prstGeom>
        </p:spPr>
      </p:pic>
      <p:pic>
        <p:nvPicPr>
          <p:cNvPr id="65" name="Picture 64" descr="Features_50k_Mirroring.png"/>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3117440" y="3030405"/>
            <a:ext cx="557930" cy="557785"/>
          </a:xfrm>
          <a:prstGeom prst="rect">
            <a:avLst/>
          </a:prstGeom>
        </p:spPr>
      </p:pic>
      <p:pic>
        <p:nvPicPr>
          <p:cNvPr id="66" name="Picture 65" descr="Features_50k_MultiTenancy.png"/>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3995649" y="3023295"/>
            <a:ext cx="520082" cy="519946"/>
          </a:xfrm>
          <a:prstGeom prst="rect">
            <a:avLst/>
          </a:prstGeom>
        </p:spPr>
      </p:pic>
      <p:pic>
        <p:nvPicPr>
          <p:cNvPr id="137" name="Picture 136" descr="Features_50k_Performance.png"/>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4765996" y="3055993"/>
            <a:ext cx="558265" cy="558120"/>
          </a:xfrm>
          <a:prstGeom prst="rect">
            <a:avLst/>
          </a:prstGeom>
        </p:spPr>
      </p:pic>
      <p:pic>
        <p:nvPicPr>
          <p:cNvPr id="138" name="Picture 137" descr="Features_50k_Replication.png"/>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5564357" y="2993603"/>
            <a:ext cx="620668" cy="620507"/>
          </a:xfrm>
          <a:prstGeom prst="rect">
            <a:avLst/>
          </a:prstGeom>
        </p:spPr>
      </p:pic>
      <p:pic>
        <p:nvPicPr>
          <p:cNvPr id="139" name="Picture 138" descr="Features_50k_Rolling Upgrades.png"/>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6355441" y="2967492"/>
            <a:ext cx="646786" cy="646618"/>
          </a:xfrm>
          <a:prstGeom prst="rect">
            <a:avLst/>
          </a:prstGeom>
        </p:spPr>
      </p:pic>
      <p:pic>
        <p:nvPicPr>
          <p:cNvPr id="140" name="Picture 139" descr="Features_50k_Scalability.png"/>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7272539" y="3040741"/>
            <a:ext cx="502634" cy="502503"/>
          </a:xfrm>
          <a:prstGeom prst="rect">
            <a:avLst/>
          </a:prstGeom>
        </p:spPr>
      </p:pic>
      <p:pic>
        <p:nvPicPr>
          <p:cNvPr id="141" name="Picture 140" descr="Features_50k_Search.png"/>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8056918" y="3069962"/>
            <a:ext cx="489565" cy="489438"/>
          </a:xfrm>
          <a:prstGeom prst="rect">
            <a:avLst/>
          </a:prstGeom>
        </p:spPr>
      </p:pic>
      <p:pic>
        <p:nvPicPr>
          <p:cNvPr id="142" name="Picture 141" descr="Features_50k_Security.png"/>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666516" y="3911194"/>
            <a:ext cx="497689" cy="497559"/>
          </a:xfrm>
          <a:prstGeom prst="rect">
            <a:avLst/>
          </a:prstGeom>
        </p:spPr>
      </p:pic>
      <p:pic>
        <p:nvPicPr>
          <p:cNvPr id="147" name="Picture 146" descr="Features_50k_SelfHealing.png"/>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1426849" y="3898947"/>
            <a:ext cx="641340" cy="641173"/>
          </a:xfrm>
          <a:prstGeom prst="rect">
            <a:avLst/>
          </a:prstGeom>
        </p:spPr>
      </p:pic>
      <p:pic>
        <p:nvPicPr>
          <p:cNvPr id="148" name="Picture 147" descr="Features_50k_SimplifiedWorkflows.png"/>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2310434" y="3988181"/>
            <a:ext cx="494816" cy="494688"/>
          </a:xfrm>
          <a:prstGeom prst="rect">
            <a:avLst/>
          </a:prstGeom>
        </p:spPr>
      </p:pic>
      <p:pic>
        <p:nvPicPr>
          <p:cNvPr id="149" name="Picture 148" descr="Features_50k_Snapshots.png"/>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3117440" y="3981075"/>
            <a:ext cx="494816" cy="494688"/>
          </a:xfrm>
          <a:prstGeom prst="rect">
            <a:avLst/>
          </a:prstGeom>
        </p:spPr>
      </p:pic>
      <p:pic>
        <p:nvPicPr>
          <p:cNvPr id="151" name="Picture 150" descr="Features_50k_Streaming.png"/>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3960792" y="4023701"/>
            <a:ext cx="521900" cy="521764"/>
          </a:xfrm>
          <a:prstGeom prst="rect">
            <a:avLst/>
          </a:prstGeom>
        </p:spPr>
      </p:pic>
    </p:spTree>
    <p:extLst>
      <p:ext uri="{BB962C8B-B14F-4D97-AF65-F5344CB8AC3E}">
        <p14:creationId xmlns:p14="http://schemas.microsoft.com/office/powerpoint/2010/main" val="1107072910"/>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ICONS–BIG DATA</a:t>
            </a:r>
            <a:endParaRPr lang="en-US" dirty="0"/>
          </a:p>
        </p:txBody>
      </p:sp>
      <p:sp>
        <p:nvSpPr>
          <p:cNvPr id="70" name="TextBox 69"/>
          <p:cNvSpPr txBox="1"/>
          <p:nvPr/>
        </p:nvSpPr>
        <p:spPr>
          <a:xfrm>
            <a:off x="2231282" y="155696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Architecture</a:t>
            </a:r>
          </a:p>
        </p:txBody>
      </p:sp>
      <p:sp>
        <p:nvSpPr>
          <p:cNvPr id="71" name="TextBox 70"/>
          <p:cNvSpPr txBox="1"/>
          <p:nvPr/>
        </p:nvSpPr>
        <p:spPr>
          <a:xfrm>
            <a:off x="3059617" y="155696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Batch</a:t>
            </a:r>
          </a:p>
        </p:txBody>
      </p:sp>
      <p:sp>
        <p:nvSpPr>
          <p:cNvPr id="72" name="TextBox 71"/>
          <p:cNvSpPr txBox="1"/>
          <p:nvPr/>
        </p:nvSpPr>
        <p:spPr>
          <a:xfrm>
            <a:off x="3887946" y="155696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Big Data</a:t>
            </a:r>
          </a:p>
        </p:txBody>
      </p:sp>
      <p:sp>
        <p:nvSpPr>
          <p:cNvPr id="73" name="TextBox 72"/>
          <p:cNvSpPr txBox="1"/>
          <p:nvPr/>
        </p:nvSpPr>
        <p:spPr>
          <a:xfrm>
            <a:off x="4716271" y="1556965"/>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Business Intelligence</a:t>
            </a:r>
          </a:p>
        </p:txBody>
      </p:sp>
      <p:sp>
        <p:nvSpPr>
          <p:cNvPr id="74" name="TextBox 73"/>
          <p:cNvSpPr txBox="1"/>
          <p:nvPr/>
        </p:nvSpPr>
        <p:spPr>
          <a:xfrm>
            <a:off x="5544606" y="155696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Cloud</a:t>
            </a:r>
          </a:p>
        </p:txBody>
      </p:sp>
      <p:sp>
        <p:nvSpPr>
          <p:cNvPr id="75" name="TextBox 74"/>
          <p:cNvSpPr txBox="1"/>
          <p:nvPr/>
        </p:nvSpPr>
        <p:spPr>
          <a:xfrm>
            <a:off x="6372935" y="155696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Data Center</a:t>
            </a:r>
          </a:p>
        </p:txBody>
      </p:sp>
      <p:sp>
        <p:nvSpPr>
          <p:cNvPr id="76" name="TextBox 75"/>
          <p:cNvSpPr txBox="1"/>
          <p:nvPr/>
        </p:nvSpPr>
        <p:spPr>
          <a:xfrm>
            <a:off x="7201265" y="155696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Data Mart</a:t>
            </a:r>
          </a:p>
        </p:txBody>
      </p:sp>
      <p:sp>
        <p:nvSpPr>
          <p:cNvPr id="77" name="TextBox 76"/>
          <p:cNvSpPr txBox="1"/>
          <p:nvPr/>
        </p:nvSpPr>
        <p:spPr>
          <a:xfrm>
            <a:off x="8029592" y="1556965"/>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Data Warehouse</a:t>
            </a:r>
          </a:p>
        </p:txBody>
      </p:sp>
      <p:sp>
        <p:nvSpPr>
          <p:cNvPr id="68" name="TextBox 67"/>
          <p:cNvSpPr txBox="1"/>
          <p:nvPr/>
        </p:nvSpPr>
        <p:spPr>
          <a:xfrm>
            <a:off x="574624" y="155696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Access</a:t>
            </a:r>
          </a:p>
        </p:txBody>
      </p:sp>
      <p:sp>
        <p:nvSpPr>
          <p:cNvPr id="69" name="TextBox 68"/>
          <p:cNvSpPr txBox="1"/>
          <p:nvPr/>
        </p:nvSpPr>
        <p:spPr>
          <a:xfrm>
            <a:off x="1402957" y="155696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Analytics</a:t>
            </a:r>
          </a:p>
        </p:txBody>
      </p:sp>
      <p:sp>
        <p:nvSpPr>
          <p:cNvPr id="80" name="TextBox 79"/>
          <p:cNvSpPr txBox="1"/>
          <p:nvPr/>
        </p:nvSpPr>
        <p:spPr>
          <a:xfrm>
            <a:off x="2231282" y="2548734"/>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ELT</a:t>
            </a:r>
          </a:p>
        </p:txBody>
      </p:sp>
      <p:sp>
        <p:nvSpPr>
          <p:cNvPr id="81" name="TextBox 80"/>
          <p:cNvSpPr txBox="1"/>
          <p:nvPr/>
        </p:nvSpPr>
        <p:spPr>
          <a:xfrm>
            <a:off x="3059617" y="2548734"/>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Enterprise Data Hub</a:t>
            </a:r>
          </a:p>
        </p:txBody>
      </p:sp>
      <p:sp>
        <p:nvSpPr>
          <p:cNvPr id="82" name="TextBox 81"/>
          <p:cNvSpPr txBox="1"/>
          <p:nvPr/>
        </p:nvSpPr>
        <p:spPr>
          <a:xfrm>
            <a:off x="3887946" y="2548734"/>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ETL</a:t>
            </a:r>
          </a:p>
        </p:txBody>
      </p:sp>
      <p:sp>
        <p:nvSpPr>
          <p:cNvPr id="83" name="TextBox 82"/>
          <p:cNvSpPr txBox="1"/>
          <p:nvPr/>
        </p:nvSpPr>
        <p:spPr>
          <a:xfrm>
            <a:off x="4716271" y="2548734"/>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File System</a:t>
            </a:r>
          </a:p>
        </p:txBody>
      </p:sp>
      <p:sp>
        <p:nvSpPr>
          <p:cNvPr id="84" name="TextBox 83"/>
          <p:cNvSpPr txBox="1"/>
          <p:nvPr/>
        </p:nvSpPr>
        <p:spPr>
          <a:xfrm>
            <a:off x="5544606" y="2548734"/>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Ingest</a:t>
            </a:r>
          </a:p>
        </p:txBody>
      </p:sp>
      <p:sp>
        <p:nvSpPr>
          <p:cNvPr id="85" name="TextBox 84"/>
          <p:cNvSpPr txBox="1"/>
          <p:nvPr/>
        </p:nvSpPr>
        <p:spPr>
          <a:xfrm>
            <a:off x="6372935" y="2548734"/>
            <a:ext cx="685979" cy="138499"/>
          </a:xfrm>
          <a:prstGeom prst="rect">
            <a:avLst/>
          </a:prstGeom>
          <a:noFill/>
        </p:spPr>
        <p:txBody>
          <a:bodyPr wrap="square" lIns="0" tIns="0" rIns="0" bIns="0" rtlCol="0">
            <a:spAutoFit/>
          </a:bodyPr>
          <a:lstStyle/>
          <a:p>
            <a:pPr algn="ctr"/>
            <a:r>
              <a:rPr lang="en-US" sz="900" dirty="0" err="1">
                <a:solidFill>
                  <a:srgbClr val="000000"/>
                </a:solidFill>
                <a:latin typeface="Arial"/>
                <a:cs typeface="Arial"/>
              </a:rPr>
              <a:t>MapReduce</a:t>
            </a:r>
            <a:endParaRPr lang="en-US" sz="900" dirty="0">
              <a:solidFill>
                <a:srgbClr val="000000"/>
              </a:solidFill>
              <a:latin typeface="Arial"/>
              <a:cs typeface="Arial"/>
            </a:endParaRPr>
          </a:p>
        </p:txBody>
      </p:sp>
      <p:sp>
        <p:nvSpPr>
          <p:cNvPr id="86" name="TextBox 85"/>
          <p:cNvSpPr txBox="1"/>
          <p:nvPr/>
        </p:nvSpPr>
        <p:spPr>
          <a:xfrm>
            <a:off x="7201265" y="2548734"/>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Network</a:t>
            </a:r>
          </a:p>
        </p:txBody>
      </p:sp>
      <p:sp>
        <p:nvSpPr>
          <p:cNvPr id="87" name="TextBox 86"/>
          <p:cNvSpPr txBox="1"/>
          <p:nvPr/>
        </p:nvSpPr>
        <p:spPr>
          <a:xfrm>
            <a:off x="8029592" y="2548734"/>
            <a:ext cx="685979" cy="138499"/>
          </a:xfrm>
          <a:prstGeom prst="rect">
            <a:avLst/>
          </a:prstGeom>
          <a:noFill/>
        </p:spPr>
        <p:txBody>
          <a:bodyPr wrap="square" lIns="0" tIns="0" rIns="0" bIns="0" rtlCol="0">
            <a:spAutoFit/>
          </a:bodyPr>
          <a:lstStyle/>
          <a:p>
            <a:pPr algn="ctr"/>
            <a:r>
              <a:rPr lang="en-US" sz="900" dirty="0" err="1">
                <a:solidFill>
                  <a:srgbClr val="000000"/>
                </a:solidFill>
                <a:latin typeface="Arial"/>
                <a:cs typeface="Arial"/>
              </a:rPr>
              <a:t>NoSQL</a:t>
            </a:r>
            <a:endParaRPr lang="en-US" sz="900" dirty="0">
              <a:solidFill>
                <a:srgbClr val="000000"/>
              </a:solidFill>
              <a:latin typeface="Arial"/>
              <a:cs typeface="Arial"/>
            </a:endParaRPr>
          </a:p>
        </p:txBody>
      </p:sp>
      <p:sp>
        <p:nvSpPr>
          <p:cNvPr id="78" name="TextBox 77"/>
          <p:cNvSpPr txBox="1"/>
          <p:nvPr/>
        </p:nvSpPr>
        <p:spPr>
          <a:xfrm>
            <a:off x="574624" y="2548734"/>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Database</a:t>
            </a:r>
          </a:p>
        </p:txBody>
      </p:sp>
      <p:sp>
        <p:nvSpPr>
          <p:cNvPr id="79" name="TextBox 78"/>
          <p:cNvSpPr txBox="1"/>
          <p:nvPr/>
        </p:nvSpPr>
        <p:spPr>
          <a:xfrm>
            <a:off x="1402957" y="2548734"/>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Disk</a:t>
            </a:r>
          </a:p>
        </p:txBody>
      </p:sp>
      <p:sp>
        <p:nvSpPr>
          <p:cNvPr id="90" name="TextBox 89"/>
          <p:cNvSpPr txBox="1"/>
          <p:nvPr/>
        </p:nvSpPr>
        <p:spPr>
          <a:xfrm>
            <a:off x="2231282" y="3522009"/>
            <a:ext cx="685979" cy="313013"/>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Open Source</a:t>
            </a:r>
          </a:p>
        </p:txBody>
      </p:sp>
      <p:sp>
        <p:nvSpPr>
          <p:cNvPr id="91" name="TextBox 90"/>
          <p:cNvSpPr txBox="1"/>
          <p:nvPr/>
        </p:nvSpPr>
        <p:spPr>
          <a:xfrm>
            <a:off x="3059617" y="3522009"/>
            <a:ext cx="685979" cy="313013"/>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Operational Analytics</a:t>
            </a:r>
          </a:p>
        </p:txBody>
      </p:sp>
      <p:sp>
        <p:nvSpPr>
          <p:cNvPr id="92" name="TextBox 91"/>
          <p:cNvSpPr txBox="1"/>
          <p:nvPr/>
        </p:nvSpPr>
        <p:spPr>
          <a:xfrm>
            <a:off x="3887946" y="3522009"/>
            <a:ext cx="685979" cy="313013"/>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Production Success</a:t>
            </a:r>
          </a:p>
        </p:txBody>
      </p:sp>
      <p:sp>
        <p:nvSpPr>
          <p:cNvPr id="93" name="TextBox 92"/>
          <p:cNvSpPr txBox="1"/>
          <p:nvPr/>
        </p:nvSpPr>
        <p:spPr>
          <a:xfrm>
            <a:off x="4716271" y="3522008"/>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Rack</a:t>
            </a:r>
          </a:p>
        </p:txBody>
      </p:sp>
      <p:sp>
        <p:nvSpPr>
          <p:cNvPr id="94" name="TextBox 93"/>
          <p:cNvSpPr txBox="1"/>
          <p:nvPr/>
        </p:nvSpPr>
        <p:spPr>
          <a:xfrm>
            <a:off x="5544606" y="3522008"/>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Real Time</a:t>
            </a:r>
          </a:p>
        </p:txBody>
      </p:sp>
      <p:sp>
        <p:nvSpPr>
          <p:cNvPr id="95" name="TextBox 94"/>
          <p:cNvSpPr txBox="1"/>
          <p:nvPr/>
        </p:nvSpPr>
        <p:spPr>
          <a:xfrm>
            <a:off x="6372935" y="3522008"/>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Servers</a:t>
            </a:r>
          </a:p>
        </p:txBody>
      </p:sp>
      <p:sp>
        <p:nvSpPr>
          <p:cNvPr id="96" name="TextBox 95"/>
          <p:cNvSpPr txBox="1"/>
          <p:nvPr/>
        </p:nvSpPr>
        <p:spPr>
          <a:xfrm>
            <a:off x="7201265" y="3522008"/>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SQL</a:t>
            </a:r>
          </a:p>
        </p:txBody>
      </p:sp>
      <p:sp>
        <p:nvSpPr>
          <p:cNvPr id="97" name="TextBox 96"/>
          <p:cNvSpPr txBox="1"/>
          <p:nvPr/>
        </p:nvSpPr>
        <p:spPr>
          <a:xfrm>
            <a:off x="8029592" y="3522008"/>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Storage</a:t>
            </a:r>
          </a:p>
        </p:txBody>
      </p:sp>
      <p:sp>
        <p:nvSpPr>
          <p:cNvPr id="88" name="TextBox 87"/>
          <p:cNvSpPr txBox="1"/>
          <p:nvPr/>
        </p:nvSpPr>
        <p:spPr>
          <a:xfrm>
            <a:off x="574624" y="3522008"/>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Offload</a:t>
            </a:r>
          </a:p>
        </p:txBody>
      </p:sp>
      <p:sp>
        <p:nvSpPr>
          <p:cNvPr id="89" name="TextBox 88"/>
          <p:cNvSpPr txBox="1"/>
          <p:nvPr/>
        </p:nvSpPr>
        <p:spPr>
          <a:xfrm>
            <a:off x="1402957" y="3522009"/>
            <a:ext cx="685979" cy="313013"/>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On Premises</a:t>
            </a:r>
          </a:p>
        </p:txBody>
      </p:sp>
      <p:grpSp>
        <p:nvGrpSpPr>
          <p:cNvPr id="144" name="Group 143"/>
          <p:cNvGrpSpPr/>
          <p:nvPr/>
        </p:nvGrpSpPr>
        <p:grpSpPr>
          <a:xfrm>
            <a:off x="574623" y="4421616"/>
            <a:ext cx="1514308" cy="276999"/>
            <a:chOff x="765964" y="6126180"/>
            <a:chExt cx="2018552" cy="369331"/>
          </a:xfrm>
        </p:grpSpPr>
        <p:sp>
          <p:nvSpPr>
            <p:cNvPr id="98" name="TextBox 97"/>
            <p:cNvSpPr txBox="1"/>
            <p:nvPr/>
          </p:nvSpPr>
          <p:spPr>
            <a:xfrm>
              <a:off x="765964" y="6126180"/>
              <a:ext cx="914399" cy="369331"/>
            </a:xfrm>
            <a:prstGeom prst="rect">
              <a:avLst/>
            </a:prstGeom>
            <a:noFill/>
          </p:spPr>
          <p:txBody>
            <a:bodyPr wrap="square" lIns="0" tIns="0" rIns="0" bIns="0" rtlCol="0">
              <a:spAutoFit/>
            </a:bodyPr>
            <a:lstStyle/>
            <a:p>
              <a:pPr algn="ctr"/>
              <a:r>
                <a:rPr lang="en-US" sz="900" dirty="0">
                  <a:solidFill>
                    <a:srgbClr val="000000"/>
                  </a:solidFill>
                  <a:latin typeface="Arial"/>
                  <a:cs typeface="Arial"/>
                </a:rPr>
                <a:t>Storage Layer</a:t>
              </a:r>
            </a:p>
          </p:txBody>
        </p:sp>
        <p:sp>
          <p:nvSpPr>
            <p:cNvPr id="99" name="TextBox 98"/>
            <p:cNvSpPr txBox="1"/>
            <p:nvPr/>
          </p:nvSpPr>
          <p:spPr>
            <a:xfrm>
              <a:off x="1870117" y="6126180"/>
              <a:ext cx="914399" cy="184665"/>
            </a:xfrm>
            <a:prstGeom prst="rect">
              <a:avLst/>
            </a:prstGeom>
            <a:noFill/>
          </p:spPr>
          <p:txBody>
            <a:bodyPr wrap="square" lIns="0" tIns="0" rIns="0" bIns="0" rtlCol="0">
              <a:spAutoFit/>
            </a:bodyPr>
            <a:lstStyle/>
            <a:p>
              <a:pPr algn="ctr"/>
              <a:r>
                <a:rPr lang="en-US" sz="900" dirty="0">
                  <a:solidFill>
                    <a:srgbClr val="000000"/>
                  </a:solidFill>
                  <a:latin typeface="Arial"/>
                  <a:cs typeface="Arial"/>
                </a:rPr>
                <a:t>Virtualization</a:t>
              </a:r>
            </a:p>
          </p:txBody>
        </p:sp>
      </p:grpSp>
      <p:pic>
        <p:nvPicPr>
          <p:cNvPr id="3" name="Picture 2" descr="Icon_BigData_50k_Access.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77918" y="1016045"/>
            <a:ext cx="541062" cy="540921"/>
          </a:xfrm>
          <a:prstGeom prst="rect">
            <a:avLst/>
          </a:prstGeom>
        </p:spPr>
      </p:pic>
      <p:pic>
        <p:nvPicPr>
          <p:cNvPr id="4" name="Picture 3" descr="Icon_BigData_50k_Analytics.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82392" y="1016045"/>
            <a:ext cx="541062" cy="540921"/>
          </a:xfrm>
          <a:prstGeom prst="rect">
            <a:avLst/>
          </a:prstGeom>
        </p:spPr>
      </p:pic>
      <p:pic>
        <p:nvPicPr>
          <p:cNvPr id="5" name="Picture 4" descr="Icon_BigData_50k_Architectur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307766" y="1025831"/>
            <a:ext cx="508867" cy="508735"/>
          </a:xfrm>
          <a:prstGeom prst="rect">
            <a:avLst/>
          </a:prstGeom>
        </p:spPr>
      </p:pic>
      <p:pic>
        <p:nvPicPr>
          <p:cNvPr id="6" name="Picture 5" descr="Icon_BigData_50k_Batch.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01233" y="1050566"/>
            <a:ext cx="484124" cy="483998"/>
          </a:xfrm>
          <a:prstGeom prst="rect">
            <a:avLst/>
          </a:prstGeom>
        </p:spPr>
      </p:pic>
      <p:pic>
        <p:nvPicPr>
          <p:cNvPr id="7" name="Picture 6" descr="Icon_BigData_50k_BigData.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970198" y="1083865"/>
            <a:ext cx="450816" cy="450698"/>
          </a:xfrm>
          <a:prstGeom prst="rect">
            <a:avLst/>
          </a:prstGeom>
        </p:spPr>
      </p:pic>
      <p:pic>
        <p:nvPicPr>
          <p:cNvPr id="9" name="Picture 8" descr="Icon_BigData_50k_BI.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757893" y="1025830"/>
            <a:ext cx="573938" cy="573789"/>
          </a:xfrm>
          <a:prstGeom prst="rect">
            <a:avLst/>
          </a:prstGeom>
        </p:spPr>
      </p:pic>
      <p:pic>
        <p:nvPicPr>
          <p:cNvPr id="10" name="Picture 9" descr="Icon_BigData_50k_Cloud.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586228" y="993639"/>
            <a:ext cx="611049" cy="610890"/>
          </a:xfrm>
          <a:prstGeom prst="rect">
            <a:avLst/>
          </a:prstGeom>
        </p:spPr>
      </p:pic>
      <p:pic>
        <p:nvPicPr>
          <p:cNvPr id="11" name="Picture 10" descr="Icon_BigData_50k_DataCenter.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483798" y="1050568"/>
            <a:ext cx="440543" cy="440429"/>
          </a:xfrm>
          <a:prstGeom prst="rect">
            <a:avLst/>
          </a:prstGeom>
        </p:spPr>
      </p:pic>
      <p:pic>
        <p:nvPicPr>
          <p:cNvPr id="12" name="Picture 11" descr="Icon_BigData_50k_DataMart.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280700" y="993642"/>
            <a:ext cx="569428" cy="569280"/>
          </a:xfrm>
          <a:prstGeom prst="rect">
            <a:avLst/>
          </a:prstGeom>
        </p:spPr>
      </p:pic>
      <p:pic>
        <p:nvPicPr>
          <p:cNvPr id="13" name="Picture 12" descr="Icon_BigData_50k_DataWarehouse.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066515" y="1016042"/>
            <a:ext cx="537721" cy="537581"/>
          </a:xfrm>
          <a:prstGeom prst="rect">
            <a:avLst/>
          </a:prstGeom>
        </p:spPr>
      </p:pic>
      <p:pic>
        <p:nvPicPr>
          <p:cNvPr id="14" name="Picture 13" descr="Icon_BigData_50k_Database.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76876" y="1877757"/>
            <a:ext cx="671150" cy="670975"/>
          </a:xfrm>
          <a:prstGeom prst="rect">
            <a:avLst/>
          </a:prstGeom>
        </p:spPr>
      </p:pic>
      <p:pic>
        <p:nvPicPr>
          <p:cNvPr id="15" name="Picture 14" descr="Icon_BigData_50k_Disk.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440068" y="1877759"/>
            <a:ext cx="611049" cy="610890"/>
          </a:xfrm>
          <a:prstGeom prst="rect">
            <a:avLst/>
          </a:prstGeom>
        </p:spPr>
      </p:pic>
      <p:pic>
        <p:nvPicPr>
          <p:cNvPr id="16" name="Picture 15" descr="Icon_BigData_50k_ELT.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198678" y="1831553"/>
            <a:ext cx="728154" cy="727964"/>
          </a:xfrm>
          <a:prstGeom prst="rect">
            <a:avLst/>
          </a:prstGeom>
        </p:spPr>
      </p:pic>
      <p:pic>
        <p:nvPicPr>
          <p:cNvPr id="17" name="Picture 16" descr="Icon_BigData_50k_EnterpriseDataHub.png"/>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118069" y="1930474"/>
            <a:ext cx="573938" cy="573789"/>
          </a:xfrm>
          <a:prstGeom prst="rect">
            <a:avLst/>
          </a:prstGeom>
        </p:spPr>
      </p:pic>
      <p:pic>
        <p:nvPicPr>
          <p:cNvPr id="19" name="Picture 18" descr="Icon_BigData_50k_ETL.png"/>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3857356" y="1877756"/>
            <a:ext cx="693326" cy="693146"/>
          </a:xfrm>
          <a:prstGeom prst="rect">
            <a:avLst/>
          </a:prstGeom>
        </p:spPr>
      </p:pic>
      <p:pic>
        <p:nvPicPr>
          <p:cNvPr id="20" name="Picture 19" descr="Icon_BigData_50k_FIleSystem.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4753382" y="1946941"/>
            <a:ext cx="557466" cy="557321"/>
          </a:xfrm>
          <a:prstGeom prst="rect">
            <a:avLst/>
          </a:prstGeom>
        </p:spPr>
      </p:pic>
      <p:pic>
        <p:nvPicPr>
          <p:cNvPr id="21" name="Picture 20" descr="Icon_BigData_50k_Ingest.png"/>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581717" y="1926849"/>
            <a:ext cx="577563" cy="577412"/>
          </a:xfrm>
          <a:prstGeom prst="rect">
            <a:avLst/>
          </a:prstGeom>
        </p:spPr>
      </p:pic>
      <p:pic>
        <p:nvPicPr>
          <p:cNvPr id="22" name="Picture 21" descr="Icon_BigData_50k_MapReduce.png"/>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6476227" y="1963342"/>
            <a:ext cx="525444" cy="525307"/>
          </a:xfrm>
          <a:prstGeom prst="rect">
            <a:avLst/>
          </a:prstGeom>
        </p:spPr>
      </p:pic>
      <p:pic>
        <p:nvPicPr>
          <p:cNvPr id="23" name="Picture 22" descr="Icon_BigData_50k_Network.png"/>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7305203" y="2052061"/>
            <a:ext cx="452318" cy="452200"/>
          </a:xfrm>
          <a:prstGeom prst="rect">
            <a:avLst/>
          </a:prstGeom>
        </p:spPr>
      </p:pic>
      <p:pic>
        <p:nvPicPr>
          <p:cNvPr id="24" name="Picture 23" descr="Icon_BigData_50k_NoSQL.png"/>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8142587" y="2042734"/>
            <a:ext cx="461649" cy="461529"/>
          </a:xfrm>
          <a:prstGeom prst="rect">
            <a:avLst/>
          </a:prstGeom>
        </p:spPr>
      </p:pic>
      <p:pic>
        <p:nvPicPr>
          <p:cNvPr id="25" name="Picture 24" descr="Icon_BigData_50k_Offload.png"/>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682429" y="2934618"/>
            <a:ext cx="541062" cy="540921"/>
          </a:xfrm>
          <a:prstGeom prst="rect">
            <a:avLst/>
          </a:prstGeom>
        </p:spPr>
      </p:pic>
      <p:pic>
        <p:nvPicPr>
          <p:cNvPr id="26" name="Picture 25" descr="Icon_BigData_50k_OnPrem.png"/>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1513012" y="2981089"/>
            <a:ext cx="541062" cy="540921"/>
          </a:xfrm>
          <a:prstGeom prst="rect">
            <a:avLst/>
          </a:prstGeom>
        </p:spPr>
      </p:pic>
      <p:pic>
        <p:nvPicPr>
          <p:cNvPr id="27" name="Picture 26" descr="Icon_BigData_50k_OpenSource.png"/>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2268398" y="3014008"/>
            <a:ext cx="461649" cy="461529"/>
          </a:xfrm>
          <a:prstGeom prst="rect">
            <a:avLst/>
          </a:prstGeom>
        </p:spPr>
      </p:pic>
      <p:pic>
        <p:nvPicPr>
          <p:cNvPr id="28" name="Picture 27" descr="Icon_BigData_50k_OpAnalytics.png"/>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3123713" y="3060480"/>
            <a:ext cx="461649" cy="461529"/>
          </a:xfrm>
          <a:prstGeom prst="rect">
            <a:avLst/>
          </a:prstGeom>
        </p:spPr>
      </p:pic>
      <p:pic>
        <p:nvPicPr>
          <p:cNvPr id="29" name="Picture 28" descr="Icon_BigData_50k_ProductionSuccess.png"/>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3970203" y="3060480"/>
            <a:ext cx="461649" cy="461529"/>
          </a:xfrm>
          <a:prstGeom prst="rect">
            <a:avLst/>
          </a:prstGeom>
        </p:spPr>
      </p:pic>
      <p:pic>
        <p:nvPicPr>
          <p:cNvPr id="30" name="Picture 29" descr="Icon_BigData_50k_Rack.png"/>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4809228" y="3073895"/>
            <a:ext cx="427639" cy="427528"/>
          </a:xfrm>
          <a:prstGeom prst="rect">
            <a:avLst/>
          </a:prstGeom>
        </p:spPr>
      </p:pic>
      <p:pic>
        <p:nvPicPr>
          <p:cNvPr id="31" name="Picture 30" descr="Icon_BigData_50k_RealTime.png"/>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5609466" y="3037243"/>
            <a:ext cx="461649" cy="461529"/>
          </a:xfrm>
          <a:prstGeom prst="rect">
            <a:avLst/>
          </a:prstGeom>
        </p:spPr>
      </p:pic>
      <p:pic>
        <p:nvPicPr>
          <p:cNvPr id="64" name="Picture 63" descr="Icon_BigData_50k_Servers.png"/>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6410041" y="3014008"/>
            <a:ext cx="524040" cy="523904"/>
          </a:xfrm>
          <a:prstGeom prst="rect">
            <a:avLst/>
          </a:prstGeom>
        </p:spPr>
      </p:pic>
      <p:pic>
        <p:nvPicPr>
          <p:cNvPr id="65" name="Picture 64" descr="Icon_BigData_50k_SQL.png"/>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7305208" y="3089374"/>
            <a:ext cx="477225" cy="477101"/>
          </a:xfrm>
          <a:prstGeom prst="rect">
            <a:avLst/>
          </a:prstGeom>
        </p:spPr>
      </p:pic>
      <p:pic>
        <p:nvPicPr>
          <p:cNvPr id="66" name="Picture 65" descr="Icon_BigData_50k_Storage.png"/>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8142582" y="3089377"/>
            <a:ext cx="420028" cy="419919"/>
          </a:xfrm>
          <a:prstGeom prst="rect">
            <a:avLst/>
          </a:prstGeom>
        </p:spPr>
      </p:pic>
      <p:pic>
        <p:nvPicPr>
          <p:cNvPr id="157" name="Picture 156" descr="Icon_BigData_50k_StorageLayer.png"/>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513079" y="3861590"/>
            <a:ext cx="734948" cy="734756"/>
          </a:xfrm>
          <a:prstGeom prst="rect">
            <a:avLst/>
          </a:prstGeom>
        </p:spPr>
      </p:pic>
      <p:pic>
        <p:nvPicPr>
          <p:cNvPr id="158" name="Picture 157" descr="Icon_BigData_50k_Virtualization.png"/>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1549400" y="3949656"/>
            <a:ext cx="450816" cy="450698"/>
          </a:xfrm>
          <a:prstGeom prst="rect">
            <a:avLst/>
          </a:prstGeom>
        </p:spPr>
      </p:pic>
    </p:spTree>
    <p:extLst>
      <p:ext uri="{BB962C8B-B14F-4D97-AF65-F5344CB8AC3E}">
        <p14:creationId xmlns:p14="http://schemas.microsoft.com/office/powerpoint/2010/main" val="4130640580"/>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ICONS–DATA SOURCES</a:t>
            </a:r>
            <a:endParaRPr lang="en-US" dirty="0"/>
          </a:p>
        </p:txBody>
      </p:sp>
      <p:sp>
        <p:nvSpPr>
          <p:cNvPr id="137" name="TextBox 136"/>
          <p:cNvSpPr txBox="1"/>
          <p:nvPr/>
        </p:nvSpPr>
        <p:spPr>
          <a:xfrm>
            <a:off x="5402953" y="1621693"/>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Documents</a:t>
            </a:r>
          </a:p>
        </p:txBody>
      </p:sp>
      <p:sp>
        <p:nvSpPr>
          <p:cNvPr id="147" name="TextBox 146"/>
          <p:cNvSpPr txBox="1"/>
          <p:nvPr/>
        </p:nvSpPr>
        <p:spPr>
          <a:xfrm>
            <a:off x="5402953" y="262808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PDF</a:t>
            </a:r>
          </a:p>
        </p:txBody>
      </p:sp>
      <p:sp>
        <p:nvSpPr>
          <p:cNvPr id="138" name="TextBox 137"/>
          <p:cNvSpPr txBox="1"/>
          <p:nvPr/>
        </p:nvSpPr>
        <p:spPr>
          <a:xfrm>
            <a:off x="6233510" y="1621693"/>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Emails</a:t>
            </a:r>
          </a:p>
        </p:txBody>
      </p:sp>
      <p:sp>
        <p:nvSpPr>
          <p:cNvPr id="148" name="TextBox 147"/>
          <p:cNvSpPr txBox="1"/>
          <p:nvPr/>
        </p:nvSpPr>
        <p:spPr>
          <a:xfrm>
            <a:off x="6233510" y="2628086"/>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Product Catalog</a:t>
            </a:r>
          </a:p>
        </p:txBody>
      </p:sp>
      <p:sp>
        <p:nvSpPr>
          <p:cNvPr id="139" name="TextBox 138"/>
          <p:cNvSpPr txBox="1"/>
          <p:nvPr/>
        </p:nvSpPr>
        <p:spPr>
          <a:xfrm>
            <a:off x="7064067" y="1621693"/>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Information</a:t>
            </a:r>
          </a:p>
        </p:txBody>
      </p:sp>
      <p:sp>
        <p:nvSpPr>
          <p:cNvPr id="149" name="TextBox 148"/>
          <p:cNvSpPr txBox="1"/>
          <p:nvPr/>
        </p:nvSpPr>
        <p:spPr>
          <a:xfrm>
            <a:off x="7064067" y="262808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Sensor Data</a:t>
            </a:r>
          </a:p>
        </p:txBody>
      </p:sp>
      <p:sp>
        <p:nvSpPr>
          <p:cNvPr id="140" name="TextBox 139"/>
          <p:cNvSpPr txBox="1"/>
          <p:nvPr/>
        </p:nvSpPr>
        <p:spPr>
          <a:xfrm>
            <a:off x="7894623" y="1621693"/>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JSON</a:t>
            </a:r>
          </a:p>
        </p:txBody>
      </p:sp>
      <p:sp>
        <p:nvSpPr>
          <p:cNvPr id="150" name="TextBox 149"/>
          <p:cNvSpPr txBox="1"/>
          <p:nvPr/>
        </p:nvSpPr>
        <p:spPr>
          <a:xfrm>
            <a:off x="7894623" y="262808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Server Logs</a:t>
            </a:r>
          </a:p>
        </p:txBody>
      </p:sp>
      <p:sp>
        <p:nvSpPr>
          <p:cNvPr id="131" name="TextBox 130"/>
          <p:cNvSpPr txBox="1"/>
          <p:nvPr/>
        </p:nvSpPr>
        <p:spPr>
          <a:xfrm>
            <a:off x="419610" y="1621693"/>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Audio</a:t>
            </a:r>
          </a:p>
        </p:txBody>
      </p:sp>
      <p:sp>
        <p:nvSpPr>
          <p:cNvPr id="141" name="TextBox 140"/>
          <p:cNvSpPr txBox="1"/>
          <p:nvPr/>
        </p:nvSpPr>
        <p:spPr>
          <a:xfrm>
            <a:off x="419610" y="2628086"/>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Medical Records</a:t>
            </a:r>
          </a:p>
        </p:txBody>
      </p:sp>
      <p:sp>
        <p:nvSpPr>
          <p:cNvPr id="151" name="TextBox 150"/>
          <p:cNvSpPr txBox="1"/>
          <p:nvPr/>
        </p:nvSpPr>
        <p:spPr>
          <a:xfrm>
            <a:off x="419610" y="3643724"/>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Set Top Box</a:t>
            </a:r>
          </a:p>
        </p:txBody>
      </p:sp>
      <p:sp>
        <p:nvSpPr>
          <p:cNvPr id="132" name="TextBox 131"/>
          <p:cNvSpPr txBox="1"/>
          <p:nvPr/>
        </p:nvSpPr>
        <p:spPr>
          <a:xfrm>
            <a:off x="1250167" y="1621693"/>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Billing Data</a:t>
            </a:r>
          </a:p>
        </p:txBody>
      </p:sp>
      <p:sp>
        <p:nvSpPr>
          <p:cNvPr id="142" name="TextBox 141"/>
          <p:cNvSpPr txBox="1"/>
          <p:nvPr/>
        </p:nvSpPr>
        <p:spPr>
          <a:xfrm>
            <a:off x="1250167" y="2628086"/>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Merchant Listings</a:t>
            </a:r>
          </a:p>
        </p:txBody>
      </p:sp>
      <p:sp>
        <p:nvSpPr>
          <p:cNvPr id="152" name="TextBox 151"/>
          <p:cNvSpPr txBox="1"/>
          <p:nvPr/>
        </p:nvSpPr>
        <p:spPr>
          <a:xfrm>
            <a:off x="1250167" y="3643725"/>
            <a:ext cx="685979" cy="313013"/>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Social Media</a:t>
            </a:r>
          </a:p>
        </p:txBody>
      </p:sp>
      <p:sp>
        <p:nvSpPr>
          <p:cNvPr id="133" name="TextBox 132"/>
          <p:cNvSpPr txBox="1"/>
          <p:nvPr/>
        </p:nvSpPr>
        <p:spPr>
          <a:xfrm>
            <a:off x="2080725" y="1621693"/>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Call Detail Records</a:t>
            </a:r>
          </a:p>
        </p:txBody>
      </p:sp>
      <p:sp>
        <p:nvSpPr>
          <p:cNvPr id="143" name="TextBox 142"/>
          <p:cNvSpPr txBox="1"/>
          <p:nvPr/>
        </p:nvSpPr>
        <p:spPr>
          <a:xfrm>
            <a:off x="2080725" y="262808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Meta Data</a:t>
            </a:r>
          </a:p>
        </p:txBody>
      </p:sp>
      <p:sp>
        <p:nvSpPr>
          <p:cNvPr id="153" name="TextBox 152"/>
          <p:cNvSpPr txBox="1"/>
          <p:nvPr/>
        </p:nvSpPr>
        <p:spPr>
          <a:xfrm>
            <a:off x="2080725" y="3643724"/>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Text Files</a:t>
            </a:r>
          </a:p>
        </p:txBody>
      </p:sp>
      <p:sp>
        <p:nvSpPr>
          <p:cNvPr id="134" name="TextBox 133"/>
          <p:cNvSpPr txBox="1"/>
          <p:nvPr/>
        </p:nvSpPr>
        <p:spPr>
          <a:xfrm>
            <a:off x="2911282" y="1621693"/>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Clickstream</a:t>
            </a:r>
          </a:p>
        </p:txBody>
      </p:sp>
      <p:sp>
        <p:nvSpPr>
          <p:cNvPr id="144" name="TextBox 143"/>
          <p:cNvSpPr txBox="1"/>
          <p:nvPr/>
        </p:nvSpPr>
        <p:spPr>
          <a:xfrm>
            <a:off x="2911282" y="2628086"/>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Microsoft Office</a:t>
            </a:r>
          </a:p>
        </p:txBody>
      </p:sp>
      <p:sp>
        <p:nvSpPr>
          <p:cNvPr id="154" name="TextBox 153"/>
          <p:cNvSpPr txBox="1"/>
          <p:nvPr/>
        </p:nvSpPr>
        <p:spPr>
          <a:xfrm>
            <a:off x="2911282" y="3643725"/>
            <a:ext cx="685979" cy="313013"/>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Text Messages</a:t>
            </a:r>
          </a:p>
        </p:txBody>
      </p:sp>
      <p:sp>
        <p:nvSpPr>
          <p:cNvPr id="135" name="TextBox 134"/>
          <p:cNvSpPr txBox="1"/>
          <p:nvPr/>
        </p:nvSpPr>
        <p:spPr>
          <a:xfrm>
            <a:off x="3741839" y="1621693"/>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CSV</a:t>
            </a:r>
          </a:p>
        </p:txBody>
      </p:sp>
      <p:sp>
        <p:nvSpPr>
          <p:cNvPr id="145" name="TextBox 144"/>
          <p:cNvSpPr txBox="1"/>
          <p:nvPr/>
        </p:nvSpPr>
        <p:spPr>
          <a:xfrm>
            <a:off x="3741839" y="262808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Mobile Data</a:t>
            </a:r>
          </a:p>
        </p:txBody>
      </p:sp>
      <p:sp>
        <p:nvSpPr>
          <p:cNvPr id="155" name="TextBox 154"/>
          <p:cNvSpPr txBox="1"/>
          <p:nvPr/>
        </p:nvSpPr>
        <p:spPr>
          <a:xfrm>
            <a:off x="3741839" y="3643724"/>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Video</a:t>
            </a:r>
          </a:p>
        </p:txBody>
      </p:sp>
      <p:sp>
        <p:nvSpPr>
          <p:cNvPr id="136" name="TextBox 135"/>
          <p:cNvSpPr txBox="1"/>
          <p:nvPr/>
        </p:nvSpPr>
        <p:spPr>
          <a:xfrm>
            <a:off x="4572396" y="1621693"/>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Data</a:t>
            </a:r>
          </a:p>
        </p:txBody>
      </p:sp>
      <p:sp>
        <p:nvSpPr>
          <p:cNvPr id="146" name="TextBox 145"/>
          <p:cNvSpPr txBox="1"/>
          <p:nvPr/>
        </p:nvSpPr>
        <p:spPr>
          <a:xfrm>
            <a:off x="4572396" y="2628086"/>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Network Data</a:t>
            </a:r>
          </a:p>
        </p:txBody>
      </p:sp>
      <p:sp>
        <p:nvSpPr>
          <p:cNvPr id="156" name="TextBox 155"/>
          <p:cNvSpPr txBox="1"/>
          <p:nvPr/>
        </p:nvSpPr>
        <p:spPr>
          <a:xfrm>
            <a:off x="4572396" y="3643724"/>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XML</a:t>
            </a:r>
          </a:p>
        </p:txBody>
      </p:sp>
      <p:pic>
        <p:nvPicPr>
          <p:cNvPr id="31" name="Picture 30" descr="DataSources_50k_Audi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56670" y="1143000"/>
            <a:ext cx="537009" cy="536870"/>
          </a:xfrm>
          <a:prstGeom prst="rect">
            <a:avLst/>
          </a:prstGeom>
        </p:spPr>
      </p:pic>
      <p:pic>
        <p:nvPicPr>
          <p:cNvPr id="128" name="Picture 127" descr="DataSources_50k_BillingData.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10798" y="1150802"/>
            <a:ext cx="512600" cy="512467"/>
          </a:xfrm>
          <a:prstGeom prst="rect">
            <a:avLst/>
          </a:prstGeom>
        </p:spPr>
      </p:pic>
      <p:pic>
        <p:nvPicPr>
          <p:cNvPr id="129" name="Picture 128" descr="DataSources_50k_CallDetailRecords.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29833" y="1150804"/>
            <a:ext cx="471011" cy="470888"/>
          </a:xfrm>
          <a:prstGeom prst="rect">
            <a:avLst/>
          </a:prstGeom>
        </p:spPr>
      </p:pic>
      <p:pic>
        <p:nvPicPr>
          <p:cNvPr id="130" name="Picture 129" descr="DataSources_50k_Clickstream.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971911" y="1139812"/>
            <a:ext cx="576222" cy="576072"/>
          </a:xfrm>
          <a:prstGeom prst="rect">
            <a:avLst/>
          </a:prstGeom>
        </p:spPr>
      </p:pic>
      <p:pic>
        <p:nvPicPr>
          <p:cNvPr id="183" name="Picture 182" descr="DataSources_50k_CSV.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819726" y="1061925"/>
            <a:ext cx="537009" cy="536870"/>
          </a:xfrm>
          <a:prstGeom prst="rect">
            <a:avLst/>
          </a:prstGeom>
        </p:spPr>
      </p:pic>
      <p:pic>
        <p:nvPicPr>
          <p:cNvPr id="184" name="Picture 183" descr="DataSources_50k_Data.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668689" y="1061925"/>
            <a:ext cx="537009" cy="536870"/>
          </a:xfrm>
          <a:prstGeom prst="rect">
            <a:avLst/>
          </a:prstGeom>
        </p:spPr>
      </p:pic>
      <p:pic>
        <p:nvPicPr>
          <p:cNvPr id="185" name="Picture 184" descr="DataSources_50k_Docs.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485079" y="982639"/>
            <a:ext cx="551235" cy="551092"/>
          </a:xfrm>
          <a:prstGeom prst="rect">
            <a:avLst/>
          </a:prstGeom>
        </p:spPr>
      </p:pic>
      <p:pic>
        <p:nvPicPr>
          <p:cNvPr id="186" name="Picture 185" descr="DataSources_50k_eEmails.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299773" y="1021512"/>
            <a:ext cx="576222" cy="576072"/>
          </a:xfrm>
          <a:prstGeom prst="rect">
            <a:avLst/>
          </a:prstGeom>
        </p:spPr>
      </p:pic>
      <p:pic>
        <p:nvPicPr>
          <p:cNvPr id="187" name="Picture 186" descr="DataSources_50k_Info.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204432" y="1061925"/>
            <a:ext cx="471928" cy="471805"/>
          </a:xfrm>
          <a:prstGeom prst="rect">
            <a:avLst/>
          </a:prstGeom>
        </p:spPr>
      </p:pic>
      <p:pic>
        <p:nvPicPr>
          <p:cNvPr id="188" name="Picture 187" descr="DataSources_50k_JSON.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998652" y="1045917"/>
            <a:ext cx="535799" cy="535659"/>
          </a:xfrm>
          <a:prstGeom prst="rect">
            <a:avLst/>
          </a:prstGeom>
        </p:spPr>
      </p:pic>
      <p:pic>
        <p:nvPicPr>
          <p:cNvPr id="189" name="Picture 188" descr="DataSources_50k_MedicalRecords.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466716" y="2071690"/>
            <a:ext cx="542455" cy="542314"/>
          </a:xfrm>
          <a:prstGeom prst="rect">
            <a:avLst/>
          </a:prstGeom>
        </p:spPr>
      </p:pic>
      <p:pic>
        <p:nvPicPr>
          <p:cNvPr id="190" name="Picture 189" descr="DataSources_50k_MerchantListings.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275167" y="2050623"/>
            <a:ext cx="613339" cy="613180"/>
          </a:xfrm>
          <a:prstGeom prst="rect">
            <a:avLst/>
          </a:prstGeom>
        </p:spPr>
      </p:pic>
      <p:pic>
        <p:nvPicPr>
          <p:cNvPr id="191" name="Picture 190" descr="DataSources_50k_MetaData.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114911" y="2030387"/>
            <a:ext cx="605636" cy="605479"/>
          </a:xfrm>
          <a:prstGeom prst="rect">
            <a:avLst/>
          </a:prstGeom>
        </p:spPr>
      </p:pic>
      <p:pic>
        <p:nvPicPr>
          <p:cNvPr id="192" name="Picture 191" descr="DataSources_50k_MicrosoftOffice.png"/>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2946134" y="2017803"/>
            <a:ext cx="601324" cy="601168"/>
          </a:xfrm>
          <a:prstGeom prst="rect">
            <a:avLst/>
          </a:prstGeom>
        </p:spPr>
      </p:pic>
      <p:pic>
        <p:nvPicPr>
          <p:cNvPr id="193" name="Picture 192" descr="DataSources_50k_MobileData.png"/>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3796477" y="2006785"/>
            <a:ext cx="560254" cy="560109"/>
          </a:xfrm>
          <a:prstGeom prst="rect">
            <a:avLst/>
          </a:prstGeom>
        </p:spPr>
      </p:pic>
      <p:pic>
        <p:nvPicPr>
          <p:cNvPr id="195" name="Picture 194" descr="DataSources_50k_NetworkData.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4668684" y="1989704"/>
            <a:ext cx="535582" cy="535442"/>
          </a:xfrm>
          <a:prstGeom prst="rect">
            <a:avLst/>
          </a:prstGeom>
        </p:spPr>
      </p:pic>
      <p:pic>
        <p:nvPicPr>
          <p:cNvPr id="196" name="Picture 195" descr="DataSources_50k_PDF.png"/>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432281" y="1989704"/>
            <a:ext cx="577338" cy="577188"/>
          </a:xfrm>
          <a:prstGeom prst="rect">
            <a:avLst/>
          </a:prstGeom>
        </p:spPr>
      </p:pic>
      <p:pic>
        <p:nvPicPr>
          <p:cNvPr id="197" name="Picture 196" descr="DataSources_50k_ProductCatalog.png"/>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6250652" y="1988820"/>
            <a:ext cx="625344" cy="625181"/>
          </a:xfrm>
          <a:prstGeom prst="rect">
            <a:avLst/>
          </a:prstGeom>
        </p:spPr>
      </p:pic>
      <p:pic>
        <p:nvPicPr>
          <p:cNvPr id="198" name="Picture 197" descr="DataSources_50k_Report.png"/>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5402953" y="3048808"/>
            <a:ext cx="595071" cy="594916"/>
          </a:xfrm>
          <a:prstGeom prst="rect">
            <a:avLst/>
          </a:prstGeom>
        </p:spPr>
      </p:pic>
      <p:sp>
        <p:nvSpPr>
          <p:cNvPr id="103" name="TextBox 102"/>
          <p:cNvSpPr txBox="1"/>
          <p:nvPr/>
        </p:nvSpPr>
        <p:spPr>
          <a:xfrm>
            <a:off x="5402953" y="3643724"/>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Report</a:t>
            </a:r>
          </a:p>
        </p:txBody>
      </p:sp>
      <p:pic>
        <p:nvPicPr>
          <p:cNvPr id="199" name="Picture 198" descr="DataSources_50k_SensorData.png"/>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7132973" y="2030390"/>
            <a:ext cx="514539" cy="514405"/>
          </a:xfrm>
          <a:prstGeom prst="rect">
            <a:avLst/>
          </a:prstGeom>
        </p:spPr>
      </p:pic>
      <p:pic>
        <p:nvPicPr>
          <p:cNvPr id="200" name="Picture 199" descr="DataSources_50k_SeverLogs.png"/>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7918366" y="1989706"/>
            <a:ext cx="616085" cy="615925"/>
          </a:xfrm>
          <a:prstGeom prst="rect">
            <a:avLst/>
          </a:prstGeom>
        </p:spPr>
      </p:pic>
      <p:pic>
        <p:nvPicPr>
          <p:cNvPr id="202" name="Picture 201" descr="DataSources_50k_SetTopBox.png"/>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419606" y="3038543"/>
            <a:ext cx="610788" cy="610629"/>
          </a:xfrm>
          <a:prstGeom prst="rect">
            <a:avLst/>
          </a:prstGeom>
        </p:spPr>
      </p:pic>
      <p:pic>
        <p:nvPicPr>
          <p:cNvPr id="203" name="Picture 202" descr="DataSources_50k_SocialMedia.png"/>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1322820" y="3128799"/>
            <a:ext cx="523821" cy="523685"/>
          </a:xfrm>
          <a:prstGeom prst="rect">
            <a:avLst/>
          </a:prstGeom>
        </p:spPr>
      </p:pic>
      <p:pic>
        <p:nvPicPr>
          <p:cNvPr id="204" name="Picture 203" descr="DataSources_50k_TextFiles.png"/>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2098691" y="3048808"/>
            <a:ext cx="595071" cy="594916"/>
          </a:xfrm>
          <a:prstGeom prst="rect">
            <a:avLst/>
          </a:prstGeom>
        </p:spPr>
      </p:pic>
      <p:pic>
        <p:nvPicPr>
          <p:cNvPr id="205" name="Picture 204" descr="DataSources_50k_TextMessages.png"/>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2911456" y="3048809"/>
            <a:ext cx="655560" cy="655389"/>
          </a:xfrm>
          <a:prstGeom prst="rect">
            <a:avLst/>
          </a:prstGeom>
        </p:spPr>
      </p:pic>
      <p:pic>
        <p:nvPicPr>
          <p:cNvPr id="206" name="Picture 205" descr="DataSources_50k_Video.png"/>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3819726" y="3128800"/>
            <a:ext cx="478815" cy="478690"/>
          </a:xfrm>
          <a:prstGeom prst="rect">
            <a:avLst/>
          </a:prstGeom>
        </p:spPr>
      </p:pic>
      <p:pic>
        <p:nvPicPr>
          <p:cNvPr id="207" name="Picture 206" descr="DataSources_50k_XML.png"/>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4572397" y="3024997"/>
            <a:ext cx="633301" cy="633137"/>
          </a:xfrm>
          <a:prstGeom prst="rect">
            <a:avLst/>
          </a:prstGeom>
        </p:spPr>
      </p:pic>
      <p:pic>
        <p:nvPicPr>
          <p:cNvPr id="208" name="Picture 207" descr="DataSources_50k_Tablet.png"/>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7022166" y="3018544"/>
            <a:ext cx="625344" cy="625181"/>
          </a:xfrm>
          <a:prstGeom prst="rect">
            <a:avLst/>
          </a:prstGeom>
        </p:spPr>
      </p:pic>
      <p:pic>
        <p:nvPicPr>
          <p:cNvPr id="114" name="Picture 113" descr="DataSources_50k_Tablet.png"/>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6341864" y="3128800"/>
            <a:ext cx="354185" cy="514924"/>
          </a:xfrm>
          <a:prstGeom prst="rect">
            <a:avLst/>
          </a:prstGeom>
        </p:spPr>
      </p:pic>
      <p:pic>
        <p:nvPicPr>
          <p:cNvPr id="209" name="Picture 208" descr="DataSources_50k_Monitor.png"/>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7847805" y="2989821"/>
            <a:ext cx="732797" cy="732606"/>
          </a:xfrm>
          <a:prstGeom prst="rect">
            <a:avLst/>
          </a:prstGeom>
        </p:spPr>
      </p:pic>
      <p:sp>
        <p:nvSpPr>
          <p:cNvPr id="116" name="TextBox 115"/>
          <p:cNvSpPr txBox="1"/>
          <p:nvPr/>
        </p:nvSpPr>
        <p:spPr>
          <a:xfrm>
            <a:off x="6190022" y="3643725"/>
            <a:ext cx="685979" cy="313013"/>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Smart Phone</a:t>
            </a:r>
          </a:p>
        </p:txBody>
      </p:sp>
      <p:sp>
        <p:nvSpPr>
          <p:cNvPr id="117" name="TextBox 116"/>
          <p:cNvSpPr txBox="1"/>
          <p:nvPr/>
        </p:nvSpPr>
        <p:spPr>
          <a:xfrm>
            <a:off x="7041802" y="3643724"/>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Tablet</a:t>
            </a:r>
          </a:p>
        </p:txBody>
      </p:sp>
      <p:sp>
        <p:nvSpPr>
          <p:cNvPr id="118" name="TextBox 117"/>
          <p:cNvSpPr txBox="1"/>
          <p:nvPr/>
        </p:nvSpPr>
        <p:spPr>
          <a:xfrm>
            <a:off x="7894623" y="3643724"/>
            <a:ext cx="685979" cy="174514"/>
          </a:xfrm>
          <a:prstGeom prst="rect">
            <a:avLst/>
          </a:prstGeom>
          <a:noFill/>
        </p:spPr>
        <p:txBody>
          <a:bodyPr wrap="square" lIns="0" tIns="35666" rIns="71332" bIns="0" rtlCol="0">
            <a:spAutoFit/>
          </a:bodyPr>
          <a:lstStyle/>
          <a:p>
            <a:pPr algn="ctr"/>
            <a:r>
              <a:rPr lang="en-US" sz="900" dirty="0" smtClean="0">
                <a:solidFill>
                  <a:srgbClr val="000000"/>
                </a:solidFill>
                <a:latin typeface="Arial"/>
                <a:cs typeface="Arial"/>
              </a:rPr>
              <a:t>Monitor</a:t>
            </a:r>
            <a:endParaRPr lang="en-US" sz="900" dirty="0">
              <a:solidFill>
                <a:srgbClr val="000000"/>
              </a:solidFill>
              <a:latin typeface="Arial"/>
              <a:cs typeface="Arial"/>
            </a:endParaRPr>
          </a:p>
        </p:txBody>
      </p:sp>
    </p:spTree>
    <p:extLst>
      <p:ext uri="{BB962C8B-B14F-4D97-AF65-F5344CB8AC3E}">
        <p14:creationId xmlns:p14="http://schemas.microsoft.com/office/powerpoint/2010/main" val="9818224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ICONS–INDUSTRY</a:t>
            </a:r>
            <a:endParaRPr lang="en-US" dirty="0"/>
          </a:p>
        </p:txBody>
      </p:sp>
      <p:sp>
        <p:nvSpPr>
          <p:cNvPr id="56" name="TextBox 55"/>
          <p:cNvSpPr txBox="1"/>
          <p:nvPr/>
        </p:nvSpPr>
        <p:spPr>
          <a:xfrm>
            <a:off x="1287133" y="1658679"/>
            <a:ext cx="685979" cy="138499"/>
          </a:xfrm>
          <a:prstGeom prst="rect">
            <a:avLst/>
          </a:prstGeom>
          <a:noFill/>
        </p:spPr>
        <p:txBody>
          <a:bodyPr wrap="square" lIns="0" tIns="0" rIns="0" bIns="0" rtlCol="0">
            <a:spAutoFit/>
          </a:bodyPr>
          <a:lstStyle/>
          <a:p>
            <a:pPr algn="ctr"/>
            <a:r>
              <a:rPr lang="en-US" sz="900" dirty="0">
                <a:solidFill>
                  <a:schemeClr val="tx2"/>
                </a:solidFill>
                <a:latin typeface="Arial"/>
                <a:cs typeface="Arial"/>
              </a:rPr>
              <a:t>Education</a:t>
            </a:r>
          </a:p>
        </p:txBody>
      </p:sp>
      <p:sp>
        <p:nvSpPr>
          <p:cNvPr id="66" name="TextBox 65"/>
          <p:cNvSpPr txBox="1"/>
          <p:nvPr/>
        </p:nvSpPr>
        <p:spPr>
          <a:xfrm>
            <a:off x="1287133" y="2665071"/>
            <a:ext cx="685979" cy="138499"/>
          </a:xfrm>
          <a:prstGeom prst="rect">
            <a:avLst/>
          </a:prstGeom>
          <a:noFill/>
        </p:spPr>
        <p:txBody>
          <a:bodyPr wrap="square" lIns="0" tIns="0" rIns="0" bIns="0" rtlCol="0">
            <a:spAutoFit/>
          </a:bodyPr>
          <a:lstStyle/>
          <a:p>
            <a:pPr algn="ctr"/>
            <a:r>
              <a:rPr lang="en-US" sz="900" dirty="0">
                <a:solidFill>
                  <a:schemeClr val="tx2"/>
                </a:solidFill>
                <a:latin typeface="Arial"/>
                <a:cs typeface="Arial"/>
              </a:rPr>
              <a:t>Internet</a:t>
            </a:r>
          </a:p>
        </p:txBody>
      </p:sp>
      <p:sp>
        <p:nvSpPr>
          <p:cNvPr id="57" name="TextBox 56"/>
          <p:cNvSpPr txBox="1"/>
          <p:nvPr/>
        </p:nvSpPr>
        <p:spPr>
          <a:xfrm>
            <a:off x="2069713" y="1658680"/>
            <a:ext cx="685979" cy="276999"/>
          </a:xfrm>
          <a:prstGeom prst="rect">
            <a:avLst/>
          </a:prstGeom>
          <a:noFill/>
        </p:spPr>
        <p:txBody>
          <a:bodyPr wrap="square" lIns="0" tIns="0" rIns="0" bIns="0" rtlCol="0">
            <a:spAutoFit/>
          </a:bodyPr>
          <a:lstStyle/>
          <a:p>
            <a:pPr algn="ctr"/>
            <a:r>
              <a:rPr lang="en-US" sz="900" dirty="0">
                <a:solidFill>
                  <a:schemeClr val="tx2"/>
                </a:solidFill>
                <a:latin typeface="Arial"/>
                <a:cs typeface="Arial"/>
              </a:rPr>
              <a:t>Financial Services</a:t>
            </a:r>
          </a:p>
        </p:txBody>
      </p:sp>
      <p:sp>
        <p:nvSpPr>
          <p:cNvPr id="67" name="TextBox 66"/>
          <p:cNvSpPr txBox="1"/>
          <p:nvPr/>
        </p:nvSpPr>
        <p:spPr>
          <a:xfrm>
            <a:off x="2064606" y="2665074"/>
            <a:ext cx="745626" cy="138499"/>
          </a:xfrm>
          <a:prstGeom prst="rect">
            <a:avLst/>
          </a:prstGeom>
          <a:noFill/>
        </p:spPr>
        <p:txBody>
          <a:bodyPr wrap="square" lIns="0" tIns="0" rIns="0" bIns="0" rtlCol="0">
            <a:spAutoFit/>
          </a:bodyPr>
          <a:lstStyle/>
          <a:p>
            <a:pPr algn="ctr"/>
            <a:r>
              <a:rPr lang="en-US" sz="900" dirty="0">
                <a:solidFill>
                  <a:schemeClr val="tx2"/>
                </a:solidFill>
                <a:latin typeface="Arial"/>
                <a:cs typeface="Arial"/>
              </a:rPr>
              <a:t>Manufacturing</a:t>
            </a:r>
          </a:p>
        </p:txBody>
      </p:sp>
      <p:sp>
        <p:nvSpPr>
          <p:cNvPr id="58" name="TextBox 57"/>
          <p:cNvSpPr txBox="1"/>
          <p:nvPr/>
        </p:nvSpPr>
        <p:spPr>
          <a:xfrm>
            <a:off x="2852304" y="1658679"/>
            <a:ext cx="685979" cy="138499"/>
          </a:xfrm>
          <a:prstGeom prst="rect">
            <a:avLst/>
          </a:prstGeom>
          <a:noFill/>
        </p:spPr>
        <p:txBody>
          <a:bodyPr wrap="square" lIns="0" tIns="0" rIns="0" bIns="0" rtlCol="0">
            <a:spAutoFit/>
          </a:bodyPr>
          <a:lstStyle/>
          <a:p>
            <a:pPr algn="ctr"/>
            <a:r>
              <a:rPr lang="en-US" sz="900" dirty="0">
                <a:solidFill>
                  <a:schemeClr val="tx2"/>
                </a:solidFill>
                <a:latin typeface="Arial"/>
                <a:cs typeface="Arial"/>
              </a:rPr>
              <a:t>Government</a:t>
            </a:r>
          </a:p>
        </p:txBody>
      </p:sp>
      <p:sp>
        <p:nvSpPr>
          <p:cNvPr id="68" name="TextBox 67"/>
          <p:cNvSpPr txBox="1"/>
          <p:nvPr/>
        </p:nvSpPr>
        <p:spPr>
          <a:xfrm>
            <a:off x="2852304" y="2665071"/>
            <a:ext cx="685979" cy="138499"/>
          </a:xfrm>
          <a:prstGeom prst="rect">
            <a:avLst/>
          </a:prstGeom>
          <a:noFill/>
        </p:spPr>
        <p:txBody>
          <a:bodyPr wrap="square" lIns="0" tIns="0" rIns="0" bIns="0" rtlCol="0">
            <a:spAutoFit/>
          </a:bodyPr>
          <a:lstStyle/>
          <a:p>
            <a:pPr algn="ctr"/>
            <a:r>
              <a:rPr lang="en-US" sz="900" dirty="0">
                <a:solidFill>
                  <a:schemeClr val="tx2"/>
                </a:solidFill>
                <a:latin typeface="Arial"/>
                <a:cs typeface="Arial"/>
              </a:rPr>
              <a:t>Media</a:t>
            </a:r>
          </a:p>
        </p:txBody>
      </p:sp>
      <p:sp>
        <p:nvSpPr>
          <p:cNvPr id="59" name="TextBox 58"/>
          <p:cNvSpPr txBox="1"/>
          <p:nvPr/>
        </p:nvSpPr>
        <p:spPr>
          <a:xfrm>
            <a:off x="3634890" y="1658680"/>
            <a:ext cx="685979" cy="276999"/>
          </a:xfrm>
          <a:prstGeom prst="rect">
            <a:avLst/>
          </a:prstGeom>
          <a:noFill/>
        </p:spPr>
        <p:txBody>
          <a:bodyPr wrap="square" lIns="0" tIns="0" rIns="0" bIns="0" rtlCol="0">
            <a:spAutoFit/>
          </a:bodyPr>
          <a:lstStyle/>
          <a:p>
            <a:pPr algn="ctr"/>
            <a:r>
              <a:rPr lang="en-US" sz="900" dirty="0">
                <a:solidFill>
                  <a:schemeClr val="tx2"/>
                </a:solidFill>
                <a:latin typeface="Arial"/>
                <a:cs typeface="Arial"/>
              </a:rPr>
              <a:t>Government Civilian</a:t>
            </a:r>
          </a:p>
        </p:txBody>
      </p:sp>
      <p:sp>
        <p:nvSpPr>
          <p:cNvPr id="69" name="TextBox 68"/>
          <p:cNvSpPr txBox="1"/>
          <p:nvPr/>
        </p:nvSpPr>
        <p:spPr>
          <a:xfrm>
            <a:off x="3634890" y="2665072"/>
            <a:ext cx="685979" cy="276999"/>
          </a:xfrm>
          <a:prstGeom prst="rect">
            <a:avLst/>
          </a:prstGeom>
          <a:noFill/>
        </p:spPr>
        <p:txBody>
          <a:bodyPr wrap="square" lIns="0" tIns="0" rIns="0" bIns="0" rtlCol="0">
            <a:spAutoFit/>
          </a:bodyPr>
          <a:lstStyle/>
          <a:p>
            <a:pPr algn="ctr"/>
            <a:r>
              <a:rPr lang="en-US" sz="900" dirty="0">
                <a:solidFill>
                  <a:schemeClr val="tx2"/>
                </a:solidFill>
                <a:latin typeface="Arial"/>
                <a:cs typeface="Arial"/>
              </a:rPr>
              <a:t>Natural Resources</a:t>
            </a:r>
          </a:p>
        </p:txBody>
      </p:sp>
      <p:sp>
        <p:nvSpPr>
          <p:cNvPr id="60" name="TextBox 59"/>
          <p:cNvSpPr txBox="1"/>
          <p:nvPr/>
        </p:nvSpPr>
        <p:spPr>
          <a:xfrm>
            <a:off x="4474302" y="1658680"/>
            <a:ext cx="685979" cy="276999"/>
          </a:xfrm>
          <a:prstGeom prst="rect">
            <a:avLst/>
          </a:prstGeom>
          <a:noFill/>
        </p:spPr>
        <p:txBody>
          <a:bodyPr wrap="square" lIns="0" tIns="0" rIns="0" bIns="0" rtlCol="0">
            <a:spAutoFit/>
          </a:bodyPr>
          <a:lstStyle/>
          <a:p>
            <a:pPr algn="ctr"/>
            <a:r>
              <a:rPr lang="en-US" sz="900" dirty="0">
                <a:solidFill>
                  <a:schemeClr val="tx2"/>
                </a:solidFill>
                <a:latin typeface="Arial"/>
                <a:cs typeface="Arial"/>
              </a:rPr>
              <a:t>Government Defense</a:t>
            </a:r>
          </a:p>
        </p:txBody>
      </p:sp>
      <p:sp>
        <p:nvSpPr>
          <p:cNvPr id="70" name="TextBox 69"/>
          <p:cNvSpPr txBox="1"/>
          <p:nvPr/>
        </p:nvSpPr>
        <p:spPr>
          <a:xfrm>
            <a:off x="4417471" y="2665074"/>
            <a:ext cx="926688" cy="138499"/>
          </a:xfrm>
          <a:prstGeom prst="rect">
            <a:avLst/>
          </a:prstGeom>
          <a:noFill/>
        </p:spPr>
        <p:txBody>
          <a:bodyPr wrap="square" lIns="0" tIns="0" rIns="0" bIns="0" rtlCol="0">
            <a:spAutoFit/>
          </a:bodyPr>
          <a:lstStyle/>
          <a:p>
            <a:pPr algn="ctr"/>
            <a:r>
              <a:rPr lang="en-US" sz="900" dirty="0">
                <a:solidFill>
                  <a:schemeClr val="tx2"/>
                </a:solidFill>
                <a:latin typeface="Arial"/>
                <a:cs typeface="Arial"/>
              </a:rPr>
              <a:t>Pharmaceuticals</a:t>
            </a:r>
          </a:p>
        </p:txBody>
      </p:sp>
      <p:sp>
        <p:nvSpPr>
          <p:cNvPr id="61" name="TextBox 60"/>
          <p:cNvSpPr txBox="1"/>
          <p:nvPr/>
        </p:nvSpPr>
        <p:spPr>
          <a:xfrm>
            <a:off x="5313715" y="1658680"/>
            <a:ext cx="685979" cy="276999"/>
          </a:xfrm>
          <a:prstGeom prst="rect">
            <a:avLst/>
          </a:prstGeom>
          <a:noFill/>
        </p:spPr>
        <p:txBody>
          <a:bodyPr wrap="square" lIns="0" tIns="0" rIns="0" bIns="0" rtlCol="0">
            <a:spAutoFit/>
          </a:bodyPr>
          <a:lstStyle/>
          <a:p>
            <a:pPr algn="ctr"/>
            <a:r>
              <a:rPr lang="en-US" sz="900" dirty="0">
                <a:solidFill>
                  <a:schemeClr val="tx2"/>
                </a:solidFill>
                <a:latin typeface="Arial"/>
                <a:cs typeface="Arial"/>
              </a:rPr>
              <a:t>Government Intelligence</a:t>
            </a:r>
          </a:p>
        </p:txBody>
      </p:sp>
      <p:sp>
        <p:nvSpPr>
          <p:cNvPr id="71" name="TextBox 70"/>
          <p:cNvSpPr txBox="1"/>
          <p:nvPr/>
        </p:nvSpPr>
        <p:spPr>
          <a:xfrm>
            <a:off x="5313715" y="2665071"/>
            <a:ext cx="685979" cy="138499"/>
          </a:xfrm>
          <a:prstGeom prst="rect">
            <a:avLst/>
          </a:prstGeom>
          <a:noFill/>
        </p:spPr>
        <p:txBody>
          <a:bodyPr wrap="square" lIns="0" tIns="0" rIns="0" bIns="0" rtlCol="0">
            <a:spAutoFit/>
          </a:bodyPr>
          <a:lstStyle/>
          <a:p>
            <a:pPr algn="ctr"/>
            <a:r>
              <a:rPr lang="en-US" sz="900" dirty="0">
                <a:solidFill>
                  <a:schemeClr val="tx2"/>
                </a:solidFill>
                <a:latin typeface="Arial"/>
                <a:cs typeface="Arial"/>
              </a:rPr>
              <a:t>Retail</a:t>
            </a:r>
          </a:p>
        </p:txBody>
      </p:sp>
      <p:sp>
        <p:nvSpPr>
          <p:cNvPr id="62" name="TextBox 61"/>
          <p:cNvSpPr txBox="1"/>
          <p:nvPr/>
        </p:nvSpPr>
        <p:spPr>
          <a:xfrm>
            <a:off x="6245341" y="1658680"/>
            <a:ext cx="685979" cy="276999"/>
          </a:xfrm>
          <a:prstGeom prst="rect">
            <a:avLst/>
          </a:prstGeom>
          <a:noFill/>
        </p:spPr>
        <p:txBody>
          <a:bodyPr wrap="square" lIns="0" tIns="0" rIns="0" bIns="0" rtlCol="0">
            <a:spAutoFit/>
          </a:bodyPr>
          <a:lstStyle/>
          <a:p>
            <a:pPr algn="ctr"/>
            <a:r>
              <a:rPr lang="en-US" sz="900" dirty="0">
                <a:solidFill>
                  <a:schemeClr val="tx2"/>
                </a:solidFill>
                <a:latin typeface="Arial"/>
                <a:cs typeface="Arial"/>
              </a:rPr>
              <a:t>Government State/ Local</a:t>
            </a:r>
          </a:p>
        </p:txBody>
      </p:sp>
      <p:sp>
        <p:nvSpPr>
          <p:cNvPr id="72" name="TextBox 71"/>
          <p:cNvSpPr txBox="1"/>
          <p:nvPr/>
        </p:nvSpPr>
        <p:spPr>
          <a:xfrm>
            <a:off x="6006600" y="2665074"/>
            <a:ext cx="1080667" cy="138499"/>
          </a:xfrm>
          <a:prstGeom prst="rect">
            <a:avLst/>
          </a:prstGeom>
          <a:noFill/>
        </p:spPr>
        <p:txBody>
          <a:bodyPr wrap="square" lIns="0" tIns="0" rIns="0" bIns="0" rtlCol="0">
            <a:spAutoFit/>
          </a:bodyPr>
          <a:lstStyle/>
          <a:p>
            <a:pPr algn="ctr"/>
            <a:r>
              <a:rPr lang="en-US" sz="900" dirty="0">
                <a:solidFill>
                  <a:schemeClr val="tx2"/>
                </a:solidFill>
                <a:latin typeface="Arial"/>
                <a:cs typeface="Arial"/>
              </a:rPr>
              <a:t>Telecommunications</a:t>
            </a:r>
          </a:p>
        </p:txBody>
      </p:sp>
      <p:sp>
        <p:nvSpPr>
          <p:cNvPr id="63" name="TextBox 62"/>
          <p:cNvSpPr txBox="1"/>
          <p:nvPr/>
        </p:nvSpPr>
        <p:spPr>
          <a:xfrm>
            <a:off x="7176968" y="1658679"/>
            <a:ext cx="685979" cy="138499"/>
          </a:xfrm>
          <a:prstGeom prst="rect">
            <a:avLst/>
          </a:prstGeom>
          <a:noFill/>
        </p:spPr>
        <p:txBody>
          <a:bodyPr wrap="square" lIns="0" tIns="0" rIns="0" bIns="0" rtlCol="0">
            <a:spAutoFit/>
          </a:bodyPr>
          <a:lstStyle/>
          <a:p>
            <a:pPr algn="ctr"/>
            <a:r>
              <a:rPr lang="en-US" sz="900" dirty="0">
                <a:solidFill>
                  <a:schemeClr val="tx2"/>
                </a:solidFill>
                <a:latin typeface="Arial"/>
                <a:cs typeface="Arial"/>
              </a:rPr>
              <a:t>Healthcare</a:t>
            </a:r>
          </a:p>
        </p:txBody>
      </p:sp>
      <p:sp>
        <p:nvSpPr>
          <p:cNvPr id="73" name="TextBox 72"/>
          <p:cNvSpPr txBox="1"/>
          <p:nvPr/>
        </p:nvSpPr>
        <p:spPr>
          <a:xfrm>
            <a:off x="7176968" y="2665071"/>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Finance</a:t>
            </a:r>
          </a:p>
        </p:txBody>
      </p:sp>
      <p:sp>
        <p:nvSpPr>
          <p:cNvPr id="64" name="TextBox 63"/>
          <p:cNvSpPr txBox="1"/>
          <p:nvPr/>
        </p:nvSpPr>
        <p:spPr>
          <a:xfrm>
            <a:off x="7959553" y="1658680"/>
            <a:ext cx="685979" cy="276999"/>
          </a:xfrm>
          <a:prstGeom prst="rect">
            <a:avLst/>
          </a:prstGeom>
          <a:noFill/>
        </p:spPr>
        <p:txBody>
          <a:bodyPr wrap="square" lIns="0" tIns="0" rIns="0" bIns="0" rtlCol="0">
            <a:spAutoFit/>
          </a:bodyPr>
          <a:lstStyle/>
          <a:p>
            <a:pPr algn="ctr"/>
            <a:r>
              <a:rPr lang="en-US" sz="900" dirty="0">
                <a:solidFill>
                  <a:schemeClr val="tx2"/>
                </a:solidFill>
                <a:latin typeface="Arial"/>
                <a:cs typeface="Arial"/>
              </a:rPr>
              <a:t>Information Technology</a:t>
            </a:r>
          </a:p>
        </p:txBody>
      </p:sp>
      <p:sp>
        <p:nvSpPr>
          <p:cNvPr id="74" name="TextBox 73"/>
          <p:cNvSpPr txBox="1"/>
          <p:nvPr/>
        </p:nvSpPr>
        <p:spPr>
          <a:xfrm>
            <a:off x="7959553" y="2665074"/>
            <a:ext cx="814039" cy="138499"/>
          </a:xfrm>
          <a:prstGeom prst="rect">
            <a:avLst/>
          </a:prstGeom>
          <a:noFill/>
        </p:spPr>
        <p:txBody>
          <a:bodyPr wrap="square" lIns="0" tIns="0" rIns="0" bIns="0" rtlCol="0">
            <a:spAutoFit/>
          </a:bodyPr>
          <a:lstStyle/>
          <a:p>
            <a:pPr algn="ctr"/>
            <a:r>
              <a:rPr lang="en-US" sz="900" dirty="0">
                <a:solidFill>
                  <a:schemeClr val="tx2"/>
                </a:solidFill>
                <a:latin typeface="Arial"/>
                <a:cs typeface="Arial"/>
              </a:rPr>
              <a:t>Transportation</a:t>
            </a:r>
          </a:p>
        </p:txBody>
      </p:sp>
      <p:sp>
        <p:nvSpPr>
          <p:cNvPr id="55" name="TextBox 54"/>
          <p:cNvSpPr txBox="1"/>
          <p:nvPr/>
        </p:nvSpPr>
        <p:spPr>
          <a:xfrm>
            <a:off x="504542" y="1658679"/>
            <a:ext cx="685979" cy="138499"/>
          </a:xfrm>
          <a:prstGeom prst="rect">
            <a:avLst/>
          </a:prstGeom>
          <a:noFill/>
        </p:spPr>
        <p:txBody>
          <a:bodyPr wrap="square" lIns="0" tIns="0" rIns="0" bIns="0" rtlCol="0">
            <a:spAutoFit/>
          </a:bodyPr>
          <a:lstStyle/>
          <a:p>
            <a:pPr algn="ctr"/>
            <a:r>
              <a:rPr lang="en-US" sz="900" dirty="0">
                <a:solidFill>
                  <a:schemeClr val="tx2"/>
                </a:solidFill>
                <a:latin typeface="Arial"/>
                <a:cs typeface="Arial"/>
              </a:rPr>
              <a:t>Advertising</a:t>
            </a:r>
          </a:p>
        </p:txBody>
      </p:sp>
      <p:sp>
        <p:nvSpPr>
          <p:cNvPr id="65" name="TextBox 64"/>
          <p:cNvSpPr txBox="1"/>
          <p:nvPr/>
        </p:nvSpPr>
        <p:spPr>
          <a:xfrm>
            <a:off x="504542" y="2665071"/>
            <a:ext cx="685979" cy="138499"/>
          </a:xfrm>
          <a:prstGeom prst="rect">
            <a:avLst/>
          </a:prstGeom>
          <a:noFill/>
        </p:spPr>
        <p:txBody>
          <a:bodyPr wrap="square" lIns="0" tIns="0" rIns="0" bIns="0" rtlCol="0">
            <a:spAutoFit/>
          </a:bodyPr>
          <a:lstStyle/>
          <a:p>
            <a:pPr algn="ctr"/>
            <a:r>
              <a:rPr lang="en-US" sz="900" dirty="0">
                <a:solidFill>
                  <a:schemeClr val="tx2"/>
                </a:solidFill>
                <a:latin typeface="Arial"/>
                <a:cs typeface="Arial"/>
              </a:rPr>
              <a:t>Insurance</a:t>
            </a:r>
          </a:p>
        </p:txBody>
      </p:sp>
      <p:sp>
        <p:nvSpPr>
          <p:cNvPr id="75" name="TextBox 74"/>
          <p:cNvSpPr txBox="1"/>
          <p:nvPr/>
        </p:nvSpPr>
        <p:spPr>
          <a:xfrm>
            <a:off x="504542" y="3625229"/>
            <a:ext cx="685979" cy="174514"/>
          </a:xfrm>
          <a:prstGeom prst="rect">
            <a:avLst/>
          </a:prstGeom>
          <a:noFill/>
        </p:spPr>
        <p:txBody>
          <a:bodyPr wrap="square" lIns="0" tIns="35666" rIns="71332" bIns="0" rtlCol="0">
            <a:spAutoFit/>
          </a:bodyPr>
          <a:lstStyle/>
          <a:p>
            <a:pPr algn="ctr"/>
            <a:r>
              <a:rPr lang="en-US" sz="900" dirty="0">
                <a:solidFill>
                  <a:schemeClr val="tx2"/>
                </a:solidFill>
                <a:latin typeface="Arial"/>
                <a:cs typeface="Arial"/>
              </a:rPr>
              <a:t>Utilities</a:t>
            </a:r>
          </a:p>
        </p:txBody>
      </p:sp>
      <p:pic>
        <p:nvPicPr>
          <p:cNvPr id="3" name="Picture 2" descr="Industry_50K_Advertising.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3725" y="1026828"/>
            <a:ext cx="515812" cy="515678"/>
          </a:xfrm>
          <a:prstGeom prst="rect">
            <a:avLst/>
          </a:prstGeom>
        </p:spPr>
      </p:pic>
      <p:pic>
        <p:nvPicPr>
          <p:cNvPr id="4" name="Picture 3" descr="Industry_50K_Education.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30309" y="1016045"/>
            <a:ext cx="642803" cy="642635"/>
          </a:xfrm>
          <a:prstGeom prst="rect">
            <a:avLst/>
          </a:prstGeom>
        </p:spPr>
      </p:pic>
      <p:pic>
        <p:nvPicPr>
          <p:cNvPr id="5" name="Picture 4" descr="Industry_50K_FinancialServices.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184216" y="1115250"/>
            <a:ext cx="432050" cy="431938"/>
          </a:xfrm>
          <a:prstGeom prst="rect">
            <a:avLst/>
          </a:prstGeom>
        </p:spPr>
      </p:pic>
      <p:pic>
        <p:nvPicPr>
          <p:cNvPr id="6" name="Picture 5" descr="Industry_50K_Gov.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935412" y="1026830"/>
            <a:ext cx="551882" cy="551739"/>
          </a:xfrm>
          <a:prstGeom prst="rect">
            <a:avLst/>
          </a:prstGeom>
        </p:spPr>
      </p:pic>
      <p:pic>
        <p:nvPicPr>
          <p:cNvPr id="7" name="Picture 6" descr="Industry_50K_Gov_Civil.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736854" y="1074823"/>
            <a:ext cx="584010" cy="583858"/>
          </a:xfrm>
          <a:prstGeom prst="rect">
            <a:avLst/>
          </a:prstGeom>
        </p:spPr>
      </p:pic>
      <p:pic>
        <p:nvPicPr>
          <p:cNvPr id="8" name="Picture 7" descr="Industry_50K_Gov_Defense.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474302" y="1062891"/>
            <a:ext cx="634995" cy="634830"/>
          </a:xfrm>
          <a:prstGeom prst="rect">
            <a:avLst/>
          </a:prstGeom>
        </p:spPr>
      </p:pic>
      <p:pic>
        <p:nvPicPr>
          <p:cNvPr id="9" name="Picture 8" descr="Industry_50K_Gov_Intel.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364694" y="1070305"/>
            <a:ext cx="584010" cy="583858"/>
          </a:xfrm>
          <a:prstGeom prst="rect">
            <a:avLst/>
          </a:prstGeom>
        </p:spPr>
      </p:pic>
      <p:pic>
        <p:nvPicPr>
          <p:cNvPr id="10" name="Picture 9" descr="Industry_50K_Gov_Local.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265457" y="1074820"/>
            <a:ext cx="602867" cy="602710"/>
          </a:xfrm>
          <a:prstGeom prst="rect">
            <a:avLst/>
          </a:prstGeom>
        </p:spPr>
      </p:pic>
      <p:pic>
        <p:nvPicPr>
          <p:cNvPr id="11" name="Picture 10" descr="Industry_50K_Healthcare.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042725" y="2974536"/>
            <a:ext cx="602867" cy="602710"/>
          </a:xfrm>
          <a:prstGeom prst="rect">
            <a:avLst/>
          </a:prstGeom>
        </p:spPr>
      </p:pic>
      <p:pic>
        <p:nvPicPr>
          <p:cNvPr id="12" name="Picture 11" descr="Industry_50K_InformationTech.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039680" y="1083545"/>
            <a:ext cx="554862" cy="554718"/>
          </a:xfrm>
          <a:prstGeom prst="rect">
            <a:avLst/>
          </a:prstGeom>
        </p:spPr>
      </p:pic>
      <p:pic>
        <p:nvPicPr>
          <p:cNvPr id="13" name="Picture 12" descr="Industry_50K_Insurance.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532413" y="2058104"/>
            <a:ext cx="607124" cy="606966"/>
          </a:xfrm>
          <a:prstGeom prst="rect">
            <a:avLst/>
          </a:prstGeom>
        </p:spPr>
      </p:pic>
      <p:pic>
        <p:nvPicPr>
          <p:cNvPr id="14" name="Picture 13" descr="Industry_50K_Internet.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330309" y="2058107"/>
            <a:ext cx="527537" cy="527399"/>
          </a:xfrm>
          <a:prstGeom prst="rect">
            <a:avLst/>
          </a:prstGeom>
        </p:spPr>
      </p:pic>
      <p:pic>
        <p:nvPicPr>
          <p:cNvPr id="15" name="Picture 14" descr="Industry_50K_IoT-01.png"/>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113593" y="3022520"/>
            <a:ext cx="602867" cy="602710"/>
          </a:xfrm>
          <a:prstGeom prst="rect">
            <a:avLst/>
          </a:prstGeom>
        </p:spPr>
      </p:pic>
      <p:pic>
        <p:nvPicPr>
          <p:cNvPr id="16" name="Picture 15" descr="Industry_50K_IoT-33.png"/>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999689" y="2974536"/>
            <a:ext cx="644812" cy="644644"/>
          </a:xfrm>
          <a:prstGeom prst="rect">
            <a:avLst/>
          </a:prstGeom>
        </p:spPr>
      </p:pic>
      <p:pic>
        <p:nvPicPr>
          <p:cNvPr id="17" name="Picture 16" descr="Industry_50K_Manufacturing.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2135085" y="2974538"/>
            <a:ext cx="653851" cy="653681"/>
          </a:xfrm>
          <a:prstGeom prst="rect">
            <a:avLst/>
          </a:prstGeom>
        </p:spPr>
      </p:pic>
      <p:pic>
        <p:nvPicPr>
          <p:cNvPr id="18" name="Picture 17" descr="Industry_50K_Media.png"/>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2947005" y="2110355"/>
            <a:ext cx="554862" cy="554718"/>
          </a:xfrm>
          <a:prstGeom prst="rect">
            <a:avLst/>
          </a:prstGeom>
        </p:spPr>
      </p:pic>
      <p:pic>
        <p:nvPicPr>
          <p:cNvPr id="19" name="Picture 18" descr="Industry_50K_NaturalResouces.png"/>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flipH="1">
            <a:off x="3752248" y="2105842"/>
            <a:ext cx="514684" cy="514550"/>
          </a:xfrm>
          <a:prstGeom prst="rect">
            <a:avLst/>
          </a:prstGeom>
        </p:spPr>
      </p:pic>
      <p:pic>
        <p:nvPicPr>
          <p:cNvPr id="20" name="Picture 19" descr="Industry_50K_Oil.png"/>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1343333" y="2974536"/>
            <a:ext cx="666733" cy="666560"/>
          </a:xfrm>
          <a:prstGeom prst="rect">
            <a:avLst/>
          </a:prstGeom>
        </p:spPr>
      </p:pic>
      <p:pic>
        <p:nvPicPr>
          <p:cNvPr id="21" name="Picture 20" descr="Industry_50K_Pharmanceuticals.png"/>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4629779" y="2187194"/>
            <a:ext cx="433310" cy="433197"/>
          </a:xfrm>
          <a:prstGeom prst="rect">
            <a:avLst/>
          </a:prstGeom>
        </p:spPr>
      </p:pic>
      <p:pic>
        <p:nvPicPr>
          <p:cNvPr id="22" name="Picture 21" descr="Industry_50K_Retail.png"/>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5344159" y="2169884"/>
            <a:ext cx="511911" cy="511778"/>
          </a:xfrm>
          <a:prstGeom prst="rect">
            <a:avLst/>
          </a:prstGeom>
        </p:spPr>
      </p:pic>
      <p:pic>
        <p:nvPicPr>
          <p:cNvPr id="24" name="Picture 23" descr="Industry_50K_Telecomm-26.png"/>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6265457" y="2042193"/>
            <a:ext cx="702113" cy="701931"/>
          </a:xfrm>
          <a:prstGeom prst="rect">
            <a:avLst/>
          </a:prstGeom>
        </p:spPr>
      </p:pic>
      <p:pic>
        <p:nvPicPr>
          <p:cNvPr id="25" name="Picture 24" descr="Industry_50K_Utilities-12.png"/>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533938" y="3172704"/>
            <a:ext cx="551882" cy="551739"/>
          </a:xfrm>
          <a:prstGeom prst="rect">
            <a:avLst/>
          </a:prstGeom>
        </p:spPr>
      </p:pic>
      <p:pic>
        <p:nvPicPr>
          <p:cNvPr id="26" name="Picture 25" descr="Industry_50K-31.png"/>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3925569" y="2934055"/>
            <a:ext cx="790590" cy="790385"/>
          </a:xfrm>
          <a:prstGeom prst="rect">
            <a:avLst/>
          </a:prstGeom>
        </p:spPr>
      </p:pic>
      <p:pic>
        <p:nvPicPr>
          <p:cNvPr id="27" name="Picture 26" descr="Industry_50K-32.png"/>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6868318" y="2959145"/>
            <a:ext cx="669246" cy="669072"/>
          </a:xfrm>
          <a:prstGeom prst="rect">
            <a:avLst/>
          </a:prstGeom>
        </p:spPr>
      </p:pic>
      <p:sp>
        <p:nvSpPr>
          <p:cNvPr id="97" name="TextBox 96"/>
          <p:cNvSpPr txBox="1"/>
          <p:nvPr/>
        </p:nvSpPr>
        <p:spPr>
          <a:xfrm>
            <a:off x="1287133" y="3625229"/>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oil</a:t>
            </a:r>
          </a:p>
        </p:txBody>
      </p:sp>
      <p:sp>
        <p:nvSpPr>
          <p:cNvPr id="98" name="TextBox 97"/>
          <p:cNvSpPr txBox="1"/>
          <p:nvPr/>
        </p:nvSpPr>
        <p:spPr>
          <a:xfrm>
            <a:off x="2080175" y="3625231"/>
            <a:ext cx="885492"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Manufacturing</a:t>
            </a:r>
          </a:p>
        </p:txBody>
      </p:sp>
      <p:sp>
        <p:nvSpPr>
          <p:cNvPr id="99" name="TextBox 98"/>
          <p:cNvSpPr txBox="1"/>
          <p:nvPr/>
        </p:nvSpPr>
        <p:spPr>
          <a:xfrm>
            <a:off x="3109950" y="3625229"/>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Internet</a:t>
            </a:r>
          </a:p>
        </p:txBody>
      </p:sp>
      <p:sp>
        <p:nvSpPr>
          <p:cNvPr id="100" name="TextBox 99"/>
          <p:cNvSpPr txBox="1"/>
          <p:nvPr/>
        </p:nvSpPr>
        <p:spPr>
          <a:xfrm>
            <a:off x="4030185" y="3625229"/>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Shipping</a:t>
            </a:r>
          </a:p>
        </p:txBody>
      </p:sp>
      <p:sp>
        <p:nvSpPr>
          <p:cNvPr id="101" name="TextBox 100"/>
          <p:cNvSpPr txBox="1"/>
          <p:nvPr/>
        </p:nvSpPr>
        <p:spPr>
          <a:xfrm>
            <a:off x="5001169" y="3625229"/>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Healthcare</a:t>
            </a:r>
          </a:p>
        </p:txBody>
      </p:sp>
      <p:sp>
        <p:nvSpPr>
          <p:cNvPr id="102" name="TextBox 101"/>
          <p:cNvSpPr txBox="1"/>
          <p:nvPr/>
        </p:nvSpPr>
        <p:spPr>
          <a:xfrm>
            <a:off x="5985841" y="3625229"/>
            <a:ext cx="685979" cy="174514"/>
          </a:xfrm>
          <a:prstGeom prst="rect">
            <a:avLst/>
          </a:prstGeom>
          <a:noFill/>
        </p:spPr>
        <p:txBody>
          <a:bodyPr wrap="square" lIns="0" tIns="35666" rIns="71332" bIns="0" rtlCol="0">
            <a:spAutoFit/>
          </a:bodyPr>
          <a:lstStyle/>
          <a:p>
            <a:pPr algn="ctr"/>
            <a:r>
              <a:rPr lang="en-US" sz="900" dirty="0" err="1">
                <a:solidFill>
                  <a:srgbClr val="000000"/>
                </a:solidFill>
                <a:latin typeface="Arial"/>
                <a:cs typeface="Arial"/>
              </a:rPr>
              <a:t>IoT</a:t>
            </a:r>
            <a:endParaRPr lang="en-US" sz="900" dirty="0">
              <a:solidFill>
                <a:srgbClr val="000000"/>
              </a:solidFill>
              <a:latin typeface="Arial"/>
              <a:cs typeface="Arial"/>
            </a:endParaRPr>
          </a:p>
        </p:txBody>
      </p:sp>
      <p:sp>
        <p:nvSpPr>
          <p:cNvPr id="103" name="TextBox 102"/>
          <p:cNvSpPr txBox="1"/>
          <p:nvPr/>
        </p:nvSpPr>
        <p:spPr>
          <a:xfrm>
            <a:off x="6855967" y="3625229"/>
            <a:ext cx="685979" cy="174514"/>
          </a:xfrm>
          <a:prstGeom prst="rect">
            <a:avLst/>
          </a:prstGeom>
          <a:noFill/>
        </p:spPr>
        <p:txBody>
          <a:bodyPr wrap="square" lIns="0" tIns="35666" rIns="71332" bIns="0" rtlCol="0">
            <a:spAutoFit/>
          </a:bodyPr>
          <a:lstStyle/>
          <a:p>
            <a:pPr algn="ctr"/>
            <a:r>
              <a:rPr lang="en-US" sz="900" dirty="0">
                <a:solidFill>
                  <a:srgbClr val="000000"/>
                </a:solidFill>
                <a:latin typeface="Arial"/>
                <a:cs typeface="Arial"/>
              </a:rPr>
              <a:t>Compute</a:t>
            </a:r>
          </a:p>
        </p:txBody>
      </p:sp>
      <p:pic>
        <p:nvPicPr>
          <p:cNvPr id="28" name="Picture 27" descr="Industry_50K_Automotive.png"/>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8016396" y="2105843"/>
            <a:ext cx="574778" cy="574628"/>
          </a:xfrm>
          <a:prstGeom prst="rect">
            <a:avLst/>
          </a:prstGeom>
        </p:spPr>
      </p:pic>
      <p:pic>
        <p:nvPicPr>
          <p:cNvPr id="29" name="Picture 28" descr="Industry_50K_Chemical.png"/>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7680439" y="3019167"/>
            <a:ext cx="558227" cy="558082"/>
          </a:xfrm>
          <a:prstGeom prst="rect">
            <a:avLst/>
          </a:prstGeom>
        </p:spPr>
      </p:pic>
      <p:pic>
        <p:nvPicPr>
          <p:cNvPr id="30" name="Picture 29" descr="Industry_50K_Fianance.png"/>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7176969" y="2071789"/>
            <a:ext cx="570711" cy="570562"/>
          </a:xfrm>
          <a:prstGeom prst="rect">
            <a:avLst/>
          </a:prstGeom>
        </p:spPr>
      </p:pic>
      <p:pic>
        <p:nvPicPr>
          <p:cNvPr id="31" name="Picture 30" descr="Industry_50K_Healthcare_2.png"/>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7261623" y="1083544"/>
            <a:ext cx="551882" cy="551739"/>
          </a:xfrm>
          <a:prstGeom prst="rect">
            <a:avLst/>
          </a:prstGeom>
        </p:spPr>
      </p:pic>
      <p:pic>
        <p:nvPicPr>
          <p:cNvPr id="32" name="Picture 31" descr="Industry_50K_Manufacturing.png"/>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2122801" y="2073999"/>
            <a:ext cx="511640" cy="511507"/>
          </a:xfrm>
          <a:prstGeom prst="rect">
            <a:avLst/>
          </a:prstGeom>
        </p:spPr>
      </p:pic>
    </p:spTree>
    <p:extLst>
      <p:ext uri="{BB962C8B-B14F-4D97-AF65-F5344CB8AC3E}">
        <p14:creationId xmlns:p14="http://schemas.microsoft.com/office/powerpoint/2010/main" val="4160247274"/>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ICONS–USE CASES</a:t>
            </a:r>
            <a:endParaRPr lang="en-US" dirty="0"/>
          </a:p>
        </p:txBody>
      </p:sp>
      <p:sp>
        <p:nvSpPr>
          <p:cNvPr id="50" name="TextBox 49"/>
          <p:cNvSpPr txBox="1"/>
          <p:nvPr/>
        </p:nvSpPr>
        <p:spPr>
          <a:xfrm>
            <a:off x="4686510" y="1621693"/>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Data Hub</a:t>
            </a:r>
          </a:p>
        </p:txBody>
      </p:sp>
      <p:sp>
        <p:nvSpPr>
          <p:cNvPr id="51" name="TextBox 50"/>
          <p:cNvSpPr txBox="1"/>
          <p:nvPr/>
        </p:nvSpPr>
        <p:spPr>
          <a:xfrm>
            <a:off x="5493133" y="1621693"/>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Data Mining</a:t>
            </a:r>
          </a:p>
        </p:txBody>
      </p:sp>
      <p:sp>
        <p:nvSpPr>
          <p:cNvPr id="52" name="TextBox 51"/>
          <p:cNvSpPr txBox="1"/>
          <p:nvPr/>
        </p:nvSpPr>
        <p:spPr>
          <a:xfrm>
            <a:off x="6299749" y="1621693"/>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Fraud Detection</a:t>
            </a:r>
          </a:p>
        </p:txBody>
      </p:sp>
      <p:sp>
        <p:nvSpPr>
          <p:cNvPr id="53" name="TextBox 52"/>
          <p:cNvSpPr txBox="1"/>
          <p:nvPr/>
        </p:nvSpPr>
        <p:spPr>
          <a:xfrm>
            <a:off x="7106371" y="1621693"/>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Interactive Marker</a:t>
            </a:r>
          </a:p>
        </p:txBody>
      </p:sp>
      <p:sp>
        <p:nvSpPr>
          <p:cNvPr id="54" name="TextBox 53"/>
          <p:cNvSpPr txBox="1"/>
          <p:nvPr/>
        </p:nvSpPr>
        <p:spPr>
          <a:xfrm>
            <a:off x="7912988" y="1621693"/>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Marketing</a:t>
            </a:r>
          </a:p>
        </p:txBody>
      </p:sp>
      <p:sp>
        <p:nvSpPr>
          <p:cNvPr id="45" name="TextBox 44"/>
          <p:cNvSpPr txBox="1"/>
          <p:nvPr/>
        </p:nvSpPr>
        <p:spPr>
          <a:xfrm>
            <a:off x="494920" y="1621693"/>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Graph Analysis</a:t>
            </a:r>
          </a:p>
        </p:txBody>
      </p:sp>
      <p:sp>
        <p:nvSpPr>
          <p:cNvPr id="97" name="TextBox 96"/>
          <p:cNvSpPr txBox="1"/>
          <p:nvPr/>
        </p:nvSpPr>
        <p:spPr>
          <a:xfrm>
            <a:off x="494920" y="2628086"/>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Personalized Offers</a:t>
            </a:r>
          </a:p>
        </p:txBody>
      </p:sp>
      <p:sp>
        <p:nvSpPr>
          <p:cNvPr id="46" name="TextBox 45"/>
          <p:cNvSpPr txBox="1"/>
          <p:nvPr/>
        </p:nvSpPr>
        <p:spPr>
          <a:xfrm>
            <a:off x="1380789" y="1621693"/>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Analytics</a:t>
            </a:r>
          </a:p>
        </p:txBody>
      </p:sp>
      <p:sp>
        <p:nvSpPr>
          <p:cNvPr id="98" name="TextBox 97"/>
          <p:cNvSpPr txBox="1"/>
          <p:nvPr/>
        </p:nvSpPr>
        <p:spPr>
          <a:xfrm>
            <a:off x="1268340" y="2628086"/>
            <a:ext cx="965117"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Recommendation Engine</a:t>
            </a:r>
          </a:p>
        </p:txBody>
      </p:sp>
      <p:sp>
        <p:nvSpPr>
          <p:cNvPr id="47" name="TextBox 46"/>
          <p:cNvSpPr txBox="1"/>
          <p:nvPr/>
        </p:nvSpPr>
        <p:spPr>
          <a:xfrm>
            <a:off x="2266657" y="1621693"/>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Anomaly Detection</a:t>
            </a:r>
          </a:p>
        </p:txBody>
      </p:sp>
      <p:sp>
        <p:nvSpPr>
          <p:cNvPr id="99" name="TextBox 98"/>
          <p:cNvSpPr txBox="1"/>
          <p:nvPr/>
        </p:nvSpPr>
        <p:spPr>
          <a:xfrm>
            <a:off x="2266657" y="2628086"/>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Risk Management</a:t>
            </a:r>
          </a:p>
        </p:txBody>
      </p:sp>
      <p:sp>
        <p:nvSpPr>
          <p:cNvPr id="48" name="TextBox 47"/>
          <p:cNvSpPr txBox="1"/>
          <p:nvPr/>
        </p:nvSpPr>
        <p:spPr>
          <a:xfrm>
            <a:off x="3073274" y="1621693"/>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Classification Clustering</a:t>
            </a:r>
          </a:p>
        </p:txBody>
      </p:sp>
      <p:sp>
        <p:nvSpPr>
          <p:cNvPr id="100" name="TextBox 99"/>
          <p:cNvSpPr txBox="1"/>
          <p:nvPr/>
        </p:nvSpPr>
        <p:spPr>
          <a:xfrm>
            <a:off x="3073274" y="262808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Search</a:t>
            </a:r>
          </a:p>
        </p:txBody>
      </p:sp>
      <p:sp>
        <p:nvSpPr>
          <p:cNvPr id="49" name="TextBox 48"/>
          <p:cNvSpPr txBox="1"/>
          <p:nvPr/>
        </p:nvSpPr>
        <p:spPr>
          <a:xfrm>
            <a:off x="3879895" y="1621694"/>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Customer 360</a:t>
            </a:r>
          </a:p>
        </p:txBody>
      </p:sp>
      <p:sp>
        <p:nvSpPr>
          <p:cNvPr id="101" name="TextBox 100"/>
          <p:cNvSpPr txBox="1"/>
          <p:nvPr/>
        </p:nvSpPr>
        <p:spPr>
          <a:xfrm>
            <a:off x="3846695" y="2628086"/>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Telemetry</a:t>
            </a:r>
          </a:p>
        </p:txBody>
      </p:sp>
      <p:pic>
        <p:nvPicPr>
          <p:cNvPr id="3" name="Picture 2" descr="UseCases_50k_Anaytics.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91789" y="1092626"/>
            <a:ext cx="436954" cy="436840"/>
          </a:xfrm>
          <a:prstGeom prst="rect">
            <a:avLst/>
          </a:prstGeom>
        </p:spPr>
      </p:pic>
      <p:pic>
        <p:nvPicPr>
          <p:cNvPr id="4" name="Picture 3" descr="UseCases_50k_AnomolyDetection.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77827" y="1065957"/>
            <a:ext cx="463630" cy="463509"/>
          </a:xfrm>
          <a:prstGeom prst="rect">
            <a:avLst/>
          </a:prstGeom>
        </p:spPr>
      </p:pic>
      <p:pic>
        <p:nvPicPr>
          <p:cNvPr id="5" name="Picture 4" descr="UseCases_50k_Class_Cluster.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75566" y="1092625"/>
            <a:ext cx="492613" cy="492485"/>
          </a:xfrm>
          <a:prstGeom prst="rect">
            <a:avLst/>
          </a:prstGeom>
        </p:spPr>
      </p:pic>
      <p:pic>
        <p:nvPicPr>
          <p:cNvPr id="6" name="Picture 5" descr="UseCases_50k_Cust_360.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939441" y="1080719"/>
            <a:ext cx="540254" cy="540113"/>
          </a:xfrm>
          <a:prstGeom prst="rect">
            <a:avLst/>
          </a:prstGeom>
        </p:spPr>
      </p:pic>
      <p:pic>
        <p:nvPicPr>
          <p:cNvPr id="7" name="Picture 6" descr="UseCases_50k_DataHub.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776889" y="1098007"/>
            <a:ext cx="476184" cy="476060"/>
          </a:xfrm>
          <a:prstGeom prst="rect">
            <a:avLst/>
          </a:prstGeom>
        </p:spPr>
      </p:pic>
      <p:pic>
        <p:nvPicPr>
          <p:cNvPr id="8" name="Picture 7" descr="UseCases_50k_DataMining.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21425" y="1098006"/>
            <a:ext cx="431572" cy="431460"/>
          </a:xfrm>
          <a:prstGeom prst="rect">
            <a:avLst/>
          </a:prstGeom>
        </p:spPr>
      </p:pic>
      <p:pic>
        <p:nvPicPr>
          <p:cNvPr id="9" name="Picture 8" descr="UseCases_50k_FraudDetection.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409686" y="1122383"/>
            <a:ext cx="429227" cy="429115"/>
          </a:xfrm>
          <a:prstGeom prst="rect">
            <a:avLst/>
          </a:prstGeom>
        </p:spPr>
      </p:pic>
      <p:pic>
        <p:nvPicPr>
          <p:cNvPr id="10" name="Picture 9" descr="UseCases_50k_InteractiveMarketer.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102332" y="1033955"/>
            <a:ext cx="495643" cy="495514"/>
          </a:xfrm>
          <a:prstGeom prst="rect">
            <a:avLst/>
          </a:prstGeom>
        </p:spPr>
      </p:pic>
      <p:pic>
        <p:nvPicPr>
          <p:cNvPr id="11" name="Picture 10" descr="UseCases_50k_Marketing.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912988" y="1001577"/>
            <a:ext cx="631329" cy="631165"/>
          </a:xfrm>
          <a:prstGeom prst="rect">
            <a:avLst/>
          </a:prstGeom>
        </p:spPr>
      </p:pic>
      <p:pic>
        <p:nvPicPr>
          <p:cNvPr id="13" name="Picture 12" descr="UseCases_50k_GraphAnalysis.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49565" y="1033954"/>
            <a:ext cx="540254" cy="540113"/>
          </a:xfrm>
          <a:prstGeom prst="rect">
            <a:avLst/>
          </a:prstGeom>
        </p:spPr>
      </p:pic>
      <p:pic>
        <p:nvPicPr>
          <p:cNvPr id="14" name="Picture 13" descr="UseCases_50k_PersonlizedOffers.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40178" y="2059491"/>
            <a:ext cx="493076" cy="492948"/>
          </a:xfrm>
          <a:prstGeom prst="rect">
            <a:avLst/>
          </a:prstGeom>
        </p:spPr>
      </p:pic>
      <p:pic>
        <p:nvPicPr>
          <p:cNvPr id="15" name="Picture 14" descr="UseCases_50k_Recommend_Engine.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456059" y="2107116"/>
            <a:ext cx="541090" cy="540950"/>
          </a:xfrm>
          <a:prstGeom prst="rect">
            <a:avLst/>
          </a:prstGeom>
        </p:spPr>
      </p:pic>
      <p:pic>
        <p:nvPicPr>
          <p:cNvPr id="16" name="Picture 15" descr="UseCases_50k_Risk_Mngmt.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321307" y="2097875"/>
            <a:ext cx="520155" cy="520020"/>
          </a:xfrm>
          <a:prstGeom prst="rect">
            <a:avLst/>
          </a:prstGeom>
        </p:spPr>
      </p:pic>
      <p:pic>
        <p:nvPicPr>
          <p:cNvPr id="17" name="Picture 16" descr="UseCases_50k_Search.png"/>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155579" y="2135606"/>
            <a:ext cx="512596" cy="512463"/>
          </a:xfrm>
          <a:prstGeom prst="rect">
            <a:avLst/>
          </a:prstGeom>
        </p:spPr>
      </p:pic>
      <p:pic>
        <p:nvPicPr>
          <p:cNvPr id="18" name="Picture 17" descr="UseCases_50k_Telemetry.png"/>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3934540" y="2066961"/>
            <a:ext cx="485604" cy="485478"/>
          </a:xfrm>
          <a:prstGeom prst="rect">
            <a:avLst/>
          </a:prstGeom>
        </p:spPr>
      </p:pic>
    </p:spTree>
    <p:extLst>
      <p:ext uri="{BB962C8B-B14F-4D97-AF65-F5344CB8AC3E}">
        <p14:creationId xmlns:p14="http://schemas.microsoft.com/office/powerpoint/2010/main" val="14813862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hape 201"/>
          <p:cNvSpPr txBox="1">
            <a:spLocks noGrp="1"/>
          </p:cNvSpPr>
          <p:nvPr>
            <p:ph type="title"/>
          </p:nvPr>
        </p:nvSpPr>
        <p:spPr>
          <a:xfrm>
            <a:off x="346473" y="205979"/>
            <a:ext cx="8227219" cy="553640"/>
          </a:xfrm>
        </p:spPr>
        <p:txBody>
          <a:bodyPr vert="horz" lIns="91406" tIns="45694" rIns="91406" bIns="45694" rtlCol="0" anchor="ctr">
            <a:normAutofit/>
          </a:bodyPr>
          <a:lstStyle/>
          <a:p>
            <a:pPr eaLnBrk="1" hangingPunct="1">
              <a:spcBef>
                <a:spcPct val="0"/>
              </a:spcBef>
              <a:buSzPct val="25000"/>
            </a:pPr>
            <a:r>
              <a:rPr lang="en-US" dirty="0" smtClean="0"/>
              <a:t>Tools for Offload</a:t>
            </a:r>
            <a:endParaRPr lang="en-US" dirty="0" smtClean="0">
              <a:latin typeface="Arial" charset="0"/>
              <a:cs typeface="Arial" charset="0"/>
              <a:sym typeface="Arial" charset="0"/>
            </a:endParaRPr>
          </a:p>
        </p:txBody>
      </p:sp>
      <p:pic>
        <p:nvPicPr>
          <p:cNvPr id="4" name="Picture 3"/>
          <p:cNvPicPr>
            <a:picLocks noChangeAspect="1"/>
          </p:cNvPicPr>
          <p:nvPr/>
        </p:nvPicPr>
        <p:blipFill>
          <a:blip r:embed="rId3"/>
          <a:stretch>
            <a:fillRect/>
          </a:stretch>
        </p:blipFill>
        <p:spPr>
          <a:xfrm>
            <a:off x="346473" y="1026738"/>
            <a:ext cx="2159000" cy="2159000"/>
          </a:xfrm>
          <a:prstGeom prst="rect">
            <a:avLst/>
          </a:prstGeom>
        </p:spPr>
      </p:pic>
      <p:pic>
        <p:nvPicPr>
          <p:cNvPr id="5" name="Picture 4"/>
          <p:cNvPicPr>
            <a:picLocks noChangeAspect="1"/>
          </p:cNvPicPr>
          <p:nvPr/>
        </p:nvPicPr>
        <p:blipFill>
          <a:blip r:embed="rId4"/>
          <a:stretch>
            <a:fillRect/>
          </a:stretch>
        </p:blipFill>
        <p:spPr>
          <a:xfrm>
            <a:off x="4669097" y="813796"/>
            <a:ext cx="3693506" cy="1317136"/>
          </a:xfrm>
          <a:prstGeom prst="rect">
            <a:avLst/>
          </a:prstGeom>
        </p:spPr>
      </p:pic>
      <p:pic>
        <p:nvPicPr>
          <p:cNvPr id="7" name="Picture 6"/>
          <p:cNvPicPr>
            <a:picLocks noChangeAspect="1"/>
          </p:cNvPicPr>
          <p:nvPr/>
        </p:nvPicPr>
        <p:blipFill>
          <a:blip r:embed="rId5"/>
          <a:stretch>
            <a:fillRect/>
          </a:stretch>
        </p:blipFill>
        <p:spPr>
          <a:xfrm>
            <a:off x="346473" y="3624349"/>
            <a:ext cx="3494152" cy="844508"/>
          </a:xfrm>
          <a:prstGeom prst="rect">
            <a:avLst/>
          </a:prstGeom>
        </p:spPr>
      </p:pic>
      <p:pic>
        <p:nvPicPr>
          <p:cNvPr id="8" name="Picture 7"/>
          <p:cNvPicPr>
            <a:picLocks noChangeAspect="1"/>
          </p:cNvPicPr>
          <p:nvPr/>
        </p:nvPicPr>
        <p:blipFill>
          <a:blip r:embed="rId6"/>
          <a:stretch>
            <a:fillRect/>
          </a:stretch>
        </p:blipFill>
        <p:spPr>
          <a:xfrm>
            <a:off x="4019110" y="1947949"/>
            <a:ext cx="4191000" cy="1676400"/>
          </a:xfrm>
          <a:prstGeom prst="rect">
            <a:avLst/>
          </a:prstGeom>
        </p:spPr>
      </p:pic>
      <p:pic>
        <p:nvPicPr>
          <p:cNvPr id="9" name="Picture 8"/>
          <p:cNvPicPr>
            <a:picLocks noChangeAspect="1"/>
          </p:cNvPicPr>
          <p:nvPr/>
        </p:nvPicPr>
        <p:blipFill>
          <a:blip r:embed="rId7"/>
          <a:stretch>
            <a:fillRect/>
          </a:stretch>
        </p:blipFill>
        <p:spPr>
          <a:xfrm>
            <a:off x="6032377" y="3173908"/>
            <a:ext cx="2177733" cy="1541541"/>
          </a:xfrm>
          <a:prstGeom prst="rect">
            <a:avLst/>
          </a:prstGeom>
        </p:spPr>
      </p:pic>
    </p:spTree>
    <p:extLst>
      <p:ext uri="{BB962C8B-B14F-4D97-AF65-F5344CB8AC3E}">
        <p14:creationId xmlns:p14="http://schemas.microsoft.com/office/powerpoint/2010/main" val="142533377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ICONS–END USERS</a:t>
            </a:r>
            <a:endParaRPr lang="en-US" dirty="0"/>
          </a:p>
        </p:txBody>
      </p:sp>
      <p:sp>
        <p:nvSpPr>
          <p:cNvPr id="33" name="TextBox 32"/>
          <p:cNvSpPr txBox="1"/>
          <p:nvPr/>
        </p:nvSpPr>
        <p:spPr>
          <a:xfrm>
            <a:off x="451732" y="1593953"/>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Business Analyst</a:t>
            </a:r>
          </a:p>
        </p:txBody>
      </p:sp>
      <p:sp>
        <p:nvSpPr>
          <p:cNvPr id="34" name="TextBox 33"/>
          <p:cNvSpPr txBox="1"/>
          <p:nvPr/>
        </p:nvSpPr>
        <p:spPr>
          <a:xfrm>
            <a:off x="1319238" y="1593953"/>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Data Scientist</a:t>
            </a:r>
          </a:p>
        </p:txBody>
      </p:sp>
      <p:sp>
        <p:nvSpPr>
          <p:cNvPr id="35" name="TextBox 34"/>
          <p:cNvSpPr txBox="1"/>
          <p:nvPr/>
        </p:nvSpPr>
        <p:spPr>
          <a:xfrm>
            <a:off x="2208776" y="1593952"/>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Developer</a:t>
            </a:r>
          </a:p>
        </p:txBody>
      </p:sp>
      <p:sp>
        <p:nvSpPr>
          <p:cNvPr id="36" name="TextBox 35"/>
          <p:cNvSpPr txBox="1"/>
          <p:nvPr/>
        </p:nvSpPr>
        <p:spPr>
          <a:xfrm>
            <a:off x="3102935" y="1593952"/>
            <a:ext cx="685979" cy="1384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Executive</a:t>
            </a:r>
          </a:p>
        </p:txBody>
      </p:sp>
      <p:sp>
        <p:nvSpPr>
          <p:cNvPr id="37" name="TextBox 36"/>
          <p:cNvSpPr txBox="1"/>
          <p:nvPr/>
        </p:nvSpPr>
        <p:spPr>
          <a:xfrm>
            <a:off x="3949382" y="1593953"/>
            <a:ext cx="685979" cy="276999"/>
          </a:xfrm>
          <a:prstGeom prst="rect">
            <a:avLst/>
          </a:prstGeom>
          <a:noFill/>
        </p:spPr>
        <p:txBody>
          <a:bodyPr wrap="square" lIns="0" tIns="0" rIns="0" bIns="0" rtlCol="0">
            <a:spAutoFit/>
          </a:bodyPr>
          <a:lstStyle/>
          <a:p>
            <a:pPr algn="ctr"/>
            <a:r>
              <a:rPr lang="en-US" sz="900" dirty="0">
                <a:solidFill>
                  <a:srgbClr val="000000"/>
                </a:solidFill>
                <a:latin typeface="Arial"/>
                <a:cs typeface="Arial"/>
              </a:rPr>
              <a:t>IT Administrator</a:t>
            </a:r>
          </a:p>
        </p:txBody>
      </p:sp>
      <p:pic>
        <p:nvPicPr>
          <p:cNvPr id="8" name="Picture 7" descr="UseCases_EndUsers_40k_Biz_Analyst.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62658" y="898628"/>
            <a:ext cx="600231" cy="600075"/>
          </a:xfrm>
          <a:prstGeom prst="rect">
            <a:avLst/>
          </a:prstGeom>
        </p:spPr>
      </p:pic>
      <p:pic>
        <p:nvPicPr>
          <p:cNvPr id="9" name="Picture 8" descr="UseCases_EndUsers_40k_DataScientis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34948" y="910534"/>
            <a:ext cx="570269" cy="570121"/>
          </a:xfrm>
          <a:prstGeom prst="rect">
            <a:avLst/>
          </a:prstGeom>
        </p:spPr>
      </p:pic>
      <p:pic>
        <p:nvPicPr>
          <p:cNvPr id="10" name="Picture 9" descr="UseCases_EndUsers_40k_Developer.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54891" y="887064"/>
            <a:ext cx="593746" cy="593591"/>
          </a:xfrm>
          <a:prstGeom prst="rect">
            <a:avLst/>
          </a:prstGeom>
        </p:spPr>
      </p:pic>
      <p:pic>
        <p:nvPicPr>
          <p:cNvPr id="11" name="Picture 10" descr="UseCases_EndUsers_40k_Exec.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49048" y="887064"/>
            <a:ext cx="593746" cy="593591"/>
          </a:xfrm>
          <a:prstGeom prst="rect">
            <a:avLst/>
          </a:prstGeom>
        </p:spPr>
      </p:pic>
      <p:pic>
        <p:nvPicPr>
          <p:cNvPr id="12" name="Picture 11" descr="UseCases_EndUsers_40k_IT_Admin.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060317" y="910532"/>
            <a:ext cx="588323" cy="588170"/>
          </a:xfrm>
          <a:prstGeom prst="rect">
            <a:avLst/>
          </a:prstGeom>
        </p:spPr>
      </p:pic>
    </p:spTree>
    <p:extLst>
      <p:ext uri="{BB962C8B-B14F-4D97-AF65-F5344CB8AC3E}">
        <p14:creationId xmlns:p14="http://schemas.microsoft.com/office/powerpoint/2010/main" val="134749018"/>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pexels-photo-24495_filter.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835" y="8818"/>
            <a:ext cx="9144000" cy="4868960"/>
          </a:xfrm>
          <a:prstGeom prst="rect">
            <a:avLst/>
          </a:prstGeom>
        </p:spPr>
      </p:pic>
      <p:sp>
        <p:nvSpPr>
          <p:cNvPr id="20" name="Rectangle 19"/>
          <p:cNvSpPr/>
          <p:nvPr/>
        </p:nvSpPr>
        <p:spPr bwMode="auto">
          <a:xfrm>
            <a:off x="5520290" y="3493887"/>
            <a:ext cx="3623710" cy="1383891"/>
          </a:xfrm>
          <a:prstGeom prst="rect">
            <a:avLst/>
          </a:prstGeom>
          <a:solidFill>
            <a:schemeClr val="tx1">
              <a:alpha val="50000"/>
            </a:schemeClr>
          </a:solidFill>
          <a:ln w="9525" algn="ctr">
            <a:noFill/>
            <a:round/>
            <a:headEnd/>
            <a:tailEnd/>
          </a:ln>
        </p:spPr>
        <p:txBody>
          <a:bodyPr rtlCol="0" anchor="ctr"/>
          <a:lstStyle/>
          <a:p>
            <a:pPr algn="ctr" eaLnBrk="0" hangingPunct="0"/>
            <a:endParaRPr lang="en-US" dirty="0" smtClean="0">
              <a:solidFill>
                <a:srgbClr val="FFFFFF"/>
              </a:solidFill>
            </a:endParaRPr>
          </a:p>
        </p:txBody>
      </p:sp>
      <p:sp>
        <p:nvSpPr>
          <p:cNvPr id="42" name="Rectangle 41"/>
          <p:cNvSpPr/>
          <p:nvPr/>
        </p:nvSpPr>
        <p:spPr bwMode="auto">
          <a:xfrm>
            <a:off x="1851374" y="1050709"/>
            <a:ext cx="3668916" cy="972605"/>
          </a:xfrm>
          <a:prstGeom prst="rect">
            <a:avLst/>
          </a:prstGeom>
          <a:solidFill>
            <a:srgbClr val="C8102E"/>
          </a:solidFill>
          <a:ln w="9525" algn="ctr">
            <a:noFill/>
            <a:round/>
            <a:headEnd/>
            <a:tailEnd/>
          </a:ln>
        </p:spPr>
        <p:txBody>
          <a:bodyPr lIns="71332" tIns="35666" rIns="71332" bIns="35666" rtlCol="0" anchor="ctr"/>
          <a:lstStyle/>
          <a:p>
            <a:pPr algn="ctr" eaLnBrk="0" hangingPunct="0"/>
            <a:endParaRPr lang="en-US" dirty="0" smtClean="0">
              <a:solidFill>
                <a:srgbClr val="FFFFFF"/>
              </a:solidFill>
            </a:endParaRPr>
          </a:p>
        </p:txBody>
      </p:sp>
      <p:sp>
        <p:nvSpPr>
          <p:cNvPr id="18" name="Text Placeholder 1"/>
          <p:cNvSpPr txBox="1">
            <a:spLocks/>
          </p:cNvSpPr>
          <p:nvPr/>
        </p:nvSpPr>
        <p:spPr>
          <a:xfrm>
            <a:off x="338961" y="2038301"/>
            <a:ext cx="1512413" cy="482440"/>
          </a:xfrm>
          <a:prstGeom prst="rect">
            <a:avLst/>
          </a:prstGeom>
        </p:spPr>
        <p:txBody>
          <a:bodyPr lIns="71332" tIns="35666" rIns="71332" bIns="35666"/>
          <a:lstStyle>
            <a:lvl1pPr marL="344488" indent="-344488" algn="l" defTabSz="609493" rtl="0" eaLnBrk="1" latinLnBrk="0" hangingPunct="1">
              <a:spcBef>
                <a:spcPct val="20000"/>
              </a:spcBef>
              <a:buFont typeface="Arial"/>
              <a:buChar char="•"/>
              <a:defRPr sz="2800" kern="1200">
                <a:solidFill>
                  <a:schemeClr val="tx2"/>
                </a:solidFill>
                <a:latin typeface="Arial"/>
                <a:ea typeface="+mn-ea"/>
                <a:cs typeface="Arial"/>
              </a:defRPr>
            </a:lvl1pPr>
            <a:lvl2pPr marL="801688" indent="-379413" algn="l" defTabSz="609493" rtl="0" eaLnBrk="1" latinLnBrk="0" hangingPunct="1">
              <a:spcBef>
                <a:spcPct val="20000"/>
              </a:spcBef>
              <a:buFont typeface="Arial"/>
              <a:buChar char="–"/>
              <a:defRPr sz="2400" kern="1200">
                <a:solidFill>
                  <a:schemeClr val="tx2"/>
                </a:solidFill>
                <a:latin typeface="Arial"/>
                <a:ea typeface="+mn-ea"/>
                <a:cs typeface="Arial"/>
              </a:defRPr>
            </a:lvl2pPr>
            <a:lvl3pPr marL="1138238" indent="-303213" algn="l" defTabSz="609493" rtl="0" eaLnBrk="1" latinLnBrk="0" hangingPunct="1">
              <a:spcBef>
                <a:spcPct val="20000"/>
              </a:spcBef>
              <a:buFont typeface="Arial"/>
              <a:buChar char="•"/>
              <a:defRPr sz="2000" kern="1200">
                <a:solidFill>
                  <a:schemeClr val="tx2"/>
                </a:solidFill>
                <a:latin typeface="Arial"/>
                <a:ea typeface="+mn-ea"/>
                <a:cs typeface="Arial"/>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Arial"/>
                <a:ea typeface="+mn-ea"/>
                <a:cs typeface="Arial"/>
              </a:defRPr>
            </a:lvl4pPr>
            <a:lvl5pPr marL="1835150" indent="-303213" algn="l" defTabSz="609493" rtl="0" eaLnBrk="1" latinLnBrk="0" hangingPunct="1">
              <a:spcBef>
                <a:spcPct val="20000"/>
              </a:spcBef>
              <a:buFont typeface="Arial"/>
              <a:buChar char="»"/>
              <a:defRPr sz="1600" kern="1200">
                <a:solidFill>
                  <a:schemeClr val="tx2"/>
                </a:solidFill>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b="1" dirty="0" smtClean="0">
                <a:solidFill>
                  <a:srgbClr val="FFFFFF"/>
                </a:solidFill>
              </a:rPr>
              <a:t>Q&amp;A</a:t>
            </a:r>
            <a:endParaRPr lang="en-US" b="1" dirty="0">
              <a:solidFill>
                <a:srgbClr val="FFFFFF"/>
              </a:solidFill>
            </a:endParaRPr>
          </a:p>
        </p:txBody>
      </p:sp>
      <p:cxnSp>
        <p:nvCxnSpPr>
          <p:cNvPr id="19" name="Straight Connector 18"/>
          <p:cNvCxnSpPr/>
          <p:nvPr/>
        </p:nvCxnSpPr>
        <p:spPr bwMode="auto">
          <a:xfrm>
            <a:off x="1851375" y="0"/>
            <a:ext cx="0" cy="4868960"/>
          </a:xfrm>
          <a:prstGeom prst="line">
            <a:avLst/>
          </a:prstGeom>
          <a:noFill/>
          <a:ln w="25400" algn="ctr">
            <a:solidFill>
              <a:srgbClr val="FFFFFF"/>
            </a:solidFill>
            <a:round/>
            <a:headEnd/>
            <a:tailEnd/>
          </a:ln>
        </p:spPr>
      </p:cxnSp>
      <p:cxnSp>
        <p:nvCxnSpPr>
          <p:cNvPr id="27" name="Straight Connector 26"/>
          <p:cNvCxnSpPr/>
          <p:nvPr/>
        </p:nvCxnSpPr>
        <p:spPr bwMode="auto">
          <a:xfrm>
            <a:off x="1851378" y="1050708"/>
            <a:ext cx="3668915" cy="0"/>
          </a:xfrm>
          <a:prstGeom prst="line">
            <a:avLst/>
          </a:prstGeom>
          <a:noFill/>
          <a:ln w="25400" algn="ctr">
            <a:solidFill>
              <a:srgbClr val="FFFFFF"/>
            </a:solidFill>
            <a:round/>
            <a:headEnd/>
            <a:tailEnd/>
          </a:ln>
        </p:spPr>
      </p:cxnSp>
      <p:cxnSp>
        <p:nvCxnSpPr>
          <p:cNvPr id="28" name="Straight Connector 27"/>
          <p:cNvCxnSpPr/>
          <p:nvPr/>
        </p:nvCxnSpPr>
        <p:spPr bwMode="auto">
          <a:xfrm>
            <a:off x="5520290" y="0"/>
            <a:ext cx="0" cy="4868960"/>
          </a:xfrm>
          <a:prstGeom prst="line">
            <a:avLst/>
          </a:prstGeom>
          <a:noFill/>
          <a:ln w="25400" algn="ctr">
            <a:solidFill>
              <a:srgbClr val="FFFFFF"/>
            </a:solidFill>
            <a:round/>
            <a:headEnd/>
            <a:tailEnd/>
          </a:ln>
        </p:spPr>
      </p:cxnSp>
      <p:cxnSp>
        <p:nvCxnSpPr>
          <p:cNvPr id="31" name="Straight Connector 30"/>
          <p:cNvCxnSpPr/>
          <p:nvPr/>
        </p:nvCxnSpPr>
        <p:spPr bwMode="auto">
          <a:xfrm>
            <a:off x="5520293" y="3487616"/>
            <a:ext cx="3629547" cy="0"/>
          </a:xfrm>
          <a:prstGeom prst="line">
            <a:avLst/>
          </a:prstGeom>
          <a:noFill/>
          <a:ln w="25400" algn="ctr">
            <a:solidFill>
              <a:srgbClr val="FFFFFF"/>
            </a:solidFill>
            <a:round/>
            <a:headEnd/>
            <a:tailEnd/>
          </a:ln>
        </p:spPr>
      </p:cxnSp>
      <p:pic>
        <p:nvPicPr>
          <p:cNvPr id="32" name="Picture 31" descr="Twitter_Logo_White_On_Black.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919704" y="3045619"/>
            <a:ext cx="365671" cy="365576"/>
          </a:xfrm>
          <a:prstGeom prst="rect">
            <a:avLst/>
          </a:prstGeom>
        </p:spPr>
      </p:pic>
      <p:grpSp>
        <p:nvGrpSpPr>
          <p:cNvPr id="34" name="Group 33"/>
          <p:cNvGrpSpPr/>
          <p:nvPr/>
        </p:nvGrpSpPr>
        <p:grpSpPr>
          <a:xfrm>
            <a:off x="10371926" y="3045619"/>
            <a:ext cx="403102" cy="365576"/>
            <a:chOff x="6833697" y="4026270"/>
            <a:chExt cx="537329" cy="487434"/>
          </a:xfrm>
        </p:grpSpPr>
        <p:sp>
          <p:nvSpPr>
            <p:cNvPr id="36" name="Rectangle 35"/>
            <p:cNvSpPr/>
            <p:nvPr/>
          </p:nvSpPr>
          <p:spPr bwMode="auto">
            <a:xfrm>
              <a:off x="6833697" y="4026270"/>
              <a:ext cx="494203" cy="487434"/>
            </a:xfrm>
            <a:prstGeom prst="rect">
              <a:avLst/>
            </a:prstGeom>
            <a:solidFill>
              <a:schemeClr val="tx1"/>
            </a:solidFill>
            <a:ln w="9525" algn="ctr">
              <a:noFill/>
              <a:round/>
              <a:headEnd/>
              <a:tailEnd/>
            </a:ln>
          </p:spPr>
          <p:txBody>
            <a:bodyPr rtlCol="0" anchor="ctr"/>
            <a:lstStyle/>
            <a:p>
              <a:pPr algn="ctr" eaLnBrk="0" hangingPunct="0"/>
              <a:endParaRPr lang="en-US" dirty="0" smtClean="0">
                <a:solidFill>
                  <a:srgbClr val="FFFFFF"/>
                </a:solidFill>
              </a:endParaRPr>
            </a:p>
          </p:txBody>
        </p:sp>
        <p:sp>
          <p:nvSpPr>
            <p:cNvPr id="37" name="Rectangle 36"/>
            <p:cNvSpPr/>
            <p:nvPr/>
          </p:nvSpPr>
          <p:spPr bwMode="auto">
            <a:xfrm>
              <a:off x="6868252" y="4060825"/>
              <a:ext cx="418326" cy="418324"/>
            </a:xfrm>
            <a:prstGeom prst="rect">
              <a:avLst/>
            </a:prstGeom>
            <a:solidFill>
              <a:schemeClr val="bg1"/>
            </a:solidFill>
            <a:ln w="9525" algn="ctr">
              <a:noFill/>
              <a:round/>
              <a:headEnd/>
              <a:tailEnd/>
            </a:ln>
          </p:spPr>
          <p:txBody>
            <a:bodyPr rtlCol="0" anchor="ctr"/>
            <a:lstStyle/>
            <a:p>
              <a:pPr algn="ctr" eaLnBrk="0" hangingPunct="0"/>
              <a:endParaRPr lang="en-US" dirty="0" smtClean="0">
                <a:solidFill>
                  <a:srgbClr val="FFFFFF"/>
                </a:solidFill>
              </a:endParaRPr>
            </a:p>
          </p:txBody>
        </p:sp>
        <p:pic>
          <p:nvPicPr>
            <p:cNvPr id="39" name="Picture 38" descr="In-Black-128px-TM.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33697" y="4026270"/>
              <a:ext cx="537329" cy="487434"/>
            </a:xfrm>
            <a:prstGeom prst="rect">
              <a:avLst/>
            </a:prstGeom>
          </p:spPr>
        </p:pic>
      </p:grpSp>
      <p:sp>
        <p:nvSpPr>
          <p:cNvPr id="41" name="Text Placeholder 2"/>
          <p:cNvSpPr txBox="1">
            <a:spLocks/>
          </p:cNvSpPr>
          <p:nvPr/>
        </p:nvSpPr>
        <p:spPr>
          <a:xfrm>
            <a:off x="2008407" y="1274147"/>
            <a:ext cx="3486983" cy="390164"/>
          </a:xfrm>
          <a:prstGeom prst="rect">
            <a:avLst/>
          </a:prstGeom>
        </p:spPr>
        <p:txBody>
          <a:bodyPr lIns="71332" tIns="35666" rIns="71332" bIns="35666"/>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dirty="0" smtClean="0">
                <a:solidFill>
                  <a:srgbClr val="FFFFFF"/>
                </a:solidFill>
                <a:latin typeface="Arial"/>
                <a:cs typeface="Arial"/>
              </a:rPr>
              <a:t>ENGAGE WITH US</a:t>
            </a:r>
            <a:endParaRPr lang="en-US" dirty="0">
              <a:solidFill>
                <a:srgbClr val="FFFFFF"/>
              </a:solidFill>
              <a:latin typeface="Arial"/>
              <a:cs typeface="Arial"/>
            </a:endParaRPr>
          </a:p>
        </p:txBody>
      </p:sp>
      <p:cxnSp>
        <p:nvCxnSpPr>
          <p:cNvPr id="43" name="Straight Connector 42"/>
          <p:cNvCxnSpPr/>
          <p:nvPr/>
        </p:nvCxnSpPr>
        <p:spPr bwMode="auto">
          <a:xfrm>
            <a:off x="1860200" y="2023312"/>
            <a:ext cx="3660093" cy="14990"/>
          </a:xfrm>
          <a:prstGeom prst="line">
            <a:avLst/>
          </a:prstGeom>
          <a:noFill/>
          <a:ln w="25400" algn="ctr">
            <a:solidFill>
              <a:srgbClr val="FFFFFF"/>
            </a:solidFill>
            <a:round/>
            <a:headEnd/>
            <a:tailEnd/>
          </a:ln>
        </p:spPr>
      </p:cxnSp>
      <p:cxnSp>
        <p:nvCxnSpPr>
          <p:cNvPr id="17" name="Straight Connector 16"/>
          <p:cNvCxnSpPr/>
          <p:nvPr/>
        </p:nvCxnSpPr>
        <p:spPr bwMode="auto">
          <a:xfrm>
            <a:off x="0" y="4874540"/>
            <a:ext cx="9144000" cy="0"/>
          </a:xfrm>
          <a:prstGeom prst="line">
            <a:avLst/>
          </a:prstGeom>
          <a:noFill/>
          <a:ln w="25400" algn="ctr">
            <a:solidFill>
              <a:srgbClr val="FFFFFF"/>
            </a:solidFill>
            <a:round/>
            <a:headEnd/>
            <a:tailEnd/>
          </a:ln>
        </p:spPr>
      </p:cxnSp>
      <p:sp>
        <p:nvSpPr>
          <p:cNvPr id="21" name="Text Placeholder 2"/>
          <p:cNvSpPr txBox="1">
            <a:spLocks/>
          </p:cNvSpPr>
          <p:nvPr/>
        </p:nvSpPr>
        <p:spPr>
          <a:xfrm>
            <a:off x="5635498" y="4050278"/>
            <a:ext cx="3288473" cy="957275"/>
          </a:xfrm>
          <a:prstGeom prst="rect">
            <a:avLst/>
          </a:prstGeom>
        </p:spPr>
        <p:txBody>
          <a:bodyPr lIns="68589" tIns="34295" rIns="68589" bIns="34295"/>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1500" dirty="0">
                <a:solidFill>
                  <a:srgbClr val="FFFFFF"/>
                </a:solidFill>
              </a:rPr>
              <a:t>@mapr</a:t>
            </a:r>
          </a:p>
          <a:p>
            <a:pPr marL="0" indent="0">
              <a:buNone/>
            </a:pPr>
            <a:r>
              <a:rPr lang="en-US" sz="1500" dirty="0">
                <a:solidFill>
                  <a:srgbClr val="FFFFFF"/>
                </a:solidFill>
              </a:rPr>
              <a:t>dalekim@mapr.com</a:t>
            </a:r>
          </a:p>
        </p:txBody>
      </p:sp>
      <p:pic>
        <p:nvPicPr>
          <p:cNvPr id="22" name="Picture 21" descr="Twitter_Logo_White_On_Black.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693246" y="3625746"/>
            <a:ext cx="365671" cy="365576"/>
          </a:xfrm>
          <a:prstGeom prst="rect">
            <a:avLst/>
          </a:prstGeom>
        </p:spPr>
      </p:pic>
      <p:grpSp>
        <p:nvGrpSpPr>
          <p:cNvPr id="23" name="Group 22"/>
          <p:cNvGrpSpPr/>
          <p:nvPr/>
        </p:nvGrpSpPr>
        <p:grpSpPr>
          <a:xfrm>
            <a:off x="6145473" y="3625745"/>
            <a:ext cx="403102" cy="365576"/>
            <a:chOff x="6833697" y="4026270"/>
            <a:chExt cx="537329" cy="487434"/>
          </a:xfrm>
        </p:grpSpPr>
        <p:sp>
          <p:nvSpPr>
            <p:cNvPr id="24" name="Rectangle 23"/>
            <p:cNvSpPr/>
            <p:nvPr/>
          </p:nvSpPr>
          <p:spPr bwMode="auto">
            <a:xfrm>
              <a:off x="6833697" y="4026270"/>
              <a:ext cx="494203" cy="487434"/>
            </a:xfrm>
            <a:prstGeom prst="rect">
              <a:avLst/>
            </a:prstGeom>
            <a:solidFill>
              <a:schemeClr val="tx1"/>
            </a:solidFill>
            <a:ln w="9525" algn="ctr">
              <a:noFill/>
              <a:round/>
              <a:headEnd/>
              <a:tailEnd/>
            </a:ln>
          </p:spPr>
          <p:txBody>
            <a:bodyPr rtlCol="0" anchor="ctr"/>
            <a:lstStyle/>
            <a:p>
              <a:pPr algn="ctr" eaLnBrk="0" hangingPunct="0"/>
              <a:endParaRPr lang="en-US" dirty="0" smtClean="0">
                <a:solidFill>
                  <a:srgbClr val="FFFFFF"/>
                </a:solidFill>
              </a:endParaRPr>
            </a:p>
          </p:txBody>
        </p:sp>
        <p:sp>
          <p:nvSpPr>
            <p:cNvPr id="25" name="Rectangle 24"/>
            <p:cNvSpPr/>
            <p:nvPr/>
          </p:nvSpPr>
          <p:spPr bwMode="auto">
            <a:xfrm>
              <a:off x="6868252" y="4060825"/>
              <a:ext cx="418326" cy="418324"/>
            </a:xfrm>
            <a:prstGeom prst="rect">
              <a:avLst/>
            </a:prstGeom>
            <a:solidFill>
              <a:schemeClr val="bg1"/>
            </a:solidFill>
            <a:ln w="9525" algn="ctr">
              <a:noFill/>
              <a:round/>
              <a:headEnd/>
              <a:tailEnd/>
            </a:ln>
          </p:spPr>
          <p:txBody>
            <a:bodyPr rtlCol="0" anchor="ctr"/>
            <a:lstStyle/>
            <a:p>
              <a:pPr algn="ctr" eaLnBrk="0" hangingPunct="0"/>
              <a:endParaRPr lang="en-US" dirty="0" smtClean="0">
                <a:solidFill>
                  <a:srgbClr val="FFFFFF"/>
                </a:solidFill>
              </a:endParaRPr>
            </a:p>
          </p:txBody>
        </p:sp>
        <p:pic>
          <p:nvPicPr>
            <p:cNvPr id="26" name="Picture 25" descr="In-Black-128px-TM.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833697" y="4026270"/>
              <a:ext cx="537329" cy="487434"/>
            </a:xfrm>
            <a:prstGeom prst="rect">
              <a:avLst/>
            </a:prstGeom>
          </p:spPr>
        </p:pic>
      </p:grpSp>
    </p:spTree>
    <p:extLst>
      <p:ext uri="{BB962C8B-B14F-4D97-AF65-F5344CB8AC3E}">
        <p14:creationId xmlns:p14="http://schemas.microsoft.com/office/powerpoint/2010/main" val="42610531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4" name="Shape 214"/>
          <p:cNvSpPr txBox="1">
            <a:spLocks noGrp="1"/>
          </p:cNvSpPr>
          <p:nvPr>
            <p:ph type="body" idx="4294967295"/>
          </p:nvPr>
        </p:nvSpPr>
        <p:spPr>
          <a:xfrm>
            <a:off x="340519" y="2363305"/>
            <a:ext cx="7519988" cy="483394"/>
          </a:xfrm>
          <a:prstGeom prst="rect">
            <a:avLst/>
          </a:prstGeom>
        </p:spPr>
        <p:txBody>
          <a:bodyPr lIns="91406" tIns="45694" rIns="91406" bIns="45694">
            <a:noAutofit/>
          </a:bodyPr>
          <a:lstStyle/>
          <a:p>
            <a:pPr marL="0" indent="0">
              <a:lnSpc>
                <a:spcPct val="75000"/>
              </a:lnSpc>
              <a:buSzPct val="25000"/>
              <a:buNone/>
              <a:defRPr/>
            </a:pPr>
            <a:r>
              <a:rPr lang="en-US" sz="3053" dirty="0" smtClean="0">
                <a:solidFill>
                  <a:schemeClr val="bg1"/>
                </a:solidFill>
              </a:rPr>
              <a:t>Components for Analysis</a:t>
            </a:r>
          </a:p>
        </p:txBody>
      </p:sp>
    </p:spTree>
    <p:extLst>
      <p:ext uri="{BB962C8B-B14F-4D97-AF65-F5344CB8AC3E}">
        <p14:creationId xmlns:p14="http://schemas.microsoft.com/office/powerpoint/2010/main" val="430828317"/>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bwMode="auto">
          <a:xfrm>
            <a:off x="182880" y="1011720"/>
            <a:ext cx="5562978" cy="3485271"/>
          </a:xfrm>
          <a:prstGeom prst="roundRect">
            <a:avLst/>
          </a:prstGeom>
          <a:noFill/>
          <a:ln w="28575" algn="ctr">
            <a:solidFill>
              <a:schemeClr val="accent1">
                <a:lumMod val="75000"/>
              </a:schemeClr>
            </a:solidFill>
            <a:round/>
            <a:headEnd/>
            <a:tailEnd/>
          </a:ln>
        </p:spPr>
        <p:txBody>
          <a:bodyPr rtlCol="0" anchor="ctr"/>
          <a:lstStyle/>
          <a:p>
            <a:pPr algn="ctr" eaLnBrk="0" hangingPunct="0"/>
            <a:endParaRPr lang="en-US" dirty="0" smtClean="0">
              <a:solidFill>
                <a:srgbClr val="FFFFFF"/>
              </a:solidFill>
            </a:endParaRPr>
          </a:p>
        </p:txBody>
      </p:sp>
      <p:sp>
        <p:nvSpPr>
          <p:cNvPr id="37889" name="Shape 201"/>
          <p:cNvSpPr txBox="1">
            <a:spLocks noGrp="1"/>
          </p:cNvSpPr>
          <p:nvPr>
            <p:ph type="title"/>
          </p:nvPr>
        </p:nvSpPr>
        <p:spPr>
          <a:xfrm>
            <a:off x="346473" y="205979"/>
            <a:ext cx="8227219" cy="553640"/>
          </a:xfrm>
        </p:spPr>
        <p:txBody>
          <a:bodyPr vert="horz" lIns="91406" tIns="45694" rIns="91406" bIns="45694" rtlCol="0" anchor="ctr">
            <a:normAutofit/>
          </a:bodyPr>
          <a:lstStyle/>
          <a:p>
            <a:pPr eaLnBrk="1" hangingPunct="1">
              <a:spcBef>
                <a:spcPct val="0"/>
              </a:spcBef>
              <a:buSzPct val="25000"/>
            </a:pPr>
            <a:r>
              <a:rPr lang="en-US" dirty="0" smtClean="0"/>
              <a:t>Components for Analysis</a:t>
            </a:r>
            <a:endParaRPr lang="en-US" dirty="0" smtClean="0">
              <a:latin typeface="Arial" charset="0"/>
              <a:cs typeface="Arial" charset="0"/>
              <a:sym typeface="Arial" charset="0"/>
            </a:endParaRPr>
          </a:p>
        </p:txBody>
      </p:sp>
      <p:sp>
        <p:nvSpPr>
          <p:cNvPr id="37890" name="Shape 202"/>
          <p:cNvSpPr txBox="1">
            <a:spLocks noGrp="1"/>
          </p:cNvSpPr>
          <p:nvPr>
            <p:ph type="body" idx="1"/>
          </p:nvPr>
        </p:nvSpPr>
        <p:spPr>
          <a:xfrm>
            <a:off x="457201" y="896541"/>
            <a:ext cx="8227219" cy="3600450"/>
          </a:xfrm>
        </p:spPr>
        <p:txBody>
          <a:bodyPr vert="horz" lIns="91406" tIns="45694" rIns="91406" bIns="45694" rtlCol="0">
            <a:normAutofit/>
          </a:bodyPr>
          <a:lstStyle/>
          <a:p>
            <a:pPr lvl="1" indent="-258366">
              <a:spcBef>
                <a:spcPct val="0"/>
              </a:spcBef>
              <a:buClr>
                <a:srgbClr val="4D4F53"/>
              </a:buClr>
              <a:buFontTx/>
              <a:buChar char="•"/>
            </a:pPr>
            <a:endParaRPr lang="en-US" sz="1350" dirty="0" smtClean="0">
              <a:solidFill>
                <a:srgbClr val="4D4F53"/>
              </a:solidFill>
              <a:latin typeface="Arial" charset="0"/>
              <a:cs typeface="Arial" charset="0"/>
              <a:sym typeface="Arial" charset="0"/>
            </a:endParaRPr>
          </a:p>
          <a:p>
            <a:pPr lvl="1" indent="-258366">
              <a:spcBef>
                <a:spcPct val="0"/>
              </a:spcBef>
              <a:buClr>
                <a:srgbClr val="4D4F53"/>
              </a:buClr>
              <a:buFontTx/>
              <a:buChar char="•"/>
            </a:pPr>
            <a:endParaRPr lang="en-US" sz="1350" dirty="0">
              <a:solidFill>
                <a:srgbClr val="4D4F53"/>
              </a:solidFill>
              <a:latin typeface="Arial" charset="0"/>
              <a:cs typeface="Arial" charset="0"/>
              <a:sym typeface="Arial" charset="0"/>
            </a:endParaRPr>
          </a:p>
        </p:txBody>
      </p:sp>
      <p:pic>
        <p:nvPicPr>
          <p:cNvPr id="2" name="Picture 1"/>
          <p:cNvPicPr>
            <a:picLocks noChangeAspect="1"/>
          </p:cNvPicPr>
          <p:nvPr/>
        </p:nvPicPr>
        <p:blipFill>
          <a:blip r:embed="rId3"/>
          <a:stretch>
            <a:fillRect/>
          </a:stretch>
        </p:blipFill>
        <p:spPr>
          <a:xfrm>
            <a:off x="346474" y="1274243"/>
            <a:ext cx="2440716" cy="1288307"/>
          </a:xfrm>
          <a:prstGeom prst="rect">
            <a:avLst/>
          </a:prstGeom>
        </p:spPr>
      </p:pic>
      <p:pic>
        <p:nvPicPr>
          <p:cNvPr id="3" name="Picture 2"/>
          <p:cNvPicPr>
            <a:picLocks noChangeAspect="1"/>
          </p:cNvPicPr>
          <p:nvPr/>
        </p:nvPicPr>
        <p:blipFill>
          <a:blip r:embed="rId4"/>
          <a:stretch>
            <a:fillRect/>
          </a:stretch>
        </p:blipFill>
        <p:spPr>
          <a:xfrm>
            <a:off x="3102313" y="1328759"/>
            <a:ext cx="1835448" cy="976302"/>
          </a:xfrm>
          <a:prstGeom prst="rect">
            <a:avLst/>
          </a:prstGeom>
        </p:spPr>
      </p:pic>
      <p:pic>
        <p:nvPicPr>
          <p:cNvPr id="4" name="Picture 3"/>
          <p:cNvPicPr>
            <a:picLocks noChangeAspect="1"/>
          </p:cNvPicPr>
          <p:nvPr/>
        </p:nvPicPr>
        <p:blipFill>
          <a:blip r:embed="rId5"/>
          <a:stretch>
            <a:fillRect/>
          </a:stretch>
        </p:blipFill>
        <p:spPr>
          <a:xfrm>
            <a:off x="457201" y="2959331"/>
            <a:ext cx="1520149" cy="1366210"/>
          </a:xfrm>
          <a:prstGeom prst="rect">
            <a:avLst/>
          </a:prstGeom>
        </p:spPr>
      </p:pic>
      <p:pic>
        <p:nvPicPr>
          <p:cNvPr id="5" name="Picture 4"/>
          <p:cNvPicPr>
            <a:picLocks noChangeAspect="1"/>
          </p:cNvPicPr>
          <p:nvPr/>
        </p:nvPicPr>
        <p:blipFill>
          <a:blip r:embed="rId6"/>
          <a:stretch>
            <a:fillRect/>
          </a:stretch>
        </p:blipFill>
        <p:spPr>
          <a:xfrm>
            <a:off x="2201143" y="2825073"/>
            <a:ext cx="2948593" cy="1104898"/>
          </a:xfrm>
          <a:prstGeom prst="rect">
            <a:avLst/>
          </a:prstGeom>
        </p:spPr>
      </p:pic>
      <p:pic>
        <p:nvPicPr>
          <p:cNvPr id="7" name="Picture 6"/>
          <p:cNvPicPr>
            <a:picLocks noChangeAspect="1"/>
          </p:cNvPicPr>
          <p:nvPr/>
        </p:nvPicPr>
        <p:blipFill>
          <a:blip r:embed="rId7"/>
          <a:stretch>
            <a:fillRect/>
          </a:stretch>
        </p:blipFill>
        <p:spPr>
          <a:xfrm>
            <a:off x="6060981" y="1406132"/>
            <a:ext cx="2844389" cy="1156418"/>
          </a:xfrm>
          <a:prstGeom prst="rect">
            <a:avLst/>
          </a:prstGeom>
        </p:spPr>
      </p:pic>
      <p:pic>
        <p:nvPicPr>
          <p:cNvPr id="8" name="Picture 7"/>
          <p:cNvPicPr>
            <a:picLocks noChangeAspect="1"/>
          </p:cNvPicPr>
          <p:nvPr/>
        </p:nvPicPr>
        <p:blipFill>
          <a:blip r:embed="rId8"/>
          <a:stretch>
            <a:fillRect/>
          </a:stretch>
        </p:blipFill>
        <p:spPr>
          <a:xfrm>
            <a:off x="6314247" y="3047520"/>
            <a:ext cx="2435511" cy="753849"/>
          </a:xfrm>
          <a:prstGeom prst="rect">
            <a:avLst/>
          </a:prstGeom>
        </p:spPr>
      </p:pic>
      <p:cxnSp>
        <p:nvCxnSpPr>
          <p:cNvPr id="12" name="Straight Arrow Connector 11"/>
          <p:cNvCxnSpPr>
            <a:stCxn id="7" idx="1"/>
          </p:cNvCxnSpPr>
          <p:nvPr/>
        </p:nvCxnSpPr>
        <p:spPr bwMode="auto">
          <a:xfrm flipH="1">
            <a:off x="5220393" y="1984341"/>
            <a:ext cx="840588" cy="0"/>
          </a:xfrm>
          <a:prstGeom prst="straightConnector1">
            <a:avLst/>
          </a:prstGeom>
          <a:noFill/>
          <a:ln w="69850" algn="ctr">
            <a:solidFill>
              <a:srgbClr val="E1949E"/>
            </a:solidFill>
            <a:round/>
            <a:headEnd/>
            <a:tailEnd type="triangle"/>
          </a:ln>
        </p:spPr>
      </p:cxnSp>
      <p:cxnSp>
        <p:nvCxnSpPr>
          <p:cNvPr id="16" name="Straight Arrow Connector 15"/>
          <p:cNvCxnSpPr/>
          <p:nvPr/>
        </p:nvCxnSpPr>
        <p:spPr bwMode="auto">
          <a:xfrm flipH="1">
            <a:off x="5249866" y="3424444"/>
            <a:ext cx="840588" cy="0"/>
          </a:xfrm>
          <a:prstGeom prst="straightConnector1">
            <a:avLst/>
          </a:prstGeom>
          <a:noFill/>
          <a:ln w="69850" algn="ctr">
            <a:solidFill>
              <a:srgbClr val="E1949E"/>
            </a:solidFill>
            <a:round/>
            <a:headEnd/>
            <a:tailEnd type="triangle"/>
          </a:ln>
        </p:spPr>
      </p:cxnSp>
    </p:spTree>
    <p:extLst>
      <p:ext uri="{BB962C8B-B14F-4D97-AF65-F5344CB8AC3E}">
        <p14:creationId xmlns:p14="http://schemas.microsoft.com/office/powerpoint/2010/main" val="5959887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hape 214"/>
          <p:cNvSpPr txBox="1">
            <a:spLocks noGrp="1"/>
          </p:cNvSpPr>
          <p:nvPr>
            <p:ph type="body" idx="4294967295"/>
          </p:nvPr>
        </p:nvSpPr>
        <p:spPr>
          <a:xfrm>
            <a:off x="340519" y="2330054"/>
            <a:ext cx="7519988" cy="483394"/>
          </a:xfrm>
          <a:prstGeom prst="rect">
            <a:avLst/>
          </a:prstGeom>
        </p:spPr>
        <p:txBody>
          <a:bodyPr lIns="91406" tIns="45694" rIns="91406" bIns="45694">
            <a:noAutofit/>
          </a:bodyPr>
          <a:lstStyle/>
          <a:p>
            <a:pPr marL="0" indent="0">
              <a:lnSpc>
                <a:spcPct val="75000"/>
              </a:lnSpc>
              <a:buSzPct val="25000"/>
              <a:buNone/>
              <a:defRPr/>
            </a:pPr>
            <a:r>
              <a:rPr lang="en-US" sz="3053" dirty="0" smtClean="0">
                <a:solidFill>
                  <a:schemeClr val="bg1"/>
                </a:solidFill>
              </a:rPr>
              <a:t>Data Formats</a:t>
            </a:r>
          </a:p>
        </p:txBody>
      </p:sp>
    </p:spTree>
    <p:extLst>
      <p:ext uri="{BB962C8B-B14F-4D97-AF65-F5344CB8AC3E}">
        <p14:creationId xmlns:p14="http://schemas.microsoft.com/office/powerpoint/2010/main" val="1678934869"/>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hape 201"/>
          <p:cNvSpPr txBox="1">
            <a:spLocks noGrp="1"/>
          </p:cNvSpPr>
          <p:nvPr>
            <p:ph type="title"/>
          </p:nvPr>
        </p:nvSpPr>
        <p:spPr>
          <a:xfrm>
            <a:off x="346473" y="205979"/>
            <a:ext cx="8227219" cy="553640"/>
          </a:xfrm>
        </p:spPr>
        <p:txBody>
          <a:bodyPr vert="horz" lIns="91406" tIns="45694" rIns="91406" bIns="45694" rtlCol="0" anchor="ctr">
            <a:normAutofit/>
          </a:bodyPr>
          <a:lstStyle/>
          <a:p>
            <a:pPr eaLnBrk="1" hangingPunct="1">
              <a:spcBef>
                <a:spcPct val="0"/>
              </a:spcBef>
              <a:buSzPct val="25000"/>
            </a:pPr>
            <a:r>
              <a:rPr lang="en-US" dirty="0" smtClean="0"/>
              <a:t>Data Formats</a:t>
            </a:r>
            <a:endParaRPr lang="en-US" dirty="0" smtClean="0">
              <a:latin typeface="Arial" charset="0"/>
              <a:cs typeface="Arial" charset="0"/>
              <a:sym typeface="Arial" charset="0"/>
            </a:endParaRPr>
          </a:p>
        </p:txBody>
      </p:sp>
      <p:sp>
        <p:nvSpPr>
          <p:cNvPr id="37890" name="Shape 202"/>
          <p:cNvSpPr txBox="1">
            <a:spLocks noGrp="1"/>
          </p:cNvSpPr>
          <p:nvPr>
            <p:ph type="body" idx="1"/>
          </p:nvPr>
        </p:nvSpPr>
        <p:spPr>
          <a:xfrm>
            <a:off x="457201" y="896541"/>
            <a:ext cx="8227219" cy="3600450"/>
          </a:xfrm>
        </p:spPr>
        <p:txBody>
          <a:bodyPr vert="horz" lIns="91406" tIns="45694" rIns="91406" bIns="45694" rtlCol="0">
            <a:normAutofit/>
          </a:bodyPr>
          <a:lstStyle/>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Files formats</a:t>
            </a:r>
          </a:p>
          <a:p>
            <a:pPr lvl="1" indent="-258366">
              <a:spcBef>
                <a:spcPct val="0"/>
              </a:spcBef>
              <a:buClr>
                <a:srgbClr val="4D4F53"/>
              </a:buClr>
              <a:buFontTx/>
              <a:buChar char="•"/>
            </a:pPr>
            <a:r>
              <a:rPr lang="en-US" sz="1650" dirty="0" smtClean="0">
                <a:solidFill>
                  <a:srgbClr val="4D4F53"/>
                </a:solidFill>
                <a:latin typeface="Arial" charset="0"/>
                <a:cs typeface="Arial" charset="0"/>
                <a:sym typeface="Arial" charset="0"/>
              </a:rPr>
              <a:t>CSV / TSV</a:t>
            </a:r>
          </a:p>
          <a:p>
            <a:pPr lvl="1" indent="-258366">
              <a:spcBef>
                <a:spcPct val="0"/>
              </a:spcBef>
              <a:buClr>
                <a:srgbClr val="4D4F53"/>
              </a:buClr>
              <a:buFontTx/>
              <a:buChar char="•"/>
            </a:pPr>
            <a:r>
              <a:rPr lang="en-US" sz="1650" dirty="0" smtClean="0">
                <a:solidFill>
                  <a:srgbClr val="4D4F53"/>
                </a:solidFill>
                <a:latin typeface="Arial" charset="0"/>
                <a:cs typeface="Arial" charset="0"/>
                <a:sym typeface="Arial" charset="0"/>
              </a:rPr>
              <a:t>JSON</a:t>
            </a:r>
          </a:p>
          <a:p>
            <a:pPr lvl="1" indent="-258366">
              <a:spcBef>
                <a:spcPct val="0"/>
              </a:spcBef>
              <a:buClr>
                <a:srgbClr val="4D4F53"/>
              </a:buClr>
              <a:buFontTx/>
              <a:buChar char="•"/>
            </a:pPr>
            <a:r>
              <a:rPr lang="en-US" sz="1650" dirty="0" smtClean="0">
                <a:solidFill>
                  <a:srgbClr val="4D4F53"/>
                </a:solidFill>
                <a:latin typeface="Arial" charset="0"/>
                <a:cs typeface="Arial" charset="0"/>
                <a:sym typeface="Arial" charset="0"/>
              </a:rPr>
              <a:t>Sequence files</a:t>
            </a:r>
          </a:p>
          <a:p>
            <a:pPr lvl="1" indent="-258366">
              <a:spcBef>
                <a:spcPct val="0"/>
              </a:spcBef>
              <a:buClr>
                <a:srgbClr val="4D4F53"/>
              </a:buClr>
              <a:buFontTx/>
              <a:buChar char="•"/>
            </a:pPr>
            <a:r>
              <a:rPr lang="en-US" sz="1650" dirty="0" smtClean="0">
                <a:solidFill>
                  <a:srgbClr val="4D4F53"/>
                </a:solidFill>
                <a:latin typeface="Arial" charset="0"/>
                <a:cs typeface="Arial" charset="0"/>
                <a:sym typeface="Arial" charset="0"/>
              </a:rPr>
              <a:t>Avro</a:t>
            </a:r>
          </a:p>
          <a:p>
            <a:pPr lvl="1" indent="-258366">
              <a:spcBef>
                <a:spcPct val="0"/>
              </a:spcBef>
              <a:buClr>
                <a:srgbClr val="4D4F53"/>
              </a:buClr>
              <a:buFontTx/>
              <a:buChar char="•"/>
            </a:pPr>
            <a:r>
              <a:rPr lang="en-US" sz="1650" dirty="0" smtClean="0">
                <a:solidFill>
                  <a:srgbClr val="4D4F53"/>
                </a:solidFill>
                <a:latin typeface="Arial" charset="0"/>
                <a:cs typeface="Arial" charset="0"/>
                <a:sym typeface="Arial" charset="0"/>
              </a:rPr>
              <a:t>Parquet</a:t>
            </a:r>
          </a:p>
          <a:p>
            <a:pPr indent="-258366">
              <a:spcBef>
                <a:spcPct val="0"/>
              </a:spcBef>
              <a:buClr>
                <a:srgbClr val="4D4F53"/>
              </a:buClr>
              <a:buFontTx/>
              <a:buChar char="•"/>
            </a:pPr>
            <a:r>
              <a:rPr lang="en-US" sz="1650" dirty="0" smtClean="0">
                <a:solidFill>
                  <a:srgbClr val="4D4F53"/>
                </a:solidFill>
                <a:latin typeface="Arial" charset="0"/>
                <a:cs typeface="Arial" charset="0"/>
                <a:sym typeface="Arial" charset="0"/>
              </a:rPr>
              <a:t>Databases</a:t>
            </a:r>
          </a:p>
          <a:p>
            <a:pPr lvl="1" indent="-258366">
              <a:spcBef>
                <a:spcPct val="0"/>
              </a:spcBef>
              <a:buClr>
                <a:srgbClr val="4D4F53"/>
              </a:buClr>
              <a:buFontTx/>
              <a:buChar char="•"/>
            </a:pPr>
            <a:r>
              <a:rPr lang="en-US" sz="1650" dirty="0" err="1" smtClean="0">
                <a:solidFill>
                  <a:srgbClr val="4D4F53"/>
                </a:solidFill>
                <a:latin typeface="Arial" charset="0"/>
                <a:cs typeface="Arial" charset="0"/>
                <a:sym typeface="Arial" charset="0"/>
              </a:rPr>
              <a:t>MapR</a:t>
            </a:r>
            <a:r>
              <a:rPr lang="en-US" sz="1650" dirty="0" smtClean="0">
                <a:solidFill>
                  <a:srgbClr val="4D4F53"/>
                </a:solidFill>
                <a:latin typeface="Arial" charset="0"/>
                <a:cs typeface="Arial" charset="0"/>
                <a:sym typeface="Arial" charset="0"/>
              </a:rPr>
              <a:t>-DB binary</a:t>
            </a:r>
          </a:p>
          <a:p>
            <a:pPr lvl="1" indent="-258366">
              <a:spcBef>
                <a:spcPct val="0"/>
              </a:spcBef>
              <a:buClr>
                <a:srgbClr val="4D4F53"/>
              </a:buClr>
              <a:buFontTx/>
              <a:buChar char="•"/>
            </a:pPr>
            <a:r>
              <a:rPr lang="en-US" sz="1650" dirty="0" err="1" smtClean="0">
                <a:solidFill>
                  <a:srgbClr val="4D4F53"/>
                </a:solidFill>
                <a:latin typeface="Arial" charset="0"/>
                <a:cs typeface="Arial" charset="0"/>
                <a:sym typeface="Arial" charset="0"/>
              </a:rPr>
              <a:t>MapR</a:t>
            </a:r>
            <a:r>
              <a:rPr lang="en-US" sz="1650" dirty="0" smtClean="0">
                <a:solidFill>
                  <a:srgbClr val="4D4F53"/>
                </a:solidFill>
                <a:latin typeface="Arial" charset="0"/>
                <a:cs typeface="Arial" charset="0"/>
                <a:sym typeface="Arial" charset="0"/>
              </a:rPr>
              <a:t>-DB JSON</a:t>
            </a:r>
          </a:p>
          <a:p>
            <a:pPr lvl="1" indent="-258366">
              <a:spcBef>
                <a:spcPct val="0"/>
              </a:spcBef>
              <a:buClr>
                <a:srgbClr val="4D4F53"/>
              </a:buClr>
              <a:buFontTx/>
              <a:buChar char="•"/>
            </a:pPr>
            <a:endParaRPr lang="en-US" sz="1350" dirty="0" smtClean="0">
              <a:solidFill>
                <a:srgbClr val="4D4F53"/>
              </a:solidFill>
              <a:latin typeface="Arial" charset="0"/>
              <a:cs typeface="Arial" charset="0"/>
              <a:sym typeface="Arial" charset="0"/>
            </a:endParaRPr>
          </a:p>
          <a:p>
            <a:pPr lvl="1" indent="-258366">
              <a:spcBef>
                <a:spcPct val="0"/>
              </a:spcBef>
              <a:buClr>
                <a:srgbClr val="4D4F53"/>
              </a:buClr>
              <a:buFontTx/>
              <a:buChar char="•"/>
            </a:pPr>
            <a:endParaRPr lang="en-US" sz="1350" dirty="0">
              <a:solidFill>
                <a:srgbClr val="4D4F53"/>
              </a:solidFill>
              <a:latin typeface="Arial" charset="0"/>
              <a:cs typeface="Arial" charset="0"/>
              <a:sym typeface="Arial" charset="0"/>
            </a:endParaRPr>
          </a:p>
        </p:txBody>
      </p:sp>
      <p:pic>
        <p:nvPicPr>
          <p:cNvPr id="2" name="Picture 1"/>
          <p:cNvPicPr>
            <a:picLocks noChangeAspect="1"/>
          </p:cNvPicPr>
          <p:nvPr/>
        </p:nvPicPr>
        <p:blipFill>
          <a:blip r:embed="rId3"/>
          <a:stretch>
            <a:fillRect/>
          </a:stretch>
        </p:blipFill>
        <p:spPr>
          <a:xfrm>
            <a:off x="3963770" y="1193180"/>
            <a:ext cx="3794072" cy="2133445"/>
          </a:xfrm>
          <a:prstGeom prst="rect">
            <a:avLst/>
          </a:prstGeom>
        </p:spPr>
      </p:pic>
    </p:spTree>
    <p:extLst>
      <p:ext uri="{BB962C8B-B14F-4D97-AF65-F5344CB8AC3E}">
        <p14:creationId xmlns:p14="http://schemas.microsoft.com/office/powerpoint/2010/main" val="5913384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9869" y="205982"/>
            <a:ext cx="7988995" cy="692646"/>
          </a:xfrm>
        </p:spPr>
        <p:txBody>
          <a:bodyPr/>
          <a:lstStyle/>
          <a:p>
            <a:r>
              <a:rPr lang="en-US" b="1" dirty="0" smtClean="0"/>
              <a:t>Use Cases</a:t>
            </a:r>
            <a:endParaRPr lang="en-US" b="1" dirty="0"/>
          </a:p>
        </p:txBody>
      </p:sp>
      <p:sp>
        <p:nvSpPr>
          <p:cNvPr id="3" name="Content Placeholder 2"/>
          <p:cNvSpPr>
            <a:spLocks noGrp="1"/>
          </p:cNvSpPr>
          <p:nvPr>
            <p:ph idx="4294967295"/>
          </p:nvPr>
        </p:nvSpPr>
        <p:spPr>
          <a:xfrm>
            <a:off x="449869" y="898525"/>
            <a:ext cx="7327900" cy="3695700"/>
          </a:xfrm>
        </p:spPr>
        <p:txBody>
          <a:bodyPr/>
          <a:lstStyle/>
          <a:p>
            <a:r>
              <a:rPr lang="en-US" dirty="0"/>
              <a:t>BI / ETL </a:t>
            </a:r>
            <a:r>
              <a:rPr lang="en-US" dirty="0" smtClean="0"/>
              <a:t>offload</a:t>
            </a:r>
          </a:p>
          <a:p>
            <a:r>
              <a:rPr lang="en-US" dirty="0" err="1" smtClean="0"/>
              <a:t>MapR</a:t>
            </a:r>
            <a:r>
              <a:rPr lang="en-US" dirty="0" smtClean="0"/>
              <a:t> </a:t>
            </a:r>
            <a:r>
              <a:rPr lang="en-US" dirty="0"/>
              <a:t>Converged </a:t>
            </a:r>
            <a:r>
              <a:rPr lang="en-US" dirty="0" smtClean="0"/>
              <a:t>Data Platform </a:t>
            </a:r>
            <a:r>
              <a:rPr lang="en-US" dirty="0"/>
              <a:t>for Docker</a:t>
            </a:r>
          </a:p>
          <a:p>
            <a:r>
              <a:rPr lang="en-US" dirty="0" err="1" smtClean="0"/>
              <a:t>MapR</a:t>
            </a:r>
            <a:r>
              <a:rPr lang="en-US" dirty="0" smtClean="0"/>
              <a:t>-Streams to scale OPC connections</a:t>
            </a:r>
          </a:p>
          <a:p>
            <a:r>
              <a:rPr lang="en-US" dirty="0" err="1"/>
              <a:t>MapR</a:t>
            </a:r>
            <a:r>
              <a:rPr lang="en-US" dirty="0"/>
              <a:t> Edge </a:t>
            </a:r>
            <a:r>
              <a:rPr lang="en-US" dirty="0" smtClean="0"/>
              <a:t>for IT architectures</a:t>
            </a:r>
          </a:p>
        </p:txBody>
      </p:sp>
    </p:spTree>
    <p:extLst>
      <p:ext uri="{BB962C8B-B14F-4D97-AF65-F5344CB8AC3E}">
        <p14:creationId xmlns:p14="http://schemas.microsoft.com/office/powerpoint/2010/main" val="11168440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hape 201"/>
          <p:cNvSpPr txBox="1">
            <a:spLocks noGrp="1"/>
          </p:cNvSpPr>
          <p:nvPr>
            <p:ph type="title"/>
          </p:nvPr>
        </p:nvSpPr>
        <p:spPr>
          <a:xfrm>
            <a:off x="346473" y="205979"/>
            <a:ext cx="8227219" cy="553640"/>
          </a:xfrm>
        </p:spPr>
        <p:txBody>
          <a:bodyPr vert="horz" lIns="91406" tIns="45694" rIns="91406" bIns="45694" rtlCol="0" anchor="ctr">
            <a:normAutofit/>
          </a:bodyPr>
          <a:lstStyle/>
          <a:p>
            <a:pPr eaLnBrk="1" hangingPunct="1">
              <a:spcBef>
                <a:spcPct val="0"/>
              </a:spcBef>
              <a:buSzPct val="25000"/>
            </a:pPr>
            <a:r>
              <a:rPr lang="en-US" dirty="0" smtClean="0"/>
              <a:t>Rows                   vs.                 Columns</a:t>
            </a:r>
            <a:endParaRPr lang="en-US" dirty="0" smtClean="0">
              <a:latin typeface="Arial" charset="0"/>
              <a:cs typeface="Arial" charset="0"/>
              <a:sym typeface="Arial" charset="0"/>
            </a:endParaRPr>
          </a:p>
        </p:txBody>
      </p:sp>
      <p:pic>
        <p:nvPicPr>
          <p:cNvPr id="4" name="Picture 3"/>
          <p:cNvPicPr>
            <a:picLocks noChangeAspect="1"/>
          </p:cNvPicPr>
          <p:nvPr/>
        </p:nvPicPr>
        <p:blipFill>
          <a:blip r:embed="rId3"/>
          <a:stretch>
            <a:fillRect/>
          </a:stretch>
        </p:blipFill>
        <p:spPr>
          <a:xfrm>
            <a:off x="346473" y="1379912"/>
            <a:ext cx="3914700" cy="2017222"/>
          </a:xfrm>
          <a:prstGeom prst="rect">
            <a:avLst/>
          </a:prstGeom>
        </p:spPr>
      </p:pic>
      <p:pic>
        <p:nvPicPr>
          <p:cNvPr id="7" name="Picture 6"/>
          <p:cNvPicPr>
            <a:picLocks noChangeAspect="1"/>
          </p:cNvPicPr>
          <p:nvPr/>
        </p:nvPicPr>
        <p:blipFill>
          <a:blip r:embed="rId3"/>
          <a:stretch>
            <a:fillRect/>
          </a:stretch>
        </p:blipFill>
        <p:spPr>
          <a:xfrm>
            <a:off x="4837520" y="1379912"/>
            <a:ext cx="3914700" cy="2017222"/>
          </a:xfrm>
          <a:prstGeom prst="rect">
            <a:avLst/>
          </a:prstGeom>
        </p:spPr>
      </p:pic>
      <p:sp>
        <p:nvSpPr>
          <p:cNvPr id="5" name="Rectangle 4"/>
          <p:cNvSpPr/>
          <p:nvPr/>
        </p:nvSpPr>
        <p:spPr bwMode="auto">
          <a:xfrm>
            <a:off x="6794870" y="1379912"/>
            <a:ext cx="1138243" cy="2017222"/>
          </a:xfrm>
          <a:prstGeom prst="rect">
            <a:avLst/>
          </a:prstGeom>
          <a:noFill/>
          <a:ln w="28575">
            <a:headEnd/>
            <a:tailEnd/>
          </a:ln>
        </p:spPr>
        <p:style>
          <a:lnRef idx="2">
            <a:schemeClr val="accent1"/>
          </a:lnRef>
          <a:fillRef idx="1">
            <a:schemeClr val="lt1"/>
          </a:fillRef>
          <a:effectRef idx="0">
            <a:schemeClr val="accent1"/>
          </a:effectRef>
          <a:fontRef idx="minor">
            <a:schemeClr val="dk1"/>
          </a:fontRef>
        </p:style>
        <p:txBody>
          <a:bodyPr rtlCol="0" anchor="ctr"/>
          <a:lstStyle/>
          <a:p>
            <a:pPr algn="ctr" eaLnBrk="0" hangingPunct="0"/>
            <a:endParaRPr lang="en-US" dirty="0" smtClean="0">
              <a:solidFill>
                <a:srgbClr val="FFFFFF"/>
              </a:solidFill>
            </a:endParaRPr>
          </a:p>
        </p:txBody>
      </p:sp>
      <p:sp>
        <p:nvSpPr>
          <p:cNvPr id="9" name="Rectangle 8"/>
          <p:cNvSpPr/>
          <p:nvPr/>
        </p:nvSpPr>
        <p:spPr bwMode="auto">
          <a:xfrm>
            <a:off x="346473" y="2261061"/>
            <a:ext cx="3914700" cy="365760"/>
          </a:xfrm>
          <a:prstGeom prst="rect">
            <a:avLst/>
          </a:prstGeom>
          <a:noFill/>
          <a:ln w="28575">
            <a:headEnd/>
            <a:tailEnd/>
          </a:ln>
        </p:spPr>
        <p:style>
          <a:lnRef idx="2">
            <a:schemeClr val="accent1"/>
          </a:lnRef>
          <a:fillRef idx="1">
            <a:schemeClr val="lt1"/>
          </a:fillRef>
          <a:effectRef idx="0">
            <a:schemeClr val="accent1"/>
          </a:effectRef>
          <a:fontRef idx="minor">
            <a:schemeClr val="dk1"/>
          </a:fontRef>
        </p:style>
        <p:txBody>
          <a:bodyPr rtlCol="0" anchor="ctr"/>
          <a:lstStyle/>
          <a:p>
            <a:pPr algn="ctr" eaLnBrk="0" hangingPunct="0"/>
            <a:endParaRPr lang="en-US" dirty="0" smtClean="0">
              <a:solidFill>
                <a:srgbClr val="FFFFFF"/>
              </a:solidFill>
            </a:endParaRPr>
          </a:p>
        </p:txBody>
      </p:sp>
    </p:spTree>
    <p:extLst>
      <p:ext uri="{BB962C8B-B14F-4D97-AF65-F5344CB8AC3E}">
        <p14:creationId xmlns:p14="http://schemas.microsoft.com/office/powerpoint/2010/main" val="2744151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hape 201"/>
          <p:cNvSpPr txBox="1">
            <a:spLocks noGrp="1"/>
          </p:cNvSpPr>
          <p:nvPr>
            <p:ph type="title"/>
          </p:nvPr>
        </p:nvSpPr>
        <p:spPr>
          <a:xfrm>
            <a:off x="346473" y="205979"/>
            <a:ext cx="8227219" cy="553640"/>
          </a:xfrm>
        </p:spPr>
        <p:txBody>
          <a:bodyPr vert="horz" lIns="91406" tIns="45694" rIns="91406" bIns="45694" rtlCol="0" anchor="ctr">
            <a:normAutofit/>
          </a:bodyPr>
          <a:lstStyle/>
          <a:p>
            <a:pPr eaLnBrk="1" hangingPunct="1">
              <a:spcBef>
                <a:spcPct val="0"/>
              </a:spcBef>
              <a:buSzPct val="25000"/>
            </a:pPr>
            <a:r>
              <a:rPr lang="en-US" dirty="0" smtClean="0"/>
              <a:t>Rows vs. Columns</a:t>
            </a:r>
            <a:endParaRPr lang="en-US" dirty="0" smtClean="0">
              <a:latin typeface="Arial" charset="0"/>
              <a:cs typeface="Arial" charset="0"/>
              <a:sym typeface="Arial" charset="0"/>
            </a:endParaRPr>
          </a:p>
        </p:txBody>
      </p:sp>
      <p:graphicFrame>
        <p:nvGraphicFramePr>
          <p:cNvPr id="3" name="Content Placeholder 2"/>
          <p:cNvGraphicFramePr>
            <a:graphicFrameLocks noGrp="1"/>
          </p:cNvGraphicFramePr>
          <p:nvPr>
            <p:ph idx="1"/>
          </p:nvPr>
        </p:nvGraphicFramePr>
        <p:xfrm>
          <a:off x="455613" y="864526"/>
          <a:ext cx="8118079" cy="3714421"/>
        </p:xfrm>
        <a:graphic>
          <a:graphicData uri="http://schemas.openxmlformats.org/drawingml/2006/table">
            <a:tbl>
              <a:tblPr firstRow="1" bandRow="1">
                <a:tableStyleId>{5C22544A-7EE6-4342-B048-85BDC9FD1C3A}</a:tableStyleId>
              </a:tblPr>
              <a:tblGrid>
                <a:gridCol w="3848771"/>
                <a:gridCol w="4269308"/>
              </a:tblGrid>
              <a:tr h="357429">
                <a:tc>
                  <a:txBody>
                    <a:bodyPr/>
                    <a:lstStyle/>
                    <a:p>
                      <a:r>
                        <a:rPr lang="en-US" dirty="0" smtClean="0"/>
                        <a:t>Row </a:t>
                      </a:r>
                      <a:r>
                        <a:rPr lang="en-US" baseline="0" dirty="0" smtClean="0"/>
                        <a:t>oriented</a:t>
                      </a:r>
                      <a:endParaRPr lang="en-US" dirty="0"/>
                    </a:p>
                  </a:txBody>
                  <a:tcPr/>
                </a:tc>
                <a:tc>
                  <a:txBody>
                    <a:bodyPr/>
                    <a:lstStyle/>
                    <a:p>
                      <a:r>
                        <a:rPr lang="en-US" dirty="0" smtClean="0"/>
                        <a:t>Column oriented</a:t>
                      </a:r>
                      <a:endParaRPr lang="en-US" dirty="0"/>
                    </a:p>
                  </a:txBody>
                  <a:tcPr/>
                </a:tc>
              </a:tr>
              <a:tr h="3333421">
                <a:tc>
                  <a:txBody>
                    <a:bodyPr/>
                    <a:lstStyle/>
                    <a:p>
                      <a:pPr marL="342900" indent="-342900">
                        <a:buFont typeface="Arial" charset="0"/>
                        <a:buChar char="•"/>
                      </a:pPr>
                      <a:r>
                        <a:rPr lang="en-US" dirty="0" smtClean="0"/>
                        <a:t>Dataset “row” is always read completely.</a:t>
                      </a:r>
                    </a:p>
                    <a:p>
                      <a:pPr marL="342900" indent="-342900">
                        <a:buFont typeface="Arial" charset="0"/>
                        <a:buChar char="•"/>
                      </a:pPr>
                      <a:r>
                        <a:rPr lang="en-US" dirty="0" smtClean="0"/>
                        <a:t>No join</a:t>
                      </a:r>
                      <a:r>
                        <a:rPr lang="en-US" baseline="0" dirty="0" smtClean="0"/>
                        <a:t> required, but unnecessary data can be read</a:t>
                      </a:r>
                    </a:p>
                    <a:p>
                      <a:pPr marL="342900" indent="-342900">
                        <a:buFont typeface="Arial" charset="0"/>
                        <a:buChar char="•"/>
                      </a:pPr>
                      <a:endParaRPr lang="en-US" baseline="0" dirty="0" smtClean="0"/>
                    </a:p>
                    <a:p>
                      <a:pPr marL="342900" indent="-342900">
                        <a:buFont typeface="Arial" charset="0"/>
                        <a:buChar char="•"/>
                      </a:pPr>
                      <a:endParaRPr lang="en-US" baseline="0" dirty="0" smtClean="0"/>
                    </a:p>
                    <a:p>
                      <a:pPr marL="342900" indent="-342900">
                        <a:buFont typeface="Arial" charset="0"/>
                        <a:buChar char="•"/>
                      </a:pPr>
                      <a:endParaRPr lang="en-US" baseline="0" dirty="0" smtClean="0"/>
                    </a:p>
                    <a:p>
                      <a:pPr marL="342900" indent="-342900">
                        <a:buFont typeface="Arial" charset="0"/>
                        <a:buChar char="•"/>
                      </a:pPr>
                      <a:r>
                        <a:rPr lang="en-US" baseline="0" dirty="0" smtClean="0"/>
                        <a:t>Choose when there are just a few columns available or all columns are always queried.</a:t>
                      </a:r>
                    </a:p>
                  </a:txBody>
                  <a:tcPr/>
                </a:tc>
                <a:tc>
                  <a:txBody>
                    <a:bodyPr/>
                    <a:lstStyle/>
                    <a:p>
                      <a:pPr marL="342900" indent="-342900">
                        <a:buFont typeface="Arial" charset="0"/>
                        <a:buChar char="•"/>
                      </a:pPr>
                      <a:r>
                        <a:rPr lang="en-US" dirty="0" smtClean="0"/>
                        <a:t>Only</a:t>
                      </a:r>
                      <a:r>
                        <a:rPr lang="en-US" baseline="0" dirty="0" smtClean="0"/>
                        <a:t> columns are read, which are part of query.</a:t>
                      </a:r>
                    </a:p>
                    <a:p>
                      <a:pPr marL="342900" indent="-342900">
                        <a:buFont typeface="Arial" charset="0"/>
                        <a:buChar char="•"/>
                      </a:pPr>
                      <a:r>
                        <a:rPr lang="en-US" baseline="0" dirty="0" smtClean="0"/>
                        <a:t>Values of same row needs to be joined.</a:t>
                      </a:r>
                    </a:p>
                    <a:p>
                      <a:pPr marL="342900" indent="-342900">
                        <a:buFont typeface="Arial" charset="0"/>
                        <a:buChar char="•"/>
                      </a:pPr>
                      <a:r>
                        <a:rPr lang="en-US" baseline="0" dirty="0" smtClean="0"/>
                        <a:t>Good compression ratio, because of high chance of repeating values.</a:t>
                      </a:r>
                    </a:p>
                    <a:p>
                      <a:pPr marL="342900" indent="-342900">
                        <a:buFont typeface="Arial" charset="0"/>
                        <a:buChar char="•"/>
                      </a:pPr>
                      <a:r>
                        <a:rPr lang="en-US" baseline="0" dirty="0" smtClean="0"/>
                        <a:t>Choose when many columns are available and only small subset is queried.</a:t>
                      </a:r>
                      <a:endParaRPr lang="en-US" dirty="0"/>
                    </a:p>
                  </a:txBody>
                  <a:tcPr/>
                </a:tc>
              </a:tr>
            </a:tbl>
          </a:graphicData>
        </a:graphic>
      </p:graphicFrame>
    </p:spTree>
    <p:extLst>
      <p:ext uri="{BB962C8B-B14F-4D97-AF65-F5344CB8AC3E}">
        <p14:creationId xmlns:p14="http://schemas.microsoft.com/office/powerpoint/2010/main" val="1687847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89" name="Shape 201"/>
          <p:cNvSpPr txBox="1">
            <a:spLocks noGrp="1"/>
          </p:cNvSpPr>
          <p:nvPr>
            <p:ph type="title"/>
          </p:nvPr>
        </p:nvSpPr>
        <p:spPr>
          <a:xfrm>
            <a:off x="346473" y="205979"/>
            <a:ext cx="8227219" cy="553640"/>
          </a:xfrm>
        </p:spPr>
        <p:txBody>
          <a:bodyPr vert="horz" lIns="91406" tIns="45694" rIns="91406" bIns="45694" rtlCol="0" anchor="ctr">
            <a:normAutofit/>
          </a:bodyPr>
          <a:lstStyle/>
          <a:p>
            <a:pPr eaLnBrk="1" hangingPunct="1">
              <a:spcBef>
                <a:spcPct val="0"/>
              </a:spcBef>
              <a:buSzPct val="25000"/>
            </a:pPr>
            <a:r>
              <a:rPr lang="en-US" dirty="0" smtClean="0"/>
              <a:t>CSV / TSV</a:t>
            </a:r>
            <a:endParaRPr lang="en-US" dirty="0" smtClean="0">
              <a:latin typeface="Arial" charset="0"/>
              <a:cs typeface="Arial" charset="0"/>
              <a:sym typeface="Arial" charset="0"/>
            </a:endParaRPr>
          </a:p>
        </p:txBody>
      </p:sp>
      <p:sp>
        <p:nvSpPr>
          <p:cNvPr id="37890" name="Shape 202"/>
          <p:cNvSpPr txBox="1">
            <a:spLocks noGrp="1"/>
          </p:cNvSpPr>
          <p:nvPr>
            <p:ph type="body" idx="1"/>
          </p:nvPr>
        </p:nvSpPr>
        <p:spPr>
          <a:xfrm>
            <a:off x="457201" y="896541"/>
            <a:ext cx="8227219" cy="3600450"/>
          </a:xfrm>
        </p:spPr>
        <p:txBody>
          <a:bodyPr vert="horz" lIns="91406" tIns="45694" rIns="91406" bIns="45694" rtlCol="0">
            <a:normAutofit/>
          </a:bodyPr>
          <a:lstStyle/>
          <a:p>
            <a:pPr indent="-258366">
              <a:spcBef>
                <a:spcPct val="0"/>
              </a:spcBef>
              <a:buClr>
                <a:srgbClr val="4D4F53"/>
              </a:buClr>
              <a:buFontTx/>
              <a:buChar char="•"/>
            </a:pPr>
            <a:r>
              <a:rPr lang="en-US" dirty="0" smtClean="0">
                <a:solidFill>
                  <a:srgbClr val="4D4F53"/>
                </a:solidFill>
                <a:latin typeface="Arial" charset="0"/>
                <a:cs typeface="Arial" charset="0"/>
                <a:sym typeface="Arial" charset="0"/>
              </a:rPr>
              <a:t>Text separated by characters</a:t>
            </a:r>
          </a:p>
          <a:p>
            <a:pPr indent="-258366">
              <a:spcBef>
                <a:spcPct val="0"/>
              </a:spcBef>
              <a:buClr>
                <a:srgbClr val="4D4F53"/>
              </a:buClr>
              <a:buFontTx/>
              <a:buChar char="•"/>
            </a:pPr>
            <a:r>
              <a:rPr lang="en-US" dirty="0" smtClean="0">
                <a:solidFill>
                  <a:srgbClr val="4D4F53"/>
                </a:solidFill>
                <a:latin typeface="Arial" charset="0"/>
                <a:cs typeface="Arial" charset="0"/>
                <a:sym typeface="Arial" charset="0"/>
              </a:rPr>
              <a:t>Convenient and simple format to use to exchange with other applications or scripts that produce or read delimited files</a:t>
            </a:r>
          </a:p>
          <a:p>
            <a:pPr indent="-258366">
              <a:spcBef>
                <a:spcPct val="0"/>
              </a:spcBef>
              <a:buClr>
                <a:srgbClr val="4D4F53"/>
              </a:buClr>
              <a:buFontTx/>
              <a:buChar char="•"/>
            </a:pPr>
            <a:r>
              <a:rPr lang="en-US" dirty="0" smtClean="0">
                <a:solidFill>
                  <a:srgbClr val="4D4F53"/>
                </a:solidFill>
                <a:latin typeface="Arial" charset="0"/>
                <a:cs typeface="Arial" charset="0"/>
                <a:sym typeface="Arial" charset="0"/>
              </a:rPr>
              <a:t>Human readable and </a:t>
            </a:r>
            <a:r>
              <a:rPr lang="en-US" dirty="0" err="1" smtClean="0">
                <a:solidFill>
                  <a:srgbClr val="4D4F53"/>
                </a:solidFill>
                <a:latin typeface="Arial" charset="0"/>
                <a:cs typeface="Arial" charset="0"/>
                <a:sym typeface="Arial" charset="0"/>
              </a:rPr>
              <a:t>parsable</a:t>
            </a:r>
            <a:endParaRPr lang="en-US" dirty="0" smtClean="0">
              <a:solidFill>
                <a:srgbClr val="4D4F53"/>
              </a:solidFill>
              <a:latin typeface="Arial" charset="0"/>
              <a:cs typeface="Arial" charset="0"/>
              <a:sym typeface="Arial" charset="0"/>
            </a:endParaRPr>
          </a:p>
          <a:p>
            <a:pPr indent="-258366">
              <a:spcBef>
                <a:spcPct val="0"/>
              </a:spcBef>
              <a:buClr>
                <a:srgbClr val="4D4F53"/>
              </a:buClr>
              <a:buFontTx/>
              <a:buChar char="•"/>
            </a:pPr>
            <a:r>
              <a:rPr lang="en-US" dirty="0" smtClean="0">
                <a:solidFill>
                  <a:srgbClr val="4D4F53"/>
                </a:solidFill>
                <a:latin typeface="Arial" charset="0"/>
                <a:cs typeface="Arial" charset="0"/>
                <a:sym typeface="Arial" charset="0"/>
              </a:rPr>
              <a:t>Data format is bulky and not that efficient to query</a:t>
            </a:r>
          </a:p>
          <a:p>
            <a:pPr indent="-258366">
              <a:spcBef>
                <a:spcPct val="0"/>
              </a:spcBef>
              <a:buClr>
                <a:srgbClr val="4D4F53"/>
              </a:buClr>
              <a:buFontTx/>
              <a:buChar char="•"/>
            </a:pPr>
            <a:r>
              <a:rPr lang="en-US" dirty="0" smtClean="0">
                <a:solidFill>
                  <a:srgbClr val="4D4F53"/>
                </a:solidFill>
                <a:latin typeface="Arial" charset="0"/>
                <a:cs typeface="Arial" charset="0"/>
                <a:sym typeface="Arial" charset="0"/>
              </a:rPr>
              <a:t>No built-in block compression</a:t>
            </a:r>
          </a:p>
        </p:txBody>
      </p:sp>
      <p:pic>
        <p:nvPicPr>
          <p:cNvPr id="2" name="Picture 1"/>
          <p:cNvPicPr>
            <a:picLocks noChangeAspect="1"/>
          </p:cNvPicPr>
          <p:nvPr/>
        </p:nvPicPr>
        <p:blipFill>
          <a:blip r:embed="rId3"/>
          <a:stretch>
            <a:fillRect/>
          </a:stretch>
        </p:blipFill>
        <p:spPr>
          <a:xfrm>
            <a:off x="4570810" y="2696766"/>
            <a:ext cx="3435520" cy="2181199"/>
          </a:xfrm>
          <a:prstGeom prst="rect">
            <a:avLst/>
          </a:prstGeom>
        </p:spPr>
      </p:pic>
    </p:spTree>
    <p:extLst>
      <p:ext uri="{BB962C8B-B14F-4D97-AF65-F5344CB8AC3E}">
        <p14:creationId xmlns:p14="http://schemas.microsoft.com/office/powerpoint/2010/main" val="19183755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89" name="Shape 201"/>
          <p:cNvSpPr txBox="1">
            <a:spLocks noGrp="1"/>
          </p:cNvSpPr>
          <p:nvPr>
            <p:ph type="title"/>
          </p:nvPr>
        </p:nvSpPr>
        <p:spPr>
          <a:xfrm>
            <a:off x="346473" y="205979"/>
            <a:ext cx="8227219" cy="553640"/>
          </a:xfrm>
        </p:spPr>
        <p:txBody>
          <a:bodyPr vert="horz" lIns="91406" tIns="45694" rIns="91406" bIns="45694" rtlCol="0" anchor="ctr">
            <a:normAutofit/>
          </a:bodyPr>
          <a:lstStyle/>
          <a:p>
            <a:pPr eaLnBrk="1" hangingPunct="1">
              <a:spcBef>
                <a:spcPct val="0"/>
              </a:spcBef>
              <a:buSzPct val="25000"/>
            </a:pPr>
            <a:r>
              <a:rPr lang="en-US" dirty="0" smtClean="0"/>
              <a:t>JSON</a:t>
            </a:r>
            <a:endParaRPr lang="en-US" dirty="0" smtClean="0">
              <a:latin typeface="Arial" charset="0"/>
              <a:cs typeface="Arial" charset="0"/>
              <a:sym typeface="Arial" charset="0"/>
            </a:endParaRPr>
          </a:p>
        </p:txBody>
      </p:sp>
      <p:sp>
        <p:nvSpPr>
          <p:cNvPr id="37890" name="Shape 202"/>
          <p:cNvSpPr txBox="1">
            <a:spLocks noGrp="1"/>
          </p:cNvSpPr>
          <p:nvPr>
            <p:ph type="body" idx="1"/>
          </p:nvPr>
        </p:nvSpPr>
        <p:spPr>
          <a:xfrm>
            <a:off x="457201" y="896541"/>
            <a:ext cx="8227219" cy="3600450"/>
          </a:xfrm>
        </p:spPr>
        <p:txBody>
          <a:bodyPr vert="horz" lIns="91406" tIns="45694" rIns="91406" bIns="45694" rtlCol="0">
            <a:normAutofit/>
          </a:bodyPr>
          <a:lstStyle/>
          <a:p>
            <a:pPr indent="-258366">
              <a:spcBef>
                <a:spcPct val="0"/>
              </a:spcBef>
              <a:buClr>
                <a:srgbClr val="4D4F53"/>
              </a:buClr>
              <a:buFontTx/>
              <a:buChar char="•"/>
            </a:pPr>
            <a:r>
              <a:rPr lang="en-US" sz="2000" dirty="0">
                <a:solidFill>
                  <a:srgbClr val="4D4F53"/>
                </a:solidFill>
                <a:latin typeface="Arial" charset="0"/>
                <a:cs typeface="Arial" charset="0"/>
                <a:sym typeface="Arial" charset="0"/>
              </a:rPr>
              <a:t>Text </a:t>
            </a:r>
            <a:r>
              <a:rPr lang="en-US" sz="2000" dirty="0" smtClean="0">
                <a:solidFill>
                  <a:srgbClr val="4D4F53"/>
                </a:solidFill>
                <a:latin typeface="Arial" charset="0"/>
                <a:cs typeface="Arial" charset="0"/>
                <a:sym typeface="Arial" charset="0"/>
              </a:rPr>
              <a:t>as a document</a:t>
            </a:r>
            <a:endParaRPr lang="en-US" sz="2000" dirty="0">
              <a:solidFill>
                <a:srgbClr val="4D4F53"/>
              </a:solidFill>
              <a:latin typeface="Arial" charset="0"/>
              <a:cs typeface="Arial" charset="0"/>
              <a:sym typeface="Arial" charset="0"/>
            </a:endParaRPr>
          </a:p>
          <a:p>
            <a:pPr indent="-258366">
              <a:spcBef>
                <a:spcPct val="0"/>
              </a:spcBef>
              <a:buClr>
                <a:srgbClr val="4D4F53"/>
              </a:buClr>
              <a:buFontTx/>
              <a:buChar char="•"/>
            </a:pPr>
            <a:r>
              <a:rPr lang="en-US" sz="2000" dirty="0" smtClean="0">
                <a:solidFill>
                  <a:srgbClr val="4D4F53"/>
                </a:solidFill>
                <a:latin typeface="Arial" charset="0"/>
                <a:cs typeface="Arial" charset="0"/>
                <a:sym typeface="Arial" charset="0"/>
              </a:rPr>
              <a:t>Human </a:t>
            </a:r>
            <a:r>
              <a:rPr lang="en-US" sz="2000" dirty="0">
                <a:solidFill>
                  <a:srgbClr val="4D4F53"/>
                </a:solidFill>
                <a:latin typeface="Arial" charset="0"/>
                <a:cs typeface="Arial" charset="0"/>
                <a:sym typeface="Arial" charset="0"/>
              </a:rPr>
              <a:t>readable and </a:t>
            </a:r>
            <a:r>
              <a:rPr lang="en-US" sz="2000" dirty="0" err="1">
                <a:solidFill>
                  <a:srgbClr val="4D4F53"/>
                </a:solidFill>
                <a:latin typeface="Arial" charset="0"/>
                <a:cs typeface="Arial" charset="0"/>
                <a:sym typeface="Arial" charset="0"/>
              </a:rPr>
              <a:t>parsable</a:t>
            </a:r>
            <a:endParaRPr lang="en-US" sz="2000" dirty="0">
              <a:solidFill>
                <a:srgbClr val="4D4F53"/>
              </a:solidFill>
              <a:latin typeface="Arial" charset="0"/>
              <a:cs typeface="Arial" charset="0"/>
              <a:sym typeface="Arial" charset="0"/>
            </a:endParaRPr>
          </a:p>
          <a:p>
            <a:pPr indent="-258366">
              <a:spcBef>
                <a:spcPct val="0"/>
              </a:spcBef>
              <a:buClr>
                <a:srgbClr val="4D4F53"/>
              </a:buClr>
              <a:buFontTx/>
              <a:buChar char="•"/>
            </a:pPr>
            <a:r>
              <a:rPr lang="en-US" sz="2000" dirty="0" smtClean="0">
                <a:solidFill>
                  <a:srgbClr val="4D4F53"/>
                </a:solidFill>
                <a:latin typeface="Arial" charset="0"/>
                <a:cs typeface="Arial" charset="0"/>
                <a:sym typeface="Arial" charset="0"/>
              </a:rPr>
              <a:t>No built-in block compression</a:t>
            </a:r>
          </a:p>
          <a:p>
            <a:pPr indent="-258366">
              <a:spcBef>
                <a:spcPct val="0"/>
              </a:spcBef>
              <a:buClr>
                <a:srgbClr val="4D4F53"/>
              </a:buClr>
              <a:buFontTx/>
              <a:buChar char="•"/>
            </a:pPr>
            <a:r>
              <a:rPr lang="en-US" sz="2000" dirty="0" smtClean="0">
                <a:solidFill>
                  <a:srgbClr val="4D4F53"/>
                </a:solidFill>
                <a:latin typeface="Arial" charset="0"/>
                <a:cs typeface="Arial" charset="0"/>
                <a:sym typeface="Arial" charset="0"/>
              </a:rPr>
              <a:t>Embedded, “sub documents” are possible</a:t>
            </a:r>
            <a:endParaRPr lang="en-US" sz="2000" dirty="0">
              <a:solidFill>
                <a:srgbClr val="4D4F53"/>
              </a:solidFill>
              <a:latin typeface="Arial" charset="0"/>
              <a:cs typeface="Arial" charset="0"/>
              <a:sym typeface="Arial" charset="0"/>
            </a:endParaRPr>
          </a:p>
        </p:txBody>
      </p:sp>
      <p:pic>
        <p:nvPicPr>
          <p:cNvPr id="2" name="Picture 1"/>
          <p:cNvPicPr>
            <a:picLocks noChangeAspect="1"/>
          </p:cNvPicPr>
          <p:nvPr/>
        </p:nvPicPr>
        <p:blipFill>
          <a:blip r:embed="rId3"/>
          <a:stretch>
            <a:fillRect/>
          </a:stretch>
        </p:blipFill>
        <p:spPr>
          <a:xfrm>
            <a:off x="2582913" y="2194560"/>
            <a:ext cx="5340361" cy="2302431"/>
          </a:xfrm>
          <a:prstGeom prst="rect">
            <a:avLst/>
          </a:prstGeom>
        </p:spPr>
      </p:pic>
    </p:spTree>
    <p:extLst>
      <p:ext uri="{BB962C8B-B14F-4D97-AF65-F5344CB8AC3E}">
        <p14:creationId xmlns:p14="http://schemas.microsoft.com/office/powerpoint/2010/main" val="17110485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89" name="Shape 201"/>
          <p:cNvSpPr txBox="1">
            <a:spLocks noGrp="1"/>
          </p:cNvSpPr>
          <p:nvPr>
            <p:ph type="title"/>
          </p:nvPr>
        </p:nvSpPr>
        <p:spPr>
          <a:xfrm>
            <a:off x="346473" y="205979"/>
            <a:ext cx="8227219" cy="553640"/>
          </a:xfrm>
        </p:spPr>
        <p:txBody>
          <a:bodyPr vert="horz" lIns="91406" tIns="45694" rIns="91406" bIns="45694" rtlCol="0" anchor="ctr">
            <a:normAutofit/>
          </a:bodyPr>
          <a:lstStyle/>
          <a:p>
            <a:pPr eaLnBrk="1" hangingPunct="1">
              <a:spcBef>
                <a:spcPct val="0"/>
              </a:spcBef>
              <a:buSzPct val="25000"/>
            </a:pPr>
            <a:r>
              <a:rPr lang="en-US" dirty="0" smtClean="0"/>
              <a:t>Avro</a:t>
            </a:r>
            <a:endParaRPr lang="en-US" dirty="0" smtClean="0">
              <a:latin typeface="Arial" charset="0"/>
              <a:cs typeface="Arial" charset="0"/>
              <a:sym typeface="Arial" charset="0"/>
            </a:endParaRPr>
          </a:p>
        </p:txBody>
      </p:sp>
      <p:sp>
        <p:nvSpPr>
          <p:cNvPr id="37890" name="Shape 202"/>
          <p:cNvSpPr txBox="1">
            <a:spLocks noGrp="1"/>
          </p:cNvSpPr>
          <p:nvPr>
            <p:ph type="body" idx="1"/>
          </p:nvPr>
        </p:nvSpPr>
        <p:spPr>
          <a:xfrm>
            <a:off x="457201" y="896541"/>
            <a:ext cx="8227219" cy="1680404"/>
          </a:xfrm>
        </p:spPr>
        <p:txBody>
          <a:bodyPr vert="horz" lIns="91406" tIns="45694" rIns="91406" bIns="45694" rtlCol="0">
            <a:normAutofit/>
          </a:bodyPr>
          <a:lstStyle/>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Widely used as a serialization platform</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Row-based, offers compact and fast binary format</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Schema is encoded on the file so the data can be untagged</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Files support block compression and are </a:t>
            </a:r>
            <a:r>
              <a:rPr lang="en-US" sz="1950" dirty="0" err="1" smtClean="0">
                <a:solidFill>
                  <a:srgbClr val="4D4F53"/>
                </a:solidFill>
                <a:latin typeface="Arial" charset="0"/>
                <a:cs typeface="Arial" charset="0"/>
                <a:sym typeface="Arial" charset="0"/>
              </a:rPr>
              <a:t>splittable</a:t>
            </a:r>
            <a:endParaRPr lang="en-US" sz="1950" dirty="0" smtClean="0">
              <a:solidFill>
                <a:srgbClr val="4D4F53"/>
              </a:solidFill>
              <a:latin typeface="Arial" charset="0"/>
              <a:cs typeface="Arial" charset="0"/>
              <a:sym typeface="Arial" charset="0"/>
            </a:endParaRP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Supports schema evaluation</a:t>
            </a:r>
            <a:endParaRPr lang="en-US" sz="1650" dirty="0">
              <a:solidFill>
                <a:srgbClr val="4D4F53"/>
              </a:solidFill>
              <a:latin typeface="Arial" charset="0"/>
              <a:cs typeface="Arial" charset="0"/>
              <a:sym typeface="Arial" charset="0"/>
            </a:endParaRPr>
          </a:p>
        </p:txBody>
      </p:sp>
      <p:pic>
        <p:nvPicPr>
          <p:cNvPr id="2" name="Picture 1"/>
          <p:cNvPicPr>
            <a:picLocks noChangeAspect="1"/>
          </p:cNvPicPr>
          <p:nvPr/>
        </p:nvPicPr>
        <p:blipFill>
          <a:blip r:embed="rId3"/>
          <a:stretch>
            <a:fillRect/>
          </a:stretch>
        </p:blipFill>
        <p:spPr>
          <a:xfrm>
            <a:off x="3075709" y="2237218"/>
            <a:ext cx="5885411" cy="2765527"/>
          </a:xfrm>
          <a:prstGeom prst="rect">
            <a:avLst/>
          </a:prstGeom>
        </p:spPr>
      </p:pic>
    </p:spTree>
    <p:extLst>
      <p:ext uri="{BB962C8B-B14F-4D97-AF65-F5344CB8AC3E}">
        <p14:creationId xmlns:p14="http://schemas.microsoft.com/office/powerpoint/2010/main" val="21363362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89" name="Shape 201"/>
          <p:cNvSpPr txBox="1">
            <a:spLocks noGrp="1"/>
          </p:cNvSpPr>
          <p:nvPr>
            <p:ph type="title"/>
          </p:nvPr>
        </p:nvSpPr>
        <p:spPr>
          <a:xfrm>
            <a:off x="346473" y="205979"/>
            <a:ext cx="8227219" cy="553640"/>
          </a:xfrm>
        </p:spPr>
        <p:txBody>
          <a:bodyPr vert="horz" lIns="91406" tIns="45694" rIns="91406" bIns="45694" rtlCol="0" anchor="ctr">
            <a:normAutofit/>
          </a:bodyPr>
          <a:lstStyle/>
          <a:p>
            <a:pPr eaLnBrk="1" hangingPunct="1">
              <a:spcBef>
                <a:spcPct val="0"/>
              </a:spcBef>
              <a:buSzPct val="25000"/>
            </a:pPr>
            <a:r>
              <a:rPr lang="en-US" dirty="0" smtClean="0"/>
              <a:t>Parquet</a:t>
            </a:r>
            <a:endParaRPr lang="en-US" dirty="0" smtClean="0">
              <a:latin typeface="Arial" charset="0"/>
              <a:cs typeface="Arial" charset="0"/>
              <a:sym typeface="Arial" charset="0"/>
            </a:endParaRPr>
          </a:p>
        </p:txBody>
      </p:sp>
      <p:sp>
        <p:nvSpPr>
          <p:cNvPr id="37890" name="Shape 202"/>
          <p:cNvSpPr txBox="1">
            <a:spLocks noGrp="1"/>
          </p:cNvSpPr>
          <p:nvPr>
            <p:ph type="body" idx="1"/>
          </p:nvPr>
        </p:nvSpPr>
        <p:spPr>
          <a:xfrm>
            <a:off x="457201" y="896541"/>
            <a:ext cx="8227219" cy="3600450"/>
          </a:xfrm>
        </p:spPr>
        <p:txBody>
          <a:bodyPr vert="horz" lIns="91406" tIns="45694" rIns="91406" bIns="45694" rtlCol="0">
            <a:normAutofit/>
          </a:bodyPr>
          <a:lstStyle/>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Column-oriented binary file format</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Uses the record shredding and assembly algorithm </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Each data file contains the values for a set of rows</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Very efficient in terms of disk I/O when specific columns need to be queried</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Block compression embedded</a:t>
            </a:r>
            <a:endParaRPr lang="en-US" sz="1650" dirty="0">
              <a:solidFill>
                <a:srgbClr val="4D4F53"/>
              </a:solidFill>
              <a:latin typeface="Arial" charset="0"/>
              <a:cs typeface="Arial" charset="0"/>
              <a:sym typeface="Arial" charset="0"/>
            </a:endParaRPr>
          </a:p>
        </p:txBody>
      </p:sp>
      <p:pic>
        <p:nvPicPr>
          <p:cNvPr id="2" name="Picture 1"/>
          <p:cNvPicPr>
            <a:picLocks noChangeAspect="1"/>
          </p:cNvPicPr>
          <p:nvPr/>
        </p:nvPicPr>
        <p:blipFill>
          <a:blip r:embed="rId3"/>
          <a:stretch>
            <a:fillRect/>
          </a:stretch>
        </p:blipFill>
        <p:spPr>
          <a:xfrm>
            <a:off x="2892828" y="2954135"/>
            <a:ext cx="5370022" cy="1342506"/>
          </a:xfrm>
          <a:prstGeom prst="rect">
            <a:avLst/>
          </a:prstGeom>
        </p:spPr>
      </p:pic>
    </p:spTree>
    <p:extLst>
      <p:ext uri="{BB962C8B-B14F-4D97-AF65-F5344CB8AC3E}">
        <p14:creationId xmlns:p14="http://schemas.microsoft.com/office/powerpoint/2010/main" val="16615890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89" name="Shape 201"/>
          <p:cNvSpPr txBox="1">
            <a:spLocks noGrp="1"/>
          </p:cNvSpPr>
          <p:nvPr>
            <p:ph type="title"/>
          </p:nvPr>
        </p:nvSpPr>
        <p:spPr>
          <a:xfrm>
            <a:off x="346473" y="205979"/>
            <a:ext cx="8227219" cy="553640"/>
          </a:xfrm>
        </p:spPr>
        <p:txBody>
          <a:bodyPr vert="horz" lIns="91406" tIns="45694" rIns="91406" bIns="45694" rtlCol="0" anchor="ctr">
            <a:normAutofit/>
          </a:bodyPr>
          <a:lstStyle/>
          <a:p>
            <a:pPr eaLnBrk="1" hangingPunct="1">
              <a:spcBef>
                <a:spcPct val="0"/>
              </a:spcBef>
              <a:buSzPct val="25000"/>
            </a:pPr>
            <a:r>
              <a:rPr lang="en-US" dirty="0" err="1" smtClean="0"/>
              <a:t>MapR</a:t>
            </a:r>
            <a:r>
              <a:rPr lang="en-US" dirty="0" smtClean="0"/>
              <a:t>-DB binary</a:t>
            </a:r>
            <a:endParaRPr lang="en-US" dirty="0" smtClean="0">
              <a:latin typeface="Arial" charset="0"/>
              <a:cs typeface="Arial" charset="0"/>
              <a:sym typeface="Arial" charset="0"/>
            </a:endParaRPr>
          </a:p>
        </p:txBody>
      </p:sp>
      <p:sp>
        <p:nvSpPr>
          <p:cNvPr id="37890" name="Shape 202"/>
          <p:cNvSpPr txBox="1">
            <a:spLocks noGrp="1"/>
          </p:cNvSpPr>
          <p:nvPr>
            <p:ph type="body" idx="1"/>
          </p:nvPr>
        </p:nvSpPr>
        <p:spPr>
          <a:xfrm>
            <a:off x="457201" y="896541"/>
            <a:ext cx="8227219" cy="3600450"/>
          </a:xfrm>
        </p:spPr>
        <p:txBody>
          <a:bodyPr vert="horz" lIns="91406" tIns="45694" rIns="91406" bIns="45694" rtlCol="0">
            <a:normAutofit/>
          </a:bodyPr>
          <a:lstStyle/>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HBase compliant API</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Organized in column families, columns and rows</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Optimal for range scans and random access</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Single datasets can be updated or deleted</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No major </a:t>
            </a:r>
            <a:r>
              <a:rPr lang="en-US" sz="1950" dirty="0">
                <a:solidFill>
                  <a:srgbClr val="4D4F53"/>
                </a:solidFill>
                <a:latin typeface="Arial" charset="0"/>
                <a:cs typeface="Arial" charset="0"/>
                <a:sym typeface="Arial" charset="0"/>
              </a:rPr>
              <a:t>compactions required </a:t>
            </a:r>
            <a:r>
              <a:rPr lang="en-US" sz="1950" dirty="0" smtClean="0">
                <a:solidFill>
                  <a:srgbClr val="4D4F53"/>
                </a:solidFill>
                <a:latin typeface="Arial" charset="0"/>
                <a:cs typeface="Arial" charset="0"/>
                <a:sym typeface="Arial" charset="0"/>
              </a:rPr>
              <a:t>as </a:t>
            </a:r>
            <a:r>
              <a:rPr lang="en-US" sz="1950" dirty="0">
                <a:solidFill>
                  <a:srgbClr val="4D4F53"/>
                </a:solidFill>
                <a:latin typeface="Arial" charset="0"/>
                <a:cs typeface="Arial" charset="0"/>
                <a:sym typeface="Arial" charset="0"/>
              </a:rPr>
              <a:t>in </a:t>
            </a:r>
            <a:r>
              <a:rPr lang="en-US" sz="1950" dirty="0" smtClean="0">
                <a:solidFill>
                  <a:srgbClr val="4D4F53"/>
                </a:solidFill>
                <a:latin typeface="Arial" charset="0"/>
                <a:cs typeface="Arial" charset="0"/>
                <a:sym typeface="Arial" charset="0"/>
              </a:rPr>
              <a:t>HBase</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Supports embedded compression based on column families</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Can be connected using Drill</a:t>
            </a:r>
          </a:p>
          <a:p>
            <a:pPr indent="-258366">
              <a:spcBef>
                <a:spcPct val="0"/>
              </a:spcBef>
              <a:buClr>
                <a:srgbClr val="4D4F53"/>
              </a:buClr>
              <a:buFontTx/>
              <a:buChar char="•"/>
            </a:pPr>
            <a:endParaRPr lang="en-US" sz="1950" dirty="0" smtClean="0">
              <a:solidFill>
                <a:srgbClr val="4D4F53"/>
              </a:solidFill>
              <a:latin typeface="Arial" charset="0"/>
              <a:cs typeface="Arial" charset="0"/>
              <a:sym typeface="Arial" charset="0"/>
            </a:endParaRPr>
          </a:p>
          <a:p>
            <a:pPr indent="-258366">
              <a:spcBef>
                <a:spcPct val="0"/>
              </a:spcBef>
              <a:buClr>
                <a:srgbClr val="4D4F53"/>
              </a:buClr>
              <a:buFontTx/>
              <a:buChar char="•"/>
            </a:pPr>
            <a:endParaRPr lang="en-US" sz="1650" dirty="0">
              <a:solidFill>
                <a:srgbClr val="4D4F53"/>
              </a:solidFill>
              <a:latin typeface="Arial" charset="0"/>
              <a:cs typeface="Arial" charset="0"/>
              <a:sym typeface="Arial" charset="0"/>
            </a:endParaRPr>
          </a:p>
        </p:txBody>
      </p:sp>
      <p:pic>
        <p:nvPicPr>
          <p:cNvPr id="2" name="Picture 1"/>
          <p:cNvPicPr>
            <a:picLocks noChangeAspect="1"/>
          </p:cNvPicPr>
          <p:nvPr/>
        </p:nvPicPr>
        <p:blipFill>
          <a:blip r:embed="rId3"/>
          <a:stretch>
            <a:fillRect/>
          </a:stretch>
        </p:blipFill>
        <p:spPr>
          <a:xfrm>
            <a:off x="5229097" y="2844599"/>
            <a:ext cx="2740429" cy="2055322"/>
          </a:xfrm>
          <a:prstGeom prst="rect">
            <a:avLst/>
          </a:prstGeom>
        </p:spPr>
      </p:pic>
    </p:spTree>
    <p:extLst>
      <p:ext uri="{BB962C8B-B14F-4D97-AF65-F5344CB8AC3E}">
        <p14:creationId xmlns:p14="http://schemas.microsoft.com/office/powerpoint/2010/main" val="6309677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89" name="Shape 201"/>
          <p:cNvSpPr txBox="1">
            <a:spLocks noGrp="1"/>
          </p:cNvSpPr>
          <p:nvPr>
            <p:ph type="title"/>
          </p:nvPr>
        </p:nvSpPr>
        <p:spPr>
          <a:xfrm>
            <a:off x="346473" y="205979"/>
            <a:ext cx="8227219" cy="553640"/>
          </a:xfrm>
        </p:spPr>
        <p:txBody>
          <a:bodyPr vert="horz" lIns="91406" tIns="45694" rIns="91406" bIns="45694" rtlCol="0" anchor="ctr">
            <a:normAutofit/>
          </a:bodyPr>
          <a:lstStyle/>
          <a:p>
            <a:pPr eaLnBrk="1" hangingPunct="1">
              <a:spcBef>
                <a:spcPct val="0"/>
              </a:spcBef>
              <a:buSzPct val="25000"/>
            </a:pPr>
            <a:r>
              <a:rPr lang="en-US" dirty="0" smtClean="0"/>
              <a:t>Column Family</a:t>
            </a:r>
            <a:endParaRPr lang="en-US" dirty="0" smtClean="0">
              <a:latin typeface="Arial" charset="0"/>
              <a:cs typeface="Arial" charset="0"/>
              <a:sym typeface="Arial" charset="0"/>
            </a:endParaRPr>
          </a:p>
        </p:txBody>
      </p:sp>
      <p:pic>
        <p:nvPicPr>
          <p:cNvPr id="3" name="Picture 2"/>
          <p:cNvPicPr>
            <a:picLocks noChangeAspect="1"/>
          </p:cNvPicPr>
          <p:nvPr/>
        </p:nvPicPr>
        <p:blipFill>
          <a:blip r:embed="rId3"/>
          <a:stretch>
            <a:fillRect/>
          </a:stretch>
        </p:blipFill>
        <p:spPr>
          <a:xfrm>
            <a:off x="346473" y="881149"/>
            <a:ext cx="6761760" cy="3931256"/>
          </a:xfrm>
          <a:prstGeom prst="rect">
            <a:avLst/>
          </a:prstGeom>
        </p:spPr>
      </p:pic>
      <p:sp>
        <p:nvSpPr>
          <p:cNvPr id="5" name="Rectangle 4"/>
          <p:cNvSpPr/>
          <p:nvPr/>
        </p:nvSpPr>
        <p:spPr>
          <a:xfrm>
            <a:off x="7108233" y="1002912"/>
            <a:ext cx="1886989" cy="1261884"/>
          </a:xfrm>
          <a:prstGeom prst="rect">
            <a:avLst/>
          </a:prstGeom>
        </p:spPr>
        <p:txBody>
          <a:bodyPr wrap="square">
            <a:spAutoFit/>
          </a:bodyPr>
          <a:lstStyle/>
          <a:p>
            <a:r>
              <a:rPr lang="en-US" dirty="0"/>
              <a:t>Columns in same CF will be read together</a:t>
            </a:r>
          </a:p>
        </p:txBody>
      </p:sp>
    </p:spTree>
    <p:extLst>
      <p:ext uri="{BB962C8B-B14F-4D97-AF65-F5344CB8AC3E}">
        <p14:creationId xmlns:p14="http://schemas.microsoft.com/office/powerpoint/2010/main" val="12187624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89" name="Shape 201"/>
          <p:cNvSpPr txBox="1">
            <a:spLocks noGrp="1"/>
          </p:cNvSpPr>
          <p:nvPr>
            <p:ph type="title"/>
          </p:nvPr>
        </p:nvSpPr>
        <p:spPr>
          <a:xfrm>
            <a:off x="346473" y="205979"/>
            <a:ext cx="8227219" cy="553640"/>
          </a:xfrm>
        </p:spPr>
        <p:txBody>
          <a:bodyPr vert="horz" lIns="91406" tIns="45694" rIns="91406" bIns="45694" rtlCol="0" anchor="ctr">
            <a:normAutofit/>
          </a:bodyPr>
          <a:lstStyle/>
          <a:p>
            <a:pPr eaLnBrk="1" hangingPunct="1">
              <a:spcBef>
                <a:spcPct val="0"/>
              </a:spcBef>
              <a:buSzPct val="25000"/>
            </a:pPr>
            <a:r>
              <a:rPr lang="en-US" dirty="0" err="1" smtClean="0"/>
              <a:t>MapR</a:t>
            </a:r>
            <a:r>
              <a:rPr lang="en-US" dirty="0" smtClean="0"/>
              <a:t>-DB JSON</a:t>
            </a:r>
            <a:endParaRPr lang="en-US" dirty="0" smtClean="0">
              <a:latin typeface="Arial" charset="0"/>
              <a:cs typeface="Arial" charset="0"/>
              <a:sym typeface="Arial" charset="0"/>
            </a:endParaRPr>
          </a:p>
        </p:txBody>
      </p:sp>
      <p:sp>
        <p:nvSpPr>
          <p:cNvPr id="37890" name="Shape 202"/>
          <p:cNvSpPr txBox="1">
            <a:spLocks noGrp="1"/>
          </p:cNvSpPr>
          <p:nvPr>
            <p:ph type="body" idx="1"/>
          </p:nvPr>
        </p:nvSpPr>
        <p:spPr>
          <a:xfrm>
            <a:off x="457201" y="896541"/>
            <a:ext cx="8227219" cy="3600450"/>
          </a:xfrm>
        </p:spPr>
        <p:txBody>
          <a:bodyPr vert="horz" lIns="91406" tIns="45694" rIns="91406" bIns="45694" rtlCol="0">
            <a:normAutofit/>
          </a:bodyPr>
          <a:lstStyle/>
          <a:p>
            <a:pPr indent="-258366">
              <a:spcBef>
                <a:spcPct val="0"/>
              </a:spcBef>
              <a:buClr>
                <a:srgbClr val="4D4F53"/>
              </a:buClr>
              <a:buFontTx/>
              <a:buChar char="•"/>
            </a:pPr>
            <a:r>
              <a:rPr lang="en-US" sz="1950" dirty="0" err="1" smtClean="0">
                <a:solidFill>
                  <a:srgbClr val="4D4F53"/>
                </a:solidFill>
                <a:latin typeface="Arial" charset="0"/>
                <a:cs typeface="Arial" charset="0"/>
                <a:sym typeface="Arial" charset="0"/>
              </a:rPr>
              <a:t>MapR’s</a:t>
            </a:r>
            <a:r>
              <a:rPr lang="en-US" sz="1950" dirty="0" smtClean="0">
                <a:solidFill>
                  <a:srgbClr val="4D4F53"/>
                </a:solidFill>
                <a:latin typeface="Arial" charset="0"/>
                <a:cs typeface="Arial" charset="0"/>
                <a:sym typeface="Arial" charset="0"/>
              </a:rPr>
              <a:t> OJAI API to access data with Java applications</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Organized with JSON-style documents which get stored in a binary format in </a:t>
            </a:r>
            <a:r>
              <a:rPr lang="en-US" sz="1950" dirty="0" err="1" smtClean="0">
                <a:solidFill>
                  <a:srgbClr val="4D4F53"/>
                </a:solidFill>
                <a:latin typeface="Arial" charset="0"/>
                <a:cs typeface="Arial" charset="0"/>
                <a:sym typeface="Arial" charset="0"/>
              </a:rPr>
              <a:t>MapR</a:t>
            </a:r>
            <a:r>
              <a:rPr lang="en-US" sz="1950" dirty="0" smtClean="0">
                <a:solidFill>
                  <a:srgbClr val="4D4F53"/>
                </a:solidFill>
                <a:latin typeface="Arial" charset="0"/>
                <a:cs typeface="Arial" charset="0"/>
                <a:sym typeface="Arial" charset="0"/>
              </a:rPr>
              <a:t>-DB</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Optimal for range scan and random access, with </a:t>
            </a:r>
            <a:r>
              <a:rPr lang="en-US" sz="1950" dirty="0" err="1" smtClean="0">
                <a:solidFill>
                  <a:srgbClr val="4D4F53"/>
                </a:solidFill>
                <a:latin typeface="Arial" charset="0"/>
                <a:cs typeface="Arial" charset="0"/>
                <a:sym typeface="Arial" charset="0"/>
              </a:rPr>
              <a:t>MapR</a:t>
            </a:r>
            <a:r>
              <a:rPr lang="en-US" sz="1950" dirty="0" smtClean="0">
                <a:solidFill>
                  <a:srgbClr val="4D4F53"/>
                </a:solidFill>
                <a:latin typeface="Arial" charset="0"/>
                <a:cs typeface="Arial" charset="0"/>
                <a:sym typeface="Arial" charset="0"/>
              </a:rPr>
              <a:t> 6.0 secondary indexes will be supported</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Single datasets can be updated or deleted</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Supports embedded compression</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Can be connected using Drill</a:t>
            </a:r>
          </a:p>
          <a:p>
            <a:pPr indent="-258366">
              <a:spcBef>
                <a:spcPct val="0"/>
              </a:spcBef>
              <a:buClr>
                <a:srgbClr val="4D4F53"/>
              </a:buClr>
              <a:buFontTx/>
              <a:buChar char="•"/>
            </a:pPr>
            <a:r>
              <a:rPr lang="en-US" sz="1950" dirty="0" smtClean="0">
                <a:solidFill>
                  <a:srgbClr val="4D4F53"/>
                </a:solidFill>
                <a:latin typeface="Arial" charset="0"/>
                <a:cs typeface="Arial" charset="0"/>
                <a:sym typeface="Arial" charset="0"/>
              </a:rPr>
              <a:t>Fields can be segregated using field patterns to store data in column families</a:t>
            </a:r>
            <a:endParaRPr lang="en-US" sz="1650" dirty="0">
              <a:solidFill>
                <a:srgbClr val="4D4F53"/>
              </a:solidFill>
              <a:latin typeface="Arial" charset="0"/>
              <a:cs typeface="Arial" charset="0"/>
              <a:sym typeface="Arial" charset="0"/>
            </a:endParaRPr>
          </a:p>
        </p:txBody>
      </p:sp>
      <p:pic>
        <p:nvPicPr>
          <p:cNvPr id="4" name="Picture 3"/>
          <p:cNvPicPr>
            <a:picLocks noChangeAspect="1"/>
          </p:cNvPicPr>
          <p:nvPr/>
        </p:nvPicPr>
        <p:blipFill>
          <a:blip r:embed="rId3"/>
          <a:stretch>
            <a:fillRect/>
          </a:stretch>
        </p:blipFill>
        <p:spPr>
          <a:xfrm>
            <a:off x="5511730" y="3088178"/>
            <a:ext cx="2740429" cy="2055322"/>
          </a:xfrm>
          <a:prstGeom prst="rect">
            <a:avLst/>
          </a:prstGeom>
        </p:spPr>
      </p:pic>
    </p:spTree>
    <p:extLst>
      <p:ext uri="{BB962C8B-B14F-4D97-AF65-F5344CB8AC3E}">
        <p14:creationId xmlns:p14="http://schemas.microsoft.com/office/powerpoint/2010/main" val="9792012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hape 201"/>
          <p:cNvSpPr txBox="1">
            <a:spLocks noGrp="1"/>
          </p:cNvSpPr>
          <p:nvPr>
            <p:ph type="title"/>
          </p:nvPr>
        </p:nvSpPr>
        <p:spPr>
          <a:xfrm>
            <a:off x="346473" y="205979"/>
            <a:ext cx="8227219" cy="553640"/>
          </a:xfrm>
        </p:spPr>
        <p:txBody>
          <a:bodyPr vert="horz" lIns="91406" tIns="45694" rIns="91406" bIns="45694" rtlCol="0" anchor="ctr">
            <a:normAutofit/>
          </a:bodyPr>
          <a:lstStyle/>
          <a:p>
            <a:pPr eaLnBrk="1" hangingPunct="1">
              <a:spcBef>
                <a:spcPct val="0"/>
              </a:spcBef>
              <a:buSzPct val="25000"/>
            </a:pPr>
            <a:r>
              <a:rPr lang="en-US" dirty="0" smtClean="0"/>
              <a:t>Rows vs. Columns</a:t>
            </a:r>
            <a:endParaRPr lang="en-US" dirty="0" smtClean="0">
              <a:latin typeface="Arial" charset="0"/>
              <a:cs typeface="Arial" charset="0"/>
              <a:sym typeface="Arial" charset="0"/>
            </a:endParaRP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1729427477"/>
              </p:ext>
            </p:extLst>
          </p:nvPr>
        </p:nvGraphicFramePr>
        <p:xfrm>
          <a:off x="455613" y="864526"/>
          <a:ext cx="8118079" cy="3714421"/>
        </p:xfrm>
        <a:graphic>
          <a:graphicData uri="http://schemas.openxmlformats.org/drawingml/2006/table">
            <a:tbl>
              <a:tblPr firstRow="1" bandRow="1">
                <a:tableStyleId>{5C22544A-7EE6-4342-B048-85BDC9FD1C3A}</a:tableStyleId>
              </a:tblPr>
              <a:tblGrid>
                <a:gridCol w="3848771"/>
                <a:gridCol w="4269308"/>
              </a:tblGrid>
              <a:tr h="357429">
                <a:tc>
                  <a:txBody>
                    <a:bodyPr/>
                    <a:lstStyle/>
                    <a:p>
                      <a:r>
                        <a:rPr lang="en-US" dirty="0" smtClean="0"/>
                        <a:t>Row </a:t>
                      </a:r>
                      <a:r>
                        <a:rPr lang="en-US" baseline="0" dirty="0" smtClean="0"/>
                        <a:t>oriented</a:t>
                      </a:r>
                      <a:endParaRPr lang="en-US" dirty="0"/>
                    </a:p>
                  </a:txBody>
                  <a:tcPr/>
                </a:tc>
                <a:tc>
                  <a:txBody>
                    <a:bodyPr/>
                    <a:lstStyle/>
                    <a:p>
                      <a:r>
                        <a:rPr lang="en-US" dirty="0" smtClean="0"/>
                        <a:t>Column oriented</a:t>
                      </a:r>
                      <a:endParaRPr lang="en-US" dirty="0"/>
                    </a:p>
                  </a:txBody>
                  <a:tcPr/>
                </a:tc>
              </a:tr>
              <a:tr h="3333421">
                <a:tc>
                  <a:txBody>
                    <a:bodyPr/>
                    <a:lstStyle/>
                    <a:p>
                      <a:pPr marL="342900" indent="-342900">
                        <a:buFont typeface="Arial" charset="0"/>
                        <a:buChar char="•"/>
                      </a:pPr>
                      <a:r>
                        <a:rPr lang="en-US" dirty="0" smtClean="0"/>
                        <a:t>CSV / TSV / Text</a:t>
                      </a:r>
                    </a:p>
                    <a:p>
                      <a:pPr marL="342900" indent="-342900">
                        <a:buFont typeface="Arial" charset="0"/>
                        <a:buChar char="•"/>
                      </a:pPr>
                      <a:r>
                        <a:rPr lang="en-US" baseline="0" dirty="0" smtClean="0"/>
                        <a:t>JSON “Documents” but row oriented.</a:t>
                      </a:r>
                    </a:p>
                    <a:p>
                      <a:pPr marL="342900" indent="-342900">
                        <a:buFont typeface="Arial" charset="0"/>
                        <a:buChar char="•"/>
                      </a:pPr>
                      <a:r>
                        <a:rPr lang="en-US" baseline="0" dirty="0" smtClean="0"/>
                        <a:t>Sequence files</a:t>
                      </a:r>
                    </a:p>
                    <a:p>
                      <a:pPr marL="342900" indent="-342900">
                        <a:buFont typeface="Arial" charset="0"/>
                        <a:buChar char="•"/>
                      </a:pPr>
                      <a:r>
                        <a:rPr lang="en-US" baseline="0" dirty="0" smtClean="0"/>
                        <a:t>Avro</a:t>
                      </a:r>
                    </a:p>
                    <a:p>
                      <a:pPr marL="342900" indent="-342900">
                        <a:buFont typeface="Arial" charset="0"/>
                        <a:buChar char="•"/>
                      </a:pPr>
                      <a:endParaRPr lang="en-US" baseline="0" dirty="0" smtClean="0"/>
                    </a:p>
                  </a:txBody>
                  <a:tcPr/>
                </a:tc>
                <a:tc>
                  <a:txBody>
                    <a:bodyPr/>
                    <a:lstStyle/>
                    <a:p>
                      <a:pPr marL="342900" indent="-342900">
                        <a:buFont typeface="Arial" charset="0"/>
                        <a:buChar char="•"/>
                      </a:pPr>
                      <a:r>
                        <a:rPr lang="en-US" dirty="0" smtClean="0"/>
                        <a:t>Parquet</a:t>
                      </a:r>
                    </a:p>
                    <a:p>
                      <a:pPr marL="342900" indent="-342900">
                        <a:buFont typeface="Arial" charset="0"/>
                        <a:buChar char="•"/>
                      </a:pPr>
                      <a:r>
                        <a:rPr lang="en-US" dirty="0" err="1" smtClean="0"/>
                        <a:t>MapR</a:t>
                      </a:r>
                      <a:r>
                        <a:rPr lang="en-US" dirty="0" smtClean="0"/>
                        <a:t>-DB binary</a:t>
                      </a:r>
                    </a:p>
                    <a:p>
                      <a:pPr marL="342900" indent="-342900">
                        <a:buFont typeface="Arial" charset="0"/>
                        <a:buChar char="•"/>
                      </a:pPr>
                      <a:r>
                        <a:rPr lang="en-US" dirty="0" err="1" smtClean="0"/>
                        <a:t>MapR</a:t>
                      </a:r>
                      <a:r>
                        <a:rPr lang="en-US" dirty="0" smtClean="0"/>
                        <a:t>-DB JSON</a:t>
                      </a:r>
                    </a:p>
                    <a:p>
                      <a:pPr marL="342900" indent="-342900">
                        <a:buFont typeface="Arial" charset="0"/>
                        <a:buChar char="•"/>
                      </a:pPr>
                      <a:endParaRPr lang="en-US" dirty="0" smtClean="0"/>
                    </a:p>
                    <a:p>
                      <a:pPr marL="342900" indent="-342900">
                        <a:buFont typeface="Arial" charset="0"/>
                        <a:buChar char="•"/>
                      </a:pPr>
                      <a:endParaRPr lang="en-US" dirty="0"/>
                    </a:p>
                  </a:txBody>
                  <a:tcPr/>
                </a:tc>
              </a:tr>
            </a:tbl>
          </a:graphicData>
        </a:graphic>
      </p:graphicFrame>
    </p:spTree>
    <p:extLst>
      <p:ext uri="{BB962C8B-B14F-4D97-AF65-F5344CB8AC3E}">
        <p14:creationId xmlns:p14="http://schemas.microsoft.com/office/powerpoint/2010/main" val="888272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0273" y="2181927"/>
            <a:ext cx="5801678" cy="482440"/>
          </a:xfrm>
        </p:spPr>
        <p:txBody>
          <a:bodyPr/>
          <a:lstStyle/>
          <a:p>
            <a:r>
              <a:rPr lang="en-US" b="0" dirty="0" smtClean="0"/>
              <a:t>BI / ETL offload</a:t>
            </a:r>
            <a:endParaRPr lang="en-US" b="0" dirty="0"/>
          </a:p>
        </p:txBody>
      </p:sp>
    </p:spTree>
    <p:extLst>
      <p:ext uri="{BB962C8B-B14F-4D97-AF65-F5344CB8AC3E}">
        <p14:creationId xmlns:p14="http://schemas.microsoft.com/office/powerpoint/2010/main" val="31072748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hape 201"/>
          <p:cNvSpPr txBox="1">
            <a:spLocks noGrp="1"/>
          </p:cNvSpPr>
          <p:nvPr>
            <p:ph type="title"/>
          </p:nvPr>
        </p:nvSpPr>
        <p:spPr>
          <a:xfrm>
            <a:off x="346473" y="205979"/>
            <a:ext cx="8227219" cy="553640"/>
          </a:xfrm>
        </p:spPr>
        <p:txBody>
          <a:bodyPr vert="horz" lIns="91406" tIns="45694" rIns="91406" bIns="45694" rtlCol="0" anchor="ctr">
            <a:normAutofit/>
          </a:bodyPr>
          <a:lstStyle/>
          <a:p>
            <a:pPr eaLnBrk="1" hangingPunct="1">
              <a:spcBef>
                <a:spcPct val="0"/>
              </a:spcBef>
              <a:buSzPct val="25000"/>
            </a:pPr>
            <a:r>
              <a:rPr lang="en-US" dirty="0" smtClean="0">
                <a:sym typeface="Arial" charset="0"/>
              </a:rPr>
              <a:t>Files vs. </a:t>
            </a:r>
            <a:r>
              <a:rPr lang="en-US" dirty="0" err="1" smtClean="0">
                <a:sym typeface="Arial" charset="0"/>
              </a:rPr>
              <a:t>MapR</a:t>
            </a:r>
            <a:r>
              <a:rPr lang="en-US" dirty="0" smtClean="0">
                <a:sym typeface="Arial" charset="0"/>
              </a:rPr>
              <a:t>-DB</a:t>
            </a:r>
            <a:endParaRPr lang="en-US" dirty="0" smtClean="0">
              <a:latin typeface="Arial" charset="0"/>
              <a:cs typeface="Arial" charset="0"/>
              <a:sym typeface="Arial" charset="0"/>
            </a:endParaRP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1262628431"/>
              </p:ext>
            </p:extLst>
          </p:nvPr>
        </p:nvGraphicFramePr>
        <p:xfrm>
          <a:off x="455613" y="864527"/>
          <a:ext cx="8118079" cy="3702895"/>
        </p:xfrm>
        <a:graphic>
          <a:graphicData uri="http://schemas.openxmlformats.org/drawingml/2006/table">
            <a:tbl>
              <a:tblPr firstRow="1" bandRow="1">
                <a:tableStyleId>{5C22544A-7EE6-4342-B048-85BDC9FD1C3A}</a:tableStyleId>
              </a:tblPr>
              <a:tblGrid>
                <a:gridCol w="3848771"/>
                <a:gridCol w="4269308"/>
              </a:tblGrid>
              <a:tr h="310189">
                <a:tc>
                  <a:txBody>
                    <a:bodyPr/>
                    <a:lstStyle/>
                    <a:p>
                      <a:r>
                        <a:rPr lang="en-US" dirty="0" smtClean="0"/>
                        <a:t>Files</a:t>
                      </a:r>
                      <a:endParaRPr lang="en-US" dirty="0"/>
                    </a:p>
                  </a:txBody>
                  <a:tcPr/>
                </a:tc>
                <a:tc>
                  <a:txBody>
                    <a:bodyPr/>
                    <a:lstStyle/>
                    <a:p>
                      <a:r>
                        <a:rPr lang="en-US" dirty="0" err="1" smtClean="0"/>
                        <a:t>MapR</a:t>
                      </a:r>
                      <a:r>
                        <a:rPr lang="en-US" dirty="0" smtClean="0"/>
                        <a:t>-DB</a:t>
                      </a:r>
                      <a:endParaRPr lang="en-US" dirty="0"/>
                    </a:p>
                  </a:txBody>
                  <a:tcPr/>
                </a:tc>
              </a:tr>
              <a:tr h="1787812">
                <a:tc>
                  <a:txBody>
                    <a:bodyPr/>
                    <a:lstStyle/>
                    <a:p>
                      <a:pPr marL="342900" indent="-342900">
                        <a:buFont typeface="Arial" charset="0"/>
                        <a:buChar char="•"/>
                      </a:pPr>
                      <a:r>
                        <a:rPr lang="en-US" dirty="0" smtClean="0"/>
                        <a:t>Good for batch processing and full scans</a:t>
                      </a:r>
                    </a:p>
                    <a:p>
                      <a:pPr marL="342900" indent="-342900">
                        <a:buFont typeface="Arial" charset="0"/>
                        <a:buChar char="•"/>
                      </a:pPr>
                      <a:r>
                        <a:rPr lang="en-US" baseline="0" dirty="0" smtClean="0"/>
                        <a:t>Partitioning with directories</a:t>
                      </a:r>
                    </a:p>
                    <a:p>
                      <a:pPr marL="342900" indent="-342900">
                        <a:buFont typeface="Arial" charset="0"/>
                        <a:buChar char="•"/>
                      </a:pPr>
                      <a:r>
                        <a:rPr lang="en-US" baseline="0" dirty="0" smtClean="0"/>
                        <a:t>Full files need to be updated, when using batch processing</a:t>
                      </a:r>
                    </a:p>
                    <a:p>
                      <a:pPr marL="342900" indent="-342900">
                        <a:buFont typeface="Arial" charset="0"/>
                        <a:buChar char="•"/>
                      </a:pPr>
                      <a:endParaRPr lang="en-US" baseline="0" dirty="0" smtClean="0"/>
                    </a:p>
                  </a:txBody>
                  <a:tcPr/>
                </a:tc>
                <a:tc>
                  <a:txBody>
                    <a:bodyPr/>
                    <a:lstStyle/>
                    <a:p>
                      <a:pPr marL="342900" indent="-342900">
                        <a:buFont typeface="Arial" charset="0"/>
                        <a:buChar char="•"/>
                      </a:pPr>
                      <a:r>
                        <a:rPr lang="en-US" dirty="0" smtClean="0"/>
                        <a:t>Optimized for range scans or random access, full scan also works</a:t>
                      </a:r>
                    </a:p>
                    <a:p>
                      <a:pPr marL="342900" indent="-342900">
                        <a:buFont typeface="Arial" charset="0"/>
                        <a:buChar char="•"/>
                      </a:pPr>
                      <a:r>
                        <a:rPr lang="en-US" dirty="0" smtClean="0"/>
                        <a:t>Update of single records</a:t>
                      </a:r>
                    </a:p>
                  </a:txBody>
                  <a:tcPr/>
                </a:tc>
              </a:tr>
              <a:tr h="1493095">
                <a:tc gridSpan="2">
                  <a:txBody>
                    <a:bodyPr/>
                    <a:lstStyle/>
                    <a:p>
                      <a:pPr marL="342900" indent="-342900">
                        <a:buFont typeface="Arial" charset="0"/>
                        <a:buChar char="•"/>
                      </a:pPr>
                      <a:r>
                        <a:rPr lang="en-US" baseline="0" dirty="0" smtClean="0"/>
                        <a:t>All can be used to process using Spark, Drill, MapReduce, Java APIs.</a:t>
                      </a:r>
                    </a:p>
                  </a:txBody>
                  <a:tcPr/>
                </a:tc>
                <a:tc hMerge="1">
                  <a:txBody>
                    <a:bodyPr/>
                    <a:lstStyle/>
                    <a:p>
                      <a:pPr marL="342900" indent="-342900">
                        <a:buFont typeface="Arial" charset="0"/>
                        <a:buChar char="•"/>
                      </a:pPr>
                      <a:endParaRPr lang="en-US" dirty="0"/>
                    </a:p>
                  </a:txBody>
                  <a:tcPr/>
                </a:tc>
              </a:tr>
            </a:tbl>
          </a:graphicData>
        </a:graphic>
      </p:graphicFrame>
    </p:spTree>
    <p:extLst>
      <p:ext uri="{BB962C8B-B14F-4D97-AF65-F5344CB8AC3E}">
        <p14:creationId xmlns:p14="http://schemas.microsoft.com/office/powerpoint/2010/main" val="12896658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4" name="Shape 214"/>
          <p:cNvSpPr txBox="1">
            <a:spLocks noGrp="1"/>
          </p:cNvSpPr>
          <p:nvPr>
            <p:ph type="body" idx="4294967295"/>
          </p:nvPr>
        </p:nvSpPr>
        <p:spPr>
          <a:xfrm>
            <a:off x="340519" y="2330054"/>
            <a:ext cx="7519988" cy="483394"/>
          </a:xfrm>
          <a:prstGeom prst="rect">
            <a:avLst/>
          </a:prstGeom>
        </p:spPr>
        <p:txBody>
          <a:bodyPr lIns="91406" tIns="45694" rIns="91406" bIns="45694">
            <a:noAutofit/>
          </a:bodyPr>
          <a:lstStyle/>
          <a:p>
            <a:pPr marL="0" indent="0">
              <a:lnSpc>
                <a:spcPct val="75000"/>
              </a:lnSpc>
              <a:buSzPct val="25000"/>
              <a:buNone/>
              <a:defRPr/>
            </a:pPr>
            <a:r>
              <a:rPr lang="en-US" sz="3053" dirty="0">
                <a:solidFill>
                  <a:schemeClr val="bg1"/>
                </a:solidFill>
              </a:rPr>
              <a:t>Case Studies</a:t>
            </a:r>
          </a:p>
        </p:txBody>
      </p:sp>
    </p:spTree>
    <p:extLst>
      <p:ext uri="{BB962C8B-B14F-4D97-AF65-F5344CB8AC3E}">
        <p14:creationId xmlns:p14="http://schemas.microsoft.com/office/powerpoint/2010/main" val="1999982651"/>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3" name="Shape 219"/>
          <p:cNvSpPr txBox="1">
            <a:spLocks noGrp="1"/>
          </p:cNvSpPr>
          <p:nvPr>
            <p:ph type="title"/>
          </p:nvPr>
        </p:nvSpPr>
        <p:spPr>
          <a:xfrm>
            <a:off x="397670" y="1194410"/>
            <a:ext cx="8227219" cy="2423688"/>
          </a:xfrm>
        </p:spPr>
        <p:txBody>
          <a:bodyPr vert="horz" lIns="91406" tIns="45694" rIns="91406" bIns="45694" rtlCol="0" anchor="ctr" anchorCtr="0">
            <a:spAutoFit/>
          </a:bodyPr>
          <a:lstStyle/>
          <a:p>
            <a:pPr algn="ctr" eaLnBrk="1" hangingPunct="1">
              <a:spcBef>
                <a:spcPct val="0"/>
              </a:spcBef>
              <a:buSzPct val="25000"/>
            </a:pPr>
            <a:r>
              <a:rPr lang="en-US" sz="4050" dirty="0">
                <a:latin typeface="Arial" charset="0"/>
                <a:cs typeface="Arial" charset="0"/>
                <a:sym typeface="Arial" charset="0"/>
              </a:rPr>
              <a:t>DWO Case Study 1</a:t>
            </a:r>
            <a:br>
              <a:rPr lang="en-US" sz="4050" dirty="0">
                <a:latin typeface="Arial" charset="0"/>
                <a:cs typeface="Arial" charset="0"/>
                <a:sym typeface="Arial" charset="0"/>
              </a:rPr>
            </a:br>
            <a:r>
              <a:rPr lang="en-US" sz="4050" dirty="0">
                <a:latin typeface="Arial" charset="0"/>
                <a:cs typeface="Arial" charset="0"/>
                <a:sym typeface="Arial" charset="0"/>
              </a:rPr>
              <a:t>Healthcare Client</a:t>
            </a:r>
            <a:br>
              <a:rPr lang="en-US" sz="4050" dirty="0">
                <a:latin typeface="Arial" charset="0"/>
                <a:cs typeface="Arial" charset="0"/>
                <a:sym typeface="Arial" charset="0"/>
              </a:rPr>
            </a:br>
            <a:r>
              <a:rPr lang="en-US" sz="4050" dirty="0">
                <a:latin typeface="Arial" charset="0"/>
                <a:cs typeface="Arial" charset="0"/>
                <a:sym typeface="Arial" charset="0"/>
              </a:rPr>
              <a:t/>
            </a:r>
            <a:br>
              <a:rPr lang="en-US" sz="4050" dirty="0">
                <a:latin typeface="Arial" charset="0"/>
                <a:cs typeface="Arial" charset="0"/>
                <a:sym typeface="Arial" charset="0"/>
              </a:rPr>
            </a:br>
            <a:r>
              <a:rPr lang="en-US" sz="3000" dirty="0">
                <a:latin typeface="Arial" charset="0"/>
                <a:cs typeface="Arial" charset="0"/>
                <a:sym typeface="Arial" charset="0"/>
              </a:rPr>
              <a:t>Automated Approach</a:t>
            </a:r>
            <a:endParaRPr lang="en-US" sz="4050" dirty="0">
              <a:latin typeface="Arial" charset="0"/>
              <a:cs typeface="Arial" charset="0"/>
              <a:sym typeface="Arial" charset="0"/>
            </a:endParaRPr>
          </a:p>
        </p:txBody>
      </p:sp>
    </p:spTree>
    <p:extLst>
      <p:ext uri="{BB962C8B-B14F-4D97-AF65-F5344CB8AC3E}">
        <p14:creationId xmlns:p14="http://schemas.microsoft.com/office/powerpoint/2010/main" val="5094818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1" name="Shape 224"/>
          <p:cNvSpPr txBox="1">
            <a:spLocks noGrp="1"/>
          </p:cNvSpPr>
          <p:nvPr>
            <p:ph type="title"/>
          </p:nvPr>
        </p:nvSpPr>
        <p:spPr>
          <a:xfrm>
            <a:off x="346473" y="150019"/>
            <a:ext cx="8227219" cy="692944"/>
          </a:xfrm>
        </p:spPr>
        <p:txBody>
          <a:bodyPr vert="horz" lIns="91406" tIns="45694" rIns="91406" bIns="45694" rtlCol="0" anchor="ctr" anchorCtr="0">
            <a:normAutofit/>
          </a:bodyPr>
          <a:lstStyle/>
          <a:p>
            <a:pPr eaLnBrk="1" hangingPunct="1">
              <a:spcBef>
                <a:spcPct val="0"/>
              </a:spcBef>
              <a:buSzPct val="25000"/>
              <a:buFontTx/>
              <a:buNone/>
            </a:pPr>
            <a:r>
              <a:rPr lang="en-US" smtClean="0">
                <a:latin typeface="Arial" charset="0"/>
                <a:cs typeface="Arial" charset="0"/>
                <a:sym typeface="Arial" charset="0"/>
              </a:rPr>
              <a:t>Limited Data and High Costs Drove the Change</a:t>
            </a:r>
          </a:p>
        </p:txBody>
      </p:sp>
      <p:sp>
        <p:nvSpPr>
          <p:cNvPr id="46082" name="Shape 225"/>
          <p:cNvSpPr>
            <a:spLocks/>
          </p:cNvSpPr>
          <p:nvPr/>
        </p:nvSpPr>
        <p:spPr bwMode="auto">
          <a:xfrm>
            <a:off x="458391" y="3487341"/>
            <a:ext cx="401241" cy="514350"/>
          </a:xfrm>
          <a:custGeom>
            <a:avLst/>
            <a:gdLst>
              <a:gd name="T0" fmla="*/ 81268 w 120000"/>
              <a:gd name="T1" fmla="*/ 36674 h 120000"/>
              <a:gd name="T2" fmla="*/ 120000 w 120000"/>
              <a:gd name="T3" fmla="*/ 36674 h 120000"/>
              <a:gd name="T4" fmla="*/ 120000 w 120000"/>
              <a:gd name="T5" fmla="*/ 113528 h 120000"/>
              <a:gd name="T6" fmla="*/ 111354 w 120000"/>
              <a:gd name="T7" fmla="*/ 120000 h 120000"/>
              <a:gd name="T8" fmla="*/ 8645 w 120000"/>
              <a:gd name="T9" fmla="*/ 120000 h 120000"/>
              <a:gd name="T10" fmla="*/ 0 w 120000"/>
              <a:gd name="T11" fmla="*/ 113528 h 120000"/>
              <a:gd name="T12" fmla="*/ 0 w 120000"/>
              <a:gd name="T13" fmla="*/ 6741 h 120000"/>
              <a:gd name="T14" fmla="*/ 8645 w 120000"/>
              <a:gd name="T15" fmla="*/ 0 h 120000"/>
              <a:gd name="T16" fmla="*/ 72968 w 120000"/>
              <a:gd name="T17" fmla="*/ 0 h 120000"/>
              <a:gd name="T18" fmla="*/ 72968 w 120000"/>
              <a:gd name="T19" fmla="*/ 29932 h 120000"/>
              <a:gd name="T20" fmla="*/ 81268 w 120000"/>
              <a:gd name="T21" fmla="*/ 36674 h 120000"/>
              <a:gd name="T22" fmla="*/ 89913 w 120000"/>
              <a:gd name="T23" fmla="*/ 29932 h 120000"/>
              <a:gd name="T24" fmla="*/ 120000 w 120000"/>
              <a:gd name="T25" fmla="*/ 29932 h 120000"/>
              <a:gd name="T26" fmla="*/ 81268 w 120000"/>
              <a:gd name="T27" fmla="*/ 0 h 120000"/>
              <a:gd name="T28" fmla="*/ 81268 w 120000"/>
              <a:gd name="T29" fmla="*/ 23191 h 120000"/>
              <a:gd name="T30" fmla="*/ 89913 w 120000"/>
              <a:gd name="T31" fmla="*/ 29932 h 120000"/>
              <a:gd name="T32" fmla="*/ 101325 w 120000"/>
              <a:gd name="T33" fmla="*/ 59056 h 120000"/>
              <a:gd name="T34" fmla="*/ 18674 w 120000"/>
              <a:gd name="T35" fmla="*/ 59056 h 120000"/>
              <a:gd name="T36" fmla="*/ 18674 w 120000"/>
              <a:gd name="T37" fmla="*/ 66337 h 120000"/>
              <a:gd name="T38" fmla="*/ 101325 w 120000"/>
              <a:gd name="T39" fmla="*/ 66337 h 120000"/>
              <a:gd name="T40" fmla="*/ 101325 w 120000"/>
              <a:gd name="T41" fmla="*/ 59056 h 120000"/>
              <a:gd name="T42" fmla="*/ 101325 w 120000"/>
              <a:gd name="T43" fmla="*/ 74966 h 120000"/>
              <a:gd name="T44" fmla="*/ 18674 w 120000"/>
              <a:gd name="T45" fmla="*/ 74966 h 120000"/>
              <a:gd name="T46" fmla="*/ 18674 w 120000"/>
              <a:gd name="T47" fmla="*/ 82516 h 120000"/>
              <a:gd name="T48" fmla="*/ 101325 w 120000"/>
              <a:gd name="T49" fmla="*/ 82516 h 120000"/>
              <a:gd name="T50" fmla="*/ 101325 w 120000"/>
              <a:gd name="T51" fmla="*/ 74966 h 120000"/>
              <a:gd name="T52" fmla="*/ 101325 w 120000"/>
              <a:gd name="T53" fmla="*/ 91146 h 120000"/>
              <a:gd name="T54" fmla="*/ 18674 w 120000"/>
              <a:gd name="T55" fmla="*/ 91146 h 120000"/>
              <a:gd name="T56" fmla="*/ 18674 w 120000"/>
              <a:gd name="T57" fmla="*/ 98426 h 120000"/>
              <a:gd name="T58" fmla="*/ 101325 w 120000"/>
              <a:gd name="T59" fmla="*/ 98426 h 120000"/>
              <a:gd name="T60" fmla="*/ 101325 w 120000"/>
              <a:gd name="T61" fmla="*/ 91146 h 12000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20000"/>
              <a:gd name="T94" fmla="*/ 0 h 120000"/>
              <a:gd name="T95" fmla="*/ 120000 w 120000"/>
              <a:gd name="T96" fmla="*/ 120000 h 12000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20000" h="120000" extrusionOk="0">
                <a:moveTo>
                  <a:pt x="81268" y="36674"/>
                </a:moveTo>
                <a:cubicBezTo>
                  <a:pt x="120000" y="36674"/>
                  <a:pt x="120000" y="36674"/>
                  <a:pt x="120000" y="36674"/>
                </a:cubicBezTo>
                <a:cubicBezTo>
                  <a:pt x="120000" y="113528"/>
                  <a:pt x="120000" y="113528"/>
                  <a:pt x="120000" y="113528"/>
                </a:cubicBezTo>
                <a:cubicBezTo>
                  <a:pt x="120000" y="117033"/>
                  <a:pt x="116195" y="120000"/>
                  <a:pt x="111354" y="120000"/>
                </a:cubicBezTo>
                <a:cubicBezTo>
                  <a:pt x="8645" y="120000"/>
                  <a:pt x="8645" y="120000"/>
                  <a:pt x="8645" y="120000"/>
                </a:cubicBezTo>
                <a:cubicBezTo>
                  <a:pt x="3804" y="120000"/>
                  <a:pt x="0" y="117033"/>
                  <a:pt x="0" y="113528"/>
                </a:cubicBezTo>
                <a:cubicBezTo>
                  <a:pt x="0" y="6741"/>
                  <a:pt x="0" y="6741"/>
                  <a:pt x="0" y="6741"/>
                </a:cubicBezTo>
                <a:cubicBezTo>
                  <a:pt x="0" y="2966"/>
                  <a:pt x="3804" y="0"/>
                  <a:pt x="8645" y="0"/>
                </a:cubicBezTo>
                <a:cubicBezTo>
                  <a:pt x="72968" y="0"/>
                  <a:pt x="72968" y="0"/>
                  <a:pt x="72968" y="0"/>
                </a:cubicBezTo>
                <a:cubicBezTo>
                  <a:pt x="72968" y="29932"/>
                  <a:pt x="72968" y="29932"/>
                  <a:pt x="72968" y="29932"/>
                </a:cubicBezTo>
                <a:cubicBezTo>
                  <a:pt x="72968" y="33707"/>
                  <a:pt x="76772" y="36674"/>
                  <a:pt x="81268" y="36674"/>
                </a:cubicBezTo>
                <a:close/>
                <a:moveTo>
                  <a:pt x="89913" y="29932"/>
                </a:moveTo>
                <a:cubicBezTo>
                  <a:pt x="120000" y="29932"/>
                  <a:pt x="120000" y="29932"/>
                  <a:pt x="120000" y="29932"/>
                </a:cubicBezTo>
                <a:cubicBezTo>
                  <a:pt x="81268" y="0"/>
                  <a:pt x="81268" y="0"/>
                  <a:pt x="81268" y="0"/>
                </a:cubicBezTo>
                <a:cubicBezTo>
                  <a:pt x="81268" y="23191"/>
                  <a:pt x="81268" y="23191"/>
                  <a:pt x="81268" y="23191"/>
                </a:cubicBezTo>
                <a:cubicBezTo>
                  <a:pt x="81268" y="26966"/>
                  <a:pt x="85072" y="29932"/>
                  <a:pt x="89913" y="29932"/>
                </a:cubicBezTo>
                <a:close/>
                <a:moveTo>
                  <a:pt x="101325" y="59056"/>
                </a:moveTo>
                <a:cubicBezTo>
                  <a:pt x="18674" y="59056"/>
                  <a:pt x="18674" y="59056"/>
                  <a:pt x="18674" y="59056"/>
                </a:cubicBezTo>
                <a:cubicBezTo>
                  <a:pt x="18674" y="66337"/>
                  <a:pt x="18674" y="66337"/>
                  <a:pt x="18674" y="66337"/>
                </a:cubicBezTo>
                <a:cubicBezTo>
                  <a:pt x="101325" y="66337"/>
                  <a:pt x="101325" y="66337"/>
                  <a:pt x="101325" y="66337"/>
                </a:cubicBezTo>
                <a:lnTo>
                  <a:pt x="101325" y="59056"/>
                </a:lnTo>
                <a:close/>
                <a:moveTo>
                  <a:pt x="101325" y="74966"/>
                </a:moveTo>
                <a:cubicBezTo>
                  <a:pt x="18674" y="74966"/>
                  <a:pt x="18674" y="74966"/>
                  <a:pt x="18674" y="74966"/>
                </a:cubicBezTo>
                <a:cubicBezTo>
                  <a:pt x="18674" y="82516"/>
                  <a:pt x="18674" y="82516"/>
                  <a:pt x="18674" y="82516"/>
                </a:cubicBezTo>
                <a:cubicBezTo>
                  <a:pt x="101325" y="82516"/>
                  <a:pt x="101325" y="82516"/>
                  <a:pt x="101325" y="82516"/>
                </a:cubicBezTo>
                <a:lnTo>
                  <a:pt x="101325" y="74966"/>
                </a:lnTo>
                <a:close/>
                <a:moveTo>
                  <a:pt x="101325" y="91146"/>
                </a:moveTo>
                <a:cubicBezTo>
                  <a:pt x="18674" y="91146"/>
                  <a:pt x="18674" y="91146"/>
                  <a:pt x="18674" y="91146"/>
                </a:cubicBezTo>
                <a:cubicBezTo>
                  <a:pt x="18674" y="98426"/>
                  <a:pt x="18674" y="98426"/>
                  <a:pt x="18674" y="98426"/>
                </a:cubicBezTo>
                <a:cubicBezTo>
                  <a:pt x="101325" y="98426"/>
                  <a:pt x="101325" y="98426"/>
                  <a:pt x="101325" y="98426"/>
                </a:cubicBezTo>
                <a:lnTo>
                  <a:pt x="101325" y="91146"/>
                </a:lnTo>
                <a:close/>
              </a:path>
            </a:pathLst>
          </a:custGeom>
          <a:solidFill>
            <a:srgbClr val="5F6062"/>
          </a:solidFill>
          <a:ln w="9525">
            <a:noFill/>
            <a:round/>
            <a:headEnd/>
            <a:tailEnd/>
          </a:ln>
        </p:spPr>
        <p:txBody>
          <a:bodyPr lIns="68569" tIns="34275" rIns="68569" bIns="34275"/>
          <a:lstStyle/>
          <a:p>
            <a:endParaRPr lang="en-US" sz="1425"/>
          </a:p>
        </p:txBody>
      </p:sp>
      <p:sp>
        <p:nvSpPr>
          <p:cNvPr id="46083" name="Shape 226"/>
          <p:cNvSpPr>
            <a:spLocks/>
          </p:cNvSpPr>
          <p:nvPr/>
        </p:nvSpPr>
        <p:spPr bwMode="auto">
          <a:xfrm>
            <a:off x="614363" y="3832623"/>
            <a:ext cx="490538" cy="339328"/>
          </a:xfrm>
          <a:custGeom>
            <a:avLst/>
            <a:gdLst>
              <a:gd name="T0" fmla="*/ 101924 w 120000"/>
              <a:gd name="T1" fmla="*/ 4168 h 120000"/>
              <a:gd name="T2" fmla="*/ 60000 w 120000"/>
              <a:gd name="T3" fmla="*/ 0 h 120000"/>
              <a:gd name="T4" fmla="*/ 18075 w 120000"/>
              <a:gd name="T5" fmla="*/ 4168 h 120000"/>
              <a:gd name="T6" fmla="*/ 0 w 120000"/>
              <a:gd name="T7" fmla="*/ 16014 h 120000"/>
              <a:gd name="T8" fmla="*/ 0 w 120000"/>
              <a:gd name="T9" fmla="*/ 104204 h 120000"/>
              <a:gd name="T10" fmla="*/ 18075 w 120000"/>
              <a:gd name="T11" fmla="*/ 115831 h 120000"/>
              <a:gd name="T12" fmla="*/ 60000 w 120000"/>
              <a:gd name="T13" fmla="*/ 120000 h 120000"/>
              <a:gd name="T14" fmla="*/ 101924 w 120000"/>
              <a:gd name="T15" fmla="*/ 115831 h 120000"/>
              <a:gd name="T16" fmla="*/ 120000 w 120000"/>
              <a:gd name="T17" fmla="*/ 104204 h 120000"/>
              <a:gd name="T18" fmla="*/ 120000 w 120000"/>
              <a:gd name="T19" fmla="*/ 16014 h 120000"/>
              <a:gd name="T20" fmla="*/ 101924 w 120000"/>
              <a:gd name="T21" fmla="*/ 4168 h 120000"/>
              <a:gd name="T22" fmla="*/ 60000 w 120000"/>
              <a:gd name="T23" fmla="*/ 28957 h 120000"/>
              <a:gd name="T24" fmla="*/ 1974 w 120000"/>
              <a:gd name="T25" fmla="*/ 16014 h 120000"/>
              <a:gd name="T26" fmla="*/ 60000 w 120000"/>
              <a:gd name="T27" fmla="*/ 2851 h 120000"/>
              <a:gd name="T28" fmla="*/ 118025 w 120000"/>
              <a:gd name="T29" fmla="*/ 16014 h 120000"/>
              <a:gd name="T30" fmla="*/ 60000 w 120000"/>
              <a:gd name="T31" fmla="*/ 28957 h 1200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000"/>
              <a:gd name="T49" fmla="*/ 0 h 120000"/>
              <a:gd name="T50" fmla="*/ 120000 w 120000"/>
              <a:gd name="T51" fmla="*/ 120000 h 12000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000" h="120000" extrusionOk="0">
                <a:moveTo>
                  <a:pt x="101924" y="4168"/>
                </a:moveTo>
                <a:cubicBezTo>
                  <a:pt x="90683" y="1535"/>
                  <a:pt x="75797" y="0"/>
                  <a:pt x="60000" y="0"/>
                </a:cubicBezTo>
                <a:cubicBezTo>
                  <a:pt x="44202" y="0"/>
                  <a:pt x="29316" y="1535"/>
                  <a:pt x="18075" y="4168"/>
                </a:cubicBezTo>
                <a:cubicBezTo>
                  <a:pt x="6075" y="7239"/>
                  <a:pt x="0" y="11188"/>
                  <a:pt x="0" y="16014"/>
                </a:cubicBezTo>
                <a:cubicBezTo>
                  <a:pt x="0" y="104204"/>
                  <a:pt x="0" y="104204"/>
                  <a:pt x="0" y="104204"/>
                </a:cubicBezTo>
                <a:cubicBezTo>
                  <a:pt x="0" y="109031"/>
                  <a:pt x="6075" y="112760"/>
                  <a:pt x="18075" y="115831"/>
                </a:cubicBezTo>
                <a:cubicBezTo>
                  <a:pt x="29316" y="118464"/>
                  <a:pt x="44202" y="120000"/>
                  <a:pt x="60000" y="120000"/>
                </a:cubicBezTo>
                <a:cubicBezTo>
                  <a:pt x="75797" y="120000"/>
                  <a:pt x="90683" y="118464"/>
                  <a:pt x="101924" y="115831"/>
                </a:cubicBezTo>
                <a:cubicBezTo>
                  <a:pt x="113924" y="112760"/>
                  <a:pt x="120000" y="109031"/>
                  <a:pt x="120000" y="104204"/>
                </a:cubicBezTo>
                <a:cubicBezTo>
                  <a:pt x="120000" y="16014"/>
                  <a:pt x="120000" y="16014"/>
                  <a:pt x="120000" y="16014"/>
                </a:cubicBezTo>
                <a:cubicBezTo>
                  <a:pt x="120000" y="11188"/>
                  <a:pt x="113924" y="7239"/>
                  <a:pt x="101924" y="4168"/>
                </a:cubicBezTo>
                <a:close/>
                <a:moveTo>
                  <a:pt x="60000" y="28957"/>
                </a:moveTo>
                <a:cubicBezTo>
                  <a:pt x="24151" y="28957"/>
                  <a:pt x="1974" y="21499"/>
                  <a:pt x="1974" y="16014"/>
                </a:cubicBezTo>
                <a:cubicBezTo>
                  <a:pt x="1974" y="10530"/>
                  <a:pt x="24151" y="2851"/>
                  <a:pt x="60000" y="2851"/>
                </a:cubicBezTo>
                <a:cubicBezTo>
                  <a:pt x="95848" y="2851"/>
                  <a:pt x="118025" y="10530"/>
                  <a:pt x="118025" y="16014"/>
                </a:cubicBezTo>
                <a:cubicBezTo>
                  <a:pt x="118025" y="21499"/>
                  <a:pt x="95848" y="28957"/>
                  <a:pt x="60000" y="28957"/>
                </a:cubicBezTo>
                <a:close/>
              </a:path>
            </a:pathLst>
          </a:custGeom>
          <a:solidFill>
            <a:srgbClr val="5F6062"/>
          </a:solidFill>
          <a:ln w="9525">
            <a:noFill/>
            <a:round/>
            <a:headEnd/>
            <a:tailEnd/>
          </a:ln>
        </p:spPr>
        <p:txBody>
          <a:bodyPr lIns="68569" tIns="34275" rIns="68569" bIns="34275"/>
          <a:lstStyle/>
          <a:p>
            <a:endParaRPr lang="en-US" sz="1425"/>
          </a:p>
        </p:txBody>
      </p:sp>
      <p:grpSp>
        <p:nvGrpSpPr>
          <p:cNvPr id="46084" name="Shape 227"/>
          <p:cNvGrpSpPr>
            <a:grpSpLocks/>
          </p:cNvGrpSpPr>
          <p:nvPr/>
        </p:nvGrpSpPr>
        <p:grpSpPr bwMode="auto">
          <a:xfrm>
            <a:off x="859632" y="3193256"/>
            <a:ext cx="336947" cy="647700"/>
            <a:chOff x="3752710" y="1778635"/>
            <a:chExt cx="449549" cy="862963"/>
          </a:xfrm>
        </p:grpSpPr>
        <p:sp>
          <p:nvSpPr>
            <p:cNvPr id="46203" name="Shape 228"/>
            <p:cNvSpPr>
              <a:spLocks/>
            </p:cNvSpPr>
            <p:nvPr/>
          </p:nvSpPr>
          <p:spPr bwMode="auto">
            <a:xfrm>
              <a:off x="3846667" y="1822000"/>
              <a:ext cx="261635" cy="250072"/>
            </a:xfrm>
            <a:custGeom>
              <a:avLst/>
              <a:gdLst>
                <a:gd name="T0" fmla="*/ 0 w 120000"/>
                <a:gd name="T1" fmla="*/ 120000 h 120000"/>
                <a:gd name="T2" fmla="*/ 120000 w 120000"/>
                <a:gd name="T3" fmla="*/ 120000 h 120000"/>
                <a:gd name="T4" fmla="*/ 120000 w 120000"/>
                <a:gd name="T5" fmla="*/ 0 h 120000"/>
                <a:gd name="T6" fmla="*/ 0 w 120000"/>
                <a:gd name="T7" fmla="*/ 0 h 120000"/>
                <a:gd name="T8" fmla="*/ 0 w 120000"/>
                <a:gd name="T9" fmla="*/ 120000 h 120000"/>
                <a:gd name="T10" fmla="*/ 7292 w 120000"/>
                <a:gd name="T11" fmla="*/ 21502 h 120000"/>
                <a:gd name="T12" fmla="*/ 112707 w 120000"/>
                <a:gd name="T13" fmla="*/ 21502 h 120000"/>
                <a:gd name="T14" fmla="*/ 112707 w 120000"/>
                <a:gd name="T15" fmla="*/ 34682 h 120000"/>
                <a:gd name="T16" fmla="*/ 7292 w 120000"/>
                <a:gd name="T17" fmla="*/ 34682 h 120000"/>
                <a:gd name="T18" fmla="*/ 7292 w 120000"/>
                <a:gd name="T19" fmla="*/ 21502 h 120000"/>
                <a:gd name="T20" fmla="*/ 7292 w 120000"/>
                <a:gd name="T21" fmla="*/ 45086 h 120000"/>
                <a:gd name="T22" fmla="*/ 112707 w 120000"/>
                <a:gd name="T23" fmla="*/ 45086 h 120000"/>
                <a:gd name="T24" fmla="*/ 112707 w 120000"/>
                <a:gd name="T25" fmla="*/ 58265 h 120000"/>
                <a:gd name="T26" fmla="*/ 7292 w 120000"/>
                <a:gd name="T27" fmla="*/ 58265 h 120000"/>
                <a:gd name="T28" fmla="*/ 7292 w 120000"/>
                <a:gd name="T29" fmla="*/ 45086 h 120000"/>
                <a:gd name="T30" fmla="*/ 7292 w 120000"/>
                <a:gd name="T31" fmla="*/ 74219 h 120000"/>
                <a:gd name="T32" fmla="*/ 112707 w 120000"/>
                <a:gd name="T33" fmla="*/ 74219 h 120000"/>
                <a:gd name="T34" fmla="*/ 112707 w 120000"/>
                <a:gd name="T35" fmla="*/ 96416 h 120000"/>
                <a:gd name="T36" fmla="*/ 7292 w 120000"/>
                <a:gd name="T37" fmla="*/ 96416 h 120000"/>
                <a:gd name="T38" fmla="*/ 7292 w 120000"/>
                <a:gd name="T39" fmla="*/ 74219 h 12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0000"/>
                <a:gd name="T61" fmla="*/ 0 h 120000"/>
                <a:gd name="T62" fmla="*/ 120000 w 120000"/>
                <a:gd name="T63" fmla="*/ 120000 h 12000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0000" h="120000" extrusionOk="0">
                  <a:moveTo>
                    <a:pt x="0" y="120000"/>
                  </a:moveTo>
                  <a:lnTo>
                    <a:pt x="120000" y="120000"/>
                  </a:lnTo>
                  <a:lnTo>
                    <a:pt x="120000" y="0"/>
                  </a:lnTo>
                  <a:lnTo>
                    <a:pt x="0" y="0"/>
                  </a:lnTo>
                  <a:lnTo>
                    <a:pt x="0" y="120000"/>
                  </a:lnTo>
                  <a:close/>
                  <a:moveTo>
                    <a:pt x="7292" y="21502"/>
                  </a:moveTo>
                  <a:lnTo>
                    <a:pt x="112707" y="21502"/>
                  </a:lnTo>
                  <a:lnTo>
                    <a:pt x="112707" y="34682"/>
                  </a:lnTo>
                  <a:lnTo>
                    <a:pt x="7292" y="34682"/>
                  </a:lnTo>
                  <a:lnTo>
                    <a:pt x="7292" y="21502"/>
                  </a:lnTo>
                  <a:close/>
                  <a:moveTo>
                    <a:pt x="7292" y="45086"/>
                  </a:moveTo>
                  <a:lnTo>
                    <a:pt x="112707" y="45086"/>
                  </a:lnTo>
                  <a:lnTo>
                    <a:pt x="112707" y="58265"/>
                  </a:lnTo>
                  <a:lnTo>
                    <a:pt x="7292" y="58265"/>
                  </a:lnTo>
                  <a:lnTo>
                    <a:pt x="7292" y="45086"/>
                  </a:lnTo>
                  <a:close/>
                  <a:moveTo>
                    <a:pt x="7292" y="74219"/>
                  </a:moveTo>
                  <a:lnTo>
                    <a:pt x="112707" y="74219"/>
                  </a:lnTo>
                  <a:lnTo>
                    <a:pt x="112707" y="96416"/>
                  </a:lnTo>
                  <a:lnTo>
                    <a:pt x="7292" y="96416"/>
                  </a:lnTo>
                  <a:lnTo>
                    <a:pt x="7292" y="74219"/>
                  </a:lnTo>
                  <a:close/>
                </a:path>
              </a:pathLst>
            </a:custGeom>
            <a:solidFill>
              <a:srgbClr val="5F6062"/>
            </a:solidFill>
            <a:ln w="9525">
              <a:noFill/>
              <a:round/>
              <a:headEnd/>
              <a:tailEnd/>
            </a:ln>
          </p:spPr>
          <p:txBody>
            <a:bodyPr lIns="68569" tIns="34275" rIns="68569" bIns="34275"/>
            <a:lstStyle/>
            <a:p>
              <a:endParaRPr lang="en-US" sz="1425"/>
            </a:p>
          </p:txBody>
        </p:sp>
        <p:sp>
          <p:nvSpPr>
            <p:cNvPr id="46204" name="Shape 229"/>
            <p:cNvSpPr>
              <a:spLocks/>
            </p:cNvSpPr>
            <p:nvPr/>
          </p:nvSpPr>
          <p:spPr bwMode="auto">
            <a:xfrm>
              <a:off x="3846667" y="2348161"/>
              <a:ext cx="261635" cy="245735"/>
            </a:xfrm>
            <a:custGeom>
              <a:avLst/>
              <a:gdLst>
                <a:gd name="T0" fmla="*/ 0 w 120000"/>
                <a:gd name="T1" fmla="*/ 120000 h 120000"/>
                <a:gd name="T2" fmla="*/ 120000 w 120000"/>
                <a:gd name="T3" fmla="*/ 120000 h 120000"/>
                <a:gd name="T4" fmla="*/ 120000 w 120000"/>
                <a:gd name="T5" fmla="*/ 0 h 120000"/>
                <a:gd name="T6" fmla="*/ 0 w 120000"/>
                <a:gd name="T7" fmla="*/ 0 h 120000"/>
                <a:gd name="T8" fmla="*/ 0 w 120000"/>
                <a:gd name="T9" fmla="*/ 120000 h 120000"/>
                <a:gd name="T10" fmla="*/ 7292 w 120000"/>
                <a:gd name="T11" fmla="*/ 55058 h 120000"/>
                <a:gd name="T12" fmla="*/ 112707 w 120000"/>
                <a:gd name="T13" fmla="*/ 55058 h 120000"/>
                <a:gd name="T14" fmla="*/ 112707 w 120000"/>
                <a:gd name="T15" fmla="*/ 111529 h 120000"/>
                <a:gd name="T16" fmla="*/ 7292 w 120000"/>
                <a:gd name="T17" fmla="*/ 111529 h 120000"/>
                <a:gd name="T18" fmla="*/ 7292 w 120000"/>
                <a:gd name="T19" fmla="*/ 55058 h 1200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000"/>
                <a:gd name="T31" fmla="*/ 0 h 120000"/>
                <a:gd name="T32" fmla="*/ 120000 w 120000"/>
                <a:gd name="T33" fmla="*/ 120000 h 1200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000" h="120000" extrusionOk="0">
                  <a:moveTo>
                    <a:pt x="0" y="120000"/>
                  </a:moveTo>
                  <a:lnTo>
                    <a:pt x="120000" y="120000"/>
                  </a:lnTo>
                  <a:lnTo>
                    <a:pt x="120000" y="0"/>
                  </a:lnTo>
                  <a:lnTo>
                    <a:pt x="0" y="0"/>
                  </a:lnTo>
                  <a:lnTo>
                    <a:pt x="0" y="120000"/>
                  </a:lnTo>
                  <a:close/>
                  <a:moveTo>
                    <a:pt x="7292" y="55058"/>
                  </a:moveTo>
                  <a:lnTo>
                    <a:pt x="112707" y="55058"/>
                  </a:lnTo>
                  <a:lnTo>
                    <a:pt x="112707" y="111529"/>
                  </a:lnTo>
                  <a:lnTo>
                    <a:pt x="7292" y="111529"/>
                  </a:lnTo>
                  <a:lnTo>
                    <a:pt x="7292" y="55058"/>
                  </a:lnTo>
                  <a:close/>
                </a:path>
              </a:pathLst>
            </a:custGeom>
            <a:solidFill>
              <a:srgbClr val="5F6062"/>
            </a:solidFill>
            <a:ln w="9525">
              <a:noFill/>
              <a:round/>
              <a:headEnd/>
              <a:tailEnd/>
            </a:ln>
          </p:spPr>
          <p:txBody>
            <a:bodyPr lIns="68569" tIns="34275" rIns="68569" bIns="34275"/>
            <a:lstStyle/>
            <a:p>
              <a:endParaRPr lang="en-US" sz="1425"/>
            </a:p>
          </p:txBody>
        </p:sp>
        <p:sp>
          <p:nvSpPr>
            <p:cNvPr id="46205" name="Shape 230"/>
            <p:cNvSpPr>
              <a:spLocks/>
            </p:cNvSpPr>
            <p:nvPr/>
          </p:nvSpPr>
          <p:spPr bwMode="auto">
            <a:xfrm>
              <a:off x="3846667" y="2085082"/>
              <a:ext cx="261635" cy="250072"/>
            </a:xfrm>
            <a:custGeom>
              <a:avLst/>
              <a:gdLst>
                <a:gd name="T0" fmla="*/ 0 w 120000"/>
                <a:gd name="T1" fmla="*/ 120000 h 120000"/>
                <a:gd name="T2" fmla="*/ 120000 w 120000"/>
                <a:gd name="T3" fmla="*/ 120000 h 120000"/>
                <a:gd name="T4" fmla="*/ 120000 w 120000"/>
                <a:gd name="T5" fmla="*/ 0 h 120000"/>
                <a:gd name="T6" fmla="*/ 0 w 120000"/>
                <a:gd name="T7" fmla="*/ 0 h 120000"/>
                <a:gd name="T8" fmla="*/ 0 w 120000"/>
                <a:gd name="T9" fmla="*/ 120000 h 120000"/>
                <a:gd name="T10" fmla="*/ 7292 w 120000"/>
                <a:gd name="T11" fmla="*/ 21502 h 120000"/>
                <a:gd name="T12" fmla="*/ 112707 w 120000"/>
                <a:gd name="T13" fmla="*/ 21502 h 120000"/>
                <a:gd name="T14" fmla="*/ 112707 w 120000"/>
                <a:gd name="T15" fmla="*/ 33988 h 120000"/>
                <a:gd name="T16" fmla="*/ 7292 w 120000"/>
                <a:gd name="T17" fmla="*/ 33988 h 120000"/>
                <a:gd name="T18" fmla="*/ 7292 w 120000"/>
                <a:gd name="T19" fmla="*/ 21502 h 120000"/>
                <a:gd name="T20" fmla="*/ 7292 w 120000"/>
                <a:gd name="T21" fmla="*/ 44393 h 120000"/>
                <a:gd name="T22" fmla="*/ 112707 w 120000"/>
                <a:gd name="T23" fmla="*/ 44393 h 120000"/>
                <a:gd name="T24" fmla="*/ 112707 w 120000"/>
                <a:gd name="T25" fmla="*/ 57572 h 120000"/>
                <a:gd name="T26" fmla="*/ 7292 w 120000"/>
                <a:gd name="T27" fmla="*/ 57572 h 120000"/>
                <a:gd name="T28" fmla="*/ 7292 w 120000"/>
                <a:gd name="T29" fmla="*/ 44393 h 120000"/>
                <a:gd name="T30" fmla="*/ 7292 w 120000"/>
                <a:gd name="T31" fmla="*/ 74219 h 120000"/>
                <a:gd name="T32" fmla="*/ 112707 w 120000"/>
                <a:gd name="T33" fmla="*/ 74219 h 120000"/>
                <a:gd name="T34" fmla="*/ 112707 w 120000"/>
                <a:gd name="T35" fmla="*/ 95722 h 120000"/>
                <a:gd name="T36" fmla="*/ 7292 w 120000"/>
                <a:gd name="T37" fmla="*/ 95722 h 120000"/>
                <a:gd name="T38" fmla="*/ 7292 w 120000"/>
                <a:gd name="T39" fmla="*/ 74219 h 12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0000"/>
                <a:gd name="T61" fmla="*/ 0 h 120000"/>
                <a:gd name="T62" fmla="*/ 120000 w 120000"/>
                <a:gd name="T63" fmla="*/ 120000 h 12000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0000" h="120000" extrusionOk="0">
                  <a:moveTo>
                    <a:pt x="0" y="120000"/>
                  </a:moveTo>
                  <a:lnTo>
                    <a:pt x="120000" y="120000"/>
                  </a:lnTo>
                  <a:lnTo>
                    <a:pt x="120000" y="0"/>
                  </a:lnTo>
                  <a:lnTo>
                    <a:pt x="0" y="0"/>
                  </a:lnTo>
                  <a:lnTo>
                    <a:pt x="0" y="120000"/>
                  </a:lnTo>
                  <a:close/>
                  <a:moveTo>
                    <a:pt x="7292" y="21502"/>
                  </a:moveTo>
                  <a:lnTo>
                    <a:pt x="112707" y="21502"/>
                  </a:lnTo>
                  <a:lnTo>
                    <a:pt x="112707" y="33988"/>
                  </a:lnTo>
                  <a:lnTo>
                    <a:pt x="7292" y="33988"/>
                  </a:lnTo>
                  <a:lnTo>
                    <a:pt x="7292" y="21502"/>
                  </a:lnTo>
                  <a:close/>
                  <a:moveTo>
                    <a:pt x="7292" y="44393"/>
                  </a:moveTo>
                  <a:lnTo>
                    <a:pt x="112707" y="44393"/>
                  </a:lnTo>
                  <a:lnTo>
                    <a:pt x="112707" y="57572"/>
                  </a:lnTo>
                  <a:lnTo>
                    <a:pt x="7292" y="57572"/>
                  </a:lnTo>
                  <a:lnTo>
                    <a:pt x="7292" y="44393"/>
                  </a:lnTo>
                  <a:close/>
                  <a:moveTo>
                    <a:pt x="7292" y="74219"/>
                  </a:moveTo>
                  <a:lnTo>
                    <a:pt x="112707" y="74219"/>
                  </a:lnTo>
                  <a:lnTo>
                    <a:pt x="112707" y="95722"/>
                  </a:lnTo>
                  <a:lnTo>
                    <a:pt x="7292" y="95722"/>
                  </a:lnTo>
                  <a:lnTo>
                    <a:pt x="7292" y="74219"/>
                  </a:lnTo>
                  <a:close/>
                </a:path>
              </a:pathLst>
            </a:custGeom>
            <a:solidFill>
              <a:srgbClr val="5F6062"/>
            </a:solidFill>
            <a:ln w="9525">
              <a:noFill/>
              <a:round/>
              <a:headEnd/>
              <a:tailEnd/>
            </a:ln>
          </p:spPr>
          <p:txBody>
            <a:bodyPr lIns="68569" tIns="34275" rIns="68569" bIns="34275"/>
            <a:lstStyle/>
            <a:p>
              <a:endParaRPr lang="en-US" sz="1425"/>
            </a:p>
          </p:txBody>
        </p:sp>
        <p:sp>
          <p:nvSpPr>
            <p:cNvPr id="46206" name="Shape 231"/>
            <p:cNvSpPr>
              <a:spLocks/>
            </p:cNvSpPr>
            <p:nvPr/>
          </p:nvSpPr>
          <p:spPr bwMode="auto">
            <a:xfrm>
              <a:off x="3752710" y="1778635"/>
              <a:ext cx="449549" cy="862963"/>
            </a:xfrm>
            <a:custGeom>
              <a:avLst/>
              <a:gdLst>
                <a:gd name="T0" fmla="*/ 108742 w 120000"/>
                <a:gd name="T1" fmla="*/ 89833 h 120000"/>
                <a:gd name="T2" fmla="*/ 108742 w 120000"/>
                <a:gd name="T3" fmla="*/ 89833 h 120000"/>
                <a:gd name="T4" fmla="*/ 108742 w 120000"/>
                <a:gd name="T5" fmla="*/ 8903 h 120000"/>
                <a:gd name="T6" fmla="*/ 91599 w 120000"/>
                <a:gd name="T7" fmla="*/ 0 h 120000"/>
                <a:gd name="T8" fmla="*/ 28400 w 120000"/>
                <a:gd name="T9" fmla="*/ 0 h 120000"/>
                <a:gd name="T10" fmla="*/ 11513 w 120000"/>
                <a:gd name="T11" fmla="*/ 8903 h 120000"/>
                <a:gd name="T12" fmla="*/ 11513 w 120000"/>
                <a:gd name="T13" fmla="*/ 89833 h 120000"/>
                <a:gd name="T14" fmla="*/ 11513 w 120000"/>
                <a:gd name="T15" fmla="*/ 89833 h 120000"/>
                <a:gd name="T16" fmla="*/ 0 w 120000"/>
                <a:gd name="T17" fmla="*/ 120000 h 120000"/>
                <a:gd name="T18" fmla="*/ 120000 w 120000"/>
                <a:gd name="T19" fmla="*/ 120000 h 120000"/>
                <a:gd name="T20" fmla="*/ 108742 w 120000"/>
                <a:gd name="T21" fmla="*/ 89833 h 120000"/>
                <a:gd name="T22" fmla="*/ 98507 w 120000"/>
                <a:gd name="T23" fmla="*/ 114285 h 120000"/>
                <a:gd name="T24" fmla="*/ 96716 w 120000"/>
                <a:gd name="T25" fmla="*/ 115215 h 120000"/>
                <a:gd name="T26" fmla="*/ 23283 w 120000"/>
                <a:gd name="T27" fmla="*/ 115215 h 120000"/>
                <a:gd name="T28" fmla="*/ 21748 w 120000"/>
                <a:gd name="T29" fmla="*/ 114285 h 120000"/>
                <a:gd name="T30" fmla="*/ 21748 w 120000"/>
                <a:gd name="T31" fmla="*/ 5182 h 120000"/>
                <a:gd name="T32" fmla="*/ 23283 w 120000"/>
                <a:gd name="T33" fmla="*/ 4385 h 120000"/>
                <a:gd name="T34" fmla="*/ 96716 w 120000"/>
                <a:gd name="T35" fmla="*/ 4385 h 120000"/>
                <a:gd name="T36" fmla="*/ 98507 w 120000"/>
                <a:gd name="T37" fmla="*/ 5182 h 120000"/>
                <a:gd name="T38" fmla="*/ 98507 w 120000"/>
                <a:gd name="T39" fmla="*/ 114285 h 12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0000"/>
                <a:gd name="T61" fmla="*/ 0 h 120000"/>
                <a:gd name="T62" fmla="*/ 120000 w 120000"/>
                <a:gd name="T63" fmla="*/ 120000 h 12000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0000" h="120000" extrusionOk="0">
                  <a:moveTo>
                    <a:pt x="108742" y="89833"/>
                  </a:moveTo>
                  <a:cubicBezTo>
                    <a:pt x="108742" y="89833"/>
                    <a:pt x="108742" y="89833"/>
                    <a:pt x="108742" y="89833"/>
                  </a:cubicBezTo>
                  <a:cubicBezTo>
                    <a:pt x="108742" y="8903"/>
                    <a:pt x="108742" y="8903"/>
                    <a:pt x="108742" y="8903"/>
                  </a:cubicBezTo>
                  <a:cubicBezTo>
                    <a:pt x="108742" y="3986"/>
                    <a:pt x="101066" y="0"/>
                    <a:pt x="91599" y="0"/>
                  </a:cubicBezTo>
                  <a:cubicBezTo>
                    <a:pt x="28400" y="0"/>
                    <a:pt x="28400" y="0"/>
                    <a:pt x="28400" y="0"/>
                  </a:cubicBezTo>
                  <a:cubicBezTo>
                    <a:pt x="19189" y="0"/>
                    <a:pt x="11513" y="3986"/>
                    <a:pt x="11513" y="8903"/>
                  </a:cubicBezTo>
                  <a:cubicBezTo>
                    <a:pt x="11513" y="89833"/>
                    <a:pt x="11513" y="89833"/>
                    <a:pt x="11513" y="89833"/>
                  </a:cubicBezTo>
                  <a:cubicBezTo>
                    <a:pt x="11513" y="89833"/>
                    <a:pt x="11513" y="89833"/>
                    <a:pt x="11513" y="89833"/>
                  </a:cubicBezTo>
                  <a:cubicBezTo>
                    <a:pt x="0" y="120000"/>
                    <a:pt x="0" y="120000"/>
                    <a:pt x="0" y="120000"/>
                  </a:cubicBezTo>
                  <a:cubicBezTo>
                    <a:pt x="120000" y="120000"/>
                    <a:pt x="120000" y="120000"/>
                    <a:pt x="120000" y="120000"/>
                  </a:cubicBezTo>
                  <a:lnTo>
                    <a:pt x="108742" y="89833"/>
                  </a:lnTo>
                  <a:close/>
                  <a:moveTo>
                    <a:pt x="98507" y="114285"/>
                  </a:moveTo>
                  <a:cubicBezTo>
                    <a:pt x="98507" y="114817"/>
                    <a:pt x="97739" y="115215"/>
                    <a:pt x="96716" y="115215"/>
                  </a:cubicBezTo>
                  <a:cubicBezTo>
                    <a:pt x="23283" y="115215"/>
                    <a:pt x="23283" y="115215"/>
                    <a:pt x="23283" y="115215"/>
                  </a:cubicBezTo>
                  <a:cubicBezTo>
                    <a:pt x="22515" y="115215"/>
                    <a:pt x="21748" y="114817"/>
                    <a:pt x="21748" y="114285"/>
                  </a:cubicBezTo>
                  <a:cubicBezTo>
                    <a:pt x="21748" y="5182"/>
                    <a:pt x="21748" y="5182"/>
                    <a:pt x="21748" y="5182"/>
                  </a:cubicBezTo>
                  <a:cubicBezTo>
                    <a:pt x="21748" y="4784"/>
                    <a:pt x="22515" y="4385"/>
                    <a:pt x="23283" y="4385"/>
                  </a:cubicBezTo>
                  <a:cubicBezTo>
                    <a:pt x="96716" y="4385"/>
                    <a:pt x="96716" y="4385"/>
                    <a:pt x="96716" y="4385"/>
                  </a:cubicBezTo>
                  <a:cubicBezTo>
                    <a:pt x="97739" y="4385"/>
                    <a:pt x="98507" y="4784"/>
                    <a:pt x="98507" y="5182"/>
                  </a:cubicBezTo>
                  <a:lnTo>
                    <a:pt x="98507" y="114285"/>
                  </a:lnTo>
                  <a:close/>
                </a:path>
              </a:pathLst>
            </a:custGeom>
            <a:solidFill>
              <a:srgbClr val="5F6062"/>
            </a:solidFill>
            <a:ln w="9525">
              <a:noFill/>
              <a:round/>
              <a:headEnd/>
              <a:tailEnd/>
            </a:ln>
          </p:spPr>
          <p:txBody>
            <a:bodyPr lIns="68569" tIns="34275" rIns="68569" bIns="34275"/>
            <a:lstStyle/>
            <a:p>
              <a:endParaRPr lang="en-US" sz="1425"/>
            </a:p>
          </p:txBody>
        </p:sp>
      </p:grpSp>
      <p:grpSp>
        <p:nvGrpSpPr>
          <p:cNvPr id="46085" name="Shape 232"/>
          <p:cNvGrpSpPr>
            <a:grpSpLocks/>
          </p:cNvGrpSpPr>
          <p:nvPr/>
        </p:nvGrpSpPr>
        <p:grpSpPr bwMode="auto">
          <a:xfrm>
            <a:off x="458391" y="1395413"/>
            <a:ext cx="738188" cy="944166"/>
            <a:chOff x="609441" y="1860967"/>
            <a:chExt cx="984617" cy="1257893"/>
          </a:xfrm>
        </p:grpSpPr>
        <p:sp>
          <p:nvSpPr>
            <p:cNvPr id="46196" name="Shape 233"/>
            <p:cNvSpPr>
              <a:spLocks/>
            </p:cNvSpPr>
            <p:nvPr/>
          </p:nvSpPr>
          <p:spPr bwMode="auto">
            <a:xfrm>
              <a:off x="609441" y="2206935"/>
              <a:ext cx="535066" cy="685799"/>
            </a:xfrm>
            <a:custGeom>
              <a:avLst/>
              <a:gdLst>
                <a:gd name="T0" fmla="*/ 81268 w 120000"/>
                <a:gd name="T1" fmla="*/ 36674 h 120000"/>
                <a:gd name="T2" fmla="*/ 120000 w 120000"/>
                <a:gd name="T3" fmla="*/ 36674 h 120000"/>
                <a:gd name="T4" fmla="*/ 120000 w 120000"/>
                <a:gd name="T5" fmla="*/ 113528 h 120000"/>
                <a:gd name="T6" fmla="*/ 111354 w 120000"/>
                <a:gd name="T7" fmla="*/ 120000 h 120000"/>
                <a:gd name="T8" fmla="*/ 8645 w 120000"/>
                <a:gd name="T9" fmla="*/ 120000 h 120000"/>
                <a:gd name="T10" fmla="*/ 0 w 120000"/>
                <a:gd name="T11" fmla="*/ 113528 h 120000"/>
                <a:gd name="T12" fmla="*/ 0 w 120000"/>
                <a:gd name="T13" fmla="*/ 6741 h 120000"/>
                <a:gd name="T14" fmla="*/ 8645 w 120000"/>
                <a:gd name="T15" fmla="*/ 0 h 120000"/>
                <a:gd name="T16" fmla="*/ 72968 w 120000"/>
                <a:gd name="T17" fmla="*/ 0 h 120000"/>
                <a:gd name="T18" fmla="*/ 72968 w 120000"/>
                <a:gd name="T19" fmla="*/ 29932 h 120000"/>
                <a:gd name="T20" fmla="*/ 81268 w 120000"/>
                <a:gd name="T21" fmla="*/ 36674 h 120000"/>
                <a:gd name="T22" fmla="*/ 89913 w 120000"/>
                <a:gd name="T23" fmla="*/ 29932 h 120000"/>
                <a:gd name="T24" fmla="*/ 120000 w 120000"/>
                <a:gd name="T25" fmla="*/ 29932 h 120000"/>
                <a:gd name="T26" fmla="*/ 81268 w 120000"/>
                <a:gd name="T27" fmla="*/ 0 h 120000"/>
                <a:gd name="T28" fmla="*/ 81268 w 120000"/>
                <a:gd name="T29" fmla="*/ 23191 h 120000"/>
                <a:gd name="T30" fmla="*/ 89913 w 120000"/>
                <a:gd name="T31" fmla="*/ 29932 h 120000"/>
                <a:gd name="T32" fmla="*/ 101325 w 120000"/>
                <a:gd name="T33" fmla="*/ 59056 h 120000"/>
                <a:gd name="T34" fmla="*/ 18674 w 120000"/>
                <a:gd name="T35" fmla="*/ 59056 h 120000"/>
                <a:gd name="T36" fmla="*/ 18674 w 120000"/>
                <a:gd name="T37" fmla="*/ 66337 h 120000"/>
                <a:gd name="T38" fmla="*/ 101325 w 120000"/>
                <a:gd name="T39" fmla="*/ 66337 h 120000"/>
                <a:gd name="T40" fmla="*/ 101325 w 120000"/>
                <a:gd name="T41" fmla="*/ 59056 h 120000"/>
                <a:gd name="T42" fmla="*/ 101325 w 120000"/>
                <a:gd name="T43" fmla="*/ 74966 h 120000"/>
                <a:gd name="T44" fmla="*/ 18674 w 120000"/>
                <a:gd name="T45" fmla="*/ 74966 h 120000"/>
                <a:gd name="T46" fmla="*/ 18674 w 120000"/>
                <a:gd name="T47" fmla="*/ 82516 h 120000"/>
                <a:gd name="T48" fmla="*/ 101325 w 120000"/>
                <a:gd name="T49" fmla="*/ 82516 h 120000"/>
                <a:gd name="T50" fmla="*/ 101325 w 120000"/>
                <a:gd name="T51" fmla="*/ 74966 h 120000"/>
                <a:gd name="T52" fmla="*/ 101325 w 120000"/>
                <a:gd name="T53" fmla="*/ 91146 h 120000"/>
                <a:gd name="T54" fmla="*/ 18674 w 120000"/>
                <a:gd name="T55" fmla="*/ 91146 h 120000"/>
                <a:gd name="T56" fmla="*/ 18674 w 120000"/>
                <a:gd name="T57" fmla="*/ 98426 h 120000"/>
                <a:gd name="T58" fmla="*/ 101325 w 120000"/>
                <a:gd name="T59" fmla="*/ 98426 h 120000"/>
                <a:gd name="T60" fmla="*/ 101325 w 120000"/>
                <a:gd name="T61" fmla="*/ 91146 h 12000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20000"/>
                <a:gd name="T94" fmla="*/ 0 h 120000"/>
                <a:gd name="T95" fmla="*/ 120000 w 120000"/>
                <a:gd name="T96" fmla="*/ 120000 h 12000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20000" h="120000" extrusionOk="0">
                  <a:moveTo>
                    <a:pt x="81268" y="36674"/>
                  </a:moveTo>
                  <a:cubicBezTo>
                    <a:pt x="120000" y="36674"/>
                    <a:pt x="120000" y="36674"/>
                    <a:pt x="120000" y="36674"/>
                  </a:cubicBezTo>
                  <a:cubicBezTo>
                    <a:pt x="120000" y="113528"/>
                    <a:pt x="120000" y="113528"/>
                    <a:pt x="120000" y="113528"/>
                  </a:cubicBezTo>
                  <a:cubicBezTo>
                    <a:pt x="120000" y="117033"/>
                    <a:pt x="116195" y="120000"/>
                    <a:pt x="111354" y="120000"/>
                  </a:cubicBezTo>
                  <a:cubicBezTo>
                    <a:pt x="8645" y="120000"/>
                    <a:pt x="8645" y="120000"/>
                    <a:pt x="8645" y="120000"/>
                  </a:cubicBezTo>
                  <a:cubicBezTo>
                    <a:pt x="3804" y="120000"/>
                    <a:pt x="0" y="117033"/>
                    <a:pt x="0" y="113528"/>
                  </a:cubicBezTo>
                  <a:cubicBezTo>
                    <a:pt x="0" y="6741"/>
                    <a:pt x="0" y="6741"/>
                    <a:pt x="0" y="6741"/>
                  </a:cubicBezTo>
                  <a:cubicBezTo>
                    <a:pt x="0" y="2966"/>
                    <a:pt x="3804" y="0"/>
                    <a:pt x="8645" y="0"/>
                  </a:cubicBezTo>
                  <a:cubicBezTo>
                    <a:pt x="72968" y="0"/>
                    <a:pt x="72968" y="0"/>
                    <a:pt x="72968" y="0"/>
                  </a:cubicBezTo>
                  <a:cubicBezTo>
                    <a:pt x="72968" y="29932"/>
                    <a:pt x="72968" y="29932"/>
                    <a:pt x="72968" y="29932"/>
                  </a:cubicBezTo>
                  <a:cubicBezTo>
                    <a:pt x="72968" y="33707"/>
                    <a:pt x="76772" y="36674"/>
                    <a:pt x="81268" y="36674"/>
                  </a:cubicBezTo>
                  <a:close/>
                  <a:moveTo>
                    <a:pt x="89913" y="29932"/>
                  </a:moveTo>
                  <a:cubicBezTo>
                    <a:pt x="120000" y="29932"/>
                    <a:pt x="120000" y="29932"/>
                    <a:pt x="120000" y="29932"/>
                  </a:cubicBezTo>
                  <a:cubicBezTo>
                    <a:pt x="81268" y="0"/>
                    <a:pt x="81268" y="0"/>
                    <a:pt x="81268" y="0"/>
                  </a:cubicBezTo>
                  <a:cubicBezTo>
                    <a:pt x="81268" y="23191"/>
                    <a:pt x="81268" y="23191"/>
                    <a:pt x="81268" y="23191"/>
                  </a:cubicBezTo>
                  <a:cubicBezTo>
                    <a:pt x="81268" y="26966"/>
                    <a:pt x="85072" y="29932"/>
                    <a:pt x="89913" y="29932"/>
                  </a:cubicBezTo>
                  <a:close/>
                  <a:moveTo>
                    <a:pt x="101325" y="59056"/>
                  </a:moveTo>
                  <a:cubicBezTo>
                    <a:pt x="18674" y="59056"/>
                    <a:pt x="18674" y="59056"/>
                    <a:pt x="18674" y="59056"/>
                  </a:cubicBezTo>
                  <a:cubicBezTo>
                    <a:pt x="18674" y="66337"/>
                    <a:pt x="18674" y="66337"/>
                    <a:pt x="18674" y="66337"/>
                  </a:cubicBezTo>
                  <a:cubicBezTo>
                    <a:pt x="101325" y="66337"/>
                    <a:pt x="101325" y="66337"/>
                    <a:pt x="101325" y="66337"/>
                  </a:cubicBezTo>
                  <a:lnTo>
                    <a:pt x="101325" y="59056"/>
                  </a:lnTo>
                  <a:close/>
                  <a:moveTo>
                    <a:pt x="101325" y="74966"/>
                  </a:moveTo>
                  <a:cubicBezTo>
                    <a:pt x="18674" y="74966"/>
                    <a:pt x="18674" y="74966"/>
                    <a:pt x="18674" y="74966"/>
                  </a:cubicBezTo>
                  <a:cubicBezTo>
                    <a:pt x="18674" y="82516"/>
                    <a:pt x="18674" y="82516"/>
                    <a:pt x="18674" y="82516"/>
                  </a:cubicBezTo>
                  <a:cubicBezTo>
                    <a:pt x="101325" y="82516"/>
                    <a:pt x="101325" y="82516"/>
                    <a:pt x="101325" y="82516"/>
                  </a:cubicBezTo>
                  <a:lnTo>
                    <a:pt x="101325" y="74966"/>
                  </a:lnTo>
                  <a:close/>
                  <a:moveTo>
                    <a:pt x="101325" y="91146"/>
                  </a:moveTo>
                  <a:cubicBezTo>
                    <a:pt x="18674" y="91146"/>
                    <a:pt x="18674" y="91146"/>
                    <a:pt x="18674" y="91146"/>
                  </a:cubicBezTo>
                  <a:cubicBezTo>
                    <a:pt x="18674" y="98426"/>
                    <a:pt x="18674" y="98426"/>
                    <a:pt x="18674" y="98426"/>
                  </a:cubicBezTo>
                  <a:cubicBezTo>
                    <a:pt x="101325" y="98426"/>
                    <a:pt x="101325" y="98426"/>
                    <a:pt x="101325" y="98426"/>
                  </a:cubicBezTo>
                  <a:lnTo>
                    <a:pt x="101325" y="91146"/>
                  </a:lnTo>
                  <a:close/>
                </a:path>
              </a:pathLst>
            </a:custGeom>
            <a:solidFill>
              <a:srgbClr val="5F6062"/>
            </a:solidFill>
            <a:ln w="9525">
              <a:noFill/>
              <a:round/>
              <a:headEnd/>
              <a:tailEnd/>
            </a:ln>
          </p:spPr>
          <p:txBody>
            <a:bodyPr lIns="68569" tIns="34275" rIns="68569" bIns="34275"/>
            <a:lstStyle/>
            <a:p>
              <a:endParaRPr lang="en-US" sz="1425"/>
            </a:p>
          </p:txBody>
        </p:sp>
        <p:grpSp>
          <p:nvGrpSpPr>
            <p:cNvPr id="46197" name="Shape 234"/>
            <p:cNvGrpSpPr>
              <a:grpSpLocks/>
            </p:cNvGrpSpPr>
            <p:nvPr/>
          </p:nvGrpSpPr>
          <p:grpSpPr bwMode="auto">
            <a:xfrm>
              <a:off x="1144508" y="1860967"/>
              <a:ext cx="449549" cy="862963"/>
              <a:chOff x="3752710" y="1778635"/>
              <a:chExt cx="449549" cy="862963"/>
            </a:xfrm>
          </p:grpSpPr>
          <p:sp>
            <p:nvSpPr>
              <p:cNvPr id="46199" name="Shape 235"/>
              <p:cNvSpPr>
                <a:spLocks/>
              </p:cNvSpPr>
              <p:nvPr/>
            </p:nvSpPr>
            <p:spPr bwMode="auto">
              <a:xfrm>
                <a:off x="3846667" y="1822000"/>
                <a:ext cx="261635" cy="250072"/>
              </a:xfrm>
              <a:custGeom>
                <a:avLst/>
                <a:gdLst>
                  <a:gd name="T0" fmla="*/ 0 w 120000"/>
                  <a:gd name="T1" fmla="*/ 120000 h 120000"/>
                  <a:gd name="T2" fmla="*/ 120000 w 120000"/>
                  <a:gd name="T3" fmla="*/ 120000 h 120000"/>
                  <a:gd name="T4" fmla="*/ 120000 w 120000"/>
                  <a:gd name="T5" fmla="*/ 0 h 120000"/>
                  <a:gd name="T6" fmla="*/ 0 w 120000"/>
                  <a:gd name="T7" fmla="*/ 0 h 120000"/>
                  <a:gd name="T8" fmla="*/ 0 w 120000"/>
                  <a:gd name="T9" fmla="*/ 120000 h 120000"/>
                  <a:gd name="T10" fmla="*/ 7292 w 120000"/>
                  <a:gd name="T11" fmla="*/ 21502 h 120000"/>
                  <a:gd name="T12" fmla="*/ 112707 w 120000"/>
                  <a:gd name="T13" fmla="*/ 21502 h 120000"/>
                  <a:gd name="T14" fmla="*/ 112707 w 120000"/>
                  <a:gd name="T15" fmla="*/ 34682 h 120000"/>
                  <a:gd name="T16" fmla="*/ 7292 w 120000"/>
                  <a:gd name="T17" fmla="*/ 34682 h 120000"/>
                  <a:gd name="T18" fmla="*/ 7292 w 120000"/>
                  <a:gd name="T19" fmla="*/ 21502 h 120000"/>
                  <a:gd name="T20" fmla="*/ 7292 w 120000"/>
                  <a:gd name="T21" fmla="*/ 45086 h 120000"/>
                  <a:gd name="T22" fmla="*/ 112707 w 120000"/>
                  <a:gd name="T23" fmla="*/ 45086 h 120000"/>
                  <a:gd name="T24" fmla="*/ 112707 w 120000"/>
                  <a:gd name="T25" fmla="*/ 58265 h 120000"/>
                  <a:gd name="T26" fmla="*/ 7292 w 120000"/>
                  <a:gd name="T27" fmla="*/ 58265 h 120000"/>
                  <a:gd name="T28" fmla="*/ 7292 w 120000"/>
                  <a:gd name="T29" fmla="*/ 45086 h 120000"/>
                  <a:gd name="T30" fmla="*/ 7292 w 120000"/>
                  <a:gd name="T31" fmla="*/ 74219 h 120000"/>
                  <a:gd name="T32" fmla="*/ 112707 w 120000"/>
                  <a:gd name="T33" fmla="*/ 74219 h 120000"/>
                  <a:gd name="T34" fmla="*/ 112707 w 120000"/>
                  <a:gd name="T35" fmla="*/ 96416 h 120000"/>
                  <a:gd name="T36" fmla="*/ 7292 w 120000"/>
                  <a:gd name="T37" fmla="*/ 96416 h 120000"/>
                  <a:gd name="T38" fmla="*/ 7292 w 120000"/>
                  <a:gd name="T39" fmla="*/ 74219 h 12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0000"/>
                  <a:gd name="T61" fmla="*/ 0 h 120000"/>
                  <a:gd name="T62" fmla="*/ 120000 w 120000"/>
                  <a:gd name="T63" fmla="*/ 120000 h 12000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0000" h="120000" extrusionOk="0">
                    <a:moveTo>
                      <a:pt x="0" y="120000"/>
                    </a:moveTo>
                    <a:lnTo>
                      <a:pt x="120000" y="120000"/>
                    </a:lnTo>
                    <a:lnTo>
                      <a:pt x="120000" y="0"/>
                    </a:lnTo>
                    <a:lnTo>
                      <a:pt x="0" y="0"/>
                    </a:lnTo>
                    <a:lnTo>
                      <a:pt x="0" y="120000"/>
                    </a:lnTo>
                    <a:close/>
                    <a:moveTo>
                      <a:pt x="7292" y="21502"/>
                    </a:moveTo>
                    <a:lnTo>
                      <a:pt x="112707" y="21502"/>
                    </a:lnTo>
                    <a:lnTo>
                      <a:pt x="112707" y="34682"/>
                    </a:lnTo>
                    <a:lnTo>
                      <a:pt x="7292" y="34682"/>
                    </a:lnTo>
                    <a:lnTo>
                      <a:pt x="7292" y="21502"/>
                    </a:lnTo>
                    <a:close/>
                    <a:moveTo>
                      <a:pt x="7292" y="45086"/>
                    </a:moveTo>
                    <a:lnTo>
                      <a:pt x="112707" y="45086"/>
                    </a:lnTo>
                    <a:lnTo>
                      <a:pt x="112707" y="58265"/>
                    </a:lnTo>
                    <a:lnTo>
                      <a:pt x="7292" y="58265"/>
                    </a:lnTo>
                    <a:lnTo>
                      <a:pt x="7292" y="45086"/>
                    </a:lnTo>
                    <a:close/>
                    <a:moveTo>
                      <a:pt x="7292" y="74219"/>
                    </a:moveTo>
                    <a:lnTo>
                      <a:pt x="112707" y="74219"/>
                    </a:lnTo>
                    <a:lnTo>
                      <a:pt x="112707" y="96416"/>
                    </a:lnTo>
                    <a:lnTo>
                      <a:pt x="7292" y="96416"/>
                    </a:lnTo>
                    <a:lnTo>
                      <a:pt x="7292" y="74219"/>
                    </a:lnTo>
                    <a:close/>
                  </a:path>
                </a:pathLst>
              </a:custGeom>
              <a:solidFill>
                <a:srgbClr val="5F6062"/>
              </a:solidFill>
              <a:ln w="9525">
                <a:noFill/>
                <a:round/>
                <a:headEnd/>
                <a:tailEnd/>
              </a:ln>
            </p:spPr>
            <p:txBody>
              <a:bodyPr lIns="68569" tIns="34275" rIns="68569" bIns="34275"/>
              <a:lstStyle/>
              <a:p>
                <a:endParaRPr lang="en-US" sz="1425"/>
              </a:p>
            </p:txBody>
          </p:sp>
          <p:sp>
            <p:nvSpPr>
              <p:cNvPr id="46200" name="Shape 236"/>
              <p:cNvSpPr>
                <a:spLocks/>
              </p:cNvSpPr>
              <p:nvPr/>
            </p:nvSpPr>
            <p:spPr bwMode="auto">
              <a:xfrm>
                <a:off x="3846667" y="2348161"/>
                <a:ext cx="261635" cy="245735"/>
              </a:xfrm>
              <a:custGeom>
                <a:avLst/>
                <a:gdLst>
                  <a:gd name="T0" fmla="*/ 0 w 120000"/>
                  <a:gd name="T1" fmla="*/ 120000 h 120000"/>
                  <a:gd name="T2" fmla="*/ 120000 w 120000"/>
                  <a:gd name="T3" fmla="*/ 120000 h 120000"/>
                  <a:gd name="T4" fmla="*/ 120000 w 120000"/>
                  <a:gd name="T5" fmla="*/ 0 h 120000"/>
                  <a:gd name="T6" fmla="*/ 0 w 120000"/>
                  <a:gd name="T7" fmla="*/ 0 h 120000"/>
                  <a:gd name="T8" fmla="*/ 0 w 120000"/>
                  <a:gd name="T9" fmla="*/ 120000 h 120000"/>
                  <a:gd name="T10" fmla="*/ 7292 w 120000"/>
                  <a:gd name="T11" fmla="*/ 55058 h 120000"/>
                  <a:gd name="T12" fmla="*/ 112707 w 120000"/>
                  <a:gd name="T13" fmla="*/ 55058 h 120000"/>
                  <a:gd name="T14" fmla="*/ 112707 w 120000"/>
                  <a:gd name="T15" fmla="*/ 111529 h 120000"/>
                  <a:gd name="T16" fmla="*/ 7292 w 120000"/>
                  <a:gd name="T17" fmla="*/ 111529 h 120000"/>
                  <a:gd name="T18" fmla="*/ 7292 w 120000"/>
                  <a:gd name="T19" fmla="*/ 55058 h 1200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000"/>
                  <a:gd name="T31" fmla="*/ 0 h 120000"/>
                  <a:gd name="T32" fmla="*/ 120000 w 120000"/>
                  <a:gd name="T33" fmla="*/ 120000 h 1200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000" h="120000" extrusionOk="0">
                    <a:moveTo>
                      <a:pt x="0" y="120000"/>
                    </a:moveTo>
                    <a:lnTo>
                      <a:pt x="120000" y="120000"/>
                    </a:lnTo>
                    <a:lnTo>
                      <a:pt x="120000" y="0"/>
                    </a:lnTo>
                    <a:lnTo>
                      <a:pt x="0" y="0"/>
                    </a:lnTo>
                    <a:lnTo>
                      <a:pt x="0" y="120000"/>
                    </a:lnTo>
                    <a:close/>
                    <a:moveTo>
                      <a:pt x="7292" y="55058"/>
                    </a:moveTo>
                    <a:lnTo>
                      <a:pt x="112707" y="55058"/>
                    </a:lnTo>
                    <a:lnTo>
                      <a:pt x="112707" y="111529"/>
                    </a:lnTo>
                    <a:lnTo>
                      <a:pt x="7292" y="111529"/>
                    </a:lnTo>
                    <a:lnTo>
                      <a:pt x="7292" y="55058"/>
                    </a:lnTo>
                    <a:close/>
                  </a:path>
                </a:pathLst>
              </a:custGeom>
              <a:solidFill>
                <a:srgbClr val="5F6062"/>
              </a:solidFill>
              <a:ln w="9525">
                <a:noFill/>
                <a:round/>
                <a:headEnd/>
                <a:tailEnd/>
              </a:ln>
            </p:spPr>
            <p:txBody>
              <a:bodyPr lIns="68569" tIns="34275" rIns="68569" bIns="34275"/>
              <a:lstStyle/>
              <a:p>
                <a:endParaRPr lang="en-US" sz="1425"/>
              </a:p>
            </p:txBody>
          </p:sp>
          <p:sp>
            <p:nvSpPr>
              <p:cNvPr id="46201" name="Shape 237"/>
              <p:cNvSpPr>
                <a:spLocks/>
              </p:cNvSpPr>
              <p:nvPr/>
            </p:nvSpPr>
            <p:spPr bwMode="auto">
              <a:xfrm>
                <a:off x="3846667" y="2085082"/>
                <a:ext cx="261635" cy="250072"/>
              </a:xfrm>
              <a:custGeom>
                <a:avLst/>
                <a:gdLst>
                  <a:gd name="T0" fmla="*/ 0 w 120000"/>
                  <a:gd name="T1" fmla="*/ 120000 h 120000"/>
                  <a:gd name="T2" fmla="*/ 120000 w 120000"/>
                  <a:gd name="T3" fmla="*/ 120000 h 120000"/>
                  <a:gd name="T4" fmla="*/ 120000 w 120000"/>
                  <a:gd name="T5" fmla="*/ 0 h 120000"/>
                  <a:gd name="T6" fmla="*/ 0 w 120000"/>
                  <a:gd name="T7" fmla="*/ 0 h 120000"/>
                  <a:gd name="T8" fmla="*/ 0 w 120000"/>
                  <a:gd name="T9" fmla="*/ 120000 h 120000"/>
                  <a:gd name="T10" fmla="*/ 7292 w 120000"/>
                  <a:gd name="T11" fmla="*/ 21502 h 120000"/>
                  <a:gd name="T12" fmla="*/ 112707 w 120000"/>
                  <a:gd name="T13" fmla="*/ 21502 h 120000"/>
                  <a:gd name="T14" fmla="*/ 112707 w 120000"/>
                  <a:gd name="T15" fmla="*/ 33988 h 120000"/>
                  <a:gd name="T16" fmla="*/ 7292 w 120000"/>
                  <a:gd name="T17" fmla="*/ 33988 h 120000"/>
                  <a:gd name="T18" fmla="*/ 7292 w 120000"/>
                  <a:gd name="T19" fmla="*/ 21502 h 120000"/>
                  <a:gd name="T20" fmla="*/ 7292 w 120000"/>
                  <a:gd name="T21" fmla="*/ 44393 h 120000"/>
                  <a:gd name="T22" fmla="*/ 112707 w 120000"/>
                  <a:gd name="T23" fmla="*/ 44393 h 120000"/>
                  <a:gd name="T24" fmla="*/ 112707 w 120000"/>
                  <a:gd name="T25" fmla="*/ 57572 h 120000"/>
                  <a:gd name="T26" fmla="*/ 7292 w 120000"/>
                  <a:gd name="T27" fmla="*/ 57572 h 120000"/>
                  <a:gd name="T28" fmla="*/ 7292 w 120000"/>
                  <a:gd name="T29" fmla="*/ 44393 h 120000"/>
                  <a:gd name="T30" fmla="*/ 7292 w 120000"/>
                  <a:gd name="T31" fmla="*/ 74219 h 120000"/>
                  <a:gd name="T32" fmla="*/ 112707 w 120000"/>
                  <a:gd name="T33" fmla="*/ 74219 h 120000"/>
                  <a:gd name="T34" fmla="*/ 112707 w 120000"/>
                  <a:gd name="T35" fmla="*/ 95722 h 120000"/>
                  <a:gd name="T36" fmla="*/ 7292 w 120000"/>
                  <a:gd name="T37" fmla="*/ 95722 h 120000"/>
                  <a:gd name="T38" fmla="*/ 7292 w 120000"/>
                  <a:gd name="T39" fmla="*/ 74219 h 12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0000"/>
                  <a:gd name="T61" fmla="*/ 0 h 120000"/>
                  <a:gd name="T62" fmla="*/ 120000 w 120000"/>
                  <a:gd name="T63" fmla="*/ 120000 h 12000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0000" h="120000" extrusionOk="0">
                    <a:moveTo>
                      <a:pt x="0" y="120000"/>
                    </a:moveTo>
                    <a:lnTo>
                      <a:pt x="120000" y="120000"/>
                    </a:lnTo>
                    <a:lnTo>
                      <a:pt x="120000" y="0"/>
                    </a:lnTo>
                    <a:lnTo>
                      <a:pt x="0" y="0"/>
                    </a:lnTo>
                    <a:lnTo>
                      <a:pt x="0" y="120000"/>
                    </a:lnTo>
                    <a:close/>
                    <a:moveTo>
                      <a:pt x="7292" y="21502"/>
                    </a:moveTo>
                    <a:lnTo>
                      <a:pt x="112707" y="21502"/>
                    </a:lnTo>
                    <a:lnTo>
                      <a:pt x="112707" y="33988"/>
                    </a:lnTo>
                    <a:lnTo>
                      <a:pt x="7292" y="33988"/>
                    </a:lnTo>
                    <a:lnTo>
                      <a:pt x="7292" y="21502"/>
                    </a:lnTo>
                    <a:close/>
                    <a:moveTo>
                      <a:pt x="7292" y="44393"/>
                    </a:moveTo>
                    <a:lnTo>
                      <a:pt x="112707" y="44393"/>
                    </a:lnTo>
                    <a:lnTo>
                      <a:pt x="112707" y="57572"/>
                    </a:lnTo>
                    <a:lnTo>
                      <a:pt x="7292" y="57572"/>
                    </a:lnTo>
                    <a:lnTo>
                      <a:pt x="7292" y="44393"/>
                    </a:lnTo>
                    <a:close/>
                    <a:moveTo>
                      <a:pt x="7292" y="74219"/>
                    </a:moveTo>
                    <a:lnTo>
                      <a:pt x="112707" y="74219"/>
                    </a:lnTo>
                    <a:lnTo>
                      <a:pt x="112707" y="95722"/>
                    </a:lnTo>
                    <a:lnTo>
                      <a:pt x="7292" y="95722"/>
                    </a:lnTo>
                    <a:lnTo>
                      <a:pt x="7292" y="74219"/>
                    </a:lnTo>
                    <a:close/>
                  </a:path>
                </a:pathLst>
              </a:custGeom>
              <a:solidFill>
                <a:srgbClr val="5F6062"/>
              </a:solidFill>
              <a:ln w="9525">
                <a:noFill/>
                <a:round/>
                <a:headEnd/>
                <a:tailEnd/>
              </a:ln>
            </p:spPr>
            <p:txBody>
              <a:bodyPr lIns="68569" tIns="34275" rIns="68569" bIns="34275"/>
              <a:lstStyle/>
              <a:p>
                <a:endParaRPr lang="en-US" sz="1425"/>
              </a:p>
            </p:txBody>
          </p:sp>
          <p:sp>
            <p:nvSpPr>
              <p:cNvPr id="46202" name="Shape 238"/>
              <p:cNvSpPr>
                <a:spLocks/>
              </p:cNvSpPr>
              <p:nvPr/>
            </p:nvSpPr>
            <p:spPr bwMode="auto">
              <a:xfrm>
                <a:off x="3752710" y="1778635"/>
                <a:ext cx="449549" cy="862963"/>
              </a:xfrm>
              <a:custGeom>
                <a:avLst/>
                <a:gdLst>
                  <a:gd name="T0" fmla="*/ 108742 w 120000"/>
                  <a:gd name="T1" fmla="*/ 89833 h 120000"/>
                  <a:gd name="T2" fmla="*/ 108742 w 120000"/>
                  <a:gd name="T3" fmla="*/ 89833 h 120000"/>
                  <a:gd name="T4" fmla="*/ 108742 w 120000"/>
                  <a:gd name="T5" fmla="*/ 8903 h 120000"/>
                  <a:gd name="T6" fmla="*/ 91599 w 120000"/>
                  <a:gd name="T7" fmla="*/ 0 h 120000"/>
                  <a:gd name="T8" fmla="*/ 28400 w 120000"/>
                  <a:gd name="T9" fmla="*/ 0 h 120000"/>
                  <a:gd name="T10" fmla="*/ 11513 w 120000"/>
                  <a:gd name="T11" fmla="*/ 8903 h 120000"/>
                  <a:gd name="T12" fmla="*/ 11513 w 120000"/>
                  <a:gd name="T13" fmla="*/ 89833 h 120000"/>
                  <a:gd name="T14" fmla="*/ 11513 w 120000"/>
                  <a:gd name="T15" fmla="*/ 89833 h 120000"/>
                  <a:gd name="T16" fmla="*/ 0 w 120000"/>
                  <a:gd name="T17" fmla="*/ 120000 h 120000"/>
                  <a:gd name="T18" fmla="*/ 120000 w 120000"/>
                  <a:gd name="T19" fmla="*/ 120000 h 120000"/>
                  <a:gd name="T20" fmla="*/ 108742 w 120000"/>
                  <a:gd name="T21" fmla="*/ 89833 h 120000"/>
                  <a:gd name="T22" fmla="*/ 98507 w 120000"/>
                  <a:gd name="T23" fmla="*/ 114285 h 120000"/>
                  <a:gd name="T24" fmla="*/ 96716 w 120000"/>
                  <a:gd name="T25" fmla="*/ 115215 h 120000"/>
                  <a:gd name="T26" fmla="*/ 23283 w 120000"/>
                  <a:gd name="T27" fmla="*/ 115215 h 120000"/>
                  <a:gd name="T28" fmla="*/ 21748 w 120000"/>
                  <a:gd name="T29" fmla="*/ 114285 h 120000"/>
                  <a:gd name="T30" fmla="*/ 21748 w 120000"/>
                  <a:gd name="T31" fmla="*/ 5182 h 120000"/>
                  <a:gd name="T32" fmla="*/ 23283 w 120000"/>
                  <a:gd name="T33" fmla="*/ 4385 h 120000"/>
                  <a:gd name="T34" fmla="*/ 96716 w 120000"/>
                  <a:gd name="T35" fmla="*/ 4385 h 120000"/>
                  <a:gd name="T36" fmla="*/ 98507 w 120000"/>
                  <a:gd name="T37" fmla="*/ 5182 h 120000"/>
                  <a:gd name="T38" fmla="*/ 98507 w 120000"/>
                  <a:gd name="T39" fmla="*/ 114285 h 12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0000"/>
                  <a:gd name="T61" fmla="*/ 0 h 120000"/>
                  <a:gd name="T62" fmla="*/ 120000 w 120000"/>
                  <a:gd name="T63" fmla="*/ 120000 h 12000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0000" h="120000" extrusionOk="0">
                    <a:moveTo>
                      <a:pt x="108742" y="89833"/>
                    </a:moveTo>
                    <a:cubicBezTo>
                      <a:pt x="108742" y="89833"/>
                      <a:pt x="108742" y="89833"/>
                      <a:pt x="108742" y="89833"/>
                    </a:cubicBezTo>
                    <a:cubicBezTo>
                      <a:pt x="108742" y="8903"/>
                      <a:pt x="108742" y="8903"/>
                      <a:pt x="108742" y="8903"/>
                    </a:cubicBezTo>
                    <a:cubicBezTo>
                      <a:pt x="108742" y="3986"/>
                      <a:pt x="101066" y="0"/>
                      <a:pt x="91599" y="0"/>
                    </a:cubicBezTo>
                    <a:cubicBezTo>
                      <a:pt x="28400" y="0"/>
                      <a:pt x="28400" y="0"/>
                      <a:pt x="28400" y="0"/>
                    </a:cubicBezTo>
                    <a:cubicBezTo>
                      <a:pt x="19189" y="0"/>
                      <a:pt x="11513" y="3986"/>
                      <a:pt x="11513" y="8903"/>
                    </a:cubicBezTo>
                    <a:cubicBezTo>
                      <a:pt x="11513" y="89833"/>
                      <a:pt x="11513" y="89833"/>
                      <a:pt x="11513" y="89833"/>
                    </a:cubicBezTo>
                    <a:cubicBezTo>
                      <a:pt x="11513" y="89833"/>
                      <a:pt x="11513" y="89833"/>
                      <a:pt x="11513" y="89833"/>
                    </a:cubicBezTo>
                    <a:cubicBezTo>
                      <a:pt x="0" y="120000"/>
                      <a:pt x="0" y="120000"/>
                      <a:pt x="0" y="120000"/>
                    </a:cubicBezTo>
                    <a:cubicBezTo>
                      <a:pt x="120000" y="120000"/>
                      <a:pt x="120000" y="120000"/>
                      <a:pt x="120000" y="120000"/>
                    </a:cubicBezTo>
                    <a:lnTo>
                      <a:pt x="108742" y="89833"/>
                    </a:lnTo>
                    <a:close/>
                    <a:moveTo>
                      <a:pt x="98507" y="114285"/>
                    </a:moveTo>
                    <a:cubicBezTo>
                      <a:pt x="98507" y="114817"/>
                      <a:pt x="97739" y="115215"/>
                      <a:pt x="96716" y="115215"/>
                    </a:cubicBezTo>
                    <a:cubicBezTo>
                      <a:pt x="23283" y="115215"/>
                      <a:pt x="23283" y="115215"/>
                      <a:pt x="23283" y="115215"/>
                    </a:cubicBezTo>
                    <a:cubicBezTo>
                      <a:pt x="22515" y="115215"/>
                      <a:pt x="21748" y="114817"/>
                      <a:pt x="21748" y="114285"/>
                    </a:cubicBezTo>
                    <a:cubicBezTo>
                      <a:pt x="21748" y="5182"/>
                      <a:pt x="21748" y="5182"/>
                      <a:pt x="21748" y="5182"/>
                    </a:cubicBezTo>
                    <a:cubicBezTo>
                      <a:pt x="21748" y="4784"/>
                      <a:pt x="22515" y="4385"/>
                      <a:pt x="23283" y="4385"/>
                    </a:cubicBezTo>
                    <a:cubicBezTo>
                      <a:pt x="96716" y="4385"/>
                      <a:pt x="96716" y="4385"/>
                      <a:pt x="96716" y="4385"/>
                    </a:cubicBezTo>
                    <a:cubicBezTo>
                      <a:pt x="97739" y="4385"/>
                      <a:pt x="98507" y="4784"/>
                      <a:pt x="98507" y="5182"/>
                    </a:cubicBezTo>
                    <a:lnTo>
                      <a:pt x="98507" y="114285"/>
                    </a:lnTo>
                    <a:close/>
                  </a:path>
                </a:pathLst>
              </a:custGeom>
              <a:solidFill>
                <a:srgbClr val="5F6062"/>
              </a:solidFill>
              <a:ln w="9525">
                <a:noFill/>
                <a:round/>
                <a:headEnd/>
                <a:tailEnd/>
              </a:ln>
            </p:spPr>
            <p:txBody>
              <a:bodyPr lIns="68569" tIns="34275" rIns="68569" bIns="34275"/>
              <a:lstStyle/>
              <a:p>
                <a:endParaRPr lang="en-US" sz="1425"/>
              </a:p>
            </p:txBody>
          </p:sp>
        </p:grpSp>
        <p:sp>
          <p:nvSpPr>
            <p:cNvPr id="46198" name="Shape 239"/>
            <p:cNvSpPr>
              <a:spLocks/>
            </p:cNvSpPr>
            <p:nvPr/>
          </p:nvSpPr>
          <p:spPr bwMode="auto">
            <a:xfrm>
              <a:off x="817554" y="2666609"/>
              <a:ext cx="653907" cy="452251"/>
            </a:xfrm>
            <a:custGeom>
              <a:avLst/>
              <a:gdLst>
                <a:gd name="T0" fmla="*/ 101924 w 120000"/>
                <a:gd name="T1" fmla="*/ 4168 h 120000"/>
                <a:gd name="T2" fmla="*/ 60000 w 120000"/>
                <a:gd name="T3" fmla="*/ 0 h 120000"/>
                <a:gd name="T4" fmla="*/ 18075 w 120000"/>
                <a:gd name="T5" fmla="*/ 4168 h 120000"/>
                <a:gd name="T6" fmla="*/ 0 w 120000"/>
                <a:gd name="T7" fmla="*/ 16014 h 120000"/>
                <a:gd name="T8" fmla="*/ 0 w 120000"/>
                <a:gd name="T9" fmla="*/ 104204 h 120000"/>
                <a:gd name="T10" fmla="*/ 18075 w 120000"/>
                <a:gd name="T11" fmla="*/ 115831 h 120000"/>
                <a:gd name="T12" fmla="*/ 60000 w 120000"/>
                <a:gd name="T13" fmla="*/ 120000 h 120000"/>
                <a:gd name="T14" fmla="*/ 101924 w 120000"/>
                <a:gd name="T15" fmla="*/ 115831 h 120000"/>
                <a:gd name="T16" fmla="*/ 120000 w 120000"/>
                <a:gd name="T17" fmla="*/ 104204 h 120000"/>
                <a:gd name="T18" fmla="*/ 120000 w 120000"/>
                <a:gd name="T19" fmla="*/ 16014 h 120000"/>
                <a:gd name="T20" fmla="*/ 101924 w 120000"/>
                <a:gd name="T21" fmla="*/ 4168 h 120000"/>
                <a:gd name="T22" fmla="*/ 60000 w 120000"/>
                <a:gd name="T23" fmla="*/ 28957 h 120000"/>
                <a:gd name="T24" fmla="*/ 1974 w 120000"/>
                <a:gd name="T25" fmla="*/ 16014 h 120000"/>
                <a:gd name="T26" fmla="*/ 60000 w 120000"/>
                <a:gd name="T27" fmla="*/ 2851 h 120000"/>
                <a:gd name="T28" fmla="*/ 118025 w 120000"/>
                <a:gd name="T29" fmla="*/ 16014 h 120000"/>
                <a:gd name="T30" fmla="*/ 60000 w 120000"/>
                <a:gd name="T31" fmla="*/ 28957 h 1200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000"/>
                <a:gd name="T49" fmla="*/ 0 h 120000"/>
                <a:gd name="T50" fmla="*/ 120000 w 120000"/>
                <a:gd name="T51" fmla="*/ 120000 h 12000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000" h="120000" extrusionOk="0">
                  <a:moveTo>
                    <a:pt x="101924" y="4168"/>
                  </a:moveTo>
                  <a:cubicBezTo>
                    <a:pt x="90683" y="1535"/>
                    <a:pt x="75797" y="0"/>
                    <a:pt x="60000" y="0"/>
                  </a:cubicBezTo>
                  <a:cubicBezTo>
                    <a:pt x="44202" y="0"/>
                    <a:pt x="29316" y="1535"/>
                    <a:pt x="18075" y="4168"/>
                  </a:cubicBezTo>
                  <a:cubicBezTo>
                    <a:pt x="6075" y="7239"/>
                    <a:pt x="0" y="11188"/>
                    <a:pt x="0" y="16014"/>
                  </a:cubicBezTo>
                  <a:cubicBezTo>
                    <a:pt x="0" y="104204"/>
                    <a:pt x="0" y="104204"/>
                    <a:pt x="0" y="104204"/>
                  </a:cubicBezTo>
                  <a:cubicBezTo>
                    <a:pt x="0" y="109031"/>
                    <a:pt x="6075" y="112760"/>
                    <a:pt x="18075" y="115831"/>
                  </a:cubicBezTo>
                  <a:cubicBezTo>
                    <a:pt x="29316" y="118464"/>
                    <a:pt x="44202" y="120000"/>
                    <a:pt x="60000" y="120000"/>
                  </a:cubicBezTo>
                  <a:cubicBezTo>
                    <a:pt x="75797" y="120000"/>
                    <a:pt x="90683" y="118464"/>
                    <a:pt x="101924" y="115831"/>
                  </a:cubicBezTo>
                  <a:cubicBezTo>
                    <a:pt x="113924" y="112760"/>
                    <a:pt x="120000" y="109031"/>
                    <a:pt x="120000" y="104204"/>
                  </a:cubicBezTo>
                  <a:cubicBezTo>
                    <a:pt x="120000" y="16014"/>
                    <a:pt x="120000" y="16014"/>
                    <a:pt x="120000" y="16014"/>
                  </a:cubicBezTo>
                  <a:cubicBezTo>
                    <a:pt x="120000" y="11188"/>
                    <a:pt x="113924" y="7239"/>
                    <a:pt x="101924" y="4168"/>
                  </a:cubicBezTo>
                  <a:close/>
                  <a:moveTo>
                    <a:pt x="60000" y="28957"/>
                  </a:moveTo>
                  <a:cubicBezTo>
                    <a:pt x="24151" y="28957"/>
                    <a:pt x="1974" y="21499"/>
                    <a:pt x="1974" y="16014"/>
                  </a:cubicBezTo>
                  <a:cubicBezTo>
                    <a:pt x="1974" y="10530"/>
                    <a:pt x="24151" y="2851"/>
                    <a:pt x="60000" y="2851"/>
                  </a:cubicBezTo>
                  <a:cubicBezTo>
                    <a:pt x="95848" y="2851"/>
                    <a:pt x="118025" y="10530"/>
                    <a:pt x="118025" y="16014"/>
                  </a:cubicBezTo>
                  <a:cubicBezTo>
                    <a:pt x="118025" y="21499"/>
                    <a:pt x="95848" y="28957"/>
                    <a:pt x="60000" y="28957"/>
                  </a:cubicBezTo>
                  <a:close/>
                </a:path>
              </a:pathLst>
            </a:custGeom>
            <a:solidFill>
              <a:srgbClr val="5F6062"/>
            </a:solidFill>
            <a:ln w="9525">
              <a:noFill/>
              <a:round/>
              <a:headEnd/>
              <a:tailEnd/>
            </a:ln>
          </p:spPr>
          <p:txBody>
            <a:bodyPr lIns="68569" tIns="34275" rIns="68569" bIns="34275"/>
            <a:lstStyle/>
            <a:p>
              <a:endParaRPr lang="en-US" sz="1425"/>
            </a:p>
          </p:txBody>
        </p:sp>
      </p:grpSp>
      <p:sp>
        <p:nvSpPr>
          <p:cNvPr id="46086" name="Shape 240"/>
          <p:cNvSpPr>
            <a:spLocks/>
          </p:cNvSpPr>
          <p:nvPr/>
        </p:nvSpPr>
        <p:spPr bwMode="auto">
          <a:xfrm rot="5400000">
            <a:off x="1485305" y="3353396"/>
            <a:ext cx="425054" cy="514350"/>
          </a:xfrm>
          <a:custGeom>
            <a:avLst/>
            <a:gdLst>
              <a:gd name="T0" fmla="*/ 120000 w 120000"/>
              <a:gd name="T1" fmla="*/ 77176 h 120000"/>
              <a:gd name="T2" fmla="*/ 117440 w 120000"/>
              <a:gd name="T3" fmla="*/ 70588 h 120000"/>
              <a:gd name="T4" fmla="*/ 109478 w 120000"/>
              <a:gd name="T5" fmla="*/ 59764 h 120000"/>
              <a:gd name="T6" fmla="*/ 77914 w 120000"/>
              <a:gd name="T7" fmla="*/ 16941 h 120000"/>
              <a:gd name="T8" fmla="*/ 69952 w 120000"/>
              <a:gd name="T9" fmla="*/ 6117 h 120000"/>
              <a:gd name="T10" fmla="*/ 60000 w 120000"/>
              <a:gd name="T11" fmla="*/ 0 h 120000"/>
              <a:gd name="T12" fmla="*/ 50047 w 120000"/>
              <a:gd name="T13" fmla="*/ 6117 h 120000"/>
              <a:gd name="T14" fmla="*/ 42085 w 120000"/>
              <a:gd name="T15" fmla="*/ 16941 h 120000"/>
              <a:gd name="T16" fmla="*/ 36398 w 120000"/>
              <a:gd name="T17" fmla="*/ 24470 h 120000"/>
              <a:gd name="T18" fmla="*/ 19620 w 120000"/>
              <a:gd name="T19" fmla="*/ 47294 h 120000"/>
              <a:gd name="T20" fmla="*/ 18199 w 120000"/>
              <a:gd name="T21" fmla="*/ 49411 h 120000"/>
              <a:gd name="T22" fmla="*/ 10805 w 120000"/>
              <a:gd name="T23" fmla="*/ 59764 h 120000"/>
              <a:gd name="T24" fmla="*/ 2559 w 120000"/>
              <a:gd name="T25" fmla="*/ 70588 h 120000"/>
              <a:gd name="T26" fmla="*/ 0 w 120000"/>
              <a:gd name="T27" fmla="*/ 77176 h 120000"/>
              <a:gd name="T28" fmla="*/ 2559 w 120000"/>
              <a:gd name="T29" fmla="*/ 81411 h 120000"/>
              <a:gd name="T30" fmla="*/ 4549 w 120000"/>
              <a:gd name="T31" fmla="*/ 82352 h 120000"/>
              <a:gd name="T32" fmla="*/ 12511 w 120000"/>
              <a:gd name="T33" fmla="*/ 83529 h 120000"/>
              <a:gd name="T34" fmla="*/ 28720 w 120000"/>
              <a:gd name="T35" fmla="*/ 83529 h 120000"/>
              <a:gd name="T36" fmla="*/ 36398 w 120000"/>
              <a:gd name="T37" fmla="*/ 83529 h 120000"/>
              <a:gd name="T38" fmla="*/ 36398 w 120000"/>
              <a:gd name="T39" fmla="*/ 109176 h 120000"/>
              <a:gd name="T40" fmla="*/ 36682 w 120000"/>
              <a:gd name="T41" fmla="*/ 109647 h 120000"/>
              <a:gd name="T42" fmla="*/ 36682 w 120000"/>
              <a:gd name="T43" fmla="*/ 116235 h 120000"/>
              <a:gd name="T44" fmla="*/ 41516 w 120000"/>
              <a:gd name="T45" fmla="*/ 120000 h 120000"/>
              <a:gd name="T46" fmla="*/ 78483 w 120000"/>
              <a:gd name="T47" fmla="*/ 120000 h 120000"/>
              <a:gd name="T48" fmla="*/ 79336 w 120000"/>
              <a:gd name="T49" fmla="*/ 119764 h 120000"/>
              <a:gd name="T50" fmla="*/ 83317 w 120000"/>
              <a:gd name="T51" fmla="*/ 116235 h 120000"/>
              <a:gd name="T52" fmla="*/ 83317 w 120000"/>
              <a:gd name="T53" fmla="*/ 83529 h 120000"/>
              <a:gd name="T54" fmla="*/ 107488 w 120000"/>
              <a:gd name="T55" fmla="*/ 83529 h 120000"/>
              <a:gd name="T56" fmla="*/ 120000 w 120000"/>
              <a:gd name="T57" fmla="*/ 77176 h 1200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0000"/>
              <a:gd name="T88" fmla="*/ 0 h 120000"/>
              <a:gd name="T89" fmla="*/ 120000 w 120000"/>
              <a:gd name="T90" fmla="*/ 120000 h 12000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0000" h="120000" extrusionOk="0">
                <a:moveTo>
                  <a:pt x="120000" y="77176"/>
                </a:moveTo>
                <a:cubicBezTo>
                  <a:pt x="120000" y="75764"/>
                  <a:pt x="119715" y="73647"/>
                  <a:pt x="117440" y="70588"/>
                </a:cubicBezTo>
                <a:cubicBezTo>
                  <a:pt x="109478" y="59764"/>
                  <a:pt x="109478" y="59764"/>
                  <a:pt x="109478" y="59764"/>
                </a:cubicBezTo>
                <a:cubicBezTo>
                  <a:pt x="100663" y="48000"/>
                  <a:pt x="86729" y="28705"/>
                  <a:pt x="77914" y="16941"/>
                </a:cubicBezTo>
                <a:cubicBezTo>
                  <a:pt x="69952" y="6117"/>
                  <a:pt x="69952" y="6117"/>
                  <a:pt x="69952" y="6117"/>
                </a:cubicBezTo>
                <a:cubicBezTo>
                  <a:pt x="67109" y="2117"/>
                  <a:pt x="63412" y="0"/>
                  <a:pt x="60000" y="0"/>
                </a:cubicBezTo>
                <a:cubicBezTo>
                  <a:pt x="56587" y="0"/>
                  <a:pt x="52890" y="2117"/>
                  <a:pt x="50047" y="6117"/>
                </a:cubicBezTo>
                <a:cubicBezTo>
                  <a:pt x="42085" y="16941"/>
                  <a:pt x="42085" y="16941"/>
                  <a:pt x="42085" y="16941"/>
                </a:cubicBezTo>
                <a:cubicBezTo>
                  <a:pt x="40379" y="19294"/>
                  <a:pt x="38388" y="21882"/>
                  <a:pt x="36398" y="24470"/>
                </a:cubicBezTo>
                <a:cubicBezTo>
                  <a:pt x="31279" y="31529"/>
                  <a:pt x="25308" y="39764"/>
                  <a:pt x="19620" y="47294"/>
                </a:cubicBezTo>
                <a:cubicBezTo>
                  <a:pt x="18199" y="49411"/>
                  <a:pt x="18199" y="49411"/>
                  <a:pt x="18199" y="49411"/>
                </a:cubicBezTo>
                <a:cubicBezTo>
                  <a:pt x="15355" y="53176"/>
                  <a:pt x="12796" y="56705"/>
                  <a:pt x="10805" y="59764"/>
                </a:cubicBezTo>
                <a:cubicBezTo>
                  <a:pt x="2559" y="70588"/>
                  <a:pt x="2559" y="70588"/>
                  <a:pt x="2559" y="70588"/>
                </a:cubicBezTo>
                <a:cubicBezTo>
                  <a:pt x="853" y="72941"/>
                  <a:pt x="0" y="75294"/>
                  <a:pt x="0" y="77176"/>
                </a:cubicBezTo>
                <a:cubicBezTo>
                  <a:pt x="0" y="79058"/>
                  <a:pt x="853" y="80235"/>
                  <a:pt x="2559" y="81411"/>
                </a:cubicBezTo>
                <a:cubicBezTo>
                  <a:pt x="4549" y="82352"/>
                  <a:pt x="4549" y="82352"/>
                  <a:pt x="4549" y="82352"/>
                </a:cubicBezTo>
                <a:cubicBezTo>
                  <a:pt x="6255" y="83058"/>
                  <a:pt x="9099" y="83294"/>
                  <a:pt x="12511" y="83529"/>
                </a:cubicBezTo>
                <a:cubicBezTo>
                  <a:pt x="28720" y="83529"/>
                  <a:pt x="28720" y="83529"/>
                  <a:pt x="28720" y="83529"/>
                </a:cubicBezTo>
                <a:cubicBezTo>
                  <a:pt x="36398" y="83529"/>
                  <a:pt x="36398" y="83529"/>
                  <a:pt x="36398" y="83529"/>
                </a:cubicBezTo>
                <a:cubicBezTo>
                  <a:pt x="36398" y="109176"/>
                  <a:pt x="36398" y="109176"/>
                  <a:pt x="36398" y="109176"/>
                </a:cubicBezTo>
                <a:cubicBezTo>
                  <a:pt x="36398" y="109411"/>
                  <a:pt x="36682" y="109411"/>
                  <a:pt x="36682" y="109647"/>
                </a:cubicBezTo>
                <a:cubicBezTo>
                  <a:pt x="36682" y="116235"/>
                  <a:pt x="36682" y="116235"/>
                  <a:pt x="36682" y="116235"/>
                </a:cubicBezTo>
                <a:cubicBezTo>
                  <a:pt x="36682" y="118352"/>
                  <a:pt x="38957" y="120000"/>
                  <a:pt x="41516" y="120000"/>
                </a:cubicBezTo>
                <a:cubicBezTo>
                  <a:pt x="78483" y="120000"/>
                  <a:pt x="78483" y="120000"/>
                  <a:pt x="78483" y="120000"/>
                </a:cubicBezTo>
                <a:cubicBezTo>
                  <a:pt x="78767" y="120000"/>
                  <a:pt x="79052" y="119764"/>
                  <a:pt x="79336" y="119764"/>
                </a:cubicBezTo>
                <a:cubicBezTo>
                  <a:pt x="81611" y="119529"/>
                  <a:pt x="83317" y="118117"/>
                  <a:pt x="83317" y="116235"/>
                </a:cubicBezTo>
                <a:cubicBezTo>
                  <a:pt x="83317" y="83529"/>
                  <a:pt x="83317" y="83529"/>
                  <a:pt x="83317" y="83529"/>
                </a:cubicBezTo>
                <a:cubicBezTo>
                  <a:pt x="107488" y="83529"/>
                  <a:pt x="107488" y="83529"/>
                  <a:pt x="107488" y="83529"/>
                </a:cubicBezTo>
                <a:cubicBezTo>
                  <a:pt x="115734" y="83294"/>
                  <a:pt x="120000" y="81176"/>
                  <a:pt x="120000" y="77176"/>
                </a:cubicBezTo>
                <a:close/>
              </a:path>
            </a:pathLst>
          </a:custGeom>
          <a:solidFill>
            <a:srgbClr val="5F6062"/>
          </a:solidFill>
          <a:ln w="9525">
            <a:noFill/>
            <a:round/>
            <a:headEnd/>
            <a:tailEnd/>
          </a:ln>
        </p:spPr>
        <p:txBody>
          <a:bodyPr lIns="68569" tIns="34275" rIns="68569" bIns="34275"/>
          <a:lstStyle/>
          <a:p>
            <a:endParaRPr lang="en-US" sz="1425"/>
          </a:p>
        </p:txBody>
      </p:sp>
      <p:sp>
        <p:nvSpPr>
          <p:cNvPr id="46087" name="Shape 241"/>
          <p:cNvSpPr>
            <a:spLocks/>
          </p:cNvSpPr>
          <p:nvPr/>
        </p:nvSpPr>
        <p:spPr bwMode="auto">
          <a:xfrm rot="5400000">
            <a:off x="1485305" y="1610321"/>
            <a:ext cx="425054" cy="514350"/>
          </a:xfrm>
          <a:custGeom>
            <a:avLst/>
            <a:gdLst>
              <a:gd name="T0" fmla="*/ 120000 w 120000"/>
              <a:gd name="T1" fmla="*/ 77176 h 120000"/>
              <a:gd name="T2" fmla="*/ 117440 w 120000"/>
              <a:gd name="T3" fmla="*/ 70588 h 120000"/>
              <a:gd name="T4" fmla="*/ 109478 w 120000"/>
              <a:gd name="T5" fmla="*/ 59764 h 120000"/>
              <a:gd name="T6" fmla="*/ 77914 w 120000"/>
              <a:gd name="T7" fmla="*/ 16941 h 120000"/>
              <a:gd name="T8" fmla="*/ 69952 w 120000"/>
              <a:gd name="T9" fmla="*/ 6117 h 120000"/>
              <a:gd name="T10" fmla="*/ 60000 w 120000"/>
              <a:gd name="T11" fmla="*/ 0 h 120000"/>
              <a:gd name="T12" fmla="*/ 50047 w 120000"/>
              <a:gd name="T13" fmla="*/ 6117 h 120000"/>
              <a:gd name="T14" fmla="*/ 42085 w 120000"/>
              <a:gd name="T15" fmla="*/ 16941 h 120000"/>
              <a:gd name="T16" fmla="*/ 36398 w 120000"/>
              <a:gd name="T17" fmla="*/ 24470 h 120000"/>
              <a:gd name="T18" fmla="*/ 19620 w 120000"/>
              <a:gd name="T19" fmla="*/ 47294 h 120000"/>
              <a:gd name="T20" fmla="*/ 18199 w 120000"/>
              <a:gd name="T21" fmla="*/ 49411 h 120000"/>
              <a:gd name="T22" fmla="*/ 10805 w 120000"/>
              <a:gd name="T23" fmla="*/ 59764 h 120000"/>
              <a:gd name="T24" fmla="*/ 2559 w 120000"/>
              <a:gd name="T25" fmla="*/ 70588 h 120000"/>
              <a:gd name="T26" fmla="*/ 0 w 120000"/>
              <a:gd name="T27" fmla="*/ 77176 h 120000"/>
              <a:gd name="T28" fmla="*/ 2559 w 120000"/>
              <a:gd name="T29" fmla="*/ 81411 h 120000"/>
              <a:gd name="T30" fmla="*/ 4549 w 120000"/>
              <a:gd name="T31" fmla="*/ 82352 h 120000"/>
              <a:gd name="T32" fmla="*/ 12511 w 120000"/>
              <a:gd name="T33" fmla="*/ 83529 h 120000"/>
              <a:gd name="T34" fmla="*/ 28720 w 120000"/>
              <a:gd name="T35" fmla="*/ 83529 h 120000"/>
              <a:gd name="T36" fmla="*/ 36398 w 120000"/>
              <a:gd name="T37" fmla="*/ 83529 h 120000"/>
              <a:gd name="T38" fmla="*/ 36398 w 120000"/>
              <a:gd name="T39" fmla="*/ 109176 h 120000"/>
              <a:gd name="T40" fmla="*/ 36682 w 120000"/>
              <a:gd name="T41" fmla="*/ 109647 h 120000"/>
              <a:gd name="T42" fmla="*/ 36682 w 120000"/>
              <a:gd name="T43" fmla="*/ 116235 h 120000"/>
              <a:gd name="T44" fmla="*/ 41516 w 120000"/>
              <a:gd name="T45" fmla="*/ 120000 h 120000"/>
              <a:gd name="T46" fmla="*/ 78483 w 120000"/>
              <a:gd name="T47" fmla="*/ 120000 h 120000"/>
              <a:gd name="T48" fmla="*/ 79336 w 120000"/>
              <a:gd name="T49" fmla="*/ 119764 h 120000"/>
              <a:gd name="T50" fmla="*/ 83317 w 120000"/>
              <a:gd name="T51" fmla="*/ 116235 h 120000"/>
              <a:gd name="T52" fmla="*/ 83317 w 120000"/>
              <a:gd name="T53" fmla="*/ 83529 h 120000"/>
              <a:gd name="T54" fmla="*/ 107488 w 120000"/>
              <a:gd name="T55" fmla="*/ 83529 h 120000"/>
              <a:gd name="T56" fmla="*/ 120000 w 120000"/>
              <a:gd name="T57" fmla="*/ 77176 h 1200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0000"/>
              <a:gd name="T88" fmla="*/ 0 h 120000"/>
              <a:gd name="T89" fmla="*/ 120000 w 120000"/>
              <a:gd name="T90" fmla="*/ 120000 h 12000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0000" h="120000" extrusionOk="0">
                <a:moveTo>
                  <a:pt x="120000" y="77176"/>
                </a:moveTo>
                <a:cubicBezTo>
                  <a:pt x="120000" y="75764"/>
                  <a:pt x="119715" y="73647"/>
                  <a:pt x="117440" y="70588"/>
                </a:cubicBezTo>
                <a:cubicBezTo>
                  <a:pt x="109478" y="59764"/>
                  <a:pt x="109478" y="59764"/>
                  <a:pt x="109478" y="59764"/>
                </a:cubicBezTo>
                <a:cubicBezTo>
                  <a:pt x="100663" y="48000"/>
                  <a:pt x="86729" y="28705"/>
                  <a:pt x="77914" y="16941"/>
                </a:cubicBezTo>
                <a:cubicBezTo>
                  <a:pt x="69952" y="6117"/>
                  <a:pt x="69952" y="6117"/>
                  <a:pt x="69952" y="6117"/>
                </a:cubicBezTo>
                <a:cubicBezTo>
                  <a:pt x="67109" y="2117"/>
                  <a:pt x="63412" y="0"/>
                  <a:pt x="60000" y="0"/>
                </a:cubicBezTo>
                <a:cubicBezTo>
                  <a:pt x="56587" y="0"/>
                  <a:pt x="52890" y="2117"/>
                  <a:pt x="50047" y="6117"/>
                </a:cubicBezTo>
                <a:cubicBezTo>
                  <a:pt x="42085" y="16941"/>
                  <a:pt x="42085" y="16941"/>
                  <a:pt x="42085" y="16941"/>
                </a:cubicBezTo>
                <a:cubicBezTo>
                  <a:pt x="40379" y="19294"/>
                  <a:pt x="38388" y="21882"/>
                  <a:pt x="36398" y="24470"/>
                </a:cubicBezTo>
                <a:cubicBezTo>
                  <a:pt x="31279" y="31529"/>
                  <a:pt x="25308" y="39764"/>
                  <a:pt x="19620" y="47294"/>
                </a:cubicBezTo>
                <a:cubicBezTo>
                  <a:pt x="18199" y="49411"/>
                  <a:pt x="18199" y="49411"/>
                  <a:pt x="18199" y="49411"/>
                </a:cubicBezTo>
                <a:cubicBezTo>
                  <a:pt x="15355" y="53176"/>
                  <a:pt x="12796" y="56705"/>
                  <a:pt x="10805" y="59764"/>
                </a:cubicBezTo>
                <a:cubicBezTo>
                  <a:pt x="2559" y="70588"/>
                  <a:pt x="2559" y="70588"/>
                  <a:pt x="2559" y="70588"/>
                </a:cubicBezTo>
                <a:cubicBezTo>
                  <a:pt x="853" y="72941"/>
                  <a:pt x="0" y="75294"/>
                  <a:pt x="0" y="77176"/>
                </a:cubicBezTo>
                <a:cubicBezTo>
                  <a:pt x="0" y="79058"/>
                  <a:pt x="853" y="80235"/>
                  <a:pt x="2559" y="81411"/>
                </a:cubicBezTo>
                <a:cubicBezTo>
                  <a:pt x="4549" y="82352"/>
                  <a:pt x="4549" y="82352"/>
                  <a:pt x="4549" y="82352"/>
                </a:cubicBezTo>
                <a:cubicBezTo>
                  <a:pt x="6255" y="83058"/>
                  <a:pt x="9099" y="83294"/>
                  <a:pt x="12511" y="83529"/>
                </a:cubicBezTo>
                <a:cubicBezTo>
                  <a:pt x="28720" y="83529"/>
                  <a:pt x="28720" y="83529"/>
                  <a:pt x="28720" y="83529"/>
                </a:cubicBezTo>
                <a:cubicBezTo>
                  <a:pt x="36398" y="83529"/>
                  <a:pt x="36398" y="83529"/>
                  <a:pt x="36398" y="83529"/>
                </a:cubicBezTo>
                <a:cubicBezTo>
                  <a:pt x="36398" y="109176"/>
                  <a:pt x="36398" y="109176"/>
                  <a:pt x="36398" y="109176"/>
                </a:cubicBezTo>
                <a:cubicBezTo>
                  <a:pt x="36398" y="109411"/>
                  <a:pt x="36682" y="109411"/>
                  <a:pt x="36682" y="109647"/>
                </a:cubicBezTo>
                <a:cubicBezTo>
                  <a:pt x="36682" y="116235"/>
                  <a:pt x="36682" y="116235"/>
                  <a:pt x="36682" y="116235"/>
                </a:cubicBezTo>
                <a:cubicBezTo>
                  <a:pt x="36682" y="118352"/>
                  <a:pt x="38957" y="120000"/>
                  <a:pt x="41516" y="120000"/>
                </a:cubicBezTo>
                <a:cubicBezTo>
                  <a:pt x="78483" y="120000"/>
                  <a:pt x="78483" y="120000"/>
                  <a:pt x="78483" y="120000"/>
                </a:cubicBezTo>
                <a:cubicBezTo>
                  <a:pt x="78767" y="120000"/>
                  <a:pt x="79052" y="119764"/>
                  <a:pt x="79336" y="119764"/>
                </a:cubicBezTo>
                <a:cubicBezTo>
                  <a:pt x="81611" y="119529"/>
                  <a:pt x="83317" y="118117"/>
                  <a:pt x="83317" y="116235"/>
                </a:cubicBezTo>
                <a:cubicBezTo>
                  <a:pt x="83317" y="83529"/>
                  <a:pt x="83317" y="83529"/>
                  <a:pt x="83317" y="83529"/>
                </a:cubicBezTo>
                <a:cubicBezTo>
                  <a:pt x="107488" y="83529"/>
                  <a:pt x="107488" y="83529"/>
                  <a:pt x="107488" y="83529"/>
                </a:cubicBezTo>
                <a:cubicBezTo>
                  <a:pt x="115734" y="83294"/>
                  <a:pt x="120000" y="81176"/>
                  <a:pt x="120000" y="77176"/>
                </a:cubicBezTo>
                <a:close/>
              </a:path>
            </a:pathLst>
          </a:custGeom>
          <a:solidFill>
            <a:srgbClr val="5F6062"/>
          </a:solidFill>
          <a:ln w="9525">
            <a:noFill/>
            <a:round/>
            <a:headEnd/>
            <a:tailEnd/>
          </a:ln>
        </p:spPr>
        <p:txBody>
          <a:bodyPr lIns="68569" tIns="34275" rIns="68569" bIns="34275"/>
          <a:lstStyle/>
          <a:p>
            <a:endParaRPr lang="en-US" sz="1425"/>
          </a:p>
        </p:txBody>
      </p:sp>
      <p:sp>
        <p:nvSpPr>
          <p:cNvPr id="242" name="Shape 242"/>
          <p:cNvSpPr/>
          <p:nvPr/>
        </p:nvSpPr>
        <p:spPr>
          <a:xfrm>
            <a:off x="2175273" y="1496616"/>
            <a:ext cx="1013222" cy="741759"/>
          </a:xfrm>
          <a:prstGeom prst="parallelogram">
            <a:avLst>
              <a:gd name="adj" fmla="val 25000"/>
            </a:avLst>
          </a:prstGeom>
          <a:solidFill>
            <a:schemeClr val="accent4"/>
          </a:solidFill>
          <a:ln>
            <a:noFill/>
          </a:ln>
        </p:spPr>
        <p:txBody>
          <a:bodyPr lIns="68569" tIns="34275" rIns="68569" bIns="34275" anchor="ctr"/>
          <a:lstStyle/>
          <a:p>
            <a:pPr algn="ctr">
              <a:buSzPct val="25000"/>
              <a:defRPr/>
            </a:pPr>
            <a:r>
              <a:rPr lang="en-US" sz="1800" kern="0">
                <a:solidFill>
                  <a:srgbClr val="FFFFFF"/>
                </a:solidFill>
                <a:latin typeface="Arial"/>
                <a:ea typeface="Arial"/>
                <a:cs typeface="Arial"/>
                <a:sym typeface="Arial"/>
              </a:rPr>
              <a:t>ETL</a:t>
            </a:r>
          </a:p>
        </p:txBody>
      </p:sp>
      <p:sp>
        <p:nvSpPr>
          <p:cNvPr id="46089" name="Shape 243"/>
          <p:cNvSpPr>
            <a:spLocks/>
          </p:cNvSpPr>
          <p:nvPr/>
        </p:nvSpPr>
        <p:spPr bwMode="auto">
          <a:xfrm rot="5400000">
            <a:off x="3541514" y="1610321"/>
            <a:ext cx="425054" cy="514350"/>
          </a:xfrm>
          <a:custGeom>
            <a:avLst/>
            <a:gdLst>
              <a:gd name="T0" fmla="*/ 120000 w 120000"/>
              <a:gd name="T1" fmla="*/ 77176 h 120000"/>
              <a:gd name="T2" fmla="*/ 117440 w 120000"/>
              <a:gd name="T3" fmla="*/ 70588 h 120000"/>
              <a:gd name="T4" fmla="*/ 109478 w 120000"/>
              <a:gd name="T5" fmla="*/ 59764 h 120000"/>
              <a:gd name="T6" fmla="*/ 77914 w 120000"/>
              <a:gd name="T7" fmla="*/ 16941 h 120000"/>
              <a:gd name="T8" fmla="*/ 69952 w 120000"/>
              <a:gd name="T9" fmla="*/ 6117 h 120000"/>
              <a:gd name="T10" fmla="*/ 60000 w 120000"/>
              <a:gd name="T11" fmla="*/ 0 h 120000"/>
              <a:gd name="T12" fmla="*/ 50047 w 120000"/>
              <a:gd name="T13" fmla="*/ 6117 h 120000"/>
              <a:gd name="T14" fmla="*/ 42085 w 120000"/>
              <a:gd name="T15" fmla="*/ 16941 h 120000"/>
              <a:gd name="T16" fmla="*/ 36398 w 120000"/>
              <a:gd name="T17" fmla="*/ 24470 h 120000"/>
              <a:gd name="T18" fmla="*/ 19620 w 120000"/>
              <a:gd name="T19" fmla="*/ 47294 h 120000"/>
              <a:gd name="T20" fmla="*/ 18199 w 120000"/>
              <a:gd name="T21" fmla="*/ 49411 h 120000"/>
              <a:gd name="T22" fmla="*/ 10805 w 120000"/>
              <a:gd name="T23" fmla="*/ 59764 h 120000"/>
              <a:gd name="T24" fmla="*/ 2559 w 120000"/>
              <a:gd name="T25" fmla="*/ 70588 h 120000"/>
              <a:gd name="T26" fmla="*/ 0 w 120000"/>
              <a:gd name="T27" fmla="*/ 77176 h 120000"/>
              <a:gd name="T28" fmla="*/ 2559 w 120000"/>
              <a:gd name="T29" fmla="*/ 81411 h 120000"/>
              <a:gd name="T30" fmla="*/ 4549 w 120000"/>
              <a:gd name="T31" fmla="*/ 82352 h 120000"/>
              <a:gd name="T32" fmla="*/ 12511 w 120000"/>
              <a:gd name="T33" fmla="*/ 83529 h 120000"/>
              <a:gd name="T34" fmla="*/ 28720 w 120000"/>
              <a:gd name="T35" fmla="*/ 83529 h 120000"/>
              <a:gd name="T36" fmla="*/ 36398 w 120000"/>
              <a:gd name="T37" fmla="*/ 83529 h 120000"/>
              <a:gd name="T38" fmla="*/ 36398 w 120000"/>
              <a:gd name="T39" fmla="*/ 109176 h 120000"/>
              <a:gd name="T40" fmla="*/ 36682 w 120000"/>
              <a:gd name="T41" fmla="*/ 109647 h 120000"/>
              <a:gd name="T42" fmla="*/ 36682 w 120000"/>
              <a:gd name="T43" fmla="*/ 116235 h 120000"/>
              <a:gd name="T44" fmla="*/ 41516 w 120000"/>
              <a:gd name="T45" fmla="*/ 120000 h 120000"/>
              <a:gd name="T46" fmla="*/ 78483 w 120000"/>
              <a:gd name="T47" fmla="*/ 120000 h 120000"/>
              <a:gd name="T48" fmla="*/ 79336 w 120000"/>
              <a:gd name="T49" fmla="*/ 119764 h 120000"/>
              <a:gd name="T50" fmla="*/ 83317 w 120000"/>
              <a:gd name="T51" fmla="*/ 116235 h 120000"/>
              <a:gd name="T52" fmla="*/ 83317 w 120000"/>
              <a:gd name="T53" fmla="*/ 83529 h 120000"/>
              <a:gd name="T54" fmla="*/ 107488 w 120000"/>
              <a:gd name="T55" fmla="*/ 83529 h 120000"/>
              <a:gd name="T56" fmla="*/ 120000 w 120000"/>
              <a:gd name="T57" fmla="*/ 77176 h 1200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0000"/>
              <a:gd name="T88" fmla="*/ 0 h 120000"/>
              <a:gd name="T89" fmla="*/ 120000 w 120000"/>
              <a:gd name="T90" fmla="*/ 120000 h 12000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0000" h="120000" extrusionOk="0">
                <a:moveTo>
                  <a:pt x="120000" y="77176"/>
                </a:moveTo>
                <a:cubicBezTo>
                  <a:pt x="120000" y="75764"/>
                  <a:pt x="119715" y="73647"/>
                  <a:pt x="117440" y="70588"/>
                </a:cubicBezTo>
                <a:cubicBezTo>
                  <a:pt x="109478" y="59764"/>
                  <a:pt x="109478" y="59764"/>
                  <a:pt x="109478" y="59764"/>
                </a:cubicBezTo>
                <a:cubicBezTo>
                  <a:pt x="100663" y="48000"/>
                  <a:pt x="86729" y="28705"/>
                  <a:pt x="77914" y="16941"/>
                </a:cubicBezTo>
                <a:cubicBezTo>
                  <a:pt x="69952" y="6117"/>
                  <a:pt x="69952" y="6117"/>
                  <a:pt x="69952" y="6117"/>
                </a:cubicBezTo>
                <a:cubicBezTo>
                  <a:pt x="67109" y="2117"/>
                  <a:pt x="63412" y="0"/>
                  <a:pt x="60000" y="0"/>
                </a:cubicBezTo>
                <a:cubicBezTo>
                  <a:pt x="56587" y="0"/>
                  <a:pt x="52890" y="2117"/>
                  <a:pt x="50047" y="6117"/>
                </a:cubicBezTo>
                <a:cubicBezTo>
                  <a:pt x="42085" y="16941"/>
                  <a:pt x="42085" y="16941"/>
                  <a:pt x="42085" y="16941"/>
                </a:cubicBezTo>
                <a:cubicBezTo>
                  <a:pt x="40379" y="19294"/>
                  <a:pt x="38388" y="21882"/>
                  <a:pt x="36398" y="24470"/>
                </a:cubicBezTo>
                <a:cubicBezTo>
                  <a:pt x="31279" y="31529"/>
                  <a:pt x="25308" y="39764"/>
                  <a:pt x="19620" y="47294"/>
                </a:cubicBezTo>
                <a:cubicBezTo>
                  <a:pt x="18199" y="49411"/>
                  <a:pt x="18199" y="49411"/>
                  <a:pt x="18199" y="49411"/>
                </a:cubicBezTo>
                <a:cubicBezTo>
                  <a:pt x="15355" y="53176"/>
                  <a:pt x="12796" y="56705"/>
                  <a:pt x="10805" y="59764"/>
                </a:cubicBezTo>
                <a:cubicBezTo>
                  <a:pt x="2559" y="70588"/>
                  <a:pt x="2559" y="70588"/>
                  <a:pt x="2559" y="70588"/>
                </a:cubicBezTo>
                <a:cubicBezTo>
                  <a:pt x="853" y="72941"/>
                  <a:pt x="0" y="75294"/>
                  <a:pt x="0" y="77176"/>
                </a:cubicBezTo>
                <a:cubicBezTo>
                  <a:pt x="0" y="79058"/>
                  <a:pt x="853" y="80235"/>
                  <a:pt x="2559" y="81411"/>
                </a:cubicBezTo>
                <a:cubicBezTo>
                  <a:pt x="4549" y="82352"/>
                  <a:pt x="4549" y="82352"/>
                  <a:pt x="4549" y="82352"/>
                </a:cubicBezTo>
                <a:cubicBezTo>
                  <a:pt x="6255" y="83058"/>
                  <a:pt x="9099" y="83294"/>
                  <a:pt x="12511" y="83529"/>
                </a:cubicBezTo>
                <a:cubicBezTo>
                  <a:pt x="28720" y="83529"/>
                  <a:pt x="28720" y="83529"/>
                  <a:pt x="28720" y="83529"/>
                </a:cubicBezTo>
                <a:cubicBezTo>
                  <a:pt x="36398" y="83529"/>
                  <a:pt x="36398" y="83529"/>
                  <a:pt x="36398" y="83529"/>
                </a:cubicBezTo>
                <a:cubicBezTo>
                  <a:pt x="36398" y="109176"/>
                  <a:pt x="36398" y="109176"/>
                  <a:pt x="36398" y="109176"/>
                </a:cubicBezTo>
                <a:cubicBezTo>
                  <a:pt x="36398" y="109411"/>
                  <a:pt x="36682" y="109411"/>
                  <a:pt x="36682" y="109647"/>
                </a:cubicBezTo>
                <a:cubicBezTo>
                  <a:pt x="36682" y="116235"/>
                  <a:pt x="36682" y="116235"/>
                  <a:pt x="36682" y="116235"/>
                </a:cubicBezTo>
                <a:cubicBezTo>
                  <a:pt x="36682" y="118352"/>
                  <a:pt x="38957" y="120000"/>
                  <a:pt x="41516" y="120000"/>
                </a:cubicBezTo>
                <a:cubicBezTo>
                  <a:pt x="78483" y="120000"/>
                  <a:pt x="78483" y="120000"/>
                  <a:pt x="78483" y="120000"/>
                </a:cubicBezTo>
                <a:cubicBezTo>
                  <a:pt x="78767" y="120000"/>
                  <a:pt x="79052" y="119764"/>
                  <a:pt x="79336" y="119764"/>
                </a:cubicBezTo>
                <a:cubicBezTo>
                  <a:pt x="81611" y="119529"/>
                  <a:pt x="83317" y="118117"/>
                  <a:pt x="83317" y="116235"/>
                </a:cubicBezTo>
                <a:cubicBezTo>
                  <a:pt x="83317" y="83529"/>
                  <a:pt x="83317" y="83529"/>
                  <a:pt x="83317" y="83529"/>
                </a:cubicBezTo>
                <a:cubicBezTo>
                  <a:pt x="107488" y="83529"/>
                  <a:pt x="107488" y="83529"/>
                  <a:pt x="107488" y="83529"/>
                </a:cubicBezTo>
                <a:cubicBezTo>
                  <a:pt x="115734" y="83294"/>
                  <a:pt x="120000" y="81176"/>
                  <a:pt x="120000" y="77176"/>
                </a:cubicBezTo>
                <a:close/>
              </a:path>
            </a:pathLst>
          </a:custGeom>
          <a:solidFill>
            <a:srgbClr val="5F6062"/>
          </a:solidFill>
          <a:ln w="9525">
            <a:noFill/>
            <a:round/>
            <a:headEnd/>
            <a:tailEnd/>
          </a:ln>
        </p:spPr>
        <p:txBody>
          <a:bodyPr lIns="68569" tIns="34275" rIns="68569" bIns="34275"/>
          <a:lstStyle/>
          <a:p>
            <a:endParaRPr lang="en-US" sz="1425"/>
          </a:p>
        </p:txBody>
      </p:sp>
      <p:grpSp>
        <p:nvGrpSpPr>
          <p:cNvPr id="46090" name="Shape 244"/>
          <p:cNvGrpSpPr>
            <a:grpSpLocks/>
          </p:cNvGrpSpPr>
          <p:nvPr/>
        </p:nvGrpSpPr>
        <p:grpSpPr bwMode="auto">
          <a:xfrm>
            <a:off x="7133035" y="1441847"/>
            <a:ext cx="1391841" cy="851297"/>
            <a:chOff x="9916896" y="1952802"/>
            <a:chExt cx="1855668" cy="1136342"/>
          </a:xfrm>
        </p:grpSpPr>
        <p:grpSp>
          <p:nvGrpSpPr>
            <p:cNvPr id="46171" name="Shape 245"/>
            <p:cNvGrpSpPr>
              <a:grpSpLocks/>
            </p:cNvGrpSpPr>
            <p:nvPr/>
          </p:nvGrpSpPr>
          <p:grpSpPr bwMode="auto">
            <a:xfrm>
              <a:off x="10424888" y="1952802"/>
              <a:ext cx="970252" cy="649223"/>
              <a:chOff x="5216525" y="-11112"/>
              <a:chExt cx="2149474" cy="1438275"/>
            </a:xfrm>
          </p:grpSpPr>
          <p:sp>
            <p:nvSpPr>
              <p:cNvPr id="46180" name="Shape 246"/>
              <p:cNvSpPr>
                <a:spLocks/>
              </p:cNvSpPr>
              <p:nvPr/>
            </p:nvSpPr>
            <p:spPr bwMode="auto">
              <a:xfrm>
                <a:off x="5216525" y="581025"/>
                <a:ext cx="746125" cy="641350"/>
              </a:xfrm>
              <a:custGeom>
                <a:avLst/>
                <a:gdLst>
                  <a:gd name="T0" fmla="*/ 107939 w 120000"/>
                  <a:gd name="T1" fmla="*/ 35087 h 120000"/>
                  <a:gd name="T2" fmla="*/ 120000 w 120000"/>
                  <a:gd name="T3" fmla="*/ 23157 h 120000"/>
                  <a:gd name="T4" fmla="*/ 118793 w 120000"/>
                  <a:gd name="T5" fmla="*/ 21754 h 120000"/>
                  <a:gd name="T6" fmla="*/ 106733 w 120000"/>
                  <a:gd name="T7" fmla="*/ 10526 h 120000"/>
                  <a:gd name="T8" fmla="*/ 84422 w 120000"/>
                  <a:gd name="T9" fmla="*/ 0 h 120000"/>
                  <a:gd name="T10" fmla="*/ 72964 w 120000"/>
                  <a:gd name="T11" fmla="*/ 11228 h 120000"/>
                  <a:gd name="T12" fmla="*/ 57889 w 120000"/>
                  <a:gd name="T13" fmla="*/ 11228 h 120000"/>
                  <a:gd name="T14" fmla="*/ 46432 w 120000"/>
                  <a:gd name="T15" fmla="*/ 0 h 120000"/>
                  <a:gd name="T16" fmla="*/ 27738 w 120000"/>
                  <a:gd name="T17" fmla="*/ 8421 h 120000"/>
                  <a:gd name="T18" fmla="*/ 12060 w 120000"/>
                  <a:gd name="T19" fmla="*/ 21754 h 120000"/>
                  <a:gd name="T20" fmla="*/ 0 w 120000"/>
                  <a:gd name="T21" fmla="*/ 77894 h 120000"/>
                  <a:gd name="T22" fmla="*/ 0 w 120000"/>
                  <a:gd name="T23" fmla="*/ 78596 h 120000"/>
                  <a:gd name="T24" fmla="*/ 93467 w 120000"/>
                  <a:gd name="T25" fmla="*/ 107368 h 120000"/>
                  <a:gd name="T26" fmla="*/ 92864 w 120000"/>
                  <a:gd name="T27" fmla="*/ 107368 h 120000"/>
                  <a:gd name="T28" fmla="*/ 107939 w 120000"/>
                  <a:gd name="T29" fmla="*/ 35087 h 1200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0000"/>
                  <a:gd name="T46" fmla="*/ 0 h 120000"/>
                  <a:gd name="T47" fmla="*/ 120000 w 120000"/>
                  <a:gd name="T48" fmla="*/ 120000 h 1200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0000" h="120000" extrusionOk="0">
                    <a:moveTo>
                      <a:pt x="107939" y="35087"/>
                    </a:moveTo>
                    <a:cubicBezTo>
                      <a:pt x="111557" y="29473"/>
                      <a:pt x="115778" y="25964"/>
                      <a:pt x="120000" y="23157"/>
                    </a:cubicBezTo>
                    <a:cubicBezTo>
                      <a:pt x="119396" y="22456"/>
                      <a:pt x="119396" y="21754"/>
                      <a:pt x="118793" y="21754"/>
                    </a:cubicBezTo>
                    <a:cubicBezTo>
                      <a:pt x="115175" y="15438"/>
                      <a:pt x="110954" y="12631"/>
                      <a:pt x="106733" y="10526"/>
                    </a:cubicBezTo>
                    <a:cubicBezTo>
                      <a:pt x="98894" y="6315"/>
                      <a:pt x="91055" y="6315"/>
                      <a:pt x="84422" y="0"/>
                    </a:cubicBezTo>
                    <a:cubicBezTo>
                      <a:pt x="81407" y="4912"/>
                      <a:pt x="77788" y="9122"/>
                      <a:pt x="72964" y="11228"/>
                    </a:cubicBezTo>
                    <a:cubicBezTo>
                      <a:pt x="69346" y="12631"/>
                      <a:pt x="61507" y="12631"/>
                      <a:pt x="57889" y="11228"/>
                    </a:cubicBezTo>
                    <a:cubicBezTo>
                      <a:pt x="53065" y="9122"/>
                      <a:pt x="49447" y="4912"/>
                      <a:pt x="46432" y="0"/>
                    </a:cubicBezTo>
                    <a:cubicBezTo>
                      <a:pt x="40402" y="5614"/>
                      <a:pt x="34371" y="6315"/>
                      <a:pt x="27738" y="8421"/>
                    </a:cubicBezTo>
                    <a:cubicBezTo>
                      <a:pt x="22311" y="10526"/>
                      <a:pt x="17487" y="14035"/>
                      <a:pt x="12060" y="21754"/>
                    </a:cubicBezTo>
                    <a:cubicBezTo>
                      <a:pt x="1809" y="36491"/>
                      <a:pt x="0" y="54736"/>
                      <a:pt x="0" y="77894"/>
                    </a:cubicBezTo>
                    <a:cubicBezTo>
                      <a:pt x="0" y="78596"/>
                      <a:pt x="0" y="78596"/>
                      <a:pt x="0" y="78596"/>
                    </a:cubicBezTo>
                    <a:cubicBezTo>
                      <a:pt x="24120" y="110175"/>
                      <a:pt x="61507" y="120000"/>
                      <a:pt x="93467" y="107368"/>
                    </a:cubicBezTo>
                    <a:cubicBezTo>
                      <a:pt x="92864" y="107368"/>
                      <a:pt x="92864" y="107368"/>
                      <a:pt x="92864" y="107368"/>
                    </a:cubicBezTo>
                    <a:cubicBezTo>
                      <a:pt x="92864" y="77894"/>
                      <a:pt x="94673" y="54736"/>
                      <a:pt x="107939" y="35087"/>
                    </a:cubicBezTo>
                    <a:close/>
                  </a:path>
                </a:pathLst>
              </a:custGeom>
              <a:solidFill>
                <a:srgbClr val="5F6062"/>
              </a:solidFill>
              <a:ln w="9525">
                <a:noFill/>
                <a:round/>
                <a:headEnd/>
                <a:tailEnd/>
              </a:ln>
            </p:spPr>
            <p:txBody>
              <a:bodyPr lIns="68569" tIns="34275" rIns="68569" bIns="34275"/>
              <a:lstStyle/>
              <a:p>
                <a:endParaRPr lang="en-US" sz="1425"/>
              </a:p>
            </p:txBody>
          </p:sp>
          <p:sp>
            <p:nvSpPr>
              <p:cNvPr id="46181" name="Shape 247"/>
              <p:cNvSpPr>
                <a:spLocks/>
              </p:cNvSpPr>
              <p:nvPr/>
            </p:nvSpPr>
            <p:spPr bwMode="auto">
              <a:xfrm>
                <a:off x="5427662" y="0"/>
                <a:ext cx="377824" cy="606425"/>
              </a:xfrm>
              <a:custGeom>
                <a:avLst/>
                <a:gdLst>
                  <a:gd name="T0" fmla="*/ 9504 w 120000"/>
                  <a:gd name="T1" fmla="*/ 65185 h 120000"/>
                  <a:gd name="T2" fmla="*/ 5940 w 120000"/>
                  <a:gd name="T3" fmla="*/ 67407 h 120000"/>
                  <a:gd name="T4" fmla="*/ 9504 w 120000"/>
                  <a:gd name="T5" fmla="*/ 83703 h 120000"/>
                  <a:gd name="T6" fmla="*/ 14257 w 120000"/>
                  <a:gd name="T7" fmla="*/ 85925 h 120000"/>
                  <a:gd name="T8" fmla="*/ 29702 w 120000"/>
                  <a:gd name="T9" fmla="*/ 103703 h 120000"/>
                  <a:gd name="T10" fmla="*/ 49900 w 120000"/>
                  <a:gd name="T11" fmla="*/ 115555 h 120000"/>
                  <a:gd name="T12" fmla="*/ 74851 w 120000"/>
                  <a:gd name="T13" fmla="*/ 115555 h 120000"/>
                  <a:gd name="T14" fmla="*/ 95049 w 120000"/>
                  <a:gd name="T15" fmla="*/ 103703 h 120000"/>
                  <a:gd name="T16" fmla="*/ 110495 w 120000"/>
                  <a:gd name="T17" fmla="*/ 85925 h 120000"/>
                  <a:gd name="T18" fmla="*/ 115247 w 120000"/>
                  <a:gd name="T19" fmla="*/ 83703 h 120000"/>
                  <a:gd name="T20" fmla="*/ 118811 w 120000"/>
                  <a:gd name="T21" fmla="*/ 67407 h 120000"/>
                  <a:gd name="T22" fmla="*/ 115247 w 120000"/>
                  <a:gd name="T23" fmla="*/ 65185 h 120000"/>
                  <a:gd name="T24" fmla="*/ 115247 w 120000"/>
                  <a:gd name="T25" fmla="*/ 64444 h 120000"/>
                  <a:gd name="T26" fmla="*/ 116435 w 120000"/>
                  <a:gd name="T27" fmla="*/ 60000 h 120000"/>
                  <a:gd name="T28" fmla="*/ 117623 w 120000"/>
                  <a:gd name="T29" fmla="*/ 54814 h 120000"/>
                  <a:gd name="T30" fmla="*/ 118811 w 120000"/>
                  <a:gd name="T31" fmla="*/ 48148 h 120000"/>
                  <a:gd name="T32" fmla="*/ 117623 w 120000"/>
                  <a:gd name="T33" fmla="*/ 41481 h 120000"/>
                  <a:gd name="T34" fmla="*/ 118811 w 120000"/>
                  <a:gd name="T35" fmla="*/ 34814 h 120000"/>
                  <a:gd name="T36" fmla="*/ 116435 w 120000"/>
                  <a:gd name="T37" fmla="*/ 23703 h 120000"/>
                  <a:gd name="T38" fmla="*/ 100990 w 120000"/>
                  <a:gd name="T39" fmla="*/ 11851 h 120000"/>
                  <a:gd name="T40" fmla="*/ 87920 w 120000"/>
                  <a:gd name="T41" fmla="*/ 17037 h 120000"/>
                  <a:gd name="T42" fmla="*/ 86732 w 120000"/>
                  <a:gd name="T43" fmla="*/ 7407 h 120000"/>
                  <a:gd name="T44" fmla="*/ 72475 w 120000"/>
                  <a:gd name="T45" fmla="*/ 13333 h 120000"/>
                  <a:gd name="T46" fmla="*/ 77227 w 120000"/>
                  <a:gd name="T47" fmla="*/ 1481 h 120000"/>
                  <a:gd name="T48" fmla="*/ 57029 w 120000"/>
                  <a:gd name="T49" fmla="*/ 14814 h 120000"/>
                  <a:gd name="T50" fmla="*/ 46336 w 120000"/>
                  <a:gd name="T51" fmla="*/ 8888 h 120000"/>
                  <a:gd name="T52" fmla="*/ 39207 w 120000"/>
                  <a:gd name="T53" fmla="*/ 6666 h 120000"/>
                  <a:gd name="T54" fmla="*/ 29702 w 120000"/>
                  <a:gd name="T55" fmla="*/ 18518 h 120000"/>
                  <a:gd name="T56" fmla="*/ 7128 w 120000"/>
                  <a:gd name="T57" fmla="*/ 15555 h 120000"/>
                  <a:gd name="T58" fmla="*/ 15445 w 120000"/>
                  <a:gd name="T59" fmla="*/ 25185 h 120000"/>
                  <a:gd name="T60" fmla="*/ 4752 w 120000"/>
                  <a:gd name="T61" fmla="*/ 28148 h 120000"/>
                  <a:gd name="T62" fmla="*/ 7128 w 120000"/>
                  <a:gd name="T63" fmla="*/ 34814 h 120000"/>
                  <a:gd name="T64" fmla="*/ 7128 w 120000"/>
                  <a:gd name="T65" fmla="*/ 40740 h 120000"/>
                  <a:gd name="T66" fmla="*/ 3564 w 120000"/>
                  <a:gd name="T67" fmla="*/ 43703 h 120000"/>
                  <a:gd name="T68" fmla="*/ 7128 w 120000"/>
                  <a:gd name="T69" fmla="*/ 49629 h 120000"/>
                  <a:gd name="T70" fmla="*/ 9504 w 120000"/>
                  <a:gd name="T71" fmla="*/ 65185 h 120000"/>
                  <a:gd name="T72" fmla="*/ 21386 w 120000"/>
                  <a:gd name="T73" fmla="*/ 50370 h 120000"/>
                  <a:gd name="T74" fmla="*/ 43960 w 120000"/>
                  <a:gd name="T75" fmla="*/ 59259 h 120000"/>
                  <a:gd name="T76" fmla="*/ 35643 w 120000"/>
                  <a:gd name="T77" fmla="*/ 51111 h 120000"/>
                  <a:gd name="T78" fmla="*/ 59405 w 120000"/>
                  <a:gd name="T79" fmla="*/ 60000 h 120000"/>
                  <a:gd name="T80" fmla="*/ 103366 w 120000"/>
                  <a:gd name="T81" fmla="*/ 54074 h 120000"/>
                  <a:gd name="T82" fmla="*/ 110495 w 120000"/>
                  <a:gd name="T83" fmla="*/ 62222 h 120000"/>
                  <a:gd name="T84" fmla="*/ 108118 w 120000"/>
                  <a:gd name="T85" fmla="*/ 77777 h 120000"/>
                  <a:gd name="T86" fmla="*/ 99801 w 120000"/>
                  <a:gd name="T87" fmla="*/ 90370 h 120000"/>
                  <a:gd name="T88" fmla="*/ 28514 w 120000"/>
                  <a:gd name="T89" fmla="*/ 94074 h 120000"/>
                  <a:gd name="T90" fmla="*/ 17821 w 120000"/>
                  <a:gd name="T91" fmla="*/ 75555 h 120000"/>
                  <a:gd name="T92" fmla="*/ 15445 w 120000"/>
                  <a:gd name="T93" fmla="*/ 65185 h 120000"/>
                  <a:gd name="T94" fmla="*/ 21386 w 120000"/>
                  <a:gd name="T95" fmla="*/ 50370 h 1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0000"/>
                  <a:gd name="T145" fmla="*/ 0 h 120000"/>
                  <a:gd name="T146" fmla="*/ 120000 w 120000"/>
                  <a:gd name="T147" fmla="*/ 120000 h 1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0000" h="120000" extrusionOk="0">
                    <a:moveTo>
                      <a:pt x="9504" y="65185"/>
                    </a:moveTo>
                    <a:cubicBezTo>
                      <a:pt x="8316" y="65925"/>
                      <a:pt x="5940" y="66666"/>
                      <a:pt x="5940" y="67407"/>
                    </a:cubicBezTo>
                    <a:cubicBezTo>
                      <a:pt x="5940" y="71851"/>
                      <a:pt x="7128" y="77037"/>
                      <a:pt x="9504" y="83703"/>
                    </a:cubicBezTo>
                    <a:cubicBezTo>
                      <a:pt x="9504" y="84444"/>
                      <a:pt x="11881" y="85925"/>
                      <a:pt x="14257" y="85925"/>
                    </a:cubicBezTo>
                    <a:cubicBezTo>
                      <a:pt x="17821" y="91851"/>
                      <a:pt x="22574" y="98518"/>
                      <a:pt x="29702" y="103703"/>
                    </a:cubicBezTo>
                    <a:cubicBezTo>
                      <a:pt x="35643" y="109629"/>
                      <a:pt x="42772" y="114074"/>
                      <a:pt x="49900" y="115555"/>
                    </a:cubicBezTo>
                    <a:cubicBezTo>
                      <a:pt x="59405" y="117777"/>
                      <a:pt x="64158" y="117777"/>
                      <a:pt x="74851" y="115555"/>
                    </a:cubicBezTo>
                    <a:cubicBezTo>
                      <a:pt x="81980" y="114074"/>
                      <a:pt x="89108" y="109629"/>
                      <a:pt x="95049" y="103703"/>
                    </a:cubicBezTo>
                    <a:cubicBezTo>
                      <a:pt x="102178" y="98518"/>
                      <a:pt x="106930" y="91851"/>
                      <a:pt x="110495" y="85925"/>
                    </a:cubicBezTo>
                    <a:cubicBezTo>
                      <a:pt x="112871" y="85925"/>
                      <a:pt x="115247" y="84444"/>
                      <a:pt x="115247" y="83703"/>
                    </a:cubicBezTo>
                    <a:cubicBezTo>
                      <a:pt x="117623" y="77037"/>
                      <a:pt x="118811" y="71851"/>
                      <a:pt x="118811" y="67407"/>
                    </a:cubicBezTo>
                    <a:cubicBezTo>
                      <a:pt x="118811" y="66666"/>
                      <a:pt x="116435" y="65185"/>
                      <a:pt x="115247" y="65185"/>
                    </a:cubicBezTo>
                    <a:cubicBezTo>
                      <a:pt x="115247" y="65185"/>
                      <a:pt x="115247" y="64444"/>
                      <a:pt x="115247" y="64444"/>
                    </a:cubicBezTo>
                    <a:cubicBezTo>
                      <a:pt x="116435" y="63703"/>
                      <a:pt x="117623" y="62222"/>
                      <a:pt x="116435" y="60000"/>
                    </a:cubicBezTo>
                    <a:cubicBezTo>
                      <a:pt x="116435" y="60000"/>
                      <a:pt x="116435" y="57777"/>
                      <a:pt x="117623" y="54814"/>
                    </a:cubicBezTo>
                    <a:cubicBezTo>
                      <a:pt x="118811" y="51111"/>
                      <a:pt x="117623" y="52592"/>
                      <a:pt x="118811" y="48148"/>
                    </a:cubicBezTo>
                    <a:cubicBezTo>
                      <a:pt x="120000" y="44444"/>
                      <a:pt x="117623" y="46666"/>
                      <a:pt x="117623" y="41481"/>
                    </a:cubicBezTo>
                    <a:cubicBezTo>
                      <a:pt x="118811" y="36296"/>
                      <a:pt x="118811" y="38518"/>
                      <a:pt x="118811" y="34814"/>
                    </a:cubicBezTo>
                    <a:cubicBezTo>
                      <a:pt x="120000" y="31111"/>
                      <a:pt x="117623" y="28148"/>
                      <a:pt x="116435" y="23703"/>
                    </a:cubicBezTo>
                    <a:cubicBezTo>
                      <a:pt x="115247" y="20000"/>
                      <a:pt x="99801" y="16296"/>
                      <a:pt x="100990" y="11851"/>
                    </a:cubicBezTo>
                    <a:cubicBezTo>
                      <a:pt x="102178" y="6666"/>
                      <a:pt x="90297" y="19259"/>
                      <a:pt x="87920" y="17037"/>
                    </a:cubicBezTo>
                    <a:cubicBezTo>
                      <a:pt x="85544" y="14814"/>
                      <a:pt x="87920" y="8888"/>
                      <a:pt x="86732" y="7407"/>
                    </a:cubicBezTo>
                    <a:cubicBezTo>
                      <a:pt x="86732" y="5925"/>
                      <a:pt x="74851" y="14074"/>
                      <a:pt x="72475" y="13333"/>
                    </a:cubicBezTo>
                    <a:cubicBezTo>
                      <a:pt x="70099" y="12592"/>
                      <a:pt x="77227" y="3703"/>
                      <a:pt x="77227" y="1481"/>
                    </a:cubicBezTo>
                    <a:cubicBezTo>
                      <a:pt x="76039" y="0"/>
                      <a:pt x="57029" y="14814"/>
                      <a:pt x="57029" y="14814"/>
                    </a:cubicBezTo>
                    <a:cubicBezTo>
                      <a:pt x="57029" y="14814"/>
                      <a:pt x="48712" y="9629"/>
                      <a:pt x="46336" y="8888"/>
                    </a:cubicBezTo>
                    <a:cubicBezTo>
                      <a:pt x="45148" y="8888"/>
                      <a:pt x="38019" y="3703"/>
                      <a:pt x="39207" y="6666"/>
                    </a:cubicBezTo>
                    <a:cubicBezTo>
                      <a:pt x="45148" y="17777"/>
                      <a:pt x="34455" y="18518"/>
                      <a:pt x="29702" y="18518"/>
                    </a:cubicBezTo>
                    <a:cubicBezTo>
                      <a:pt x="24950" y="18518"/>
                      <a:pt x="7128" y="15555"/>
                      <a:pt x="7128" y="15555"/>
                    </a:cubicBezTo>
                    <a:cubicBezTo>
                      <a:pt x="7128" y="15555"/>
                      <a:pt x="15445" y="20740"/>
                      <a:pt x="15445" y="25185"/>
                    </a:cubicBezTo>
                    <a:cubicBezTo>
                      <a:pt x="15445" y="28888"/>
                      <a:pt x="9504" y="27407"/>
                      <a:pt x="4752" y="28148"/>
                    </a:cubicBezTo>
                    <a:cubicBezTo>
                      <a:pt x="0" y="29629"/>
                      <a:pt x="7128" y="34814"/>
                      <a:pt x="7128" y="34814"/>
                    </a:cubicBezTo>
                    <a:cubicBezTo>
                      <a:pt x="7128" y="34814"/>
                      <a:pt x="7128" y="37777"/>
                      <a:pt x="7128" y="40740"/>
                    </a:cubicBezTo>
                    <a:cubicBezTo>
                      <a:pt x="7128" y="43703"/>
                      <a:pt x="3564" y="42962"/>
                      <a:pt x="3564" y="43703"/>
                    </a:cubicBezTo>
                    <a:cubicBezTo>
                      <a:pt x="2376" y="44444"/>
                      <a:pt x="5940" y="48148"/>
                      <a:pt x="7128" y="49629"/>
                    </a:cubicBezTo>
                    <a:cubicBezTo>
                      <a:pt x="8316" y="51111"/>
                      <a:pt x="8316" y="61481"/>
                      <a:pt x="9504" y="65185"/>
                    </a:cubicBezTo>
                    <a:close/>
                    <a:moveTo>
                      <a:pt x="21386" y="50370"/>
                    </a:moveTo>
                    <a:cubicBezTo>
                      <a:pt x="43960" y="59259"/>
                      <a:pt x="43960" y="59259"/>
                      <a:pt x="43960" y="59259"/>
                    </a:cubicBezTo>
                    <a:cubicBezTo>
                      <a:pt x="35643" y="51111"/>
                      <a:pt x="35643" y="51111"/>
                      <a:pt x="35643" y="51111"/>
                    </a:cubicBezTo>
                    <a:cubicBezTo>
                      <a:pt x="35643" y="51111"/>
                      <a:pt x="47524" y="57777"/>
                      <a:pt x="59405" y="60000"/>
                    </a:cubicBezTo>
                    <a:cubicBezTo>
                      <a:pt x="112871" y="68148"/>
                      <a:pt x="100990" y="51851"/>
                      <a:pt x="103366" y="54074"/>
                    </a:cubicBezTo>
                    <a:cubicBezTo>
                      <a:pt x="105742" y="56296"/>
                      <a:pt x="111683" y="59259"/>
                      <a:pt x="110495" y="62222"/>
                    </a:cubicBezTo>
                    <a:cubicBezTo>
                      <a:pt x="106930" y="68148"/>
                      <a:pt x="110495" y="73333"/>
                      <a:pt x="108118" y="77777"/>
                    </a:cubicBezTo>
                    <a:cubicBezTo>
                      <a:pt x="105742" y="80740"/>
                      <a:pt x="103366" y="85925"/>
                      <a:pt x="99801" y="90370"/>
                    </a:cubicBezTo>
                    <a:cubicBezTo>
                      <a:pt x="73663" y="120000"/>
                      <a:pt x="49900" y="116296"/>
                      <a:pt x="28514" y="94074"/>
                    </a:cubicBezTo>
                    <a:cubicBezTo>
                      <a:pt x="22574" y="88148"/>
                      <a:pt x="17821" y="79259"/>
                      <a:pt x="17821" y="75555"/>
                    </a:cubicBezTo>
                    <a:cubicBezTo>
                      <a:pt x="17821" y="71851"/>
                      <a:pt x="15445" y="65185"/>
                      <a:pt x="15445" y="65185"/>
                    </a:cubicBezTo>
                    <a:lnTo>
                      <a:pt x="21386" y="50370"/>
                    </a:lnTo>
                    <a:close/>
                  </a:path>
                </a:pathLst>
              </a:custGeom>
              <a:solidFill>
                <a:srgbClr val="5F6062"/>
              </a:solidFill>
              <a:ln w="9525">
                <a:noFill/>
                <a:round/>
                <a:headEnd/>
                <a:tailEnd/>
              </a:ln>
            </p:spPr>
            <p:txBody>
              <a:bodyPr lIns="68569" tIns="34275" rIns="68569" bIns="34275"/>
              <a:lstStyle/>
              <a:p>
                <a:endParaRPr lang="en-US" sz="1425"/>
              </a:p>
            </p:txBody>
          </p:sp>
          <p:sp>
            <p:nvSpPr>
              <p:cNvPr id="46182" name="Shape 248"/>
              <p:cNvSpPr>
                <a:spLocks/>
              </p:cNvSpPr>
              <p:nvPr/>
            </p:nvSpPr>
            <p:spPr bwMode="auto">
              <a:xfrm>
                <a:off x="6762750" y="-11112"/>
                <a:ext cx="377824" cy="611187"/>
              </a:xfrm>
              <a:custGeom>
                <a:avLst/>
                <a:gdLst>
                  <a:gd name="T0" fmla="*/ 9504 w 120000"/>
                  <a:gd name="T1" fmla="*/ 65521 h 120000"/>
                  <a:gd name="T2" fmla="*/ 5940 w 120000"/>
                  <a:gd name="T3" fmla="*/ 67730 h 120000"/>
                  <a:gd name="T4" fmla="*/ 9504 w 120000"/>
                  <a:gd name="T5" fmla="*/ 83926 h 120000"/>
                  <a:gd name="T6" fmla="*/ 14257 w 120000"/>
                  <a:gd name="T7" fmla="*/ 86134 h 120000"/>
                  <a:gd name="T8" fmla="*/ 29702 w 120000"/>
                  <a:gd name="T9" fmla="*/ 103803 h 120000"/>
                  <a:gd name="T10" fmla="*/ 51089 w 120000"/>
                  <a:gd name="T11" fmla="*/ 115582 h 120000"/>
                  <a:gd name="T12" fmla="*/ 74851 w 120000"/>
                  <a:gd name="T13" fmla="*/ 115582 h 120000"/>
                  <a:gd name="T14" fmla="*/ 95049 w 120000"/>
                  <a:gd name="T15" fmla="*/ 103803 h 120000"/>
                  <a:gd name="T16" fmla="*/ 110495 w 120000"/>
                  <a:gd name="T17" fmla="*/ 86134 h 120000"/>
                  <a:gd name="T18" fmla="*/ 115247 w 120000"/>
                  <a:gd name="T19" fmla="*/ 83926 h 120000"/>
                  <a:gd name="T20" fmla="*/ 118811 w 120000"/>
                  <a:gd name="T21" fmla="*/ 67730 h 120000"/>
                  <a:gd name="T22" fmla="*/ 115247 w 120000"/>
                  <a:gd name="T23" fmla="*/ 65521 h 120000"/>
                  <a:gd name="T24" fmla="*/ 115247 w 120000"/>
                  <a:gd name="T25" fmla="*/ 64785 h 120000"/>
                  <a:gd name="T26" fmla="*/ 116435 w 120000"/>
                  <a:gd name="T27" fmla="*/ 60368 h 120000"/>
                  <a:gd name="T28" fmla="*/ 117623 w 120000"/>
                  <a:gd name="T29" fmla="*/ 55214 h 120000"/>
                  <a:gd name="T30" fmla="*/ 118811 w 120000"/>
                  <a:gd name="T31" fmla="*/ 48588 h 120000"/>
                  <a:gd name="T32" fmla="*/ 118811 w 120000"/>
                  <a:gd name="T33" fmla="*/ 41963 h 120000"/>
                  <a:gd name="T34" fmla="*/ 118811 w 120000"/>
                  <a:gd name="T35" fmla="*/ 35337 h 120000"/>
                  <a:gd name="T36" fmla="*/ 116435 w 120000"/>
                  <a:gd name="T37" fmla="*/ 24294 h 120000"/>
                  <a:gd name="T38" fmla="*/ 100990 w 120000"/>
                  <a:gd name="T39" fmla="*/ 12515 h 120000"/>
                  <a:gd name="T40" fmla="*/ 87920 w 120000"/>
                  <a:gd name="T41" fmla="*/ 17668 h 120000"/>
                  <a:gd name="T42" fmla="*/ 86732 w 120000"/>
                  <a:gd name="T43" fmla="*/ 8098 h 120000"/>
                  <a:gd name="T44" fmla="*/ 72475 w 120000"/>
                  <a:gd name="T45" fmla="*/ 13251 h 120000"/>
                  <a:gd name="T46" fmla="*/ 77227 w 120000"/>
                  <a:gd name="T47" fmla="*/ 2208 h 120000"/>
                  <a:gd name="T48" fmla="*/ 57029 w 120000"/>
                  <a:gd name="T49" fmla="*/ 15460 h 120000"/>
                  <a:gd name="T50" fmla="*/ 46336 w 120000"/>
                  <a:gd name="T51" fmla="*/ 9570 h 120000"/>
                  <a:gd name="T52" fmla="*/ 39207 w 120000"/>
                  <a:gd name="T53" fmla="*/ 7361 h 120000"/>
                  <a:gd name="T54" fmla="*/ 29702 w 120000"/>
                  <a:gd name="T55" fmla="*/ 19141 h 120000"/>
                  <a:gd name="T56" fmla="*/ 7128 w 120000"/>
                  <a:gd name="T57" fmla="*/ 15460 h 120000"/>
                  <a:gd name="T58" fmla="*/ 15445 w 120000"/>
                  <a:gd name="T59" fmla="*/ 25766 h 120000"/>
                  <a:gd name="T60" fmla="*/ 4752 w 120000"/>
                  <a:gd name="T61" fmla="*/ 28711 h 120000"/>
                  <a:gd name="T62" fmla="*/ 7128 w 120000"/>
                  <a:gd name="T63" fmla="*/ 35337 h 120000"/>
                  <a:gd name="T64" fmla="*/ 7128 w 120000"/>
                  <a:gd name="T65" fmla="*/ 41226 h 120000"/>
                  <a:gd name="T66" fmla="*/ 3564 w 120000"/>
                  <a:gd name="T67" fmla="*/ 44171 h 120000"/>
                  <a:gd name="T68" fmla="*/ 7128 w 120000"/>
                  <a:gd name="T69" fmla="*/ 50061 h 120000"/>
                  <a:gd name="T70" fmla="*/ 9504 w 120000"/>
                  <a:gd name="T71" fmla="*/ 65521 h 120000"/>
                  <a:gd name="T72" fmla="*/ 22574 w 120000"/>
                  <a:gd name="T73" fmla="*/ 50797 h 120000"/>
                  <a:gd name="T74" fmla="*/ 43960 w 120000"/>
                  <a:gd name="T75" fmla="*/ 59631 h 120000"/>
                  <a:gd name="T76" fmla="*/ 35643 w 120000"/>
                  <a:gd name="T77" fmla="*/ 51533 h 120000"/>
                  <a:gd name="T78" fmla="*/ 59405 w 120000"/>
                  <a:gd name="T79" fmla="*/ 60368 h 120000"/>
                  <a:gd name="T80" fmla="*/ 103366 w 120000"/>
                  <a:gd name="T81" fmla="*/ 54478 h 120000"/>
                  <a:gd name="T82" fmla="*/ 110495 w 120000"/>
                  <a:gd name="T83" fmla="*/ 62576 h 120000"/>
                  <a:gd name="T84" fmla="*/ 108118 w 120000"/>
                  <a:gd name="T85" fmla="*/ 77300 h 120000"/>
                  <a:gd name="T86" fmla="*/ 99801 w 120000"/>
                  <a:gd name="T87" fmla="*/ 90552 h 120000"/>
                  <a:gd name="T88" fmla="*/ 28514 w 120000"/>
                  <a:gd name="T89" fmla="*/ 93496 h 120000"/>
                  <a:gd name="T90" fmla="*/ 17821 w 120000"/>
                  <a:gd name="T91" fmla="*/ 75092 h 120000"/>
                  <a:gd name="T92" fmla="*/ 15445 w 120000"/>
                  <a:gd name="T93" fmla="*/ 65521 h 120000"/>
                  <a:gd name="T94" fmla="*/ 22574 w 120000"/>
                  <a:gd name="T95" fmla="*/ 50797 h 1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0000"/>
                  <a:gd name="T145" fmla="*/ 0 h 120000"/>
                  <a:gd name="T146" fmla="*/ 120000 w 120000"/>
                  <a:gd name="T147" fmla="*/ 120000 h 1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0000" h="120000" extrusionOk="0">
                    <a:moveTo>
                      <a:pt x="9504" y="65521"/>
                    </a:moveTo>
                    <a:cubicBezTo>
                      <a:pt x="8316" y="65521"/>
                      <a:pt x="5940" y="66993"/>
                      <a:pt x="5940" y="67730"/>
                    </a:cubicBezTo>
                    <a:cubicBezTo>
                      <a:pt x="5940" y="71411"/>
                      <a:pt x="7128" y="77300"/>
                      <a:pt x="9504" y="83926"/>
                    </a:cubicBezTo>
                    <a:cubicBezTo>
                      <a:pt x="9504" y="84662"/>
                      <a:pt x="11881" y="85398"/>
                      <a:pt x="14257" y="86134"/>
                    </a:cubicBezTo>
                    <a:cubicBezTo>
                      <a:pt x="17821" y="92024"/>
                      <a:pt x="22574" y="98650"/>
                      <a:pt x="29702" y="103803"/>
                    </a:cubicBezTo>
                    <a:cubicBezTo>
                      <a:pt x="35643" y="109693"/>
                      <a:pt x="42772" y="113374"/>
                      <a:pt x="51089" y="115582"/>
                    </a:cubicBezTo>
                    <a:cubicBezTo>
                      <a:pt x="59405" y="117791"/>
                      <a:pt x="64158" y="117791"/>
                      <a:pt x="74851" y="115582"/>
                    </a:cubicBezTo>
                    <a:cubicBezTo>
                      <a:pt x="81980" y="113374"/>
                      <a:pt x="89108" y="109693"/>
                      <a:pt x="95049" y="103803"/>
                    </a:cubicBezTo>
                    <a:cubicBezTo>
                      <a:pt x="102178" y="98650"/>
                      <a:pt x="106930" y="92024"/>
                      <a:pt x="110495" y="86134"/>
                    </a:cubicBezTo>
                    <a:cubicBezTo>
                      <a:pt x="112871" y="85398"/>
                      <a:pt x="115247" y="84662"/>
                      <a:pt x="115247" y="83926"/>
                    </a:cubicBezTo>
                    <a:cubicBezTo>
                      <a:pt x="117623" y="77300"/>
                      <a:pt x="118811" y="71411"/>
                      <a:pt x="118811" y="67730"/>
                    </a:cubicBezTo>
                    <a:cubicBezTo>
                      <a:pt x="118811" y="66993"/>
                      <a:pt x="116435" y="65521"/>
                      <a:pt x="115247" y="65521"/>
                    </a:cubicBezTo>
                    <a:cubicBezTo>
                      <a:pt x="115247" y="64785"/>
                      <a:pt x="115247" y="64785"/>
                      <a:pt x="115247" y="64785"/>
                    </a:cubicBezTo>
                    <a:cubicBezTo>
                      <a:pt x="116435" y="64049"/>
                      <a:pt x="117623" y="62576"/>
                      <a:pt x="116435" y="60368"/>
                    </a:cubicBezTo>
                    <a:cubicBezTo>
                      <a:pt x="116435" y="60368"/>
                      <a:pt x="116435" y="58159"/>
                      <a:pt x="117623" y="55214"/>
                    </a:cubicBezTo>
                    <a:cubicBezTo>
                      <a:pt x="118811" y="51533"/>
                      <a:pt x="118811" y="53006"/>
                      <a:pt x="118811" y="48588"/>
                    </a:cubicBezTo>
                    <a:cubicBezTo>
                      <a:pt x="120000" y="44171"/>
                      <a:pt x="117623" y="47116"/>
                      <a:pt x="118811" y="41963"/>
                    </a:cubicBezTo>
                    <a:cubicBezTo>
                      <a:pt x="118811" y="36809"/>
                      <a:pt x="118811" y="39018"/>
                      <a:pt x="118811" y="35337"/>
                    </a:cubicBezTo>
                    <a:cubicBezTo>
                      <a:pt x="120000" y="31656"/>
                      <a:pt x="117623" y="27975"/>
                      <a:pt x="116435" y="24294"/>
                    </a:cubicBezTo>
                    <a:cubicBezTo>
                      <a:pt x="115247" y="20613"/>
                      <a:pt x="99801" y="16196"/>
                      <a:pt x="100990" y="12515"/>
                    </a:cubicBezTo>
                    <a:cubicBezTo>
                      <a:pt x="102178" y="7361"/>
                      <a:pt x="90297" y="19877"/>
                      <a:pt x="87920" y="17668"/>
                    </a:cubicBezTo>
                    <a:cubicBezTo>
                      <a:pt x="85544" y="15460"/>
                      <a:pt x="87920" y="9570"/>
                      <a:pt x="86732" y="8098"/>
                    </a:cubicBezTo>
                    <a:cubicBezTo>
                      <a:pt x="86732" y="6625"/>
                      <a:pt x="74851" y="13987"/>
                      <a:pt x="72475" y="13251"/>
                    </a:cubicBezTo>
                    <a:cubicBezTo>
                      <a:pt x="70099" y="13251"/>
                      <a:pt x="78415" y="4417"/>
                      <a:pt x="77227" y="2208"/>
                    </a:cubicBezTo>
                    <a:cubicBezTo>
                      <a:pt x="76039" y="0"/>
                      <a:pt x="57029" y="15460"/>
                      <a:pt x="57029" y="15460"/>
                    </a:cubicBezTo>
                    <a:cubicBezTo>
                      <a:pt x="57029" y="15460"/>
                      <a:pt x="48712" y="10306"/>
                      <a:pt x="46336" y="9570"/>
                    </a:cubicBezTo>
                    <a:cubicBezTo>
                      <a:pt x="45148" y="8834"/>
                      <a:pt x="38019" y="3680"/>
                      <a:pt x="39207" y="7361"/>
                    </a:cubicBezTo>
                    <a:cubicBezTo>
                      <a:pt x="45148" y="18404"/>
                      <a:pt x="34455" y="19141"/>
                      <a:pt x="29702" y="19141"/>
                    </a:cubicBezTo>
                    <a:cubicBezTo>
                      <a:pt x="24950" y="19141"/>
                      <a:pt x="7128" y="15460"/>
                      <a:pt x="7128" y="15460"/>
                    </a:cubicBezTo>
                    <a:cubicBezTo>
                      <a:pt x="7128" y="15460"/>
                      <a:pt x="15445" y="21349"/>
                      <a:pt x="15445" y="25766"/>
                    </a:cubicBezTo>
                    <a:cubicBezTo>
                      <a:pt x="15445" y="29447"/>
                      <a:pt x="10693" y="27975"/>
                      <a:pt x="4752" y="28711"/>
                    </a:cubicBezTo>
                    <a:cubicBezTo>
                      <a:pt x="0" y="30184"/>
                      <a:pt x="7128" y="35337"/>
                      <a:pt x="7128" y="35337"/>
                    </a:cubicBezTo>
                    <a:cubicBezTo>
                      <a:pt x="7128" y="35337"/>
                      <a:pt x="7128" y="38282"/>
                      <a:pt x="7128" y="41226"/>
                    </a:cubicBezTo>
                    <a:cubicBezTo>
                      <a:pt x="7128" y="43435"/>
                      <a:pt x="4752" y="43435"/>
                      <a:pt x="3564" y="44171"/>
                    </a:cubicBezTo>
                    <a:cubicBezTo>
                      <a:pt x="2376" y="44907"/>
                      <a:pt x="5940" y="47852"/>
                      <a:pt x="7128" y="50061"/>
                    </a:cubicBezTo>
                    <a:cubicBezTo>
                      <a:pt x="8316" y="51533"/>
                      <a:pt x="9504" y="61840"/>
                      <a:pt x="9504" y="65521"/>
                    </a:cubicBezTo>
                    <a:close/>
                    <a:moveTo>
                      <a:pt x="22574" y="50797"/>
                    </a:moveTo>
                    <a:cubicBezTo>
                      <a:pt x="43960" y="59631"/>
                      <a:pt x="43960" y="59631"/>
                      <a:pt x="43960" y="59631"/>
                    </a:cubicBezTo>
                    <a:cubicBezTo>
                      <a:pt x="35643" y="51533"/>
                      <a:pt x="35643" y="51533"/>
                      <a:pt x="35643" y="51533"/>
                    </a:cubicBezTo>
                    <a:cubicBezTo>
                      <a:pt x="35643" y="51533"/>
                      <a:pt x="47524" y="58159"/>
                      <a:pt x="59405" y="60368"/>
                    </a:cubicBezTo>
                    <a:cubicBezTo>
                      <a:pt x="112871" y="68466"/>
                      <a:pt x="100990" y="52269"/>
                      <a:pt x="103366" y="54478"/>
                    </a:cubicBezTo>
                    <a:cubicBezTo>
                      <a:pt x="105742" y="56687"/>
                      <a:pt x="111683" y="58895"/>
                      <a:pt x="110495" y="62576"/>
                    </a:cubicBezTo>
                    <a:cubicBezTo>
                      <a:pt x="106930" y="67730"/>
                      <a:pt x="110495" y="73619"/>
                      <a:pt x="108118" y="77300"/>
                    </a:cubicBezTo>
                    <a:cubicBezTo>
                      <a:pt x="105742" y="80245"/>
                      <a:pt x="103366" y="86134"/>
                      <a:pt x="99801" y="90552"/>
                    </a:cubicBezTo>
                    <a:cubicBezTo>
                      <a:pt x="73663" y="120000"/>
                      <a:pt x="51089" y="116319"/>
                      <a:pt x="28514" y="93496"/>
                    </a:cubicBezTo>
                    <a:cubicBezTo>
                      <a:pt x="22574" y="88343"/>
                      <a:pt x="17821" y="79509"/>
                      <a:pt x="17821" y="75092"/>
                    </a:cubicBezTo>
                    <a:cubicBezTo>
                      <a:pt x="17821" y="71411"/>
                      <a:pt x="15445" y="65521"/>
                      <a:pt x="15445" y="65521"/>
                    </a:cubicBezTo>
                    <a:lnTo>
                      <a:pt x="22574" y="50797"/>
                    </a:lnTo>
                    <a:close/>
                  </a:path>
                </a:pathLst>
              </a:custGeom>
              <a:solidFill>
                <a:srgbClr val="5F6062"/>
              </a:solidFill>
              <a:ln w="9525">
                <a:noFill/>
                <a:round/>
                <a:headEnd/>
                <a:tailEnd/>
              </a:ln>
            </p:spPr>
            <p:txBody>
              <a:bodyPr lIns="68569" tIns="34275" rIns="68569" bIns="34275"/>
              <a:lstStyle/>
              <a:p>
                <a:endParaRPr lang="en-US" sz="1425"/>
              </a:p>
            </p:txBody>
          </p:sp>
          <p:sp>
            <p:nvSpPr>
              <p:cNvPr id="46183" name="Shape 249"/>
              <p:cNvSpPr>
                <a:spLocks/>
              </p:cNvSpPr>
              <p:nvPr/>
            </p:nvSpPr>
            <p:spPr bwMode="auto">
              <a:xfrm>
                <a:off x="6623050" y="573087"/>
                <a:ext cx="742949" cy="633413"/>
              </a:xfrm>
              <a:custGeom>
                <a:avLst/>
                <a:gdLst>
                  <a:gd name="T0" fmla="*/ 119999 w 120000"/>
                  <a:gd name="T1" fmla="*/ 77396 h 120000"/>
                  <a:gd name="T2" fmla="*/ 107878 w 120000"/>
                  <a:gd name="T3" fmla="*/ 21301 h 120000"/>
                  <a:gd name="T4" fmla="*/ 95757 w 120000"/>
                  <a:gd name="T5" fmla="*/ 9940 h 120000"/>
                  <a:gd name="T6" fmla="*/ 73333 w 120000"/>
                  <a:gd name="T7" fmla="*/ 0 h 120000"/>
                  <a:gd name="T8" fmla="*/ 61818 w 120000"/>
                  <a:gd name="T9" fmla="*/ 11360 h 120000"/>
                  <a:gd name="T10" fmla="*/ 46666 w 120000"/>
                  <a:gd name="T11" fmla="*/ 11360 h 120000"/>
                  <a:gd name="T12" fmla="*/ 35151 w 120000"/>
                  <a:gd name="T13" fmla="*/ 0 h 120000"/>
                  <a:gd name="T14" fmla="*/ 16363 w 120000"/>
                  <a:gd name="T15" fmla="*/ 8520 h 120000"/>
                  <a:gd name="T16" fmla="*/ 3636 w 120000"/>
                  <a:gd name="T17" fmla="*/ 17751 h 120000"/>
                  <a:gd name="T18" fmla="*/ 4242 w 120000"/>
                  <a:gd name="T19" fmla="*/ 19171 h 120000"/>
                  <a:gd name="T20" fmla="*/ 3030 w 120000"/>
                  <a:gd name="T21" fmla="*/ 18461 h 120000"/>
                  <a:gd name="T22" fmla="*/ 606 w 120000"/>
                  <a:gd name="T23" fmla="*/ 21301 h 120000"/>
                  <a:gd name="T24" fmla="*/ 0 w 120000"/>
                  <a:gd name="T25" fmla="*/ 22011 h 120000"/>
                  <a:gd name="T26" fmla="*/ 16363 w 120000"/>
                  <a:gd name="T27" fmla="*/ 36923 h 120000"/>
                  <a:gd name="T28" fmla="*/ 31515 w 120000"/>
                  <a:gd name="T29" fmla="*/ 110059 h 120000"/>
                  <a:gd name="T30" fmla="*/ 30909 w 120000"/>
                  <a:gd name="T31" fmla="*/ 110059 h 120000"/>
                  <a:gd name="T32" fmla="*/ 119999 w 120000"/>
                  <a:gd name="T33" fmla="*/ 79526 h 120000"/>
                  <a:gd name="T34" fmla="*/ 119999 w 120000"/>
                  <a:gd name="T35" fmla="*/ 77396 h 12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0000"/>
                  <a:gd name="T55" fmla="*/ 0 h 120000"/>
                  <a:gd name="T56" fmla="*/ 120000 w 120000"/>
                  <a:gd name="T57" fmla="*/ 120000 h 1200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0000" h="120000" extrusionOk="0">
                    <a:moveTo>
                      <a:pt x="119999" y="77396"/>
                    </a:moveTo>
                    <a:cubicBezTo>
                      <a:pt x="119999" y="54674"/>
                      <a:pt x="118181" y="36213"/>
                      <a:pt x="107878" y="21301"/>
                    </a:cubicBezTo>
                    <a:cubicBezTo>
                      <a:pt x="104242" y="15621"/>
                      <a:pt x="99999" y="12071"/>
                      <a:pt x="95757" y="9940"/>
                    </a:cubicBezTo>
                    <a:cubicBezTo>
                      <a:pt x="87878" y="5680"/>
                      <a:pt x="80000" y="5680"/>
                      <a:pt x="73333" y="0"/>
                    </a:cubicBezTo>
                    <a:cubicBezTo>
                      <a:pt x="70303" y="4970"/>
                      <a:pt x="66666" y="9230"/>
                      <a:pt x="61818" y="11360"/>
                    </a:cubicBezTo>
                    <a:cubicBezTo>
                      <a:pt x="58181" y="12781"/>
                      <a:pt x="50909" y="12781"/>
                      <a:pt x="46666" y="11360"/>
                    </a:cubicBezTo>
                    <a:cubicBezTo>
                      <a:pt x="41818" y="9230"/>
                      <a:pt x="38787" y="4970"/>
                      <a:pt x="35151" y="0"/>
                    </a:cubicBezTo>
                    <a:cubicBezTo>
                      <a:pt x="29696" y="5680"/>
                      <a:pt x="23030" y="6390"/>
                      <a:pt x="16363" y="8520"/>
                    </a:cubicBezTo>
                    <a:cubicBezTo>
                      <a:pt x="12121" y="9940"/>
                      <a:pt x="7878" y="12781"/>
                      <a:pt x="3636" y="17751"/>
                    </a:cubicBezTo>
                    <a:cubicBezTo>
                      <a:pt x="3636" y="18461"/>
                      <a:pt x="4242" y="18461"/>
                      <a:pt x="4242" y="19171"/>
                    </a:cubicBezTo>
                    <a:cubicBezTo>
                      <a:pt x="4242" y="19171"/>
                      <a:pt x="3636" y="18461"/>
                      <a:pt x="3030" y="18461"/>
                    </a:cubicBezTo>
                    <a:cubicBezTo>
                      <a:pt x="2424" y="19171"/>
                      <a:pt x="1212" y="20591"/>
                      <a:pt x="606" y="21301"/>
                    </a:cubicBezTo>
                    <a:cubicBezTo>
                      <a:pt x="606" y="22011"/>
                      <a:pt x="0" y="22011"/>
                      <a:pt x="0" y="22011"/>
                    </a:cubicBezTo>
                    <a:cubicBezTo>
                      <a:pt x="5454" y="24852"/>
                      <a:pt x="10909" y="29112"/>
                      <a:pt x="16363" y="36923"/>
                    </a:cubicBezTo>
                    <a:cubicBezTo>
                      <a:pt x="29696" y="56804"/>
                      <a:pt x="31515" y="80236"/>
                      <a:pt x="31515" y="110059"/>
                    </a:cubicBezTo>
                    <a:cubicBezTo>
                      <a:pt x="31515" y="110059"/>
                      <a:pt x="30909" y="110059"/>
                      <a:pt x="30909" y="110059"/>
                    </a:cubicBezTo>
                    <a:cubicBezTo>
                      <a:pt x="62424" y="120000"/>
                      <a:pt x="96969" y="110059"/>
                      <a:pt x="119999" y="79526"/>
                    </a:cubicBezTo>
                    <a:cubicBezTo>
                      <a:pt x="119999" y="78816"/>
                      <a:pt x="119999" y="78106"/>
                      <a:pt x="119999" y="77396"/>
                    </a:cubicBezTo>
                    <a:close/>
                  </a:path>
                </a:pathLst>
              </a:custGeom>
              <a:solidFill>
                <a:srgbClr val="5F6062"/>
              </a:solidFill>
              <a:ln w="9525">
                <a:noFill/>
                <a:round/>
                <a:headEnd/>
                <a:tailEnd/>
              </a:ln>
            </p:spPr>
            <p:txBody>
              <a:bodyPr lIns="68569" tIns="34275" rIns="68569" bIns="34275"/>
              <a:lstStyle/>
              <a:p>
                <a:endParaRPr lang="en-US" sz="1425"/>
              </a:p>
            </p:txBody>
          </p:sp>
          <p:sp>
            <p:nvSpPr>
              <p:cNvPr id="46184" name="Shape 250"/>
              <p:cNvSpPr>
                <a:spLocks/>
              </p:cNvSpPr>
              <p:nvPr/>
            </p:nvSpPr>
            <p:spPr bwMode="auto">
              <a:xfrm>
                <a:off x="6567488" y="820737"/>
                <a:ext cx="0" cy="3174"/>
              </a:xfrm>
              <a:custGeom>
                <a:avLst/>
                <a:gdLst>
                  <a:gd name="T0" fmla="*/ 0 w 120000"/>
                  <a:gd name="T1" fmla="*/ 0 h 120000"/>
                  <a:gd name="T2" fmla="*/ 0 w 120000"/>
                  <a:gd name="T3" fmla="*/ 120000 h 120000"/>
                  <a:gd name="T4" fmla="*/ 0 w 120000"/>
                  <a:gd name="T5" fmla="*/ 120000 h 120000"/>
                  <a:gd name="T6" fmla="*/ 0 w 120000"/>
                  <a:gd name="T7" fmla="*/ 0 h 120000"/>
                  <a:gd name="T8" fmla="*/ 0 60000 65536"/>
                  <a:gd name="T9" fmla="*/ 0 60000 65536"/>
                  <a:gd name="T10" fmla="*/ 0 60000 65536"/>
                  <a:gd name="T11" fmla="*/ 0 60000 65536"/>
                  <a:gd name="T12" fmla="*/ 0 w 120000"/>
                  <a:gd name="T13" fmla="*/ 0 h 120000"/>
                  <a:gd name="T14" fmla="*/ 0 w 120000"/>
                  <a:gd name="T15" fmla="*/ 120000 h 120000"/>
                </a:gdLst>
                <a:ahLst/>
                <a:cxnLst>
                  <a:cxn ang="T8">
                    <a:pos x="T0" y="T1"/>
                  </a:cxn>
                  <a:cxn ang="T9">
                    <a:pos x="T2" y="T3"/>
                  </a:cxn>
                  <a:cxn ang="T10">
                    <a:pos x="T4" y="T5"/>
                  </a:cxn>
                  <a:cxn ang="T11">
                    <a:pos x="T6" y="T7"/>
                  </a:cxn>
                </a:cxnLst>
                <a:rect l="T12" t="T13" r="T14" b="T15"/>
                <a:pathLst>
                  <a:path w="120000" h="120000" extrusionOk="0">
                    <a:moveTo>
                      <a:pt x="0" y="0"/>
                    </a:moveTo>
                    <a:cubicBezTo>
                      <a:pt x="0" y="0"/>
                      <a:pt x="0" y="0"/>
                      <a:pt x="0" y="120000"/>
                    </a:cubicBezTo>
                    <a:cubicBezTo>
                      <a:pt x="0" y="120000"/>
                      <a:pt x="0" y="120000"/>
                      <a:pt x="0" y="120000"/>
                    </a:cubicBezTo>
                    <a:lnTo>
                      <a:pt x="0" y="0"/>
                    </a:lnTo>
                    <a:close/>
                  </a:path>
                </a:pathLst>
              </a:custGeom>
              <a:solidFill>
                <a:srgbClr val="5F6062"/>
              </a:solidFill>
              <a:ln w="9525">
                <a:noFill/>
                <a:round/>
                <a:headEnd/>
                <a:tailEnd/>
              </a:ln>
            </p:spPr>
            <p:txBody>
              <a:bodyPr lIns="68569" tIns="34275" rIns="68569" bIns="34275"/>
              <a:lstStyle/>
              <a:p>
                <a:endParaRPr lang="en-US" sz="1425"/>
              </a:p>
            </p:txBody>
          </p:sp>
          <p:sp>
            <p:nvSpPr>
              <p:cNvPr id="46185" name="Shape 251"/>
              <p:cNvSpPr>
                <a:spLocks/>
              </p:cNvSpPr>
              <p:nvPr/>
            </p:nvSpPr>
            <p:spPr bwMode="auto">
              <a:xfrm>
                <a:off x="5945187" y="-11112"/>
                <a:ext cx="701674" cy="685799"/>
              </a:xfrm>
              <a:custGeom>
                <a:avLst/>
                <a:gdLst>
                  <a:gd name="T0" fmla="*/ 107165 w 120000"/>
                  <a:gd name="T1" fmla="*/ 45245 h 120000"/>
                  <a:gd name="T2" fmla="*/ 103957 w 120000"/>
                  <a:gd name="T3" fmla="*/ 29508 h 120000"/>
                  <a:gd name="T4" fmla="*/ 93689 w 120000"/>
                  <a:gd name="T5" fmla="*/ 13114 h 120000"/>
                  <a:gd name="T6" fmla="*/ 71871 w 120000"/>
                  <a:gd name="T7" fmla="*/ 5901 h 120000"/>
                  <a:gd name="T8" fmla="*/ 48128 w 120000"/>
                  <a:gd name="T9" fmla="*/ 2622 h 120000"/>
                  <a:gd name="T10" fmla="*/ 17326 w 120000"/>
                  <a:gd name="T11" fmla="*/ 29508 h 120000"/>
                  <a:gd name="T12" fmla="*/ 14117 w 120000"/>
                  <a:gd name="T13" fmla="*/ 45245 h 120000"/>
                  <a:gd name="T14" fmla="*/ 0 w 120000"/>
                  <a:gd name="T15" fmla="*/ 120000 h 120000"/>
                  <a:gd name="T16" fmla="*/ 26951 w 120000"/>
                  <a:gd name="T17" fmla="*/ 104918 h 120000"/>
                  <a:gd name="T18" fmla="*/ 29518 w 120000"/>
                  <a:gd name="T19" fmla="*/ 104262 h 120000"/>
                  <a:gd name="T20" fmla="*/ 36577 w 120000"/>
                  <a:gd name="T21" fmla="*/ 110163 h 120000"/>
                  <a:gd name="T22" fmla="*/ 39786 w 120000"/>
                  <a:gd name="T23" fmla="*/ 102295 h 120000"/>
                  <a:gd name="T24" fmla="*/ 39786 w 120000"/>
                  <a:gd name="T25" fmla="*/ 102295 h 120000"/>
                  <a:gd name="T26" fmla="*/ 50695 w 120000"/>
                  <a:gd name="T27" fmla="*/ 110163 h 120000"/>
                  <a:gd name="T28" fmla="*/ 70588 w 120000"/>
                  <a:gd name="T29" fmla="*/ 110163 h 120000"/>
                  <a:gd name="T30" fmla="*/ 81497 w 120000"/>
                  <a:gd name="T31" fmla="*/ 102295 h 120000"/>
                  <a:gd name="T32" fmla="*/ 81497 w 120000"/>
                  <a:gd name="T33" fmla="*/ 102295 h 120000"/>
                  <a:gd name="T34" fmla="*/ 84705 w 120000"/>
                  <a:gd name="T35" fmla="*/ 110163 h 120000"/>
                  <a:gd name="T36" fmla="*/ 91122 w 120000"/>
                  <a:gd name="T37" fmla="*/ 104262 h 120000"/>
                  <a:gd name="T38" fmla="*/ 93689 w 120000"/>
                  <a:gd name="T39" fmla="*/ 104918 h 120000"/>
                  <a:gd name="T40" fmla="*/ 119358 w 120000"/>
                  <a:gd name="T41" fmla="*/ 119344 h 120000"/>
                  <a:gd name="T42" fmla="*/ 120000 w 120000"/>
                  <a:gd name="T43" fmla="*/ 118688 h 120000"/>
                  <a:gd name="T44" fmla="*/ 107165 w 120000"/>
                  <a:gd name="T45" fmla="*/ 45245 h 120000"/>
                  <a:gd name="T46" fmla="*/ 96256 w 120000"/>
                  <a:gd name="T47" fmla="*/ 60327 h 120000"/>
                  <a:gd name="T48" fmla="*/ 89839 w 120000"/>
                  <a:gd name="T49" fmla="*/ 74754 h 120000"/>
                  <a:gd name="T50" fmla="*/ 89197 w 120000"/>
                  <a:gd name="T51" fmla="*/ 75409 h 120000"/>
                  <a:gd name="T52" fmla="*/ 85989 w 120000"/>
                  <a:gd name="T53" fmla="*/ 86557 h 120000"/>
                  <a:gd name="T54" fmla="*/ 66737 w 120000"/>
                  <a:gd name="T55" fmla="*/ 104262 h 120000"/>
                  <a:gd name="T56" fmla="*/ 54545 w 120000"/>
                  <a:gd name="T57" fmla="*/ 104262 h 120000"/>
                  <a:gd name="T58" fmla="*/ 35294 w 120000"/>
                  <a:gd name="T59" fmla="*/ 86557 h 120000"/>
                  <a:gd name="T60" fmla="*/ 30802 w 120000"/>
                  <a:gd name="T61" fmla="*/ 68196 h 120000"/>
                  <a:gd name="T62" fmla="*/ 36577 w 120000"/>
                  <a:gd name="T63" fmla="*/ 57049 h 120000"/>
                  <a:gd name="T64" fmla="*/ 48770 w 120000"/>
                  <a:gd name="T65" fmla="*/ 52459 h 120000"/>
                  <a:gd name="T66" fmla="*/ 76363 w 120000"/>
                  <a:gd name="T67" fmla="*/ 39344 h 120000"/>
                  <a:gd name="T68" fmla="*/ 83422 w 120000"/>
                  <a:gd name="T69" fmla="*/ 41967 h 120000"/>
                  <a:gd name="T70" fmla="*/ 86631 w 120000"/>
                  <a:gd name="T71" fmla="*/ 50491 h 120000"/>
                  <a:gd name="T72" fmla="*/ 89839 w 120000"/>
                  <a:gd name="T73" fmla="*/ 49180 h 120000"/>
                  <a:gd name="T74" fmla="*/ 93048 w 120000"/>
                  <a:gd name="T75" fmla="*/ 46557 h 120000"/>
                  <a:gd name="T76" fmla="*/ 96256 w 120000"/>
                  <a:gd name="T77" fmla="*/ 60327 h 1200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20000"/>
                  <a:gd name="T118" fmla="*/ 0 h 120000"/>
                  <a:gd name="T119" fmla="*/ 120000 w 120000"/>
                  <a:gd name="T120" fmla="*/ 120000 h 12000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20000" h="120000" extrusionOk="0">
                    <a:moveTo>
                      <a:pt x="107165" y="45245"/>
                    </a:moveTo>
                    <a:cubicBezTo>
                      <a:pt x="106524" y="40000"/>
                      <a:pt x="105882" y="34754"/>
                      <a:pt x="103957" y="29508"/>
                    </a:cubicBezTo>
                    <a:cubicBezTo>
                      <a:pt x="101390" y="22950"/>
                      <a:pt x="98823" y="17704"/>
                      <a:pt x="93689" y="13114"/>
                    </a:cubicBezTo>
                    <a:cubicBezTo>
                      <a:pt x="89197" y="9180"/>
                      <a:pt x="79572" y="2622"/>
                      <a:pt x="71871" y="5901"/>
                    </a:cubicBezTo>
                    <a:cubicBezTo>
                      <a:pt x="64171" y="1967"/>
                      <a:pt x="57754" y="0"/>
                      <a:pt x="48128" y="2622"/>
                    </a:cubicBezTo>
                    <a:cubicBezTo>
                      <a:pt x="34652" y="5901"/>
                      <a:pt x="22459" y="14426"/>
                      <a:pt x="17326" y="29508"/>
                    </a:cubicBezTo>
                    <a:cubicBezTo>
                      <a:pt x="15401" y="34754"/>
                      <a:pt x="14759" y="40000"/>
                      <a:pt x="14117" y="45245"/>
                    </a:cubicBezTo>
                    <a:cubicBezTo>
                      <a:pt x="12192" y="72131"/>
                      <a:pt x="16684" y="93770"/>
                      <a:pt x="0" y="120000"/>
                    </a:cubicBezTo>
                    <a:cubicBezTo>
                      <a:pt x="8983" y="114098"/>
                      <a:pt x="17967" y="108852"/>
                      <a:pt x="26951" y="104918"/>
                    </a:cubicBezTo>
                    <a:cubicBezTo>
                      <a:pt x="29518" y="104262"/>
                      <a:pt x="29518" y="104262"/>
                      <a:pt x="29518" y="104262"/>
                    </a:cubicBezTo>
                    <a:cubicBezTo>
                      <a:pt x="31443" y="105573"/>
                      <a:pt x="34010" y="108852"/>
                      <a:pt x="36577" y="110163"/>
                    </a:cubicBezTo>
                    <a:cubicBezTo>
                      <a:pt x="37219" y="110819"/>
                      <a:pt x="39144" y="105573"/>
                      <a:pt x="39786" y="102295"/>
                    </a:cubicBezTo>
                    <a:cubicBezTo>
                      <a:pt x="39786" y="102295"/>
                      <a:pt x="39786" y="102295"/>
                      <a:pt x="39786" y="102295"/>
                    </a:cubicBezTo>
                    <a:cubicBezTo>
                      <a:pt x="42994" y="105573"/>
                      <a:pt x="46844" y="108196"/>
                      <a:pt x="50695" y="110163"/>
                    </a:cubicBezTo>
                    <a:cubicBezTo>
                      <a:pt x="57112" y="114098"/>
                      <a:pt x="63529" y="114098"/>
                      <a:pt x="70588" y="110163"/>
                    </a:cubicBezTo>
                    <a:cubicBezTo>
                      <a:pt x="73796" y="108196"/>
                      <a:pt x="77647" y="105573"/>
                      <a:pt x="81497" y="102295"/>
                    </a:cubicBezTo>
                    <a:cubicBezTo>
                      <a:pt x="81497" y="102295"/>
                      <a:pt x="81497" y="102295"/>
                      <a:pt x="81497" y="102295"/>
                    </a:cubicBezTo>
                    <a:cubicBezTo>
                      <a:pt x="82139" y="105573"/>
                      <a:pt x="83422" y="110819"/>
                      <a:pt x="84705" y="110163"/>
                    </a:cubicBezTo>
                    <a:cubicBezTo>
                      <a:pt x="86631" y="108852"/>
                      <a:pt x="89839" y="105573"/>
                      <a:pt x="91122" y="104262"/>
                    </a:cubicBezTo>
                    <a:cubicBezTo>
                      <a:pt x="93689" y="104918"/>
                      <a:pt x="93689" y="104918"/>
                      <a:pt x="93689" y="104918"/>
                    </a:cubicBezTo>
                    <a:cubicBezTo>
                      <a:pt x="102673" y="108852"/>
                      <a:pt x="111657" y="113442"/>
                      <a:pt x="119358" y="119344"/>
                    </a:cubicBezTo>
                    <a:cubicBezTo>
                      <a:pt x="119358" y="118688"/>
                      <a:pt x="120000" y="118688"/>
                      <a:pt x="120000" y="118688"/>
                    </a:cubicBezTo>
                    <a:cubicBezTo>
                      <a:pt x="103957" y="91147"/>
                      <a:pt x="108449" y="71475"/>
                      <a:pt x="107165" y="45245"/>
                    </a:cubicBezTo>
                    <a:close/>
                    <a:moveTo>
                      <a:pt x="96256" y="60327"/>
                    </a:moveTo>
                    <a:cubicBezTo>
                      <a:pt x="95614" y="68196"/>
                      <a:pt x="92406" y="74754"/>
                      <a:pt x="89839" y="74754"/>
                    </a:cubicBezTo>
                    <a:cubicBezTo>
                      <a:pt x="89839" y="74754"/>
                      <a:pt x="89197" y="74754"/>
                      <a:pt x="89197" y="75409"/>
                    </a:cubicBezTo>
                    <a:cubicBezTo>
                      <a:pt x="88556" y="79344"/>
                      <a:pt x="87272" y="83278"/>
                      <a:pt x="85989" y="86557"/>
                    </a:cubicBezTo>
                    <a:cubicBezTo>
                      <a:pt x="82139" y="93770"/>
                      <a:pt x="75721" y="99672"/>
                      <a:pt x="66737" y="104262"/>
                    </a:cubicBezTo>
                    <a:cubicBezTo>
                      <a:pt x="62887" y="106885"/>
                      <a:pt x="58395" y="106885"/>
                      <a:pt x="54545" y="104262"/>
                    </a:cubicBezTo>
                    <a:cubicBezTo>
                      <a:pt x="45561" y="99672"/>
                      <a:pt x="39144" y="93770"/>
                      <a:pt x="35294" y="86557"/>
                    </a:cubicBezTo>
                    <a:cubicBezTo>
                      <a:pt x="32727" y="81967"/>
                      <a:pt x="31443" y="75409"/>
                      <a:pt x="30802" y="68196"/>
                    </a:cubicBezTo>
                    <a:cubicBezTo>
                      <a:pt x="30160" y="62950"/>
                      <a:pt x="32085" y="59672"/>
                      <a:pt x="36577" y="57049"/>
                    </a:cubicBezTo>
                    <a:cubicBezTo>
                      <a:pt x="39786" y="55737"/>
                      <a:pt x="44919" y="53770"/>
                      <a:pt x="48770" y="52459"/>
                    </a:cubicBezTo>
                    <a:cubicBezTo>
                      <a:pt x="57112" y="49180"/>
                      <a:pt x="66737" y="45901"/>
                      <a:pt x="76363" y="39344"/>
                    </a:cubicBezTo>
                    <a:cubicBezTo>
                      <a:pt x="78930" y="36721"/>
                      <a:pt x="81497" y="36065"/>
                      <a:pt x="83422" y="41967"/>
                    </a:cubicBezTo>
                    <a:cubicBezTo>
                      <a:pt x="84064" y="44590"/>
                      <a:pt x="84705" y="48524"/>
                      <a:pt x="86631" y="50491"/>
                    </a:cubicBezTo>
                    <a:cubicBezTo>
                      <a:pt x="87914" y="52459"/>
                      <a:pt x="88556" y="51147"/>
                      <a:pt x="89839" y="49180"/>
                    </a:cubicBezTo>
                    <a:cubicBezTo>
                      <a:pt x="90481" y="47213"/>
                      <a:pt x="91764" y="46557"/>
                      <a:pt x="93048" y="46557"/>
                    </a:cubicBezTo>
                    <a:cubicBezTo>
                      <a:pt x="95614" y="46557"/>
                      <a:pt x="96898" y="52459"/>
                      <a:pt x="96256" y="60327"/>
                    </a:cubicBezTo>
                    <a:close/>
                  </a:path>
                </a:pathLst>
              </a:custGeom>
              <a:solidFill>
                <a:srgbClr val="5F6062"/>
              </a:solidFill>
              <a:ln w="9525">
                <a:noFill/>
                <a:round/>
                <a:headEnd/>
                <a:tailEnd/>
              </a:ln>
            </p:spPr>
            <p:txBody>
              <a:bodyPr lIns="68569" tIns="34275" rIns="68569" bIns="34275"/>
              <a:lstStyle/>
              <a:p>
                <a:endParaRPr lang="en-US" sz="1425"/>
              </a:p>
            </p:txBody>
          </p:sp>
          <p:sp>
            <p:nvSpPr>
              <p:cNvPr id="46186" name="Shape 252"/>
              <p:cNvSpPr>
                <a:spLocks/>
              </p:cNvSpPr>
              <p:nvPr/>
            </p:nvSpPr>
            <p:spPr bwMode="auto">
              <a:xfrm>
                <a:off x="6443662" y="647700"/>
                <a:ext cx="131763" cy="161925"/>
              </a:xfrm>
              <a:custGeom>
                <a:avLst/>
                <a:gdLst>
                  <a:gd name="T0" fmla="*/ 120000 w 120000"/>
                  <a:gd name="T1" fmla="*/ 108837 h 120000"/>
                  <a:gd name="T2" fmla="*/ 37714 w 120000"/>
                  <a:gd name="T3" fmla="*/ 16744 h 120000"/>
                  <a:gd name="T4" fmla="*/ 0 w 120000"/>
                  <a:gd name="T5" fmla="*/ 0 h 120000"/>
                  <a:gd name="T6" fmla="*/ 106285 w 120000"/>
                  <a:gd name="T7" fmla="*/ 120000 h 120000"/>
                  <a:gd name="T8" fmla="*/ 116571 w 120000"/>
                  <a:gd name="T9" fmla="*/ 120000 h 120000"/>
                  <a:gd name="T10" fmla="*/ 120000 w 120000"/>
                  <a:gd name="T11" fmla="*/ 108837 h 120000"/>
                  <a:gd name="T12" fmla="*/ 0 60000 65536"/>
                  <a:gd name="T13" fmla="*/ 0 60000 65536"/>
                  <a:gd name="T14" fmla="*/ 0 60000 65536"/>
                  <a:gd name="T15" fmla="*/ 0 60000 65536"/>
                  <a:gd name="T16" fmla="*/ 0 60000 65536"/>
                  <a:gd name="T17" fmla="*/ 0 60000 65536"/>
                  <a:gd name="T18" fmla="*/ 0 w 120000"/>
                  <a:gd name="T19" fmla="*/ 0 h 120000"/>
                  <a:gd name="T20" fmla="*/ 120000 w 120000"/>
                  <a:gd name="T21" fmla="*/ 120000 h 120000"/>
                </a:gdLst>
                <a:ahLst/>
                <a:cxnLst>
                  <a:cxn ang="T12">
                    <a:pos x="T0" y="T1"/>
                  </a:cxn>
                  <a:cxn ang="T13">
                    <a:pos x="T2" y="T3"/>
                  </a:cxn>
                  <a:cxn ang="T14">
                    <a:pos x="T4" y="T5"/>
                  </a:cxn>
                  <a:cxn ang="T15">
                    <a:pos x="T6" y="T7"/>
                  </a:cxn>
                  <a:cxn ang="T16">
                    <a:pos x="T8" y="T9"/>
                  </a:cxn>
                  <a:cxn ang="T17">
                    <a:pos x="T10" y="T11"/>
                  </a:cxn>
                </a:cxnLst>
                <a:rect l="T18" t="T19" r="T20" b="T21"/>
                <a:pathLst>
                  <a:path w="120000" h="120000" extrusionOk="0">
                    <a:moveTo>
                      <a:pt x="120000" y="108837"/>
                    </a:moveTo>
                    <a:cubicBezTo>
                      <a:pt x="37714" y="16744"/>
                      <a:pt x="37714" y="16744"/>
                      <a:pt x="37714" y="16744"/>
                    </a:cubicBezTo>
                    <a:cubicBezTo>
                      <a:pt x="24000" y="11162"/>
                      <a:pt x="13714" y="5581"/>
                      <a:pt x="0" y="0"/>
                    </a:cubicBezTo>
                    <a:cubicBezTo>
                      <a:pt x="106285" y="120000"/>
                      <a:pt x="106285" y="120000"/>
                      <a:pt x="106285" y="120000"/>
                    </a:cubicBezTo>
                    <a:cubicBezTo>
                      <a:pt x="116571" y="120000"/>
                      <a:pt x="116571" y="120000"/>
                      <a:pt x="116571" y="120000"/>
                    </a:cubicBezTo>
                    <a:cubicBezTo>
                      <a:pt x="116571" y="117209"/>
                      <a:pt x="116571" y="111627"/>
                      <a:pt x="120000" y="108837"/>
                    </a:cubicBezTo>
                    <a:close/>
                  </a:path>
                </a:pathLst>
              </a:custGeom>
              <a:solidFill>
                <a:srgbClr val="5F6062"/>
              </a:solidFill>
              <a:ln w="9525">
                <a:noFill/>
                <a:round/>
                <a:headEnd/>
                <a:tailEnd/>
              </a:ln>
            </p:spPr>
            <p:txBody>
              <a:bodyPr lIns="68569" tIns="34275" rIns="68569" bIns="34275"/>
              <a:lstStyle/>
              <a:p>
                <a:endParaRPr lang="en-US" sz="1425"/>
              </a:p>
            </p:txBody>
          </p:sp>
          <p:sp>
            <p:nvSpPr>
              <p:cNvPr id="46187" name="Shape 253"/>
              <p:cNvSpPr>
                <a:spLocks/>
              </p:cNvSpPr>
              <p:nvPr/>
            </p:nvSpPr>
            <p:spPr bwMode="auto">
              <a:xfrm>
                <a:off x="6245225" y="787400"/>
                <a:ext cx="138112" cy="363538"/>
              </a:xfrm>
              <a:custGeom>
                <a:avLst/>
                <a:gdLst>
                  <a:gd name="T0" fmla="*/ 120000 w 120000"/>
                  <a:gd name="T1" fmla="*/ 0 h 120000"/>
                  <a:gd name="T2" fmla="*/ 117241 w 120000"/>
                  <a:gd name="T3" fmla="*/ 0 h 120000"/>
                  <a:gd name="T4" fmla="*/ 71724 w 120000"/>
                  <a:gd name="T5" fmla="*/ 114759 h 120000"/>
                  <a:gd name="T6" fmla="*/ 0 w 120000"/>
                  <a:gd name="T7" fmla="*/ 1048 h 120000"/>
                  <a:gd name="T8" fmla="*/ 0 w 120000"/>
                  <a:gd name="T9" fmla="*/ 1048 h 120000"/>
                  <a:gd name="T10" fmla="*/ 74482 w 120000"/>
                  <a:gd name="T11" fmla="*/ 119999 h 120000"/>
                  <a:gd name="T12" fmla="*/ 120000 w 120000"/>
                  <a:gd name="T13" fmla="*/ 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120000" y="0"/>
                    </a:moveTo>
                    <a:lnTo>
                      <a:pt x="117241" y="0"/>
                    </a:lnTo>
                    <a:lnTo>
                      <a:pt x="71724" y="114759"/>
                    </a:lnTo>
                    <a:lnTo>
                      <a:pt x="0" y="1048"/>
                    </a:lnTo>
                    <a:lnTo>
                      <a:pt x="74482" y="119999"/>
                    </a:lnTo>
                    <a:lnTo>
                      <a:pt x="120000" y="0"/>
                    </a:lnTo>
                    <a:close/>
                  </a:path>
                </a:pathLst>
              </a:custGeom>
              <a:solidFill>
                <a:srgbClr val="5F6062"/>
              </a:solidFill>
              <a:ln w="9525">
                <a:noFill/>
                <a:round/>
                <a:headEnd/>
                <a:tailEnd/>
              </a:ln>
            </p:spPr>
            <p:txBody>
              <a:bodyPr lIns="68569" tIns="34275" rIns="68569" bIns="34275"/>
              <a:lstStyle/>
              <a:p>
                <a:endParaRPr lang="en-US" sz="1425"/>
              </a:p>
            </p:txBody>
          </p:sp>
          <p:sp>
            <p:nvSpPr>
              <p:cNvPr id="46188" name="Shape 254"/>
              <p:cNvSpPr>
                <a:spLocks/>
              </p:cNvSpPr>
              <p:nvPr/>
            </p:nvSpPr>
            <p:spPr bwMode="auto">
              <a:xfrm>
                <a:off x="6045200" y="647700"/>
                <a:ext cx="120649" cy="173037"/>
              </a:xfrm>
              <a:custGeom>
                <a:avLst/>
                <a:gdLst>
                  <a:gd name="T0" fmla="*/ 22500 w 120000"/>
                  <a:gd name="T1" fmla="*/ 117391 h 120000"/>
                  <a:gd name="T2" fmla="*/ 120000 w 120000"/>
                  <a:gd name="T3" fmla="*/ 0 h 120000"/>
                  <a:gd name="T4" fmla="*/ 90000 w 120000"/>
                  <a:gd name="T5" fmla="*/ 13043 h 120000"/>
                  <a:gd name="T6" fmla="*/ 0 w 120000"/>
                  <a:gd name="T7" fmla="*/ 120000 h 120000"/>
                  <a:gd name="T8" fmla="*/ 22500 w 120000"/>
                  <a:gd name="T9" fmla="*/ 117391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22500" y="117391"/>
                    </a:moveTo>
                    <a:cubicBezTo>
                      <a:pt x="120000" y="0"/>
                      <a:pt x="120000" y="0"/>
                      <a:pt x="120000" y="0"/>
                    </a:cubicBezTo>
                    <a:cubicBezTo>
                      <a:pt x="112500" y="5217"/>
                      <a:pt x="101250" y="10434"/>
                      <a:pt x="90000" y="13043"/>
                    </a:cubicBezTo>
                    <a:cubicBezTo>
                      <a:pt x="0" y="120000"/>
                      <a:pt x="0" y="120000"/>
                      <a:pt x="0" y="120000"/>
                    </a:cubicBezTo>
                    <a:lnTo>
                      <a:pt x="22500" y="117391"/>
                    </a:lnTo>
                    <a:close/>
                  </a:path>
                </a:pathLst>
              </a:custGeom>
              <a:solidFill>
                <a:srgbClr val="5F6062"/>
              </a:solidFill>
              <a:ln w="9525">
                <a:noFill/>
                <a:round/>
                <a:headEnd/>
                <a:tailEnd/>
              </a:ln>
            </p:spPr>
            <p:txBody>
              <a:bodyPr lIns="68569" tIns="34275" rIns="68569" bIns="34275"/>
              <a:lstStyle/>
              <a:p>
                <a:endParaRPr lang="en-US" sz="1425"/>
              </a:p>
            </p:txBody>
          </p:sp>
          <p:sp>
            <p:nvSpPr>
              <p:cNvPr id="46189" name="Shape 255"/>
              <p:cNvSpPr>
                <a:spLocks/>
              </p:cNvSpPr>
              <p:nvPr/>
            </p:nvSpPr>
            <p:spPr bwMode="auto">
              <a:xfrm>
                <a:off x="6570663" y="793750"/>
                <a:ext cx="19049" cy="19049"/>
              </a:xfrm>
              <a:custGeom>
                <a:avLst/>
                <a:gdLst>
                  <a:gd name="T0" fmla="*/ 24000 w 120000"/>
                  <a:gd name="T1" fmla="*/ 0 h 120000"/>
                  <a:gd name="T2" fmla="*/ 0 w 120000"/>
                  <a:gd name="T3" fmla="*/ 96000 h 120000"/>
                  <a:gd name="T4" fmla="*/ 120000 w 120000"/>
                  <a:gd name="T5" fmla="*/ 120000 h 120000"/>
                  <a:gd name="T6" fmla="*/ 24000 w 120000"/>
                  <a:gd name="T7" fmla="*/ 0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24000" y="0"/>
                    </a:moveTo>
                    <a:cubicBezTo>
                      <a:pt x="0" y="24000"/>
                      <a:pt x="0" y="72000"/>
                      <a:pt x="0" y="96000"/>
                    </a:cubicBezTo>
                    <a:cubicBezTo>
                      <a:pt x="120000" y="120000"/>
                      <a:pt x="120000" y="120000"/>
                      <a:pt x="120000" y="120000"/>
                    </a:cubicBezTo>
                    <a:lnTo>
                      <a:pt x="24000" y="0"/>
                    </a:lnTo>
                    <a:close/>
                  </a:path>
                </a:pathLst>
              </a:custGeom>
              <a:solidFill>
                <a:srgbClr val="5F6062"/>
              </a:solidFill>
              <a:ln w="9525">
                <a:noFill/>
                <a:round/>
                <a:headEnd/>
                <a:tailEnd/>
              </a:ln>
            </p:spPr>
            <p:txBody>
              <a:bodyPr lIns="68569" tIns="34275" rIns="68569" bIns="34275"/>
              <a:lstStyle/>
              <a:p>
                <a:endParaRPr lang="en-US" sz="1425"/>
              </a:p>
            </p:txBody>
          </p:sp>
          <p:sp>
            <p:nvSpPr>
              <p:cNvPr id="46190" name="Shape 256"/>
              <p:cNvSpPr>
                <a:spLocks/>
              </p:cNvSpPr>
              <p:nvPr/>
            </p:nvSpPr>
            <p:spPr bwMode="auto">
              <a:xfrm>
                <a:off x="6642100" y="666750"/>
                <a:ext cx="7937" cy="7937"/>
              </a:xfrm>
              <a:custGeom>
                <a:avLst/>
                <a:gdLst>
                  <a:gd name="T0" fmla="*/ 60000 w 120000"/>
                  <a:gd name="T1" fmla="*/ 0 h 120000"/>
                  <a:gd name="T2" fmla="*/ 0 w 120000"/>
                  <a:gd name="T3" fmla="*/ 60000 h 120000"/>
                  <a:gd name="T4" fmla="*/ 120000 w 120000"/>
                  <a:gd name="T5" fmla="*/ 120000 h 120000"/>
                  <a:gd name="T6" fmla="*/ 60000 w 120000"/>
                  <a:gd name="T7" fmla="*/ 0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60000" y="0"/>
                    </a:moveTo>
                    <a:cubicBezTo>
                      <a:pt x="60000" y="0"/>
                      <a:pt x="0" y="0"/>
                      <a:pt x="0" y="60000"/>
                    </a:cubicBezTo>
                    <a:cubicBezTo>
                      <a:pt x="60000" y="60000"/>
                      <a:pt x="120000" y="120000"/>
                      <a:pt x="120000" y="120000"/>
                    </a:cubicBezTo>
                    <a:cubicBezTo>
                      <a:pt x="120000" y="60000"/>
                      <a:pt x="60000" y="60000"/>
                      <a:pt x="60000" y="0"/>
                    </a:cubicBezTo>
                    <a:close/>
                  </a:path>
                </a:pathLst>
              </a:custGeom>
              <a:solidFill>
                <a:srgbClr val="5F6062"/>
              </a:solidFill>
              <a:ln w="9525">
                <a:noFill/>
                <a:round/>
                <a:headEnd/>
                <a:tailEnd/>
              </a:ln>
            </p:spPr>
            <p:txBody>
              <a:bodyPr lIns="68569" tIns="34275" rIns="68569" bIns="34275"/>
              <a:lstStyle/>
              <a:p>
                <a:endParaRPr lang="en-US" sz="1425"/>
              </a:p>
            </p:txBody>
          </p:sp>
          <p:sp>
            <p:nvSpPr>
              <p:cNvPr id="46191" name="Shape 257"/>
              <p:cNvSpPr>
                <a:spLocks/>
              </p:cNvSpPr>
              <p:nvPr/>
            </p:nvSpPr>
            <p:spPr bwMode="auto">
              <a:xfrm>
                <a:off x="5827712" y="666750"/>
                <a:ext cx="954088" cy="760412"/>
              </a:xfrm>
              <a:custGeom>
                <a:avLst/>
                <a:gdLst>
                  <a:gd name="T0" fmla="*/ 25511 w 120000"/>
                  <a:gd name="T1" fmla="*/ 50837 h 120000"/>
                  <a:gd name="T2" fmla="*/ 25511 w 120000"/>
                  <a:gd name="T3" fmla="*/ 52610 h 120000"/>
                  <a:gd name="T4" fmla="*/ 0 w 120000"/>
                  <a:gd name="T5" fmla="*/ 75073 h 120000"/>
                  <a:gd name="T6" fmla="*/ 120000 w 120000"/>
                  <a:gd name="T7" fmla="*/ 75073 h 120000"/>
                  <a:gd name="T8" fmla="*/ 91181 w 120000"/>
                  <a:gd name="T9" fmla="*/ 51428 h 120000"/>
                  <a:gd name="T10" fmla="*/ 91181 w 120000"/>
                  <a:gd name="T11" fmla="*/ 50837 h 120000"/>
                  <a:gd name="T12" fmla="*/ 93070 w 120000"/>
                  <a:gd name="T13" fmla="*/ 24827 h 120000"/>
                  <a:gd name="T14" fmla="*/ 69921 w 120000"/>
                  <a:gd name="T15" fmla="*/ 18916 h 120000"/>
                  <a:gd name="T16" fmla="*/ 63307 w 120000"/>
                  <a:gd name="T17" fmla="*/ 76256 h 120000"/>
                  <a:gd name="T18" fmla="*/ 52440 w 120000"/>
                  <a:gd name="T19" fmla="*/ 19507 h 120000"/>
                  <a:gd name="T20" fmla="*/ 29291 w 120000"/>
                  <a:gd name="T21" fmla="*/ 25418 h 120000"/>
                  <a:gd name="T22" fmla="*/ 30236 w 120000"/>
                  <a:gd name="T23" fmla="*/ 23645 h 120000"/>
                  <a:gd name="T24" fmla="*/ 27401 w 120000"/>
                  <a:gd name="T25" fmla="*/ 24236 h 120000"/>
                  <a:gd name="T26" fmla="*/ 38740 w 120000"/>
                  <a:gd name="T27" fmla="*/ 0 h 120000"/>
                  <a:gd name="T28" fmla="*/ 18897 w 120000"/>
                  <a:gd name="T29" fmla="*/ 8866 h 120000"/>
                  <a:gd name="T30" fmla="*/ 25511 w 120000"/>
                  <a:gd name="T31" fmla="*/ 50837 h 1200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000"/>
                  <a:gd name="T49" fmla="*/ 0 h 120000"/>
                  <a:gd name="T50" fmla="*/ 120000 w 120000"/>
                  <a:gd name="T51" fmla="*/ 120000 h 12000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000" h="120000" extrusionOk="0">
                    <a:moveTo>
                      <a:pt x="25511" y="50837"/>
                    </a:moveTo>
                    <a:cubicBezTo>
                      <a:pt x="25511" y="51428"/>
                      <a:pt x="25511" y="52019"/>
                      <a:pt x="25511" y="52610"/>
                    </a:cubicBezTo>
                    <a:cubicBezTo>
                      <a:pt x="18425" y="62660"/>
                      <a:pt x="9448" y="70344"/>
                      <a:pt x="0" y="75073"/>
                    </a:cubicBezTo>
                    <a:cubicBezTo>
                      <a:pt x="31653" y="120000"/>
                      <a:pt x="88346" y="120000"/>
                      <a:pt x="120000" y="75073"/>
                    </a:cubicBezTo>
                    <a:cubicBezTo>
                      <a:pt x="109133" y="70935"/>
                      <a:pt x="99212" y="62660"/>
                      <a:pt x="91181" y="51428"/>
                    </a:cubicBezTo>
                    <a:cubicBezTo>
                      <a:pt x="91181" y="51428"/>
                      <a:pt x="91181" y="50837"/>
                      <a:pt x="91181" y="50837"/>
                    </a:cubicBezTo>
                    <a:cubicBezTo>
                      <a:pt x="91181" y="41379"/>
                      <a:pt x="91653" y="32512"/>
                      <a:pt x="93070" y="24827"/>
                    </a:cubicBezTo>
                    <a:cubicBezTo>
                      <a:pt x="69921" y="18916"/>
                      <a:pt x="69921" y="18916"/>
                      <a:pt x="69921" y="18916"/>
                    </a:cubicBezTo>
                    <a:cubicBezTo>
                      <a:pt x="63307" y="76256"/>
                      <a:pt x="63307" y="76256"/>
                      <a:pt x="63307" y="76256"/>
                    </a:cubicBezTo>
                    <a:cubicBezTo>
                      <a:pt x="52440" y="19507"/>
                      <a:pt x="52440" y="19507"/>
                      <a:pt x="52440" y="19507"/>
                    </a:cubicBezTo>
                    <a:cubicBezTo>
                      <a:pt x="29291" y="25418"/>
                      <a:pt x="29291" y="25418"/>
                      <a:pt x="29291" y="25418"/>
                    </a:cubicBezTo>
                    <a:cubicBezTo>
                      <a:pt x="30236" y="23645"/>
                      <a:pt x="30236" y="23645"/>
                      <a:pt x="30236" y="23645"/>
                    </a:cubicBezTo>
                    <a:cubicBezTo>
                      <a:pt x="27401" y="24236"/>
                      <a:pt x="27401" y="24236"/>
                      <a:pt x="27401" y="24236"/>
                    </a:cubicBezTo>
                    <a:cubicBezTo>
                      <a:pt x="38740" y="0"/>
                      <a:pt x="38740" y="0"/>
                      <a:pt x="38740" y="0"/>
                    </a:cubicBezTo>
                    <a:cubicBezTo>
                      <a:pt x="32125" y="4137"/>
                      <a:pt x="25511" y="3546"/>
                      <a:pt x="18897" y="8866"/>
                    </a:cubicBezTo>
                    <a:cubicBezTo>
                      <a:pt x="24094" y="20689"/>
                      <a:pt x="25511" y="34285"/>
                      <a:pt x="25511" y="50837"/>
                    </a:cubicBezTo>
                    <a:close/>
                  </a:path>
                </a:pathLst>
              </a:custGeom>
              <a:solidFill>
                <a:srgbClr val="5F6062"/>
              </a:solidFill>
              <a:ln w="9525">
                <a:noFill/>
                <a:round/>
                <a:headEnd/>
                <a:tailEnd/>
              </a:ln>
            </p:spPr>
            <p:txBody>
              <a:bodyPr lIns="68569" tIns="34275" rIns="68569" bIns="34275"/>
              <a:lstStyle/>
              <a:p>
                <a:endParaRPr lang="en-US" sz="1425"/>
              </a:p>
            </p:txBody>
          </p:sp>
          <p:sp>
            <p:nvSpPr>
              <p:cNvPr id="46192" name="Shape 258"/>
              <p:cNvSpPr>
                <a:spLocks/>
              </p:cNvSpPr>
              <p:nvPr/>
            </p:nvSpPr>
            <p:spPr bwMode="auto">
              <a:xfrm>
                <a:off x="6559550" y="809625"/>
                <a:ext cx="11113" cy="11113"/>
              </a:xfrm>
              <a:custGeom>
                <a:avLst/>
                <a:gdLst>
                  <a:gd name="T0" fmla="*/ 120000 w 120000"/>
                  <a:gd name="T1" fmla="*/ 0 h 120000"/>
                  <a:gd name="T2" fmla="*/ 0 w 120000"/>
                  <a:gd name="T3" fmla="*/ 0 h 120000"/>
                  <a:gd name="T4" fmla="*/ 80000 w 120000"/>
                  <a:gd name="T5" fmla="*/ 120000 h 120000"/>
                  <a:gd name="T6" fmla="*/ 120000 w 120000"/>
                  <a:gd name="T7" fmla="*/ 0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120000" y="0"/>
                    </a:moveTo>
                    <a:cubicBezTo>
                      <a:pt x="0" y="0"/>
                      <a:pt x="0" y="0"/>
                      <a:pt x="0" y="0"/>
                    </a:cubicBezTo>
                    <a:cubicBezTo>
                      <a:pt x="80000" y="120000"/>
                      <a:pt x="80000" y="120000"/>
                      <a:pt x="80000" y="120000"/>
                    </a:cubicBezTo>
                    <a:cubicBezTo>
                      <a:pt x="80000" y="80000"/>
                      <a:pt x="80000" y="40000"/>
                      <a:pt x="120000" y="0"/>
                    </a:cubicBezTo>
                    <a:close/>
                  </a:path>
                </a:pathLst>
              </a:custGeom>
              <a:solidFill>
                <a:srgbClr val="5F6062"/>
              </a:solidFill>
              <a:ln w="9525">
                <a:noFill/>
                <a:round/>
                <a:headEnd/>
                <a:tailEnd/>
              </a:ln>
            </p:spPr>
            <p:txBody>
              <a:bodyPr lIns="68569" tIns="34275" rIns="68569" bIns="34275"/>
              <a:lstStyle/>
              <a:p>
                <a:endParaRPr lang="en-US" sz="1425"/>
              </a:p>
            </p:txBody>
          </p:sp>
          <p:sp>
            <p:nvSpPr>
              <p:cNvPr id="46193" name="Shape 259"/>
              <p:cNvSpPr>
                <a:spLocks/>
              </p:cNvSpPr>
              <p:nvPr/>
            </p:nvSpPr>
            <p:spPr bwMode="auto">
              <a:xfrm>
                <a:off x="6484937" y="671512"/>
                <a:ext cx="123824" cy="122237"/>
              </a:xfrm>
              <a:custGeom>
                <a:avLst/>
                <a:gdLst>
                  <a:gd name="T0" fmla="*/ 120000 w 120000"/>
                  <a:gd name="T1" fmla="*/ 40000 h 120000"/>
                  <a:gd name="T2" fmla="*/ 0 w 120000"/>
                  <a:gd name="T3" fmla="*/ 0 h 120000"/>
                  <a:gd name="T4" fmla="*/ 87272 w 120000"/>
                  <a:gd name="T5" fmla="*/ 120000 h 120000"/>
                  <a:gd name="T6" fmla="*/ 120000 w 120000"/>
                  <a:gd name="T7" fmla="*/ 40000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120000" y="40000"/>
                    </a:moveTo>
                    <a:cubicBezTo>
                      <a:pt x="80000" y="21818"/>
                      <a:pt x="40000" y="14545"/>
                      <a:pt x="0" y="0"/>
                    </a:cubicBezTo>
                    <a:cubicBezTo>
                      <a:pt x="87272" y="120000"/>
                      <a:pt x="87272" y="120000"/>
                      <a:pt x="87272" y="120000"/>
                    </a:cubicBezTo>
                    <a:cubicBezTo>
                      <a:pt x="94545" y="90909"/>
                      <a:pt x="105454" y="65454"/>
                      <a:pt x="120000" y="40000"/>
                    </a:cubicBezTo>
                    <a:close/>
                  </a:path>
                </a:pathLst>
              </a:custGeom>
              <a:solidFill>
                <a:srgbClr val="5F6062"/>
              </a:solidFill>
              <a:ln w="9525">
                <a:noFill/>
                <a:round/>
                <a:headEnd/>
                <a:tailEnd/>
              </a:ln>
            </p:spPr>
            <p:txBody>
              <a:bodyPr lIns="68569" tIns="34275" rIns="68569" bIns="34275"/>
              <a:lstStyle/>
              <a:p>
                <a:endParaRPr lang="en-US" sz="1425"/>
              </a:p>
            </p:txBody>
          </p:sp>
          <p:sp>
            <p:nvSpPr>
              <p:cNvPr id="46194" name="Shape 260"/>
              <p:cNvSpPr>
                <a:spLocks/>
              </p:cNvSpPr>
              <p:nvPr/>
            </p:nvSpPr>
            <p:spPr bwMode="auto">
              <a:xfrm>
                <a:off x="5827712" y="723900"/>
                <a:ext cx="203199" cy="419099"/>
              </a:xfrm>
              <a:custGeom>
                <a:avLst/>
                <a:gdLst>
                  <a:gd name="T0" fmla="*/ 120000 w 120000"/>
                  <a:gd name="T1" fmla="*/ 79285 h 120000"/>
                  <a:gd name="T2" fmla="*/ 120000 w 120000"/>
                  <a:gd name="T3" fmla="*/ 76071 h 120000"/>
                  <a:gd name="T4" fmla="*/ 88888 w 120000"/>
                  <a:gd name="T5" fmla="*/ 0 h 120000"/>
                  <a:gd name="T6" fmla="*/ 51111 w 120000"/>
                  <a:gd name="T7" fmla="*/ 17142 h 120000"/>
                  <a:gd name="T8" fmla="*/ 0 w 120000"/>
                  <a:gd name="T9" fmla="*/ 118928 h 120000"/>
                  <a:gd name="T10" fmla="*/ 0 w 120000"/>
                  <a:gd name="T11" fmla="*/ 119999 h 120000"/>
                  <a:gd name="T12" fmla="*/ 120000 w 120000"/>
                  <a:gd name="T13" fmla="*/ 79285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120000" y="79285"/>
                    </a:moveTo>
                    <a:cubicBezTo>
                      <a:pt x="120000" y="78214"/>
                      <a:pt x="120000" y="77142"/>
                      <a:pt x="120000" y="76071"/>
                    </a:cubicBezTo>
                    <a:cubicBezTo>
                      <a:pt x="120000" y="46071"/>
                      <a:pt x="113333" y="21428"/>
                      <a:pt x="88888" y="0"/>
                    </a:cubicBezTo>
                    <a:cubicBezTo>
                      <a:pt x="75555" y="4285"/>
                      <a:pt x="62222" y="8571"/>
                      <a:pt x="51111" y="17142"/>
                    </a:cubicBezTo>
                    <a:cubicBezTo>
                      <a:pt x="6666" y="43928"/>
                      <a:pt x="0" y="77142"/>
                      <a:pt x="0" y="118928"/>
                    </a:cubicBezTo>
                    <a:cubicBezTo>
                      <a:pt x="0" y="119999"/>
                      <a:pt x="0" y="119999"/>
                      <a:pt x="0" y="119999"/>
                    </a:cubicBezTo>
                    <a:cubicBezTo>
                      <a:pt x="44444" y="111428"/>
                      <a:pt x="86666" y="97499"/>
                      <a:pt x="120000" y="79285"/>
                    </a:cubicBezTo>
                    <a:close/>
                  </a:path>
                </a:pathLst>
              </a:custGeom>
              <a:solidFill>
                <a:srgbClr val="5F6062"/>
              </a:solidFill>
              <a:ln w="9525">
                <a:noFill/>
                <a:round/>
                <a:headEnd/>
                <a:tailEnd/>
              </a:ln>
            </p:spPr>
            <p:txBody>
              <a:bodyPr lIns="68569" tIns="34275" rIns="68569" bIns="34275"/>
              <a:lstStyle/>
              <a:p>
                <a:endParaRPr lang="en-US" sz="1425"/>
              </a:p>
            </p:txBody>
          </p:sp>
          <p:sp>
            <p:nvSpPr>
              <p:cNvPr id="46195" name="Shape 261"/>
              <p:cNvSpPr>
                <a:spLocks/>
              </p:cNvSpPr>
              <p:nvPr/>
            </p:nvSpPr>
            <p:spPr bwMode="auto">
              <a:xfrm>
                <a:off x="6551612" y="711200"/>
                <a:ext cx="233363" cy="431799"/>
              </a:xfrm>
              <a:custGeom>
                <a:avLst/>
                <a:gdLst>
                  <a:gd name="T0" fmla="*/ 19354 w 120000"/>
                  <a:gd name="T1" fmla="*/ 28173 h 120000"/>
                  <a:gd name="T2" fmla="*/ 9677 w 120000"/>
                  <a:gd name="T3" fmla="*/ 27130 h 120000"/>
                  <a:gd name="T4" fmla="*/ 7741 w 120000"/>
                  <a:gd name="T5" fmla="*/ 30260 h 120000"/>
                  <a:gd name="T6" fmla="*/ 7741 w 120000"/>
                  <a:gd name="T7" fmla="*/ 31304 h 120000"/>
                  <a:gd name="T8" fmla="*/ 7741 w 120000"/>
                  <a:gd name="T9" fmla="*/ 31304 h 120000"/>
                  <a:gd name="T10" fmla="*/ 0 w 120000"/>
                  <a:gd name="T11" fmla="*/ 77217 h 120000"/>
                  <a:gd name="T12" fmla="*/ 0 w 120000"/>
                  <a:gd name="T13" fmla="*/ 78260 h 120000"/>
                  <a:gd name="T14" fmla="*/ 118064 w 120000"/>
                  <a:gd name="T15" fmla="*/ 120000 h 120000"/>
                  <a:gd name="T16" fmla="*/ 120000 w 120000"/>
                  <a:gd name="T17" fmla="*/ 118956 h 120000"/>
                  <a:gd name="T18" fmla="*/ 75483 w 120000"/>
                  <a:gd name="T19" fmla="*/ 19826 h 120000"/>
                  <a:gd name="T20" fmla="*/ 29032 w 120000"/>
                  <a:gd name="T21" fmla="*/ 0 h 120000"/>
                  <a:gd name="T22" fmla="*/ 11612 w 120000"/>
                  <a:gd name="T23" fmla="*/ 22956 h 120000"/>
                  <a:gd name="T24" fmla="*/ 19354 w 120000"/>
                  <a:gd name="T25" fmla="*/ 28173 h 12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0000"/>
                  <a:gd name="T40" fmla="*/ 0 h 120000"/>
                  <a:gd name="T41" fmla="*/ 120000 w 120000"/>
                  <a:gd name="T42" fmla="*/ 120000 h 12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0000" h="120000" extrusionOk="0">
                    <a:moveTo>
                      <a:pt x="19354" y="28173"/>
                    </a:moveTo>
                    <a:cubicBezTo>
                      <a:pt x="9677" y="27130"/>
                      <a:pt x="9677" y="27130"/>
                      <a:pt x="9677" y="27130"/>
                    </a:cubicBezTo>
                    <a:cubicBezTo>
                      <a:pt x="7741" y="28173"/>
                      <a:pt x="7741" y="29217"/>
                      <a:pt x="7741" y="30260"/>
                    </a:cubicBezTo>
                    <a:cubicBezTo>
                      <a:pt x="7741" y="31304"/>
                      <a:pt x="7741" y="31304"/>
                      <a:pt x="7741" y="31304"/>
                    </a:cubicBezTo>
                    <a:cubicBezTo>
                      <a:pt x="7741" y="31304"/>
                      <a:pt x="7741" y="31304"/>
                      <a:pt x="7741" y="31304"/>
                    </a:cubicBezTo>
                    <a:cubicBezTo>
                      <a:pt x="1935" y="44869"/>
                      <a:pt x="0" y="60521"/>
                      <a:pt x="0" y="77217"/>
                    </a:cubicBezTo>
                    <a:cubicBezTo>
                      <a:pt x="0" y="77217"/>
                      <a:pt x="0" y="78260"/>
                      <a:pt x="0" y="78260"/>
                    </a:cubicBezTo>
                    <a:cubicBezTo>
                      <a:pt x="32903" y="98086"/>
                      <a:pt x="73548" y="112695"/>
                      <a:pt x="118064" y="120000"/>
                    </a:cubicBezTo>
                    <a:cubicBezTo>
                      <a:pt x="118064" y="120000"/>
                      <a:pt x="118064" y="120000"/>
                      <a:pt x="120000" y="118956"/>
                    </a:cubicBezTo>
                    <a:cubicBezTo>
                      <a:pt x="120000" y="78260"/>
                      <a:pt x="114193" y="45913"/>
                      <a:pt x="75483" y="19826"/>
                    </a:cubicBezTo>
                    <a:cubicBezTo>
                      <a:pt x="60000" y="9391"/>
                      <a:pt x="44516" y="3130"/>
                      <a:pt x="29032" y="0"/>
                    </a:cubicBezTo>
                    <a:cubicBezTo>
                      <a:pt x="21290" y="7304"/>
                      <a:pt x="15483" y="14608"/>
                      <a:pt x="11612" y="22956"/>
                    </a:cubicBezTo>
                    <a:lnTo>
                      <a:pt x="19354" y="28173"/>
                    </a:lnTo>
                    <a:close/>
                  </a:path>
                </a:pathLst>
              </a:custGeom>
              <a:solidFill>
                <a:srgbClr val="5F6062"/>
              </a:solidFill>
              <a:ln w="9525">
                <a:noFill/>
                <a:round/>
                <a:headEnd/>
                <a:tailEnd/>
              </a:ln>
            </p:spPr>
            <p:txBody>
              <a:bodyPr lIns="68569" tIns="34275" rIns="68569" bIns="34275"/>
              <a:lstStyle/>
              <a:p>
                <a:endParaRPr lang="en-US" sz="1425"/>
              </a:p>
            </p:txBody>
          </p:sp>
        </p:grpSp>
        <p:grpSp>
          <p:nvGrpSpPr>
            <p:cNvPr id="46172" name="Shape 262"/>
            <p:cNvGrpSpPr>
              <a:grpSpLocks/>
            </p:cNvGrpSpPr>
            <p:nvPr/>
          </p:nvGrpSpPr>
          <p:grpSpPr bwMode="auto">
            <a:xfrm>
              <a:off x="11341951" y="2285012"/>
              <a:ext cx="430613" cy="628677"/>
              <a:chOff x="9078913" y="2528888"/>
              <a:chExt cx="1387474" cy="2025651"/>
            </a:xfrm>
          </p:grpSpPr>
          <p:sp>
            <p:nvSpPr>
              <p:cNvPr id="46174" name="Shape 263"/>
              <p:cNvSpPr>
                <a:spLocks/>
              </p:cNvSpPr>
              <p:nvPr/>
            </p:nvSpPr>
            <p:spPr bwMode="auto">
              <a:xfrm>
                <a:off x="9340850" y="3082925"/>
                <a:ext cx="882649" cy="65087"/>
              </a:xfrm>
              <a:custGeom>
                <a:avLst/>
                <a:gdLst>
                  <a:gd name="T0" fmla="*/ 4085 w 120000"/>
                  <a:gd name="T1" fmla="*/ 120000 h 120000"/>
                  <a:gd name="T2" fmla="*/ 115914 w 120000"/>
                  <a:gd name="T3" fmla="*/ 120000 h 120000"/>
                  <a:gd name="T4" fmla="*/ 120000 w 120000"/>
                  <a:gd name="T5" fmla="*/ 56470 h 120000"/>
                  <a:gd name="T6" fmla="*/ 115914 w 120000"/>
                  <a:gd name="T7" fmla="*/ 0 h 120000"/>
                  <a:gd name="T8" fmla="*/ 4085 w 120000"/>
                  <a:gd name="T9" fmla="*/ 0 h 120000"/>
                  <a:gd name="T10" fmla="*/ 0 w 120000"/>
                  <a:gd name="T11" fmla="*/ 56470 h 120000"/>
                  <a:gd name="T12" fmla="*/ 4085 w 120000"/>
                  <a:gd name="T13" fmla="*/ 12000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4085" y="120000"/>
                    </a:moveTo>
                    <a:cubicBezTo>
                      <a:pt x="115914" y="120000"/>
                      <a:pt x="115914" y="120000"/>
                      <a:pt x="115914" y="120000"/>
                    </a:cubicBezTo>
                    <a:cubicBezTo>
                      <a:pt x="117957" y="120000"/>
                      <a:pt x="120000" y="91764"/>
                      <a:pt x="120000" y="56470"/>
                    </a:cubicBezTo>
                    <a:cubicBezTo>
                      <a:pt x="120000" y="21176"/>
                      <a:pt x="117957" y="0"/>
                      <a:pt x="115914" y="0"/>
                    </a:cubicBezTo>
                    <a:cubicBezTo>
                      <a:pt x="4085" y="0"/>
                      <a:pt x="4085" y="0"/>
                      <a:pt x="4085" y="0"/>
                    </a:cubicBezTo>
                    <a:cubicBezTo>
                      <a:pt x="1531" y="0"/>
                      <a:pt x="0" y="21176"/>
                      <a:pt x="0" y="56470"/>
                    </a:cubicBezTo>
                    <a:cubicBezTo>
                      <a:pt x="0" y="91764"/>
                      <a:pt x="1531" y="120000"/>
                      <a:pt x="4085" y="120000"/>
                    </a:cubicBezTo>
                    <a:close/>
                  </a:path>
                </a:pathLst>
              </a:custGeom>
              <a:solidFill>
                <a:srgbClr val="5F6062"/>
              </a:solidFill>
              <a:ln w="9525">
                <a:noFill/>
                <a:round/>
                <a:headEnd/>
                <a:tailEnd/>
              </a:ln>
            </p:spPr>
            <p:txBody>
              <a:bodyPr lIns="68569" tIns="34275" rIns="68569" bIns="34275"/>
              <a:lstStyle/>
              <a:p>
                <a:endParaRPr lang="en-US" sz="1425"/>
              </a:p>
            </p:txBody>
          </p:sp>
          <p:sp>
            <p:nvSpPr>
              <p:cNvPr id="46175" name="Shape 264"/>
              <p:cNvSpPr>
                <a:spLocks/>
              </p:cNvSpPr>
              <p:nvPr/>
            </p:nvSpPr>
            <p:spPr bwMode="auto">
              <a:xfrm>
                <a:off x="9340850" y="2889250"/>
                <a:ext cx="882649" cy="63500"/>
              </a:xfrm>
              <a:custGeom>
                <a:avLst/>
                <a:gdLst>
                  <a:gd name="T0" fmla="*/ 4085 w 120000"/>
                  <a:gd name="T1" fmla="*/ 120000 h 120000"/>
                  <a:gd name="T2" fmla="*/ 115914 w 120000"/>
                  <a:gd name="T3" fmla="*/ 120000 h 120000"/>
                  <a:gd name="T4" fmla="*/ 120000 w 120000"/>
                  <a:gd name="T5" fmla="*/ 56470 h 120000"/>
                  <a:gd name="T6" fmla="*/ 115914 w 120000"/>
                  <a:gd name="T7" fmla="*/ 0 h 120000"/>
                  <a:gd name="T8" fmla="*/ 4085 w 120000"/>
                  <a:gd name="T9" fmla="*/ 0 h 120000"/>
                  <a:gd name="T10" fmla="*/ 0 w 120000"/>
                  <a:gd name="T11" fmla="*/ 56470 h 120000"/>
                  <a:gd name="T12" fmla="*/ 4085 w 120000"/>
                  <a:gd name="T13" fmla="*/ 12000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4085" y="120000"/>
                    </a:moveTo>
                    <a:cubicBezTo>
                      <a:pt x="115914" y="120000"/>
                      <a:pt x="115914" y="120000"/>
                      <a:pt x="115914" y="120000"/>
                    </a:cubicBezTo>
                    <a:cubicBezTo>
                      <a:pt x="117957" y="120000"/>
                      <a:pt x="120000" y="91764"/>
                      <a:pt x="120000" y="56470"/>
                    </a:cubicBezTo>
                    <a:cubicBezTo>
                      <a:pt x="120000" y="28235"/>
                      <a:pt x="117957" y="0"/>
                      <a:pt x="115914" y="0"/>
                    </a:cubicBezTo>
                    <a:cubicBezTo>
                      <a:pt x="4085" y="0"/>
                      <a:pt x="4085" y="0"/>
                      <a:pt x="4085" y="0"/>
                    </a:cubicBezTo>
                    <a:cubicBezTo>
                      <a:pt x="1531" y="0"/>
                      <a:pt x="0" y="28235"/>
                      <a:pt x="0" y="56470"/>
                    </a:cubicBezTo>
                    <a:cubicBezTo>
                      <a:pt x="0" y="91764"/>
                      <a:pt x="1531" y="120000"/>
                      <a:pt x="4085" y="120000"/>
                    </a:cubicBezTo>
                    <a:close/>
                  </a:path>
                </a:pathLst>
              </a:custGeom>
              <a:solidFill>
                <a:srgbClr val="5F6062"/>
              </a:solidFill>
              <a:ln w="9525">
                <a:noFill/>
                <a:round/>
                <a:headEnd/>
                <a:tailEnd/>
              </a:ln>
            </p:spPr>
            <p:txBody>
              <a:bodyPr lIns="68569" tIns="34275" rIns="68569" bIns="34275"/>
              <a:lstStyle/>
              <a:p>
                <a:endParaRPr lang="en-US" sz="1425"/>
              </a:p>
            </p:txBody>
          </p:sp>
          <p:sp>
            <p:nvSpPr>
              <p:cNvPr id="46176" name="Shape 265"/>
              <p:cNvSpPr>
                <a:spLocks/>
              </p:cNvSpPr>
              <p:nvPr/>
            </p:nvSpPr>
            <p:spPr bwMode="auto">
              <a:xfrm>
                <a:off x="9461500" y="3387726"/>
                <a:ext cx="1001712" cy="1166812"/>
              </a:xfrm>
              <a:custGeom>
                <a:avLst/>
                <a:gdLst>
                  <a:gd name="T0" fmla="*/ 109662 w 120000"/>
                  <a:gd name="T1" fmla="*/ 54405 h 120000"/>
                  <a:gd name="T2" fmla="*/ 74157 w 120000"/>
                  <a:gd name="T3" fmla="*/ 43601 h 120000"/>
                  <a:gd name="T4" fmla="*/ 73707 w 120000"/>
                  <a:gd name="T5" fmla="*/ 11575 h 120000"/>
                  <a:gd name="T6" fmla="*/ 61573 w 120000"/>
                  <a:gd name="T7" fmla="*/ 0 h 120000"/>
                  <a:gd name="T8" fmla="*/ 49438 w 120000"/>
                  <a:gd name="T9" fmla="*/ 11575 h 120000"/>
                  <a:gd name="T10" fmla="*/ 49438 w 120000"/>
                  <a:gd name="T11" fmla="*/ 64051 h 120000"/>
                  <a:gd name="T12" fmla="*/ 25617 w 120000"/>
                  <a:gd name="T13" fmla="*/ 42443 h 120000"/>
                  <a:gd name="T14" fmla="*/ 17977 w 120000"/>
                  <a:gd name="T15" fmla="*/ 45144 h 120000"/>
                  <a:gd name="T16" fmla="*/ 54382 w 120000"/>
                  <a:gd name="T17" fmla="*/ 117299 h 120000"/>
                  <a:gd name="T18" fmla="*/ 54382 w 120000"/>
                  <a:gd name="T19" fmla="*/ 117684 h 120000"/>
                  <a:gd name="T20" fmla="*/ 54831 w 120000"/>
                  <a:gd name="T21" fmla="*/ 118842 h 120000"/>
                  <a:gd name="T22" fmla="*/ 54831 w 120000"/>
                  <a:gd name="T23" fmla="*/ 118842 h 120000"/>
                  <a:gd name="T24" fmla="*/ 54831 w 120000"/>
                  <a:gd name="T25" fmla="*/ 118842 h 120000"/>
                  <a:gd name="T26" fmla="*/ 57528 w 120000"/>
                  <a:gd name="T27" fmla="*/ 120000 h 120000"/>
                  <a:gd name="T28" fmla="*/ 109213 w 120000"/>
                  <a:gd name="T29" fmla="*/ 120000 h 120000"/>
                  <a:gd name="T30" fmla="*/ 112359 w 120000"/>
                  <a:gd name="T31" fmla="*/ 116913 h 120000"/>
                  <a:gd name="T32" fmla="*/ 112359 w 120000"/>
                  <a:gd name="T33" fmla="*/ 104951 h 120000"/>
                  <a:gd name="T34" fmla="*/ 120000 w 120000"/>
                  <a:gd name="T35" fmla="*/ 86816 h 120000"/>
                  <a:gd name="T36" fmla="*/ 120000 w 120000"/>
                  <a:gd name="T37" fmla="*/ 67138 h 120000"/>
                  <a:gd name="T38" fmla="*/ 109662 w 120000"/>
                  <a:gd name="T39" fmla="*/ 54405 h 12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0000"/>
                  <a:gd name="T61" fmla="*/ 0 h 120000"/>
                  <a:gd name="T62" fmla="*/ 120000 w 120000"/>
                  <a:gd name="T63" fmla="*/ 120000 h 12000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0000" h="120000" extrusionOk="0">
                    <a:moveTo>
                      <a:pt x="109662" y="54405"/>
                    </a:moveTo>
                    <a:cubicBezTo>
                      <a:pt x="85393" y="47073"/>
                      <a:pt x="74157" y="43601"/>
                      <a:pt x="74157" y="43601"/>
                    </a:cubicBezTo>
                    <a:cubicBezTo>
                      <a:pt x="73707" y="11575"/>
                      <a:pt x="73707" y="11575"/>
                      <a:pt x="73707" y="11575"/>
                    </a:cubicBezTo>
                    <a:cubicBezTo>
                      <a:pt x="73707" y="5401"/>
                      <a:pt x="68764" y="0"/>
                      <a:pt x="61573" y="0"/>
                    </a:cubicBezTo>
                    <a:cubicBezTo>
                      <a:pt x="54382" y="0"/>
                      <a:pt x="49438" y="5401"/>
                      <a:pt x="49438" y="11575"/>
                    </a:cubicBezTo>
                    <a:cubicBezTo>
                      <a:pt x="49438" y="11575"/>
                      <a:pt x="49438" y="55176"/>
                      <a:pt x="49438" y="64051"/>
                    </a:cubicBezTo>
                    <a:cubicBezTo>
                      <a:pt x="42247" y="57106"/>
                      <a:pt x="35505" y="42443"/>
                      <a:pt x="25617" y="42443"/>
                    </a:cubicBezTo>
                    <a:cubicBezTo>
                      <a:pt x="22921" y="42443"/>
                      <a:pt x="20674" y="43215"/>
                      <a:pt x="17977" y="45144"/>
                    </a:cubicBezTo>
                    <a:cubicBezTo>
                      <a:pt x="0" y="57106"/>
                      <a:pt x="42247" y="76398"/>
                      <a:pt x="54382" y="117299"/>
                    </a:cubicBezTo>
                    <a:cubicBezTo>
                      <a:pt x="54382" y="117299"/>
                      <a:pt x="54382" y="117684"/>
                      <a:pt x="54382" y="117684"/>
                    </a:cubicBezTo>
                    <a:cubicBezTo>
                      <a:pt x="54382" y="118070"/>
                      <a:pt x="54382" y="118456"/>
                      <a:pt x="54831" y="118842"/>
                    </a:cubicBezTo>
                    <a:cubicBezTo>
                      <a:pt x="54831" y="118842"/>
                      <a:pt x="54831" y="118842"/>
                      <a:pt x="54831" y="118842"/>
                    </a:cubicBezTo>
                    <a:cubicBezTo>
                      <a:pt x="54831" y="118842"/>
                      <a:pt x="54831" y="118842"/>
                      <a:pt x="54831" y="118842"/>
                    </a:cubicBezTo>
                    <a:cubicBezTo>
                      <a:pt x="55280" y="119614"/>
                      <a:pt x="56179" y="120000"/>
                      <a:pt x="57528" y="120000"/>
                    </a:cubicBezTo>
                    <a:cubicBezTo>
                      <a:pt x="70561" y="120000"/>
                      <a:pt x="103820" y="120000"/>
                      <a:pt x="109213" y="120000"/>
                    </a:cubicBezTo>
                    <a:cubicBezTo>
                      <a:pt x="110561" y="120000"/>
                      <a:pt x="112359" y="119614"/>
                      <a:pt x="112359" y="116913"/>
                    </a:cubicBezTo>
                    <a:cubicBezTo>
                      <a:pt x="112359" y="113054"/>
                      <a:pt x="112359" y="110739"/>
                      <a:pt x="112359" y="104951"/>
                    </a:cubicBezTo>
                    <a:cubicBezTo>
                      <a:pt x="112359" y="97620"/>
                      <a:pt x="120000" y="94533"/>
                      <a:pt x="120000" y="86816"/>
                    </a:cubicBezTo>
                    <a:cubicBezTo>
                      <a:pt x="120000" y="67138"/>
                      <a:pt x="120000" y="67138"/>
                      <a:pt x="120000" y="67138"/>
                    </a:cubicBezTo>
                    <a:cubicBezTo>
                      <a:pt x="120000" y="60964"/>
                      <a:pt x="118202" y="57106"/>
                      <a:pt x="109662" y="54405"/>
                    </a:cubicBezTo>
                    <a:close/>
                  </a:path>
                </a:pathLst>
              </a:custGeom>
              <a:solidFill>
                <a:srgbClr val="5F6062"/>
              </a:solidFill>
              <a:ln w="9525">
                <a:noFill/>
                <a:round/>
                <a:headEnd/>
                <a:tailEnd/>
              </a:ln>
            </p:spPr>
            <p:txBody>
              <a:bodyPr lIns="68569" tIns="34275" rIns="68569" bIns="34275"/>
              <a:lstStyle/>
              <a:p>
                <a:endParaRPr lang="en-US" sz="1425"/>
              </a:p>
            </p:txBody>
          </p:sp>
          <p:sp>
            <p:nvSpPr>
              <p:cNvPr id="46177" name="Shape 266"/>
              <p:cNvSpPr>
                <a:spLocks/>
              </p:cNvSpPr>
              <p:nvPr/>
            </p:nvSpPr>
            <p:spPr bwMode="auto">
              <a:xfrm>
                <a:off x="9340850" y="3470276"/>
                <a:ext cx="428625" cy="63500"/>
              </a:xfrm>
              <a:custGeom>
                <a:avLst/>
                <a:gdLst>
                  <a:gd name="T0" fmla="*/ 8421 w 120000"/>
                  <a:gd name="T1" fmla="*/ 120000 h 120000"/>
                  <a:gd name="T2" fmla="*/ 110526 w 120000"/>
                  <a:gd name="T3" fmla="*/ 120000 h 120000"/>
                  <a:gd name="T4" fmla="*/ 119999 w 120000"/>
                  <a:gd name="T5" fmla="*/ 63529 h 120000"/>
                  <a:gd name="T6" fmla="*/ 110526 w 120000"/>
                  <a:gd name="T7" fmla="*/ 0 h 120000"/>
                  <a:gd name="T8" fmla="*/ 8421 w 120000"/>
                  <a:gd name="T9" fmla="*/ 0 h 120000"/>
                  <a:gd name="T10" fmla="*/ 0 w 120000"/>
                  <a:gd name="T11" fmla="*/ 63529 h 120000"/>
                  <a:gd name="T12" fmla="*/ 8421 w 120000"/>
                  <a:gd name="T13" fmla="*/ 12000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8421" y="120000"/>
                    </a:moveTo>
                    <a:cubicBezTo>
                      <a:pt x="110526" y="120000"/>
                      <a:pt x="110526" y="120000"/>
                      <a:pt x="110526" y="120000"/>
                    </a:cubicBezTo>
                    <a:cubicBezTo>
                      <a:pt x="115789" y="120000"/>
                      <a:pt x="119999" y="98823"/>
                      <a:pt x="119999" y="63529"/>
                    </a:cubicBezTo>
                    <a:cubicBezTo>
                      <a:pt x="119999" y="28235"/>
                      <a:pt x="115789" y="0"/>
                      <a:pt x="110526" y="0"/>
                    </a:cubicBezTo>
                    <a:cubicBezTo>
                      <a:pt x="8421" y="0"/>
                      <a:pt x="8421" y="0"/>
                      <a:pt x="8421" y="0"/>
                    </a:cubicBezTo>
                    <a:cubicBezTo>
                      <a:pt x="3157" y="0"/>
                      <a:pt x="0" y="28235"/>
                      <a:pt x="0" y="63529"/>
                    </a:cubicBezTo>
                    <a:cubicBezTo>
                      <a:pt x="0" y="98823"/>
                      <a:pt x="3157" y="120000"/>
                      <a:pt x="8421" y="120000"/>
                    </a:cubicBezTo>
                    <a:close/>
                  </a:path>
                </a:pathLst>
              </a:custGeom>
              <a:solidFill>
                <a:srgbClr val="5F6062"/>
              </a:solidFill>
              <a:ln w="9525">
                <a:noFill/>
                <a:round/>
                <a:headEnd/>
                <a:tailEnd/>
              </a:ln>
            </p:spPr>
            <p:txBody>
              <a:bodyPr lIns="68569" tIns="34275" rIns="68569" bIns="34275"/>
              <a:lstStyle/>
              <a:p>
                <a:endParaRPr lang="en-US" sz="1425"/>
              </a:p>
            </p:txBody>
          </p:sp>
          <p:sp>
            <p:nvSpPr>
              <p:cNvPr id="46178" name="Shape 267"/>
              <p:cNvSpPr>
                <a:spLocks/>
              </p:cNvSpPr>
              <p:nvPr/>
            </p:nvSpPr>
            <p:spPr bwMode="auto">
              <a:xfrm>
                <a:off x="9078913" y="2528888"/>
                <a:ext cx="1387474" cy="1866900"/>
              </a:xfrm>
              <a:custGeom>
                <a:avLst/>
                <a:gdLst>
                  <a:gd name="T0" fmla="*/ 109297 w 120000"/>
                  <a:gd name="T1" fmla="*/ 0 h 120000"/>
                  <a:gd name="T2" fmla="*/ 10702 w 120000"/>
                  <a:gd name="T3" fmla="*/ 0 h 120000"/>
                  <a:gd name="T4" fmla="*/ 0 w 120000"/>
                  <a:gd name="T5" fmla="*/ 8915 h 120000"/>
                  <a:gd name="T6" fmla="*/ 0 w 120000"/>
                  <a:gd name="T7" fmla="*/ 111084 h 120000"/>
                  <a:gd name="T8" fmla="*/ 10702 w 120000"/>
                  <a:gd name="T9" fmla="*/ 120000 h 120000"/>
                  <a:gd name="T10" fmla="*/ 60324 w 120000"/>
                  <a:gd name="T11" fmla="*/ 120000 h 120000"/>
                  <a:gd name="T12" fmla="*/ 51567 w 120000"/>
                  <a:gd name="T13" fmla="*/ 109156 h 120000"/>
                  <a:gd name="T14" fmla="*/ 51567 w 120000"/>
                  <a:gd name="T15" fmla="*/ 103614 h 120000"/>
                  <a:gd name="T16" fmla="*/ 12000 w 120000"/>
                  <a:gd name="T17" fmla="*/ 103614 h 120000"/>
                  <a:gd name="T18" fmla="*/ 12000 w 120000"/>
                  <a:gd name="T19" fmla="*/ 13734 h 120000"/>
                  <a:gd name="T20" fmla="*/ 14594 w 120000"/>
                  <a:gd name="T21" fmla="*/ 11325 h 120000"/>
                  <a:gd name="T22" fmla="*/ 105081 w 120000"/>
                  <a:gd name="T23" fmla="*/ 11325 h 120000"/>
                  <a:gd name="T24" fmla="*/ 108000 w 120000"/>
                  <a:gd name="T25" fmla="*/ 13734 h 120000"/>
                  <a:gd name="T26" fmla="*/ 108000 w 120000"/>
                  <a:gd name="T27" fmla="*/ 82168 h 120000"/>
                  <a:gd name="T28" fmla="*/ 114486 w 120000"/>
                  <a:gd name="T29" fmla="*/ 83855 h 120000"/>
                  <a:gd name="T30" fmla="*/ 120000 w 120000"/>
                  <a:gd name="T31" fmla="*/ 86265 h 120000"/>
                  <a:gd name="T32" fmla="*/ 120000 w 120000"/>
                  <a:gd name="T33" fmla="*/ 8915 h 120000"/>
                  <a:gd name="T34" fmla="*/ 109297 w 120000"/>
                  <a:gd name="T35" fmla="*/ 0 h 12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0000"/>
                  <a:gd name="T55" fmla="*/ 0 h 120000"/>
                  <a:gd name="T56" fmla="*/ 120000 w 120000"/>
                  <a:gd name="T57" fmla="*/ 120000 h 1200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0000" h="120000" extrusionOk="0">
                    <a:moveTo>
                      <a:pt x="109297" y="0"/>
                    </a:moveTo>
                    <a:cubicBezTo>
                      <a:pt x="10702" y="0"/>
                      <a:pt x="10702" y="0"/>
                      <a:pt x="10702" y="0"/>
                    </a:cubicBezTo>
                    <a:cubicBezTo>
                      <a:pt x="2918" y="0"/>
                      <a:pt x="0" y="2650"/>
                      <a:pt x="0" y="8915"/>
                    </a:cubicBezTo>
                    <a:cubicBezTo>
                      <a:pt x="0" y="111084"/>
                      <a:pt x="0" y="111084"/>
                      <a:pt x="0" y="111084"/>
                    </a:cubicBezTo>
                    <a:cubicBezTo>
                      <a:pt x="0" y="117349"/>
                      <a:pt x="2918" y="120000"/>
                      <a:pt x="10702" y="120000"/>
                    </a:cubicBezTo>
                    <a:cubicBezTo>
                      <a:pt x="60324" y="120000"/>
                      <a:pt x="60324" y="120000"/>
                      <a:pt x="60324" y="120000"/>
                    </a:cubicBezTo>
                    <a:cubicBezTo>
                      <a:pt x="57729" y="116144"/>
                      <a:pt x="54810" y="112289"/>
                      <a:pt x="51567" y="109156"/>
                    </a:cubicBezTo>
                    <a:cubicBezTo>
                      <a:pt x="51567" y="103614"/>
                      <a:pt x="51567" y="103614"/>
                      <a:pt x="51567" y="103614"/>
                    </a:cubicBezTo>
                    <a:cubicBezTo>
                      <a:pt x="12000" y="103614"/>
                      <a:pt x="12000" y="103614"/>
                      <a:pt x="12000" y="103614"/>
                    </a:cubicBezTo>
                    <a:cubicBezTo>
                      <a:pt x="12000" y="13734"/>
                      <a:pt x="12000" y="13734"/>
                      <a:pt x="12000" y="13734"/>
                    </a:cubicBezTo>
                    <a:cubicBezTo>
                      <a:pt x="12000" y="11807"/>
                      <a:pt x="12324" y="11325"/>
                      <a:pt x="14594" y="11325"/>
                    </a:cubicBezTo>
                    <a:cubicBezTo>
                      <a:pt x="105081" y="11325"/>
                      <a:pt x="105081" y="11325"/>
                      <a:pt x="105081" y="11325"/>
                    </a:cubicBezTo>
                    <a:cubicBezTo>
                      <a:pt x="107351" y="11325"/>
                      <a:pt x="108000" y="11807"/>
                      <a:pt x="108000" y="13734"/>
                    </a:cubicBezTo>
                    <a:cubicBezTo>
                      <a:pt x="108000" y="82168"/>
                      <a:pt x="108000" y="82168"/>
                      <a:pt x="108000" y="82168"/>
                    </a:cubicBezTo>
                    <a:cubicBezTo>
                      <a:pt x="109945" y="82650"/>
                      <a:pt x="112216" y="83373"/>
                      <a:pt x="114486" y="83855"/>
                    </a:cubicBezTo>
                    <a:cubicBezTo>
                      <a:pt x="116756" y="84578"/>
                      <a:pt x="118702" y="85301"/>
                      <a:pt x="120000" y="86265"/>
                    </a:cubicBezTo>
                    <a:cubicBezTo>
                      <a:pt x="120000" y="8915"/>
                      <a:pt x="120000" y="8915"/>
                      <a:pt x="120000" y="8915"/>
                    </a:cubicBezTo>
                    <a:cubicBezTo>
                      <a:pt x="120000" y="2650"/>
                      <a:pt x="117081" y="0"/>
                      <a:pt x="109297" y="0"/>
                    </a:cubicBezTo>
                    <a:close/>
                  </a:path>
                </a:pathLst>
              </a:custGeom>
              <a:solidFill>
                <a:srgbClr val="5F6062"/>
              </a:solidFill>
              <a:ln w="9525">
                <a:noFill/>
                <a:round/>
                <a:headEnd/>
                <a:tailEnd/>
              </a:ln>
            </p:spPr>
            <p:txBody>
              <a:bodyPr lIns="68569" tIns="34275" rIns="68569" bIns="34275"/>
              <a:lstStyle/>
              <a:p>
                <a:endParaRPr lang="en-US" sz="1425"/>
              </a:p>
            </p:txBody>
          </p:sp>
          <p:sp>
            <p:nvSpPr>
              <p:cNvPr id="46179" name="Shape 268"/>
              <p:cNvSpPr>
                <a:spLocks/>
              </p:cNvSpPr>
              <p:nvPr/>
            </p:nvSpPr>
            <p:spPr bwMode="auto">
              <a:xfrm>
                <a:off x="9340850" y="3275013"/>
                <a:ext cx="447674" cy="66674"/>
              </a:xfrm>
              <a:custGeom>
                <a:avLst/>
                <a:gdLst>
                  <a:gd name="T0" fmla="*/ 8067 w 120000"/>
                  <a:gd name="T1" fmla="*/ 120000 h 120000"/>
                  <a:gd name="T2" fmla="*/ 111932 w 120000"/>
                  <a:gd name="T3" fmla="*/ 120000 h 120000"/>
                  <a:gd name="T4" fmla="*/ 120000 w 120000"/>
                  <a:gd name="T5" fmla="*/ 60000 h 120000"/>
                  <a:gd name="T6" fmla="*/ 111932 w 120000"/>
                  <a:gd name="T7" fmla="*/ 0 h 120000"/>
                  <a:gd name="T8" fmla="*/ 8067 w 120000"/>
                  <a:gd name="T9" fmla="*/ 0 h 120000"/>
                  <a:gd name="T10" fmla="*/ 0 w 120000"/>
                  <a:gd name="T11" fmla="*/ 60000 h 120000"/>
                  <a:gd name="T12" fmla="*/ 8067 w 120000"/>
                  <a:gd name="T13" fmla="*/ 12000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8067" y="120000"/>
                    </a:moveTo>
                    <a:cubicBezTo>
                      <a:pt x="111932" y="120000"/>
                      <a:pt x="111932" y="120000"/>
                      <a:pt x="111932" y="120000"/>
                    </a:cubicBezTo>
                    <a:cubicBezTo>
                      <a:pt x="116974" y="120000"/>
                      <a:pt x="120000" y="93333"/>
                      <a:pt x="120000" y="60000"/>
                    </a:cubicBezTo>
                    <a:cubicBezTo>
                      <a:pt x="120000" y="26666"/>
                      <a:pt x="116974" y="0"/>
                      <a:pt x="111932" y="0"/>
                    </a:cubicBezTo>
                    <a:cubicBezTo>
                      <a:pt x="8067" y="0"/>
                      <a:pt x="8067" y="0"/>
                      <a:pt x="8067" y="0"/>
                    </a:cubicBezTo>
                    <a:cubicBezTo>
                      <a:pt x="3025" y="0"/>
                      <a:pt x="0" y="26666"/>
                      <a:pt x="0" y="60000"/>
                    </a:cubicBezTo>
                    <a:cubicBezTo>
                      <a:pt x="0" y="93333"/>
                      <a:pt x="3025" y="120000"/>
                      <a:pt x="8067" y="120000"/>
                    </a:cubicBezTo>
                    <a:close/>
                  </a:path>
                </a:pathLst>
              </a:custGeom>
              <a:solidFill>
                <a:srgbClr val="5F6062"/>
              </a:solidFill>
              <a:ln w="9525">
                <a:noFill/>
                <a:round/>
                <a:headEnd/>
                <a:tailEnd/>
              </a:ln>
            </p:spPr>
            <p:txBody>
              <a:bodyPr lIns="68569" tIns="34275" rIns="68569" bIns="34275"/>
              <a:lstStyle/>
              <a:p>
                <a:endParaRPr lang="en-US" sz="1425"/>
              </a:p>
            </p:txBody>
          </p:sp>
        </p:grpSp>
        <p:sp>
          <p:nvSpPr>
            <p:cNvPr id="46173" name="Shape 269"/>
            <p:cNvSpPr>
              <a:spLocks/>
            </p:cNvSpPr>
            <p:nvPr/>
          </p:nvSpPr>
          <p:spPr bwMode="auto">
            <a:xfrm>
              <a:off x="9916896" y="2448573"/>
              <a:ext cx="773844" cy="640571"/>
            </a:xfrm>
            <a:custGeom>
              <a:avLst/>
              <a:gdLst>
                <a:gd name="T0" fmla="*/ 6091 w 120000"/>
                <a:gd name="T1" fmla="*/ 119999 h 120000"/>
                <a:gd name="T2" fmla="*/ 0 w 120000"/>
                <a:gd name="T3" fmla="*/ 7350 h 120000"/>
                <a:gd name="T4" fmla="*/ 113908 w 120000"/>
                <a:gd name="T5" fmla="*/ 0 h 120000"/>
                <a:gd name="T6" fmla="*/ 120000 w 120000"/>
                <a:gd name="T7" fmla="*/ 112649 h 120000"/>
                <a:gd name="T8" fmla="*/ 6091 w 120000"/>
                <a:gd name="T9" fmla="*/ 4777 h 120000"/>
                <a:gd name="T10" fmla="*/ 4111 w 120000"/>
                <a:gd name="T11" fmla="*/ 112649 h 120000"/>
                <a:gd name="T12" fmla="*/ 113908 w 120000"/>
                <a:gd name="T13" fmla="*/ 115222 h 120000"/>
                <a:gd name="T14" fmla="*/ 116040 w 120000"/>
                <a:gd name="T15" fmla="*/ 7350 h 120000"/>
                <a:gd name="T16" fmla="*/ 6091 w 120000"/>
                <a:gd name="T17" fmla="*/ 4777 h 120000"/>
                <a:gd name="T18" fmla="*/ 12335 w 120000"/>
                <a:gd name="T19" fmla="*/ 12312 h 120000"/>
                <a:gd name="T20" fmla="*/ 50558 w 120000"/>
                <a:gd name="T21" fmla="*/ 19111 h 120000"/>
                <a:gd name="T22" fmla="*/ 50558 w 120000"/>
                <a:gd name="T23" fmla="*/ 77366 h 120000"/>
                <a:gd name="T24" fmla="*/ 12335 w 120000"/>
                <a:gd name="T25" fmla="*/ 83981 h 120000"/>
                <a:gd name="T26" fmla="*/ 50558 w 120000"/>
                <a:gd name="T27" fmla="*/ 77366 h 120000"/>
                <a:gd name="T28" fmla="*/ 12335 w 120000"/>
                <a:gd name="T29" fmla="*/ 100520 h 120000"/>
                <a:gd name="T30" fmla="*/ 50558 w 120000"/>
                <a:gd name="T31" fmla="*/ 107320 h 120000"/>
                <a:gd name="T32" fmla="*/ 50558 w 120000"/>
                <a:gd name="T33" fmla="*/ 88943 h 120000"/>
                <a:gd name="T34" fmla="*/ 12335 w 120000"/>
                <a:gd name="T35" fmla="*/ 95558 h 120000"/>
                <a:gd name="T36" fmla="*/ 50558 w 120000"/>
                <a:gd name="T37" fmla="*/ 88943 h 120000"/>
                <a:gd name="T38" fmla="*/ 64568 w 120000"/>
                <a:gd name="T39" fmla="*/ 53108 h 120000"/>
                <a:gd name="T40" fmla="*/ 74619 w 120000"/>
                <a:gd name="T41" fmla="*/ 70934 h 120000"/>
                <a:gd name="T42" fmla="*/ 102944 w 120000"/>
                <a:gd name="T43" fmla="*/ 26830 h 120000"/>
                <a:gd name="T44" fmla="*/ 92893 w 120000"/>
                <a:gd name="T45" fmla="*/ 70934 h 120000"/>
                <a:gd name="T46" fmla="*/ 102944 w 120000"/>
                <a:gd name="T47" fmla="*/ 26830 h 120000"/>
                <a:gd name="T48" fmla="*/ 78730 w 120000"/>
                <a:gd name="T49" fmla="*/ 38223 h 120000"/>
                <a:gd name="T50" fmla="*/ 88781 w 120000"/>
                <a:gd name="T51" fmla="*/ 70934 h 120000"/>
                <a:gd name="T52" fmla="*/ 99593 w 120000"/>
                <a:gd name="T53" fmla="*/ 82511 h 120000"/>
                <a:gd name="T54" fmla="*/ 96852 w 120000"/>
                <a:gd name="T55" fmla="*/ 88392 h 120000"/>
                <a:gd name="T56" fmla="*/ 86954 w 120000"/>
                <a:gd name="T57" fmla="*/ 95191 h 120000"/>
                <a:gd name="T58" fmla="*/ 78274 w 120000"/>
                <a:gd name="T59" fmla="*/ 90964 h 120000"/>
                <a:gd name="T60" fmla="*/ 75380 w 120000"/>
                <a:gd name="T61" fmla="*/ 85267 h 120000"/>
                <a:gd name="T62" fmla="*/ 72487 w 120000"/>
                <a:gd name="T63" fmla="*/ 90781 h 120000"/>
                <a:gd name="T64" fmla="*/ 65786 w 120000"/>
                <a:gd name="T65" fmla="*/ 97212 h 120000"/>
                <a:gd name="T66" fmla="*/ 75380 w 120000"/>
                <a:gd name="T67" fmla="*/ 92986 h 120000"/>
                <a:gd name="T68" fmla="*/ 84060 w 120000"/>
                <a:gd name="T69" fmla="*/ 97212 h 120000"/>
                <a:gd name="T70" fmla="*/ 86954 w 120000"/>
                <a:gd name="T71" fmla="*/ 102909 h 120000"/>
                <a:gd name="T72" fmla="*/ 89695 w 120000"/>
                <a:gd name="T73" fmla="*/ 97029 h 120000"/>
                <a:gd name="T74" fmla="*/ 99593 w 120000"/>
                <a:gd name="T75" fmla="*/ 90229 h 120000"/>
                <a:gd name="T76" fmla="*/ 99593 w 120000"/>
                <a:gd name="T77" fmla="*/ 82511 h 120000"/>
                <a:gd name="T78" fmla="*/ 38984 w 120000"/>
                <a:gd name="T79" fmla="*/ 43369 h 120000"/>
                <a:gd name="T80" fmla="*/ 39289 w 120000"/>
                <a:gd name="T81" fmla="*/ 44471 h 120000"/>
                <a:gd name="T82" fmla="*/ 50101 w 120000"/>
                <a:gd name="T83" fmla="*/ 47228 h 120000"/>
                <a:gd name="T84" fmla="*/ 49644 w 120000"/>
                <a:gd name="T85" fmla="*/ 42633 h 120000"/>
                <a:gd name="T86" fmla="*/ 43248 w 120000"/>
                <a:gd name="T87" fmla="*/ 30689 h 120000"/>
                <a:gd name="T88" fmla="*/ 38984 w 120000"/>
                <a:gd name="T89" fmla="*/ 43369 h 120000"/>
                <a:gd name="T90" fmla="*/ 39441 w 120000"/>
                <a:gd name="T91" fmla="*/ 51822 h 120000"/>
                <a:gd name="T92" fmla="*/ 38984 w 120000"/>
                <a:gd name="T93" fmla="*/ 52924 h 120000"/>
                <a:gd name="T94" fmla="*/ 31370 w 120000"/>
                <a:gd name="T95" fmla="*/ 58437 h 120000"/>
                <a:gd name="T96" fmla="*/ 31370 w 120000"/>
                <a:gd name="T97" fmla="*/ 37856 h 120000"/>
                <a:gd name="T98" fmla="*/ 42487 w 120000"/>
                <a:gd name="T99" fmla="*/ 29954 h 120000"/>
                <a:gd name="T100" fmla="*/ 12639 w 120000"/>
                <a:gd name="T101" fmla="*/ 48147 h 120000"/>
                <a:gd name="T102" fmla="*/ 49492 w 120000"/>
                <a:gd name="T103" fmla="*/ 54027 h 120000"/>
                <a:gd name="T104" fmla="*/ 49644 w 120000"/>
                <a:gd name="T105" fmla="*/ 53108 h 120000"/>
                <a:gd name="T106" fmla="*/ 50101 w 120000"/>
                <a:gd name="T107" fmla="*/ 48330 h 1200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20000"/>
                <a:gd name="T163" fmla="*/ 0 h 120000"/>
                <a:gd name="T164" fmla="*/ 120000 w 120000"/>
                <a:gd name="T165" fmla="*/ 120000 h 1200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20000" h="120000" extrusionOk="0">
                  <a:moveTo>
                    <a:pt x="113908" y="119999"/>
                  </a:moveTo>
                  <a:cubicBezTo>
                    <a:pt x="6091" y="119999"/>
                    <a:pt x="6091" y="119999"/>
                    <a:pt x="6091" y="119999"/>
                  </a:cubicBezTo>
                  <a:cubicBezTo>
                    <a:pt x="2741" y="119999"/>
                    <a:pt x="0" y="116875"/>
                    <a:pt x="0" y="112649"/>
                  </a:cubicBezTo>
                  <a:cubicBezTo>
                    <a:pt x="0" y="7350"/>
                    <a:pt x="0" y="7350"/>
                    <a:pt x="0" y="7350"/>
                  </a:cubicBezTo>
                  <a:cubicBezTo>
                    <a:pt x="0" y="3307"/>
                    <a:pt x="2741" y="0"/>
                    <a:pt x="6091" y="0"/>
                  </a:cubicBezTo>
                  <a:cubicBezTo>
                    <a:pt x="113908" y="0"/>
                    <a:pt x="113908" y="0"/>
                    <a:pt x="113908" y="0"/>
                  </a:cubicBezTo>
                  <a:cubicBezTo>
                    <a:pt x="117411" y="0"/>
                    <a:pt x="120000" y="3307"/>
                    <a:pt x="120000" y="7350"/>
                  </a:cubicBezTo>
                  <a:cubicBezTo>
                    <a:pt x="120000" y="112649"/>
                    <a:pt x="120000" y="112649"/>
                    <a:pt x="120000" y="112649"/>
                  </a:cubicBezTo>
                  <a:cubicBezTo>
                    <a:pt x="120000" y="116875"/>
                    <a:pt x="117411" y="119999"/>
                    <a:pt x="113908" y="119999"/>
                  </a:cubicBezTo>
                  <a:close/>
                  <a:moveTo>
                    <a:pt x="6091" y="4777"/>
                  </a:moveTo>
                  <a:cubicBezTo>
                    <a:pt x="5025" y="4777"/>
                    <a:pt x="4111" y="5880"/>
                    <a:pt x="4111" y="7350"/>
                  </a:cubicBezTo>
                  <a:cubicBezTo>
                    <a:pt x="4111" y="112649"/>
                    <a:pt x="4111" y="112649"/>
                    <a:pt x="4111" y="112649"/>
                  </a:cubicBezTo>
                  <a:cubicBezTo>
                    <a:pt x="4111" y="114119"/>
                    <a:pt x="5025" y="115222"/>
                    <a:pt x="6091" y="115222"/>
                  </a:cubicBezTo>
                  <a:cubicBezTo>
                    <a:pt x="113908" y="115222"/>
                    <a:pt x="113908" y="115222"/>
                    <a:pt x="113908" y="115222"/>
                  </a:cubicBezTo>
                  <a:cubicBezTo>
                    <a:pt x="115126" y="115222"/>
                    <a:pt x="116040" y="114119"/>
                    <a:pt x="116040" y="112649"/>
                  </a:cubicBezTo>
                  <a:cubicBezTo>
                    <a:pt x="116040" y="7350"/>
                    <a:pt x="116040" y="7350"/>
                    <a:pt x="116040" y="7350"/>
                  </a:cubicBezTo>
                  <a:cubicBezTo>
                    <a:pt x="116040" y="5880"/>
                    <a:pt x="115126" y="4777"/>
                    <a:pt x="113908" y="4777"/>
                  </a:cubicBezTo>
                  <a:lnTo>
                    <a:pt x="6091" y="4777"/>
                  </a:lnTo>
                  <a:close/>
                  <a:moveTo>
                    <a:pt x="50558" y="12312"/>
                  </a:moveTo>
                  <a:cubicBezTo>
                    <a:pt x="12335" y="12312"/>
                    <a:pt x="12335" y="12312"/>
                    <a:pt x="12335" y="12312"/>
                  </a:cubicBezTo>
                  <a:cubicBezTo>
                    <a:pt x="12335" y="19111"/>
                    <a:pt x="12335" y="19111"/>
                    <a:pt x="12335" y="19111"/>
                  </a:cubicBezTo>
                  <a:cubicBezTo>
                    <a:pt x="50558" y="19111"/>
                    <a:pt x="50558" y="19111"/>
                    <a:pt x="50558" y="19111"/>
                  </a:cubicBezTo>
                  <a:lnTo>
                    <a:pt x="50558" y="12312"/>
                  </a:lnTo>
                  <a:close/>
                  <a:moveTo>
                    <a:pt x="50558" y="77366"/>
                  </a:moveTo>
                  <a:cubicBezTo>
                    <a:pt x="12335" y="77366"/>
                    <a:pt x="12335" y="77366"/>
                    <a:pt x="12335" y="77366"/>
                  </a:cubicBezTo>
                  <a:cubicBezTo>
                    <a:pt x="12335" y="83981"/>
                    <a:pt x="12335" y="83981"/>
                    <a:pt x="12335" y="83981"/>
                  </a:cubicBezTo>
                  <a:cubicBezTo>
                    <a:pt x="50558" y="83981"/>
                    <a:pt x="50558" y="83981"/>
                    <a:pt x="50558" y="83981"/>
                  </a:cubicBezTo>
                  <a:lnTo>
                    <a:pt x="50558" y="77366"/>
                  </a:lnTo>
                  <a:close/>
                  <a:moveTo>
                    <a:pt x="50558" y="100520"/>
                  </a:moveTo>
                  <a:cubicBezTo>
                    <a:pt x="12335" y="100520"/>
                    <a:pt x="12335" y="100520"/>
                    <a:pt x="12335" y="100520"/>
                  </a:cubicBezTo>
                  <a:cubicBezTo>
                    <a:pt x="12335" y="107320"/>
                    <a:pt x="12335" y="107320"/>
                    <a:pt x="12335" y="107320"/>
                  </a:cubicBezTo>
                  <a:cubicBezTo>
                    <a:pt x="50558" y="107320"/>
                    <a:pt x="50558" y="107320"/>
                    <a:pt x="50558" y="107320"/>
                  </a:cubicBezTo>
                  <a:lnTo>
                    <a:pt x="50558" y="100520"/>
                  </a:lnTo>
                  <a:close/>
                  <a:moveTo>
                    <a:pt x="50558" y="88943"/>
                  </a:moveTo>
                  <a:cubicBezTo>
                    <a:pt x="12335" y="88943"/>
                    <a:pt x="12335" y="88943"/>
                    <a:pt x="12335" y="88943"/>
                  </a:cubicBezTo>
                  <a:cubicBezTo>
                    <a:pt x="12335" y="95558"/>
                    <a:pt x="12335" y="95558"/>
                    <a:pt x="12335" y="95558"/>
                  </a:cubicBezTo>
                  <a:cubicBezTo>
                    <a:pt x="50558" y="95558"/>
                    <a:pt x="50558" y="95558"/>
                    <a:pt x="50558" y="95558"/>
                  </a:cubicBezTo>
                  <a:lnTo>
                    <a:pt x="50558" y="88943"/>
                  </a:lnTo>
                  <a:close/>
                  <a:moveTo>
                    <a:pt x="74619" y="53108"/>
                  </a:moveTo>
                  <a:cubicBezTo>
                    <a:pt x="64568" y="53108"/>
                    <a:pt x="64568" y="53108"/>
                    <a:pt x="64568" y="53108"/>
                  </a:cubicBezTo>
                  <a:cubicBezTo>
                    <a:pt x="64568" y="70934"/>
                    <a:pt x="64568" y="70934"/>
                    <a:pt x="64568" y="70934"/>
                  </a:cubicBezTo>
                  <a:cubicBezTo>
                    <a:pt x="74619" y="70934"/>
                    <a:pt x="74619" y="70934"/>
                    <a:pt x="74619" y="70934"/>
                  </a:cubicBezTo>
                  <a:lnTo>
                    <a:pt x="74619" y="53108"/>
                  </a:lnTo>
                  <a:close/>
                  <a:moveTo>
                    <a:pt x="102944" y="26830"/>
                  </a:moveTo>
                  <a:cubicBezTo>
                    <a:pt x="92893" y="26830"/>
                    <a:pt x="92893" y="26830"/>
                    <a:pt x="92893" y="26830"/>
                  </a:cubicBezTo>
                  <a:cubicBezTo>
                    <a:pt x="92893" y="70934"/>
                    <a:pt x="92893" y="70934"/>
                    <a:pt x="92893" y="70934"/>
                  </a:cubicBezTo>
                  <a:cubicBezTo>
                    <a:pt x="102944" y="70934"/>
                    <a:pt x="102944" y="70934"/>
                    <a:pt x="102944" y="70934"/>
                  </a:cubicBezTo>
                  <a:lnTo>
                    <a:pt x="102944" y="26830"/>
                  </a:lnTo>
                  <a:close/>
                  <a:moveTo>
                    <a:pt x="88781" y="38223"/>
                  </a:moveTo>
                  <a:cubicBezTo>
                    <a:pt x="78730" y="38223"/>
                    <a:pt x="78730" y="38223"/>
                    <a:pt x="78730" y="38223"/>
                  </a:cubicBezTo>
                  <a:cubicBezTo>
                    <a:pt x="78730" y="70934"/>
                    <a:pt x="78730" y="70934"/>
                    <a:pt x="78730" y="70934"/>
                  </a:cubicBezTo>
                  <a:cubicBezTo>
                    <a:pt x="88781" y="70934"/>
                    <a:pt x="88781" y="70934"/>
                    <a:pt x="88781" y="70934"/>
                  </a:cubicBezTo>
                  <a:lnTo>
                    <a:pt x="88781" y="38223"/>
                  </a:lnTo>
                  <a:close/>
                  <a:moveTo>
                    <a:pt x="99593" y="82511"/>
                  </a:moveTo>
                  <a:cubicBezTo>
                    <a:pt x="97766" y="82511"/>
                    <a:pt x="96395" y="84165"/>
                    <a:pt x="96395" y="86370"/>
                  </a:cubicBezTo>
                  <a:cubicBezTo>
                    <a:pt x="96395" y="87105"/>
                    <a:pt x="96548" y="87840"/>
                    <a:pt x="96852" y="88392"/>
                  </a:cubicBezTo>
                  <a:cubicBezTo>
                    <a:pt x="89086" y="96110"/>
                    <a:pt x="89086" y="96110"/>
                    <a:pt x="89086" y="96110"/>
                  </a:cubicBezTo>
                  <a:cubicBezTo>
                    <a:pt x="88477" y="95558"/>
                    <a:pt x="87715" y="95191"/>
                    <a:pt x="86954" y="95191"/>
                  </a:cubicBezTo>
                  <a:cubicBezTo>
                    <a:pt x="86040" y="95191"/>
                    <a:pt x="85279" y="95558"/>
                    <a:pt x="84670" y="96294"/>
                  </a:cubicBezTo>
                  <a:cubicBezTo>
                    <a:pt x="78274" y="90964"/>
                    <a:pt x="78274" y="90964"/>
                    <a:pt x="78274" y="90964"/>
                  </a:cubicBezTo>
                  <a:cubicBezTo>
                    <a:pt x="78426" y="90413"/>
                    <a:pt x="78578" y="89862"/>
                    <a:pt x="78578" y="89127"/>
                  </a:cubicBezTo>
                  <a:cubicBezTo>
                    <a:pt x="78578" y="87105"/>
                    <a:pt x="77208" y="85267"/>
                    <a:pt x="75380" y="85267"/>
                  </a:cubicBezTo>
                  <a:cubicBezTo>
                    <a:pt x="73705" y="85267"/>
                    <a:pt x="72182" y="87105"/>
                    <a:pt x="72182" y="89127"/>
                  </a:cubicBezTo>
                  <a:cubicBezTo>
                    <a:pt x="72182" y="89678"/>
                    <a:pt x="72335" y="90229"/>
                    <a:pt x="72487" y="90781"/>
                  </a:cubicBezTo>
                  <a:cubicBezTo>
                    <a:pt x="65329" y="96110"/>
                    <a:pt x="65329" y="96110"/>
                    <a:pt x="65329" y="96110"/>
                  </a:cubicBezTo>
                  <a:cubicBezTo>
                    <a:pt x="65786" y="97212"/>
                    <a:pt x="65786" y="97212"/>
                    <a:pt x="65786" y="97212"/>
                  </a:cubicBezTo>
                  <a:cubicBezTo>
                    <a:pt x="72944" y="91699"/>
                    <a:pt x="72944" y="91699"/>
                    <a:pt x="72944" y="91699"/>
                  </a:cubicBezTo>
                  <a:cubicBezTo>
                    <a:pt x="73553" y="92618"/>
                    <a:pt x="74467" y="92986"/>
                    <a:pt x="75380" y="92986"/>
                  </a:cubicBezTo>
                  <a:cubicBezTo>
                    <a:pt x="76294" y="92986"/>
                    <a:pt x="77055" y="92618"/>
                    <a:pt x="77664" y="91883"/>
                  </a:cubicBezTo>
                  <a:cubicBezTo>
                    <a:pt x="84060" y="97212"/>
                    <a:pt x="84060" y="97212"/>
                    <a:pt x="84060" y="97212"/>
                  </a:cubicBezTo>
                  <a:cubicBezTo>
                    <a:pt x="83908" y="97764"/>
                    <a:pt x="83756" y="98315"/>
                    <a:pt x="83756" y="99050"/>
                  </a:cubicBezTo>
                  <a:cubicBezTo>
                    <a:pt x="83756" y="101071"/>
                    <a:pt x="85126" y="102909"/>
                    <a:pt x="86954" y="102909"/>
                  </a:cubicBezTo>
                  <a:cubicBezTo>
                    <a:pt x="88781" y="102909"/>
                    <a:pt x="90152" y="101071"/>
                    <a:pt x="90152" y="99050"/>
                  </a:cubicBezTo>
                  <a:cubicBezTo>
                    <a:pt x="90152" y="98315"/>
                    <a:pt x="90000" y="97580"/>
                    <a:pt x="89695" y="97029"/>
                  </a:cubicBezTo>
                  <a:cubicBezTo>
                    <a:pt x="97461" y="89310"/>
                    <a:pt x="97461" y="89310"/>
                    <a:pt x="97461" y="89310"/>
                  </a:cubicBezTo>
                  <a:cubicBezTo>
                    <a:pt x="98071" y="89862"/>
                    <a:pt x="98832" y="90229"/>
                    <a:pt x="99593" y="90229"/>
                  </a:cubicBezTo>
                  <a:cubicBezTo>
                    <a:pt x="101269" y="90229"/>
                    <a:pt x="102791" y="88575"/>
                    <a:pt x="102791" y="86370"/>
                  </a:cubicBezTo>
                  <a:cubicBezTo>
                    <a:pt x="102791" y="84165"/>
                    <a:pt x="101269" y="82511"/>
                    <a:pt x="99593" y="82511"/>
                  </a:cubicBezTo>
                  <a:close/>
                  <a:moveTo>
                    <a:pt x="38984" y="43369"/>
                  </a:moveTo>
                  <a:cubicBezTo>
                    <a:pt x="38984" y="43369"/>
                    <a:pt x="38984" y="43369"/>
                    <a:pt x="38984" y="43369"/>
                  </a:cubicBezTo>
                  <a:cubicBezTo>
                    <a:pt x="38984" y="43736"/>
                    <a:pt x="39137" y="44104"/>
                    <a:pt x="39289" y="44287"/>
                  </a:cubicBezTo>
                  <a:cubicBezTo>
                    <a:pt x="39289" y="44471"/>
                    <a:pt x="39289" y="44471"/>
                    <a:pt x="39289" y="44471"/>
                  </a:cubicBezTo>
                  <a:cubicBezTo>
                    <a:pt x="39593" y="45390"/>
                    <a:pt x="39898" y="46309"/>
                    <a:pt x="39898" y="47228"/>
                  </a:cubicBezTo>
                  <a:cubicBezTo>
                    <a:pt x="50101" y="47228"/>
                    <a:pt x="50101" y="47228"/>
                    <a:pt x="50101" y="47228"/>
                  </a:cubicBezTo>
                  <a:cubicBezTo>
                    <a:pt x="50101" y="45758"/>
                    <a:pt x="49949" y="44287"/>
                    <a:pt x="49644" y="43001"/>
                  </a:cubicBezTo>
                  <a:cubicBezTo>
                    <a:pt x="49644" y="42817"/>
                    <a:pt x="49644" y="42817"/>
                    <a:pt x="49644" y="42633"/>
                  </a:cubicBezTo>
                  <a:cubicBezTo>
                    <a:pt x="49492" y="42266"/>
                    <a:pt x="49340" y="41898"/>
                    <a:pt x="49187" y="41347"/>
                  </a:cubicBezTo>
                  <a:cubicBezTo>
                    <a:pt x="48121" y="37120"/>
                    <a:pt x="46142" y="33445"/>
                    <a:pt x="43248" y="30689"/>
                  </a:cubicBezTo>
                  <a:cubicBezTo>
                    <a:pt x="37005" y="40428"/>
                    <a:pt x="37005" y="40428"/>
                    <a:pt x="37005" y="40428"/>
                  </a:cubicBezTo>
                  <a:cubicBezTo>
                    <a:pt x="37766" y="41347"/>
                    <a:pt x="38375" y="42266"/>
                    <a:pt x="38984" y="43369"/>
                  </a:cubicBezTo>
                  <a:close/>
                  <a:moveTo>
                    <a:pt x="39898" y="48330"/>
                  </a:moveTo>
                  <a:cubicBezTo>
                    <a:pt x="39898" y="49617"/>
                    <a:pt x="39746" y="50719"/>
                    <a:pt x="39441" y="51822"/>
                  </a:cubicBezTo>
                  <a:cubicBezTo>
                    <a:pt x="39441" y="51822"/>
                    <a:pt x="39289" y="51822"/>
                    <a:pt x="39289" y="52006"/>
                  </a:cubicBezTo>
                  <a:cubicBezTo>
                    <a:pt x="39289" y="52373"/>
                    <a:pt x="39137" y="52741"/>
                    <a:pt x="38984" y="52924"/>
                  </a:cubicBezTo>
                  <a:cubicBezTo>
                    <a:pt x="38984" y="52924"/>
                    <a:pt x="38984" y="52924"/>
                    <a:pt x="38984" y="52924"/>
                  </a:cubicBezTo>
                  <a:cubicBezTo>
                    <a:pt x="37461" y="56232"/>
                    <a:pt x="34720" y="58437"/>
                    <a:pt x="31370" y="58437"/>
                  </a:cubicBezTo>
                  <a:cubicBezTo>
                    <a:pt x="26649" y="58437"/>
                    <a:pt x="22842" y="53843"/>
                    <a:pt x="22842" y="48147"/>
                  </a:cubicBezTo>
                  <a:cubicBezTo>
                    <a:pt x="22842" y="42450"/>
                    <a:pt x="26649" y="37856"/>
                    <a:pt x="31370" y="37856"/>
                  </a:cubicBezTo>
                  <a:cubicBezTo>
                    <a:pt x="33197" y="37856"/>
                    <a:pt x="34873" y="38591"/>
                    <a:pt x="36243" y="39693"/>
                  </a:cubicBezTo>
                  <a:cubicBezTo>
                    <a:pt x="42487" y="29954"/>
                    <a:pt x="42487" y="29954"/>
                    <a:pt x="42487" y="29954"/>
                  </a:cubicBezTo>
                  <a:cubicBezTo>
                    <a:pt x="39441" y="27197"/>
                    <a:pt x="35482" y="25543"/>
                    <a:pt x="31370" y="25543"/>
                  </a:cubicBezTo>
                  <a:cubicBezTo>
                    <a:pt x="21015" y="25543"/>
                    <a:pt x="12639" y="35650"/>
                    <a:pt x="12639" y="48147"/>
                  </a:cubicBezTo>
                  <a:cubicBezTo>
                    <a:pt x="12639" y="60643"/>
                    <a:pt x="21015" y="70750"/>
                    <a:pt x="31370" y="70750"/>
                  </a:cubicBezTo>
                  <a:cubicBezTo>
                    <a:pt x="40050" y="70750"/>
                    <a:pt x="47360" y="63767"/>
                    <a:pt x="49492" y="54027"/>
                  </a:cubicBezTo>
                  <a:cubicBezTo>
                    <a:pt x="49492" y="54027"/>
                    <a:pt x="49492" y="54027"/>
                    <a:pt x="49492" y="54027"/>
                  </a:cubicBezTo>
                  <a:cubicBezTo>
                    <a:pt x="49492" y="53843"/>
                    <a:pt x="49644" y="53476"/>
                    <a:pt x="49644" y="53108"/>
                  </a:cubicBezTo>
                  <a:cubicBezTo>
                    <a:pt x="49644" y="53108"/>
                    <a:pt x="49644" y="53108"/>
                    <a:pt x="49644" y="53108"/>
                  </a:cubicBezTo>
                  <a:cubicBezTo>
                    <a:pt x="49949" y="51638"/>
                    <a:pt x="50101" y="49984"/>
                    <a:pt x="50101" y="48330"/>
                  </a:cubicBezTo>
                  <a:lnTo>
                    <a:pt x="39898" y="48330"/>
                  </a:lnTo>
                  <a:close/>
                </a:path>
              </a:pathLst>
            </a:custGeom>
            <a:solidFill>
              <a:srgbClr val="5F6062"/>
            </a:solidFill>
            <a:ln w="9525">
              <a:noFill/>
              <a:round/>
              <a:headEnd/>
              <a:tailEnd/>
            </a:ln>
          </p:spPr>
          <p:txBody>
            <a:bodyPr lIns="68569" tIns="34275" rIns="68569" bIns="34275"/>
            <a:lstStyle/>
            <a:p>
              <a:endParaRPr lang="en-US" sz="1425"/>
            </a:p>
          </p:txBody>
        </p:sp>
      </p:grpSp>
      <p:sp>
        <p:nvSpPr>
          <p:cNvPr id="46091" name="Shape 270"/>
          <p:cNvSpPr>
            <a:spLocks/>
          </p:cNvSpPr>
          <p:nvPr/>
        </p:nvSpPr>
        <p:spPr bwMode="auto">
          <a:xfrm rot="5400000">
            <a:off x="6220420" y="1610321"/>
            <a:ext cx="425054" cy="514350"/>
          </a:xfrm>
          <a:custGeom>
            <a:avLst/>
            <a:gdLst>
              <a:gd name="T0" fmla="*/ 120000 w 120000"/>
              <a:gd name="T1" fmla="*/ 77176 h 120000"/>
              <a:gd name="T2" fmla="*/ 117440 w 120000"/>
              <a:gd name="T3" fmla="*/ 70588 h 120000"/>
              <a:gd name="T4" fmla="*/ 109478 w 120000"/>
              <a:gd name="T5" fmla="*/ 59764 h 120000"/>
              <a:gd name="T6" fmla="*/ 77914 w 120000"/>
              <a:gd name="T7" fmla="*/ 16941 h 120000"/>
              <a:gd name="T8" fmla="*/ 69952 w 120000"/>
              <a:gd name="T9" fmla="*/ 6117 h 120000"/>
              <a:gd name="T10" fmla="*/ 60000 w 120000"/>
              <a:gd name="T11" fmla="*/ 0 h 120000"/>
              <a:gd name="T12" fmla="*/ 50047 w 120000"/>
              <a:gd name="T13" fmla="*/ 6117 h 120000"/>
              <a:gd name="T14" fmla="*/ 42085 w 120000"/>
              <a:gd name="T15" fmla="*/ 16941 h 120000"/>
              <a:gd name="T16" fmla="*/ 36398 w 120000"/>
              <a:gd name="T17" fmla="*/ 24470 h 120000"/>
              <a:gd name="T18" fmla="*/ 19620 w 120000"/>
              <a:gd name="T19" fmla="*/ 47294 h 120000"/>
              <a:gd name="T20" fmla="*/ 18199 w 120000"/>
              <a:gd name="T21" fmla="*/ 49411 h 120000"/>
              <a:gd name="T22" fmla="*/ 10805 w 120000"/>
              <a:gd name="T23" fmla="*/ 59764 h 120000"/>
              <a:gd name="T24" fmla="*/ 2559 w 120000"/>
              <a:gd name="T25" fmla="*/ 70588 h 120000"/>
              <a:gd name="T26" fmla="*/ 0 w 120000"/>
              <a:gd name="T27" fmla="*/ 77176 h 120000"/>
              <a:gd name="T28" fmla="*/ 2559 w 120000"/>
              <a:gd name="T29" fmla="*/ 81411 h 120000"/>
              <a:gd name="T30" fmla="*/ 4549 w 120000"/>
              <a:gd name="T31" fmla="*/ 82352 h 120000"/>
              <a:gd name="T32" fmla="*/ 12511 w 120000"/>
              <a:gd name="T33" fmla="*/ 83529 h 120000"/>
              <a:gd name="T34" fmla="*/ 28720 w 120000"/>
              <a:gd name="T35" fmla="*/ 83529 h 120000"/>
              <a:gd name="T36" fmla="*/ 36398 w 120000"/>
              <a:gd name="T37" fmla="*/ 83529 h 120000"/>
              <a:gd name="T38" fmla="*/ 36398 w 120000"/>
              <a:gd name="T39" fmla="*/ 109176 h 120000"/>
              <a:gd name="T40" fmla="*/ 36682 w 120000"/>
              <a:gd name="T41" fmla="*/ 109647 h 120000"/>
              <a:gd name="T42" fmla="*/ 36682 w 120000"/>
              <a:gd name="T43" fmla="*/ 116235 h 120000"/>
              <a:gd name="T44" fmla="*/ 41516 w 120000"/>
              <a:gd name="T45" fmla="*/ 120000 h 120000"/>
              <a:gd name="T46" fmla="*/ 78483 w 120000"/>
              <a:gd name="T47" fmla="*/ 120000 h 120000"/>
              <a:gd name="T48" fmla="*/ 79336 w 120000"/>
              <a:gd name="T49" fmla="*/ 119764 h 120000"/>
              <a:gd name="T50" fmla="*/ 83317 w 120000"/>
              <a:gd name="T51" fmla="*/ 116235 h 120000"/>
              <a:gd name="T52" fmla="*/ 83317 w 120000"/>
              <a:gd name="T53" fmla="*/ 83529 h 120000"/>
              <a:gd name="T54" fmla="*/ 107488 w 120000"/>
              <a:gd name="T55" fmla="*/ 83529 h 120000"/>
              <a:gd name="T56" fmla="*/ 120000 w 120000"/>
              <a:gd name="T57" fmla="*/ 77176 h 1200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0000"/>
              <a:gd name="T88" fmla="*/ 0 h 120000"/>
              <a:gd name="T89" fmla="*/ 120000 w 120000"/>
              <a:gd name="T90" fmla="*/ 120000 h 12000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0000" h="120000" extrusionOk="0">
                <a:moveTo>
                  <a:pt x="120000" y="77176"/>
                </a:moveTo>
                <a:cubicBezTo>
                  <a:pt x="120000" y="75764"/>
                  <a:pt x="119715" y="73647"/>
                  <a:pt x="117440" y="70588"/>
                </a:cubicBezTo>
                <a:cubicBezTo>
                  <a:pt x="109478" y="59764"/>
                  <a:pt x="109478" y="59764"/>
                  <a:pt x="109478" y="59764"/>
                </a:cubicBezTo>
                <a:cubicBezTo>
                  <a:pt x="100663" y="48000"/>
                  <a:pt x="86729" y="28705"/>
                  <a:pt x="77914" y="16941"/>
                </a:cubicBezTo>
                <a:cubicBezTo>
                  <a:pt x="69952" y="6117"/>
                  <a:pt x="69952" y="6117"/>
                  <a:pt x="69952" y="6117"/>
                </a:cubicBezTo>
                <a:cubicBezTo>
                  <a:pt x="67109" y="2117"/>
                  <a:pt x="63412" y="0"/>
                  <a:pt x="60000" y="0"/>
                </a:cubicBezTo>
                <a:cubicBezTo>
                  <a:pt x="56587" y="0"/>
                  <a:pt x="52890" y="2117"/>
                  <a:pt x="50047" y="6117"/>
                </a:cubicBezTo>
                <a:cubicBezTo>
                  <a:pt x="42085" y="16941"/>
                  <a:pt x="42085" y="16941"/>
                  <a:pt x="42085" y="16941"/>
                </a:cubicBezTo>
                <a:cubicBezTo>
                  <a:pt x="40379" y="19294"/>
                  <a:pt x="38388" y="21882"/>
                  <a:pt x="36398" y="24470"/>
                </a:cubicBezTo>
                <a:cubicBezTo>
                  <a:pt x="31279" y="31529"/>
                  <a:pt x="25308" y="39764"/>
                  <a:pt x="19620" y="47294"/>
                </a:cubicBezTo>
                <a:cubicBezTo>
                  <a:pt x="18199" y="49411"/>
                  <a:pt x="18199" y="49411"/>
                  <a:pt x="18199" y="49411"/>
                </a:cubicBezTo>
                <a:cubicBezTo>
                  <a:pt x="15355" y="53176"/>
                  <a:pt x="12796" y="56705"/>
                  <a:pt x="10805" y="59764"/>
                </a:cubicBezTo>
                <a:cubicBezTo>
                  <a:pt x="2559" y="70588"/>
                  <a:pt x="2559" y="70588"/>
                  <a:pt x="2559" y="70588"/>
                </a:cubicBezTo>
                <a:cubicBezTo>
                  <a:pt x="853" y="72941"/>
                  <a:pt x="0" y="75294"/>
                  <a:pt x="0" y="77176"/>
                </a:cubicBezTo>
                <a:cubicBezTo>
                  <a:pt x="0" y="79058"/>
                  <a:pt x="853" y="80235"/>
                  <a:pt x="2559" y="81411"/>
                </a:cubicBezTo>
                <a:cubicBezTo>
                  <a:pt x="4549" y="82352"/>
                  <a:pt x="4549" y="82352"/>
                  <a:pt x="4549" y="82352"/>
                </a:cubicBezTo>
                <a:cubicBezTo>
                  <a:pt x="6255" y="83058"/>
                  <a:pt x="9099" y="83294"/>
                  <a:pt x="12511" y="83529"/>
                </a:cubicBezTo>
                <a:cubicBezTo>
                  <a:pt x="28720" y="83529"/>
                  <a:pt x="28720" y="83529"/>
                  <a:pt x="28720" y="83529"/>
                </a:cubicBezTo>
                <a:cubicBezTo>
                  <a:pt x="36398" y="83529"/>
                  <a:pt x="36398" y="83529"/>
                  <a:pt x="36398" y="83529"/>
                </a:cubicBezTo>
                <a:cubicBezTo>
                  <a:pt x="36398" y="109176"/>
                  <a:pt x="36398" y="109176"/>
                  <a:pt x="36398" y="109176"/>
                </a:cubicBezTo>
                <a:cubicBezTo>
                  <a:pt x="36398" y="109411"/>
                  <a:pt x="36682" y="109411"/>
                  <a:pt x="36682" y="109647"/>
                </a:cubicBezTo>
                <a:cubicBezTo>
                  <a:pt x="36682" y="116235"/>
                  <a:pt x="36682" y="116235"/>
                  <a:pt x="36682" y="116235"/>
                </a:cubicBezTo>
                <a:cubicBezTo>
                  <a:pt x="36682" y="118352"/>
                  <a:pt x="38957" y="120000"/>
                  <a:pt x="41516" y="120000"/>
                </a:cubicBezTo>
                <a:cubicBezTo>
                  <a:pt x="78483" y="120000"/>
                  <a:pt x="78483" y="120000"/>
                  <a:pt x="78483" y="120000"/>
                </a:cubicBezTo>
                <a:cubicBezTo>
                  <a:pt x="78767" y="120000"/>
                  <a:pt x="79052" y="119764"/>
                  <a:pt x="79336" y="119764"/>
                </a:cubicBezTo>
                <a:cubicBezTo>
                  <a:pt x="81611" y="119529"/>
                  <a:pt x="83317" y="118117"/>
                  <a:pt x="83317" y="116235"/>
                </a:cubicBezTo>
                <a:cubicBezTo>
                  <a:pt x="83317" y="83529"/>
                  <a:pt x="83317" y="83529"/>
                  <a:pt x="83317" y="83529"/>
                </a:cubicBezTo>
                <a:cubicBezTo>
                  <a:pt x="107488" y="83529"/>
                  <a:pt x="107488" y="83529"/>
                  <a:pt x="107488" y="83529"/>
                </a:cubicBezTo>
                <a:cubicBezTo>
                  <a:pt x="115734" y="83294"/>
                  <a:pt x="120000" y="81176"/>
                  <a:pt x="120000" y="77176"/>
                </a:cubicBezTo>
                <a:close/>
              </a:path>
            </a:pathLst>
          </a:custGeom>
          <a:solidFill>
            <a:srgbClr val="5F6062"/>
          </a:solidFill>
          <a:ln w="9525">
            <a:noFill/>
            <a:round/>
            <a:headEnd/>
            <a:tailEnd/>
          </a:ln>
        </p:spPr>
        <p:txBody>
          <a:bodyPr lIns="68569" tIns="34275" rIns="68569" bIns="34275"/>
          <a:lstStyle/>
          <a:p>
            <a:endParaRPr lang="en-US" sz="1425"/>
          </a:p>
        </p:txBody>
      </p:sp>
      <p:sp>
        <p:nvSpPr>
          <p:cNvPr id="46092" name="Shape 271"/>
          <p:cNvSpPr>
            <a:spLocks noChangeArrowheads="1"/>
          </p:cNvSpPr>
          <p:nvPr/>
        </p:nvSpPr>
        <p:spPr bwMode="auto">
          <a:xfrm>
            <a:off x="7937898" y="885825"/>
            <a:ext cx="1017985" cy="542925"/>
          </a:xfrm>
          <a:prstGeom prst="cloudCallout">
            <a:avLst>
              <a:gd name="adj1" fmla="val -20833"/>
              <a:gd name="adj2" fmla="val 62500"/>
            </a:avLst>
          </a:prstGeom>
          <a:solidFill>
            <a:srgbClr val="747678"/>
          </a:solidFill>
          <a:ln w="9525">
            <a:noFill/>
            <a:round/>
            <a:headEnd/>
            <a:tailEnd/>
          </a:ln>
        </p:spPr>
        <p:txBody>
          <a:bodyPr lIns="68569" tIns="34275" rIns="68569" bIns="34275" anchor="ctr"/>
          <a:lstStyle/>
          <a:p>
            <a:pPr algn="ctr">
              <a:buSzPct val="25000"/>
            </a:pPr>
            <a:r>
              <a:rPr lang="en-US" sz="1200">
                <a:solidFill>
                  <a:srgbClr val="FFFFFF"/>
                </a:solidFill>
              </a:rPr>
              <a:t>Costly Tools</a:t>
            </a:r>
          </a:p>
        </p:txBody>
      </p:sp>
      <p:sp>
        <p:nvSpPr>
          <p:cNvPr id="46093" name="Shape 272"/>
          <p:cNvSpPr>
            <a:spLocks noChangeArrowheads="1"/>
          </p:cNvSpPr>
          <p:nvPr/>
        </p:nvSpPr>
        <p:spPr bwMode="auto">
          <a:xfrm>
            <a:off x="6827045" y="898922"/>
            <a:ext cx="963215" cy="546497"/>
          </a:xfrm>
          <a:prstGeom prst="cloudCallout">
            <a:avLst>
              <a:gd name="adj1" fmla="val 57495"/>
              <a:gd name="adj2" fmla="val 53560"/>
            </a:avLst>
          </a:prstGeom>
          <a:solidFill>
            <a:srgbClr val="747678"/>
          </a:solidFill>
          <a:ln w="9525">
            <a:noFill/>
            <a:round/>
            <a:headEnd/>
            <a:tailEnd/>
          </a:ln>
        </p:spPr>
        <p:txBody>
          <a:bodyPr lIns="68569" tIns="34275" rIns="68569" bIns="34275" anchor="ctr"/>
          <a:lstStyle/>
          <a:p>
            <a:pPr algn="ctr">
              <a:buSzPct val="25000"/>
            </a:pPr>
            <a:r>
              <a:rPr lang="en-US" sz="1200" dirty="0">
                <a:solidFill>
                  <a:srgbClr val="FFFFFF"/>
                </a:solidFill>
              </a:rPr>
              <a:t>Limited Data</a:t>
            </a:r>
          </a:p>
        </p:txBody>
      </p:sp>
      <p:sp>
        <p:nvSpPr>
          <p:cNvPr id="46094" name="Shape 273"/>
          <p:cNvSpPr>
            <a:spLocks/>
          </p:cNvSpPr>
          <p:nvPr/>
        </p:nvSpPr>
        <p:spPr bwMode="auto">
          <a:xfrm>
            <a:off x="2140744" y="3155157"/>
            <a:ext cx="1108472" cy="931069"/>
          </a:xfrm>
          <a:custGeom>
            <a:avLst/>
            <a:gdLst>
              <a:gd name="T0" fmla="*/ 96071 w 120000"/>
              <a:gd name="T1" fmla="*/ 0 h 120000"/>
              <a:gd name="T2" fmla="*/ 74302 w 120000"/>
              <a:gd name="T3" fmla="*/ 8527 h 120000"/>
              <a:gd name="T4" fmla="*/ 60629 w 120000"/>
              <a:gd name="T5" fmla="*/ 6903 h 120000"/>
              <a:gd name="T6" fmla="*/ 60629 w 120000"/>
              <a:gd name="T7" fmla="*/ 6903 h 120000"/>
              <a:gd name="T8" fmla="*/ 59910 w 120000"/>
              <a:gd name="T9" fmla="*/ 6903 h 120000"/>
              <a:gd name="T10" fmla="*/ 59190 w 120000"/>
              <a:gd name="T11" fmla="*/ 6903 h 120000"/>
              <a:gd name="T12" fmla="*/ 59190 w 120000"/>
              <a:gd name="T13" fmla="*/ 6903 h 120000"/>
              <a:gd name="T14" fmla="*/ 45697 w 120000"/>
              <a:gd name="T15" fmla="*/ 8527 h 120000"/>
              <a:gd name="T16" fmla="*/ 23748 w 120000"/>
              <a:gd name="T17" fmla="*/ 0 h 120000"/>
              <a:gd name="T18" fmla="*/ 10434 w 120000"/>
              <a:gd name="T19" fmla="*/ 44060 h 120000"/>
              <a:gd name="T20" fmla="*/ 32023 w 120000"/>
              <a:gd name="T21" fmla="*/ 72487 h 120000"/>
              <a:gd name="T22" fmla="*/ 41739 w 120000"/>
              <a:gd name="T23" fmla="*/ 58680 h 120000"/>
              <a:gd name="T24" fmla="*/ 42098 w 120000"/>
              <a:gd name="T25" fmla="*/ 58071 h 120000"/>
              <a:gd name="T26" fmla="*/ 41919 w 120000"/>
              <a:gd name="T27" fmla="*/ 58477 h 120000"/>
              <a:gd name="T28" fmla="*/ 48395 w 120000"/>
              <a:gd name="T29" fmla="*/ 83045 h 120000"/>
              <a:gd name="T30" fmla="*/ 48755 w 120000"/>
              <a:gd name="T31" fmla="*/ 83248 h 120000"/>
              <a:gd name="T32" fmla="*/ 48935 w 120000"/>
              <a:gd name="T33" fmla="*/ 82639 h 120000"/>
              <a:gd name="T34" fmla="*/ 48215 w 120000"/>
              <a:gd name="T35" fmla="*/ 58071 h 120000"/>
              <a:gd name="T36" fmla="*/ 48755 w 120000"/>
              <a:gd name="T37" fmla="*/ 54619 h 120000"/>
              <a:gd name="T38" fmla="*/ 51454 w 120000"/>
              <a:gd name="T39" fmla="*/ 54619 h 120000"/>
              <a:gd name="T40" fmla="*/ 55952 w 120000"/>
              <a:gd name="T41" fmla="*/ 120000 h 120000"/>
              <a:gd name="T42" fmla="*/ 58290 w 120000"/>
              <a:gd name="T43" fmla="*/ 120000 h 120000"/>
              <a:gd name="T44" fmla="*/ 61529 w 120000"/>
              <a:gd name="T45" fmla="*/ 120000 h 120000"/>
              <a:gd name="T46" fmla="*/ 63868 w 120000"/>
              <a:gd name="T47" fmla="*/ 120000 h 120000"/>
              <a:gd name="T48" fmla="*/ 68365 w 120000"/>
              <a:gd name="T49" fmla="*/ 54619 h 120000"/>
              <a:gd name="T50" fmla="*/ 71244 w 120000"/>
              <a:gd name="T51" fmla="*/ 54619 h 120000"/>
              <a:gd name="T52" fmla="*/ 71784 w 120000"/>
              <a:gd name="T53" fmla="*/ 58071 h 120000"/>
              <a:gd name="T54" fmla="*/ 71064 w 120000"/>
              <a:gd name="T55" fmla="*/ 82639 h 120000"/>
              <a:gd name="T56" fmla="*/ 71064 w 120000"/>
              <a:gd name="T57" fmla="*/ 83248 h 120000"/>
              <a:gd name="T58" fmla="*/ 71604 w 120000"/>
              <a:gd name="T59" fmla="*/ 83045 h 120000"/>
              <a:gd name="T60" fmla="*/ 77901 w 120000"/>
              <a:gd name="T61" fmla="*/ 58477 h 120000"/>
              <a:gd name="T62" fmla="*/ 77901 w 120000"/>
              <a:gd name="T63" fmla="*/ 58071 h 120000"/>
              <a:gd name="T64" fmla="*/ 78260 w 120000"/>
              <a:gd name="T65" fmla="*/ 58680 h 120000"/>
              <a:gd name="T66" fmla="*/ 87796 w 120000"/>
              <a:gd name="T67" fmla="*/ 72487 h 120000"/>
              <a:gd name="T68" fmla="*/ 109565 w 120000"/>
              <a:gd name="T69" fmla="*/ 44060 h 120000"/>
              <a:gd name="T70" fmla="*/ 96071 w 120000"/>
              <a:gd name="T71" fmla="*/ 0 h 120000"/>
              <a:gd name="T72" fmla="*/ 47676 w 120000"/>
              <a:gd name="T73" fmla="*/ 36954 h 120000"/>
              <a:gd name="T74" fmla="*/ 45517 w 120000"/>
              <a:gd name="T75" fmla="*/ 34517 h 120000"/>
              <a:gd name="T76" fmla="*/ 47676 w 120000"/>
              <a:gd name="T77" fmla="*/ 31878 h 120000"/>
              <a:gd name="T78" fmla="*/ 50014 w 120000"/>
              <a:gd name="T79" fmla="*/ 34517 h 120000"/>
              <a:gd name="T80" fmla="*/ 47676 w 120000"/>
              <a:gd name="T81" fmla="*/ 36954 h 120000"/>
              <a:gd name="T82" fmla="*/ 71964 w 120000"/>
              <a:gd name="T83" fmla="*/ 36954 h 120000"/>
              <a:gd name="T84" fmla="*/ 69805 w 120000"/>
              <a:gd name="T85" fmla="*/ 34517 h 120000"/>
              <a:gd name="T86" fmla="*/ 71964 w 120000"/>
              <a:gd name="T87" fmla="*/ 31878 h 120000"/>
              <a:gd name="T88" fmla="*/ 74302 w 120000"/>
              <a:gd name="T89" fmla="*/ 34517 h 120000"/>
              <a:gd name="T90" fmla="*/ 71964 w 120000"/>
              <a:gd name="T91" fmla="*/ 36954 h 1200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0000"/>
              <a:gd name="T139" fmla="*/ 0 h 120000"/>
              <a:gd name="T140" fmla="*/ 120000 w 120000"/>
              <a:gd name="T141" fmla="*/ 120000 h 1200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0000" h="120000" extrusionOk="0">
                <a:moveTo>
                  <a:pt x="96071" y="0"/>
                </a:moveTo>
                <a:cubicBezTo>
                  <a:pt x="96071" y="0"/>
                  <a:pt x="79520" y="5888"/>
                  <a:pt x="74302" y="8527"/>
                </a:cubicBezTo>
                <a:cubicBezTo>
                  <a:pt x="74302" y="8527"/>
                  <a:pt x="72683" y="7106"/>
                  <a:pt x="60629" y="6903"/>
                </a:cubicBezTo>
                <a:cubicBezTo>
                  <a:pt x="60629" y="6903"/>
                  <a:pt x="60629" y="6903"/>
                  <a:pt x="60629" y="6903"/>
                </a:cubicBezTo>
                <a:cubicBezTo>
                  <a:pt x="60449" y="6903"/>
                  <a:pt x="60269" y="6903"/>
                  <a:pt x="59910" y="6903"/>
                </a:cubicBezTo>
                <a:cubicBezTo>
                  <a:pt x="59730" y="6903"/>
                  <a:pt x="59550" y="6903"/>
                  <a:pt x="59190" y="6903"/>
                </a:cubicBezTo>
                <a:cubicBezTo>
                  <a:pt x="59190" y="6903"/>
                  <a:pt x="59190" y="6903"/>
                  <a:pt x="59190" y="6903"/>
                </a:cubicBezTo>
                <a:cubicBezTo>
                  <a:pt x="47316" y="7106"/>
                  <a:pt x="45697" y="8527"/>
                  <a:pt x="45697" y="8527"/>
                </a:cubicBezTo>
                <a:cubicBezTo>
                  <a:pt x="40299" y="5888"/>
                  <a:pt x="23748" y="0"/>
                  <a:pt x="23748" y="0"/>
                </a:cubicBezTo>
                <a:cubicBezTo>
                  <a:pt x="0" y="17055"/>
                  <a:pt x="10434" y="44060"/>
                  <a:pt x="10434" y="44060"/>
                </a:cubicBezTo>
                <a:cubicBezTo>
                  <a:pt x="22668" y="49746"/>
                  <a:pt x="32023" y="72487"/>
                  <a:pt x="32023" y="72487"/>
                </a:cubicBezTo>
                <a:cubicBezTo>
                  <a:pt x="32023" y="72487"/>
                  <a:pt x="38500" y="63756"/>
                  <a:pt x="41739" y="58680"/>
                </a:cubicBezTo>
                <a:cubicBezTo>
                  <a:pt x="41739" y="58477"/>
                  <a:pt x="41919" y="58274"/>
                  <a:pt x="42098" y="58071"/>
                </a:cubicBezTo>
                <a:cubicBezTo>
                  <a:pt x="41919" y="58274"/>
                  <a:pt x="41919" y="58274"/>
                  <a:pt x="41919" y="58477"/>
                </a:cubicBezTo>
                <a:cubicBezTo>
                  <a:pt x="41919" y="63959"/>
                  <a:pt x="44257" y="76345"/>
                  <a:pt x="48395" y="83045"/>
                </a:cubicBezTo>
                <a:cubicBezTo>
                  <a:pt x="48395" y="83045"/>
                  <a:pt x="48575" y="83451"/>
                  <a:pt x="48755" y="83248"/>
                </a:cubicBezTo>
                <a:cubicBezTo>
                  <a:pt x="48935" y="83045"/>
                  <a:pt x="48935" y="82639"/>
                  <a:pt x="48935" y="82639"/>
                </a:cubicBezTo>
                <a:cubicBezTo>
                  <a:pt x="48935" y="82639"/>
                  <a:pt x="46056" y="64568"/>
                  <a:pt x="48215" y="58071"/>
                </a:cubicBezTo>
                <a:cubicBezTo>
                  <a:pt x="48215" y="58071"/>
                  <a:pt x="48755" y="56243"/>
                  <a:pt x="48755" y="54619"/>
                </a:cubicBezTo>
                <a:cubicBezTo>
                  <a:pt x="50374" y="54416"/>
                  <a:pt x="51454" y="54619"/>
                  <a:pt x="51454" y="54619"/>
                </a:cubicBezTo>
                <a:cubicBezTo>
                  <a:pt x="51634" y="67208"/>
                  <a:pt x="55952" y="120000"/>
                  <a:pt x="55952" y="120000"/>
                </a:cubicBezTo>
                <a:cubicBezTo>
                  <a:pt x="58290" y="120000"/>
                  <a:pt x="58290" y="120000"/>
                  <a:pt x="58290" y="120000"/>
                </a:cubicBezTo>
                <a:cubicBezTo>
                  <a:pt x="61529" y="120000"/>
                  <a:pt x="61529" y="120000"/>
                  <a:pt x="61529" y="120000"/>
                </a:cubicBezTo>
                <a:cubicBezTo>
                  <a:pt x="63868" y="120000"/>
                  <a:pt x="63868" y="120000"/>
                  <a:pt x="63868" y="120000"/>
                </a:cubicBezTo>
                <a:cubicBezTo>
                  <a:pt x="63868" y="120000"/>
                  <a:pt x="68185" y="67208"/>
                  <a:pt x="68365" y="54619"/>
                </a:cubicBezTo>
                <a:cubicBezTo>
                  <a:pt x="68365" y="54619"/>
                  <a:pt x="69625" y="54416"/>
                  <a:pt x="71244" y="54619"/>
                </a:cubicBezTo>
                <a:cubicBezTo>
                  <a:pt x="71064" y="56243"/>
                  <a:pt x="71784" y="58071"/>
                  <a:pt x="71784" y="58071"/>
                </a:cubicBezTo>
                <a:cubicBezTo>
                  <a:pt x="73763" y="64568"/>
                  <a:pt x="71064" y="82639"/>
                  <a:pt x="71064" y="82639"/>
                </a:cubicBezTo>
                <a:cubicBezTo>
                  <a:pt x="71064" y="82639"/>
                  <a:pt x="70884" y="83045"/>
                  <a:pt x="71064" y="83248"/>
                </a:cubicBezTo>
                <a:cubicBezTo>
                  <a:pt x="71244" y="83451"/>
                  <a:pt x="71604" y="83045"/>
                  <a:pt x="71604" y="83045"/>
                </a:cubicBezTo>
                <a:cubicBezTo>
                  <a:pt x="75742" y="76345"/>
                  <a:pt x="77901" y="63959"/>
                  <a:pt x="77901" y="58477"/>
                </a:cubicBezTo>
                <a:cubicBezTo>
                  <a:pt x="77901" y="58274"/>
                  <a:pt x="77901" y="58274"/>
                  <a:pt x="77901" y="58071"/>
                </a:cubicBezTo>
                <a:cubicBezTo>
                  <a:pt x="78080" y="58274"/>
                  <a:pt x="78080" y="58477"/>
                  <a:pt x="78260" y="58680"/>
                </a:cubicBezTo>
                <a:cubicBezTo>
                  <a:pt x="81499" y="63756"/>
                  <a:pt x="87796" y="72487"/>
                  <a:pt x="87796" y="72487"/>
                </a:cubicBezTo>
                <a:cubicBezTo>
                  <a:pt x="87796" y="72487"/>
                  <a:pt x="97151" y="49746"/>
                  <a:pt x="109565" y="44060"/>
                </a:cubicBezTo>
                <a:cubicBezTo>
                  <a:pt x="109565" y="44060"/>
                  <a:pt x="120000" y="17055"/>
                  <a:pt x="96071" y="0"/>
                </a:cubicBezTo>
                <a:close/>
                <a:moveTo>
                  <a:pt x="47676" y="36954"/>
                </a:moveTo>
                <a:cubicBezTo>
                  <a:pt x="46596" y="36954"/>
                  <a:pt x="45517" y="35939"/>
                  <a:pt x="45517" y="34517"/>
                </a:cubicBezTo>
                <a:cubicBezTo>
                  <a:pt x="45517" y="33096"/>
                  <a:pt x="46596" y="31878"/>
                  <a:pt x="47676" y="31878"/>
                </a:cubicBezTo>
                <a:cubicBezTo>
                  <a:pt x="48935" y="31878"/>
                  <a:pt x="50014" y="33096"/>
                  <a:pt x="50014" y="34517"/>
                </a:cubicBezTo>
                <a:cubicBezTo>
                  <a:pt x="50014" y="35939"/>
                  <a:pt x="48935" y="36954"/>
                  <a:pt x="47676" y="36954"/>
                </a:cubicBezTo>
                <a:close/>
                <a:moveTo>
                  <a:pt x="71964" y="36954"/>
                </a:moveTo>
                <a:cubicBezTo>
                  <a:pt x="70884" y="36954"/>
                  <a:pt x="69805" y="35939"/>
                  <a:pt x="69805" y="34517"/>
                </a:cubicBezTo>
                <a:cubicBezTo>
                  <a:pt x="69805" y="33096"/>
                  <a:pt x="70884" y="31878"/>
                  <a:pt x="71964" y="31878"/>
                </a:cubicBezTo>
                <a:cubicBezTo>
                  <a:pt x="73223" y="31878"/>
                  <a:pt x="74302" y="33096"/>
                  <a:pt x="74302" y="34517"/>
                </a:cubicBezTo>
                <a:cubicBezTo>
                  <a:pt x="74302" y="35939"/>
                  <a:pt x="73223" y="36954"/>
                  <a:pt x="71964" y="36954"/>
                </a:cubicBezTo>
                <a:close/>
              </a:path>
            </a:pathLst>
          </a:custGeom>
          <a:solidFill>
            <a:srgbClr val="5F6062"/>
          </a:solidFill>
          <a:ln w="9525">
            <a:noFill/>
            <a:round/>
            <a:headEnd/>
            <a:tailEnd/>
          </a:ln>
        </p:spPr>
        <p:txBody>
          <a:bodyPr lIns="68569" tIns="34275" rIns="68569" bIns="34275"/>
          <a:lstStyle/>
          <a:p>
            <a:endParaRPr lang="en-US" sz="1425"/>
          </a:p>
        </p:txBody>
      </p:sp>
      <p:sp>
        <p:nvSpPr>
          <p:cNvPr id="46095" name="Shape 274"/>
          <p:cNvSpPr>
            <a:spLocks/>
          </p:cNvSpPr>
          <p:nvPr/>
        </p:nvSpPr>
        <p:spPr bwMode="auto">
          <a:xfrm>
            <a:off x="4423173" y="3251598"/>
            <a:ext cx="1373981" cy="750094"/>
          </a:xfrm>
          <a:custGeom>
            <a:avLst/>
            <a:gdLst>
              <a:gd name="T0" fmla="*/ 101924 w 120000"/>
              <a:gd name="T1" fmla="*/ 4168 h 120000"/>
              <a:gd name="T2" fmla="*/ 60000 w 120000"/>
              <a:gd name="T3" fmla="*/ 0 h 120000"/>
              <a:gd name="T4" fmla="*/ 18075 w 120000"/>
              <a:gd name="T5" fmla="*/ 4168 h 120000"/>
              <a:gd name="T6" fmla="*/ 0 w 120000"/>
              <a:gd name="T7" fmla="*/ 16014 h 120000"/>
              <a:gd name="T8" fmla="*/ 0 w 120000"/>
              <a:gd name="T9" fmla="*/ 104204 h 120000"/>
              <a:gd name="T10" fmla="*/ 18075 w 120000"/>
              <a:gd name="T11" fmla="*/ 115831 h 120000"/>
              <a:gd name="T12" fmla="*/ 60000 w 120000"/>
              <a:gd name="T13" fmla="*/ 120000 h 120000"/>
              <a:gd name="T14" fmla="*/ 101924 w 120000"/>
              <a:gd name="T15" fmla="*/ 115831 h 120000"/>
              <a:gd name="T16" fmla="*/ 120000 w 120000"/>
              <a:gd name="T17" fmla="*/ 104204 h 120000"/>
              <a:gd name="T18" fmla="*/ 120000 w 120000"/>
              <a:gd name="T19" fmla="*/ 16014 h 120000"/>
              <a:gd name="T20" fmla="*/ 101924 w 120000"/>
              <a:gd name="T21" fmla="*/ 4168 h 120000"/>
              <a:gd name="T22" fmla="*/ 60000 w 120000"/>
              <a:gd name="T23" fmla="*/ 28957 h 120000"/>
              <a:gd name="T24" fmla="*/ 1974 w 120000"/>
              <a:gd name="T25" fmla="*/ 16014 h 120000"/>
              <a:gd name="T26" fmla="*/ 60000 w 120000"/>
              <a:gd name="T27" fmla="*/ 2851 h 120000"/>
              <a:gd name="T28" fmla="*/ 118025 w 120000"/>
              <a:gd name="T29" fmla="*/ 16014 h 120000"/>
              <a:gd name="T30" fmla="*/ 60000 w 120000"/>
              <a:gd name="T31" fmla="*/ 28957 h 1200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000"/>
              <a:gd name="T49" fmla="*/ 0 h 120000"/>
              <a:gd name="T50" fmla="*/ 120000 w 120000"/>
              <a:gd name="T51" fmla="*/ 120000 h 12000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000" h="120000" extrusionOk="0">
                <a:moveTo>
                  <a:pt x="101924" y="4168"/>
                </a:moveTo>
                <a:cubicBezTo>
                  <a:pt x="90683" y="1535"/>
                  <a:pt x="75797" y="0"/>
                  <a:pt x="60000" y="0"/>
                </a:cubicBezTo>
                <a:cubicBezTo>
                  <a:pt x="44202" y="0"/>
                  <a:pt x="29316" y="1535"/>
                  <a:pt x="18075" y="4168"/>
                </a:cubicBezTo>
                <a:cubicBezTo>
                  <a:pt x="6075" y="7239"/>
                  <a:pt x="0" y="11188"/>
                  <a:pt x="0" y="16014"/>
                </a:cubicBezTo>
                <a:cubicBezTo>
                  <a:pt x="0" y="104204"/>
                  <a:pt x="0" y="104204"/>
                  <a:pt x="0" y="104204"/>
                </a:cubicBezTo>
                <a:cubicBezTo>
                  <a:pt x="0" y="109031"/>
                  <a:pt x="6075" y="112760"/>
                  <a:pt x="18075" y="115831"/>
                </a:cubicBezTo>
                <a:cubicBezTo>
                  <a:pt x="29316" y="118464"/>
                  <a:pt x="44202" y="120000"/>
                  <a:pt x="60000" y="120000"/>
                </a:cubicBezTo>
                <a:cubicBezTo>
                  <a:pt x="75797" y="120000"/>
                  <a:pt x="90683" y="118464"/>
                  <a:pt x="101924" y="115831"/>
                </a:cubicBezTo>
                <a:cubicBezTo>
                  <a:pt x="113924" y="112760"/>
                  <a:pt x="120000" y="109031"/>
                  <a:pt x="120000" y="104204"/>
                </a:cubicBezTo>
                <a:cubicBezTo>
                  <a:pt x="120000" y="16014"/>
                  <a:pt x="120000" y="16014"/>
                  <a:pt x="120000" y="16014"/>
                </a:cubicBezTo>
                <a:cubicBezTo>
                  <a:pt x="120000" y="11188"/>
                  <a:pt x="113924" y="7239"/>
                  <a:pt x="101924" y="4168"/>
                </a:cubicBezTo>
                <a:close/>
                <a:moveTo>
                  <a:pt x="60000" y="28957"/>
                </a:moveTo>
                <a:cubicBezTo>
                  <a:pt x="24151" y="28957"/>
                  <a:pt x="1974" y="21499"/>
                  <a:pt x="1974" y="16014"/>
                </a:cubicBezTo>
                <a:cubicBezTo>
                  <a:pt x="1974" y="10530"/>
                  <a:pt x="24151" y="2851"/>
                  <a:pt x="60000" y="2851"/>
                </a:cubicBezTo>
                <a:cubicBezTo>
                  <a:pt x="95848" y="2851"/>
                  <a:pt x="118025" y="10530"/>
                  <a:pt x="118025" y="16014"/>
                </a:cubicBezTo>
                <a:cubicBezTo>
                  <a:pt x="118025" y="21499"/>
                  <a:pt x="95848" y="28957"/>
                  <a:pt x="60000" y="28957"/>
                </a:cubicBezTo>
                <a:close/>
              </a:path>
            </a:pathLst>
          </a:custGeom>
          <a:solidFill>
            <a:srgbClr val="5F6062"/>
          </a:solidFill>
          <a:ln w="9525">
            <a:noFill/>
            <a:round/>
            <a:headEnd/>
            <a:tailEnd/>
          </a:ln>
        </p:spPr>
        <p:txBody>
          <a:bodyPr lIns="68569" tIns="34275" rIns="68569" bIns="34275"/>
          <a:lstStyle/>
          <a:p>
            <a:endParaRPr lang="en-US" sz="1425"/>
          </a:p>
        </p:txBody>
      </p:sp>
      <p:sp>
        <p:nvSpPr>
          <p:cNvPr id="46096" name="Shape 275"/>
          <p:cNvSpPr>
            <a:spLocks/>
          </p:cNvSpPr>
          <p:nvPr/>
        </p:nvSpPr>
        <p:spPr bwMode="auto">
          <a:xfrm rot="5400000">
            <a:off x="3529608" y="3349824"/>
            <a:ext cx="425053" cy="514350"/>
          </a:xfrm>
          <a:custGeom>
            <a:avLst/>
            <a:gdLst>
              <a:gd name="T0" fmla="*/ 120000 w 120000"/>
              <a:gd name="T1" fmla="*/ 77176 h 120000"/>
              <a:gd name="T2" fmla="*/ 117440 w 120000"/>
              <a:gd name="T3" fmla="*/ 70588 h 120000"/>
              <a:gd name="T4" fmla="*/ 109478 w 120000"/>
              <a:gd name="T5" fmla="*/ 59764 h 120000"/>
              <a:gd name="T6" fmla="*/ 77914 w 120000"/>
              <a:gd name="T7" fmla="*/ 16941 h 120000"/>
              <a:gd name="T8" fmla="*/ 69952 w 120000"/>
              <a:gd name="T9" fmla="*/ 6117 h 120000"/>
              <a:gd name="T10" fmla="*/ 60000 w 120000"/>
              <a:gd name="T11" fmla="*/ 0 h 120000"/>
              <a:gd name="T12" fmla="*/ 50047 w 120000"/>
              <a:gd name="T13" fmla="*/ 6117 h 120000"/>
              <a:gd name="T14" fmla="*/ 42085 w 120000"/>
              <a:gd name="T15" fmla="*/ 16941 h 120000"/>
              <a:gd name="T16" fmla="*/ 36398 w 120000"/>
              <a:gd name="T17" fmla="*/ 24470 h 120000"/>
              <a:gd name="T18" fmla="*/ 19620 w 120000"/>
              <a:gd name="T19" fmla="*/ 47294 h 120000"/>
              <a:gd name="T20" fmla="*/ 18199 w 120000"/>
              <a:gd name="T21" fmla="*/ 49411 h 120000"/>
              <a:gd name="T22" fmla="*/ 10805 w 120000"/>
              <a:gd name="T23" fmla="*/ 59764 h 120000"/>
              <a:gd name="T24" fmla="*/ 2559 w 120000"/>
              <a:gd name="T25" fmla="*/ 70588 h 120000"/>
              <a:gd name="T26" fmla="*/ 0 w 120000"/>
              <a:gd name="T27" fmla="*/ 77176 h 120000"/>
              <a:gd name="T28" fmla="*/ 2559 w 120000"/>
              <a:gd name="T29" fmla="*/ 81411 h 120000"/>
              <a:gd name="T30" fmla="*/ 4549 w 120000"/>
              <a:gd name="T31" fmla="*/ 82352 h 120000"/>
              <a:gd name="T32" fmla="*/ 12511 w 120000"/>
              <a:gd name="T33" fmla="*/ 83529 h 120000"/>
              <a:gd name="T34" fmla="*/ 28720 w 120000"/>
              <a:gd name="T35" fmla="*/ 83529 h 120000"/>
              <a:gd name="T36" fmla="*/ 36398 w 120000"/>
              <a:gd name="T37" fmla="*/ 83529 h 120000"/>
              <a:gd name="T38" fmla="*/ 36398 w 120000"/>
              <a:gd name="T39" fmla="*/ 109176 h 120000"/>
              <a:gd name="T40" fmla="*/ 36682 w 120000"/>
              <a:gd name="T41" fmla="*/ 109647 h 120000"/>
              <a:gd name="T42" fmla="*/ 36682 w 120000"/>
              <a:gd name="T43" fmla="*/ 116235 h 120000"/>
              <a:gd name="T44" fmla="*/ 41516 w 120000"/>
              <a:gd name="T45" fmla="*/ 120000 h 120000"/>
              <a:gd name="T46" fmla="*/ 78483 w 120000"/>
              <a:gd name="T47" fmla="*/ 120000 h 120000"/>
              <a:gd name="T48" fmla="*/ 79336 w 120000"/>
              <a:gd name="T49" fmla="*/ 119764 h 120000"/>
              <a:gd name="T50" fmla="*/ 83317 w 120000"/>
              <a:gd name="T51" fmla="*/ 116235 h 120000"/>
              <a:gd name="T52" fmla="*/ 83317 w 120000"/>
              <a:gd name="T53" fmla="*/ 83529 h 120000"/>
              <a:gd name="T54" fmla="*/ 107488 w 120000"/>
              <a:gd name="T55" fmla="*/ 83529 h 120000"/>
              <a:gd name="T56" fmla="*/ 120000 w 120000"/>
              <a:gd name="T57" fmla="*/ 77176 h 1200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0000"/>
              <a:gd name="T88" fmla="*/ 0 h 120000"/>
              <a:gd name="T89" fmla="*/ 120000 w 120000"/>
              <a:gd name="T90" fmla="*/ 120000 h 12000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0000" h="120000" extrusionOk="0">
                <a:moveTo>
                  <a:pt x="120000" y="77176"/>
                </a:moveTo>
                <a:cubicBezTo>
                  <a:pt x="120000" y="75764"/>
                  <a:pt x="119715" y="73647"/>
                  <a:pt x="117440" y="70588"/>
                </a:cubicBezTo>
                <a:cubicBezTo>
                  <a:pt x="109478" y="59764"/>
                  <a:pt x="109478" y="59764"/>
                  <a:pt x="109478" y="59764"/>
                </a:cubicBezTo>
                <a:cubicBezTo>
                  <a:pt x="100663" y="48000"/>
                  <a:pt x="86729" y="28705"/>
                  <a:pt x="77914" y="16941"/>
                </a:cubicBezTo>
                <a:cubicBezTo>
                  <a:pt x="69952" y="6117"/>
                  <a:pt x="69952" y="6117"/>
                  <a:pt x="69952" y="6117"/>
                </a:cubicBezTo>
                <a:cubicBezTo>
                  <a:pt x="67109" y="2117"/>
                  <a:pt x="63412" y="0"/>
                  <a:pt x="60000" y="0"/>
                </a:cubicBezTo>
                <a:cubicBezTo>
                  <a:pt x="56587" y="0"/>
                  <a:pt x="52890" y="2117"/>
                  <a:pt x="50047" y="6117"/>
                </a:cubicBezTo>
                <a:cubicBezTo>
                  <a:pt x="42085" y="16941"/>
                  <a:pt x="42085" y="16941"/>
                  <a:pt x="42085" y="16941"/>
                </a:cubicBezTo>
                <a:cubicBezTo>
                  <a:pt x="40379" y="19294"/>
                  <a:pt x="38388" y="21882"/>
                  <a:pt x="36398" y="24470"/>
                </a:cubicBezTo>
                <a:cubicBezTo>
                  <a:pt x="31279" y="31529"/>
                  <a:pt x="25308" y="39764"/>
                  <a:pt x="19620" y="47294"/>
                </a:cubicBezTo>
                <a:cubicBezTo>
                  <a:pt x="18199" y="49411"/>
                  <a:pt x="18199" y="49411"/>
                  <a:pt x="18199" y="49411"/>
                </a:cubicBezTo>
                <a:cubicBezTo>
                  <a:pt x="15355" y="53176"/>
                  <a:pt x="12796" y="56705"/>
                  <a:pt x="10805" y="59764"/>
                </a:cubicBezTo>
                <a:cubicBezTo>
                  <a:pt x="2559" y="70588"/>
                  <a:pt x="2559" y="70588"/>
                  <a:pt x="2559" y="70588"/>
                </a:cubicBezTo>
                <a:cubicBezTo>
                  <a:pt x="853" y="72941"/>
                  <a:pt x="0" y="75294"/>
                  <a:pt x="0" y="77176"/>
                </a:cubicBezTo>
                <a:cubicBezTo>
                  <a:pt x="0" y="79058"/>
                  <a:pt x="853" y="80235"/>
                  <a:pt x="2559" y="81411"/>
                </a:cubicBezTo>
                <a:cubicBezTo>
                  <a:pt x="4549" y="82352"/>
                  <a:pt x="4549" y="82352"/>
                  <a:pt x="4549" y="82352"/>
                </a:cubicBezTo>
                <a:cubicBezTo>
                  <a:pt x="6255" y="83058"/>
                  <a:pt x="9099" y="83294"/>
                  <a:pt x="12511" y="83529"/>
                </a:cubicBezTo>
                <a:cubicBezTo>
                  <a:pt x="28720" y="83529"/>
                  <a:pt x="28720" y="83529"/>
                  <a:pt x="28720" y="83529"/>
                </a:cubicBezTo>
                <a:cubicBezTo>
                  <a:pt x="36398" y="83529"/>
                  <a:pt x="36398" y="83529"/>
                  <a:pt x="36398" y="83529"/>
                </a:cubicBezTo>
                <a:cubicBezTo>
                  <a:pt x="36398" y="109176"/>
                  <a:pt x="36398" y="109176"/>
                  <a:pt x="36398" y="109176"/>
                </a:cubicBezTo>
                <a:cubicBezTo>
                  <a:pt x="36398" y="109411"/>
                  <a:pt x="36682" y="109411"/>
                  <a:pt x="36682" y="109647"/>
                </a:cubicBezTo>
                <a:cubicBezTo>
                  <a:pt x="36682" y="116235"/>
                  <a:pt x="36682" y="116235"/>
                  <a:pt x="36682" y="116235"/>
                </a:cubicBezTo>
                <a:cubicBezTo>
                  <a:pt x="36682" y="118352"/>
                  <a:pt x="38957" y="120000"/>
                  <a:pt x="41516" y="120000"/>
                </a:cubicBezTo>
                <a:cubicBezTo>
                  <a:pt x="78483" y="120000"/>
                  <a:pt x="78483" y="120000"/>
                  <a:pt x="78483" y="120000"/>
                </a:cubicBezTo>
                <a:cubicBezTo>
                  <a:pt x="78767" y="120000"/>
                  <a:pt x="79052" y="119764"/>
                  <a:pt x="79336" y="119764"/>
                </a:cubicBezTo>
                <a:cubicBezTo>
                  <a:pt x="81611" y="119529"/>
                  <a:pt x="83317" y="118117"/>
                  <a:pt x="83317" y="116235"/>
                </a:cubicBezTo>
                <a:cubicBezTo>
                  <a:pt x="83317" y="83529"/>
                  <a:pt x="83317" y="83529"/>
                  <a:pt x="83317" y="83529"/>
                </a:cubicBezTo>
                <a:cubicBezTo>
                  <a:pt x="107488" y="83529"/>
                  <a:pt x="107488" y="83529"/>
                  <a:pt x="107488" y="83529"/>
                </a:cubicBezTo>
                <a:cubicBezTo>
                  <a:pt x="115734" y="83294"/>
                  <a:pt x="120000" y="81176"/>
                  <a:pt x="120000" y="77176"/>
                </a:cubicBezTo>
                <a:close/>
              </a:path>
            </a:pathLst>
          </a:custGeom>
          <a:solidFill>
            <a:srgbClr val="5F6062"/>
          </a:solidFill>
          <a:ln w="9525">
            <a:noFill/>
            <a:round/>
            <a:headEnd/>
            <a:tailEnd/>
          </a:ln>
        </p:spPr>
        <p:txBody>
          <a:bodyPr lIns="68569" tIns="34275" rIns="68569" bIns="34275"/>
          <a:lstStyle/>
          <a:p>
            <a:endParaRPr lang="en-US" sz="1425"/>
          </a:p>
        </p:txBody>
      </p:sp>
      <p:sp>
        <p:nvSpPr>
          <p:cNvPr id="46097" name="Shape 276"/>
          <p:cNvSpPr>
            <a:spLocks/>
          </p:cNvSpPr>
          <p:nvPr/>
        </p:nvSpPr>
        <p:spPr bwMode="auto">
          <a:xfrm rot="5400000">
            <a:off x="6208515" y="3349824"/>
            <a:ext cx="425053" cy="514350"/>
          </a:xfrm>
          <a:custGeom>
            <a:avLst/>
            <a:gdLst>
              <a:gd name="T0" fmla="*/ 120000 w 120000"/>
              <a:gd name="T1" fmla="*/ 77176 h 120000"/>
              <a:gd name="T2" fmla="*/ 117440 w 120000"/>
              <a:gd name="T3" fmla="*/ 70588 h 120000"/>
              <a:gd name="T4" fmla="*/ 109478 w 120000"/>
              <a:gd name="T5" fmla="*/ 59764 h 120000"/>
              <a:gd name="T6" fmla="*/ 77914 w 120000"/>
              <a:gd name="T7" fmla="*/ 16941 h 120000"/>
              <a:gd name="T8" fmla="*/ 69952 w 120000"/>
              <a:gd name="T9" fmla="*/ 6117 h 120000"/>
              <a:gd name="T10" fmla="*/ 60000 w 120000"/>
              <a:gd name="T11" fmla="*/ 0 h 120000"/>
              <a:gd name="T12" fmla="*/ 50047 w 120000"/>
              <a:gd name="T13" fmla="*/ 6117 h 120000"/>
              <a:gd name="T14" fmla="*/ 42085 w 120000"/>
              <a:gd name="T15" fmla="*/ 16941 h 120000"/>
              <a:gd name="T16" fmla="*/ 36398 w 120000"/>
              <a:gd name="T17" fmla="*/ 24470 h 120000"/>
              <a:gd name="T18" fmla="*/ 19620 w 120000"/>
              <a:gd name="T19" fmla="*/ 47294 h 120000"/>
              <a:gd name="T20" fmla="*/ 18199 w 120000"/>
              <a:gd name="T21" fmla="*/ 49411 h 120000"/>
              <a:gd name="T22" fmla="*/ 10805 w 120000"/>
              <a:gd name="T23" fmla="*/ 59764 h 120000"/>
              <a:gd name="T24" fmla="*/ 2559 w 120000"/>
              <a:gd name="T25" fmla="*/ 70588 h 120000"/>
              <a:gd name="T26" fmla="*/ 0 w 120000"/>
              <a:gd name="T27" fmla="*/ 77176 h 120000"/>
              <a:gd name="T28" fmla="*/ 2559 w 120000"/>
              <a:gd name="T29" fmla="*/ 81411 h 120000"/>
              <a:gd name="T30" fmla="*/ 4549 w 120000"/>
              <a:gd name="T31" fmla="*/ 82352 h 120000"/>
              <a:gd name="T32" fmla="*/ 12511 w 120000"/>
              <a:gd name="T33" fmla="*/ 83529 h 120000"/>
              <a:gd name="T34" fmla="*/ 28720 w 120000"/>
              <a:gd name="T35" fmla="*/ 83529 h 120000"/>
              <a:gd name="T36" fmla="*/ 36398 w 120000"/>
              <a:gd name="T37" fmla="*/ 83529 h 120000"/>
              <a:gd name="T38" fmla="*/ 36398 w 120000"/>
              <a:gd name="T39" fmla="*/ 109176 h 120000"/>
              <a:gd name="T40" fmla="*/ 36682 w 120000"/>
              <a:gd name="T41" fmla="*/ 109647 h 120000"/>
              <a:gd name="T42" fmla="*/ 36682 w 120000"/>
              <a:gd name="T43" fmla="*/ 116235 h 120000"/>
              <a:gd name="T44" fmla="*/ 41516 w 120000"/>
              <a:gd name="T45" fmla="*/ 120000 h 120000"/>
              <a:gd name="T46" fmla="*/ 78483 w 120000"/>
              <a:gd name="T47" fmla="*/ 120000 h 120000"/>
              <a:gd name="T48" fmla="*/ 79336 w 120000"/>
              <a:gd name="T49" fmla="*/ 119764 h 120000"/>
              <a:gd name="T50" fmla="*/ 83317 w 120000"/>
              <a:gd name="T51" fmla="*/ 116235 h 120000"/>
              <a:gd name="T52" fmla="*/ 83317 w 120000"/>
              <a:gd name="T53" fmla="*/ 83529 h 120000"/>
              <a:gd name="T54" fmla="*/ 107488 w 120000"/>
              <a:gd name="T55" fmla="*/ 83529 h 120000"/>
              <a:gd name="T56" fmla="*/ 120000 w 120000"/>
              <a:gd name="T57" fmla="*/ 77176 h 1200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0000"/>
              <a:gd name="T88" fmla="*/ 0 h 120000"/>
              <a:gd name="T89" fmla="*/ 120000 w 120000"/>
              <a:gd name="T90" fmla="*/ 120000 h 12000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0000" h="120000" extrusionOk="0">
                <a:moveTo>
                  <a:pt x="120000" y="77176"/>
                </a:moveTo>
                <a:cubicBezTo>
                  <a:pt x="120000" y="75764"/>
                  <a:pt x="119715" y="73647"/>
                  <a:pt x="117440" y="70588"/>
                </a:cubicBezTo>
                <a:cubicBezTo>
                  <a:pt x="109478" y="59764"/>
                  <a:pt x="109478" y="59764"/>
                  <a:pt x="109478" y="59764"/>
                </a:cubicBezTo>
                <a:cubicBezTo>
                  <a:pt x="100663" y="48000"/>
                  <a:pt x="86729" y="28705"/>
                  <a:pt x="77914" y="16941"/>
                </a:cubicBezTo>
                <a:cubicBezTo>
                  <a:pt x="69952" y="6117"/>
                  <a:pt x="69952" y="6117"/>
                  <a:pt x="69952" y="6117"/>
                </a:cubicBezTo>
                <a:cubicBezTo>
                  <a:pt x="67109" y="2117"/>
                  <a:pt x="63412" y="0"/>
                  <a:pt x="60000" y="0"/>
                </a:cubicBezTo>
                <a:cubicBezTo>
                  <a:pt x="56587" y="0"/>
                  <a:pt x="52890" y="2117"/>
                  <a:pt x="50047" y="6117"/>
                </a:cubicBezTo>
                <a:cubicBezTo>
                  <a:pt x="42085" y="16941"/>
                  <a:pt x="42085" y="16941"/>
                  <a:pt x="42085" y="16941"/>
                </a:cubicBezTo>
                <a:cubicBezTo>
                  <a:pt x="40379" y="19294"/>
                  <a:pt x="38388" y="21882"/>
                  <a:pt x="36398" y="24470"/>
                </a:cubicBezTo>
                <a:cubicBezTo>
                  <a:pt x="31279" y="31529"/>
                  <a:pt x="25308" y="39764"/>
                  <a:pt x="19620" y="47294"/>
                </a:cubicBezTo>
                <a:cubicBezTo>
                  <a:pt x="18199" y="49411"/>
                  <a:pt x="18199" y="49411"/>
                  <a:pt x="18199" y="49411"/>
                </a:cubicBezTo>
                <a:cubicBezTo>
                  <a:pt x="15355" y="53176"/>
                  <a:pt x="12796" y="56705"/>
                  <a:pt x="10805" y="59764"/>
                </a:cubicBezTo>
                <a:cubicBezTo>
                  <a:pt x="2559" y="70588"/>
                  <a:pt x="2559" y="70588"/>
                  <a:pt x="2559" y="70588"/>
                </a:cubicBezTo>
                <a:cubicBezTo>
                  <a:pt x="853" y="72941"/>
                  <a:pt x="0" y="75294"/>
                  <a:pt x="0" y="77176"/>
                </a:cubicBezTo>
                <a:cubicBezTo>
                  <a:pt x="0" y="79058"/>
                  <a:pt x="853" y="80235"/>
                  <a:pt x="2559" y="81411"/>
                </a:cubicBezTo>
                <a:cubicBezTo>
                  <a:pt x="4549" y="82352"/>
                  <a:pt x="4549" y="82352"/>
                  <a:pt x="4549" y="82352"/>
                </a:cubicBezTo>
                <a:cubicBezTo>
                  <a:pt x="6255" y="83058"/>
                  <a:pt x="9099" y="83294"/>
                  <a:pt x="12511" y="83529"/>
                </a:cubicBezTo>
                <a:cubicBezTo>
                  <a:pt x="28720" y="83529"/>
                  <a:pt x="28720" y="83529"/>
                  <a:pt x="28720" y="83529"/>
                </a:cubicBezTo>
                <a:cubicBezTo>
                  <a:pt x="36398" y="83529"/>
                  <a:pt x="36398" y="83529"/>
                  <a:pt x="36398" y="83529"/>
                </a:cubicBezTo>
                <a:cubicBezTo>
                  <a:pt x="36398" y="109176"/>
                  <a:pt x="36398" y="109176"/>
                  <a:pt x="36398" y="109176"/>
                </a:cubicBezTo>
                <a:cubicBezTo>
                  <a:pt x="36398" y="109411"/>
                  <a:pt x="36682" y="109411"/>
                  <a:pt x="36682" y="109647"/>
                </a:cubicBezTo>
                <a:cubicBezTo>
                  <a:pt x="36682" y="116235"/>
                  <a:pt x="36682" y="116235"/>
                  <a:pt x="36682" y="116235"/>
                </a:cubicBezTo>
                <a:cubicBezTo>
                  <a:pt x="36682" y="118352"/>
                  <a:pt x="38957" y="120000"/>
                  <a:pt x="41516" y="120000"/>
                </a:cubicBezTo>
                <a:cubicBezTo>
                  <a:pt x="78483" y="120000"/>
                  <a:pt x="78483" y="120000"/>
                  <a:pt x="78483" y="120000"/>
                </a:cubicBezTo>
                <a:cubicBezTo>
                  <a:pt x="78767" y="120000"/>
                  <a:pt x="79052" y="119764"/>
                  <a:pt x="79336" y="119764"/>
                </a:cubicBezTo>
                <a:cubicBezTo>
                  <a:pt x="81611" y="119529"/>
                  <a:pt x="83317" y="118117"/>
                  <a:pt x="83317" y="116235"/>
                </a:cubicBezTo>
                <a:cubicBezTo>
                  <a:pt x="83317" y="83529"/>
                  <a:pt x="83317" y="83529"/>
                  <a:pt x="83317" y="83529"/>
                </a:cubicBezTo>
                <a:cubicBezTo>
                  <a:pt x="107488" y="83529"/>
                  <a:pt x="107488" y="83529"/>
                  <a:pt x="107488" y="83529"/>
                </a:cubicBezTo>
                <a:cubicBezTo>
                  <a:pt x="115734" y="83294"/>
                  <a:pt x="120000" y="81176"/>
                  <a:pt x="120000" y="77176"/>
                </a:cubicBezTo>
                <a:close/>
              </a:path>
            </a:pathLst>
          </a:custGeom>
          <a:solidFill>
            <a:srgbClr val="5F6062"/>
          </a:solidFill>
          <a:ln w="9525">
            <a:noFill/>
            <a:round/>
            <a:headEnd/>
            <a:tailEnd/>
          </a:ln>
        </p:spPr>
        <p:txBody>
          <a:bodyPr lIns="68569" tIns="34275" rIns="68569" bIns="34275"/>
          <a:lstStyle/>
          <a:p>
            <a:endParaRPr lang="en-US" sz="1425"/>
          </a:p>
        </p:txBody>
      </p:sp>
      <p:grpSp>
        <p:nvGrpSpPr>
          <p:cNvPr id="46098" name="Shape 277"/>
          <p:cNvGrpSpPr>
            <a:grpSpLocks/>
          </p:cNvGrpSpPr>
          <p:nvPr/>
        </p:nvGrpSpPr>
        <p:grpSpPr bwMode="auto">
          <a:xfrm>
            <a:off x="7185422" y="3225403"/>
            <a:ext cx="1391841" cy="852488"/>
            <a:chOff x="9916896" y="1952802"/>
            <a:chExt cx="1855668" cy="1136342"/>
          </a:xfrm>
        </p:grpSpPr>
        <p:grpSp>
          <p:nvGrpSpPr>
            <p:cNvPr id="46146" name="Shape 278"/>
            <p:cNvGrpSpPr>
              <a:grpSpLocks/>
            </p:cNvGrpSpPr>
            <p:nvPr/>
          </p:nvGrpSpPr>
          <p:grpSpPr bwMode="auto">
            <a:xfrm>
              <a:off x="10424888" y="1952802"/>
              <a:ext cx="970252" cy="649223"/>
              <a:chOff x="5216525" y="-11112"/>
              <a:chExt cx="2149474" cy="1438275"/>
            </a:xfrm>
          </p:grpSpPr>
          <p:sp>
            <p:nvSpPr>
              <p:cNvPr id="46155" name="Shape 279"/>
              <p:cNvSpPr>
                <a:spLocks/>
              </p:cNvSpPr>
              <p:nvPr/>
            </p:nvSpPr>
            <p:spPr bwMode="auto">
              <a:xfrm>
                <a:off x="5216525" y="581025"/>
                <a:ext cx="746125" cy="641350"/>
              </a:xfrm>
              <a:custGeom>
                <a:avLst/>
                <a:gdLst>
                  <a:gd name="T0" fmla="*/ 107939 w 120000"/>
                  <a:gd name="T1" fmla="*/ 35087 h 120000"/>
                  <a:gd name="T2" fmla="*/ 120000 w 120000"/>
                  <a:gd name="T3" fmla="*/ 23157 h 120000"/>
                  <a:gd name="T4" fmla="*/ 118793 w 120000"/>
                  <a:gd name="T5" fmla="*/ 21754 h 120000"/>
                  <a:gd name="T6" fmla="*/ 106733 w 120000"/>
                  <a:gd name="T7" fmla="*/ 10526 h 120000"/>
                  <a:gd name="T8" fmla="*/ 84422 w 120000"/>
                  <a:gd name="T9" fmla="*/ 0 h 120000"/>
                  <a:gd name="T10" fmla="*/ 72964 w 120000"/>
                  <a:gd name="T11" fmla="*/ 11228 h 120000"/>
                  <a:gd name="T12" fmla="*/ 57889 w 120000"/>
                  <a:gd name="T13" fmla="*/ 11228 h 120000"/>
                  <a:gd name="T14" fmla="*/ 46432 w 120000"/>
                  <a:gd name="T15" fmla="*/ 0 h 120000"/>
                  <a:gd name="T16" fmla="*/ 27738 w 120000"/>
                  <a:gd name="T17" fmla="*/ 8421 h 120000"/>
                  <a:gd name="T18" fmla="*/ 12060 w 120000"/>
                  <a:gd name="T19" fmla="*/ 21754 h 120000"/>
                  <a:gd name="T20" fmla="*/ 0 w 120000"/>
                  <a:gd name="T21" fmla="*/ 77894 h 120000"/>
                  <a:gd name="T22" fmla="*/ 0 w 120000"/>
                  <a:gd name="T23" fmla="*/ 78596 h 120000"/>
                  <a:gd name="T24" fmla="*/ 93467 w 120000"/>
                  <a:gd name="T25" fmla="*/ 107368 h 120000"/>
                  <a:gd name="T26" fmla="*/ 92864 w 120000"/>
                  <a:gd name="T27" fmla="*/ 107368 h 120000"/>
                  <a:gd name="T28" fmla="*/ 107939 w 120000"/>
                  <a:gd name="T29" fmla="*/ 35087 h 1200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0000"/>
                  <a:gd name="T46" fmla="*/ 0 h 120000"/>
                  <a:gd name="T47" fmla="*/ 120000 w 120000"/>
                  <a:gd name="T48" fmla="*/ 120000 h 1200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0000" h="120000" extrusionOk="0">
                    <a:moveTo>
                      <a:pt x="107939" y="35087"/>
                    </a:moveTo>
                    <a:cubicBezTo>
                      <a:pt x="111557" y="29473"/>
                      <a:pt x="115778" y="25964"/>
                      <a:pt x="120000" y="23157"/>
                    </a:cubicBezTo>
                    <a:cubicBezTo>
                      <a:pt x="119396" y="22456"/>
                      <a:pt x="119396" y="21754"/>
                      <a:pt x="118793" y="21754"/>
                    </a:cubicBezTo>
                    <a:cubicBezTo>
                      <a:pt x="115175" y="15438"/>
                      <a:pt x="110954" y="12631"/>
                      <a:pt x="106733" y="10526"/>
                    </a:cubicBezTo>
                    <a:cubicBezTo>
                      <a:pt x="98894" y="6315"/>
                      <a:pt x="91055" y="6315"/>
                      <a:pt x="84422" y="0"/>
                    </a:cubicBezTo>
                    <a:cubicBezTo>
                      <a:pt x="81407" y="4912"/>
                      <a:pt x="77788" y="9122"/>
                      <a:pt x="72964" y="11228"/>
                    </a:cubicBezTo>
                    <a:cubicBezTo>
                      <a:pt x="69346" y="12631"/>
                      <a:pt x="61507" y="12631"/>
                      <a:pt x="57889" y="11228"/>
                    </a:cubicBezTo>
                    <a:cubicBezTo>
                      <a:pt x="53065" y="9122"/>
                      <a:pt x="49447" y="4912"/>
                      <a:pt x="46432" y="0"/>
                    </a:cubicBezTo>
                    <a:cubicBezTo>
                      <a:pt x="40402" y="5614"/>
                      <a:pt x="34371" y="6315"/>
                      <a:pt x="27738" y="8421"/>
                    </a:cubicBezTo>
                    <a:cubicBezTo>
                      <a:pt x="22311" y="10526"/>
                      <a:pt x="17487" y="14035"/>
                      <a:pt x="12060" y="21754"/>
                    </a:cubicBezTo>
                    <a:cubicBezTo>
                      <a:pt x="1809" y="36491"/>
                      <a:pt x="0" y="54736"/>
                      <a:pt x="0" y="77894"/>
                    </a:cubicBezTo>
                    <a:cubicBezTo>
                      <a:pt x="0" y="78596"/>
                      <a:pt x="0" y="78596"/>
                      <a:pt x="0" y="78596"/>
                    </a:cubicBezTo>
                    <a:cubicBezTo>
                      <a:pt x="24120" y="110175"/>
                      <a:pt x="61507" y="120000"/>
                      <a:pt x="93467" y="107368"/>
                    </a:cubicBezTo>
                    <a:cubicBezTo>
                      <a:pt x="92864" y="107368"/>
                      <a:pt x="92864" y="107368"/>
                      <a:pt x="92864" y="107368"/>
                    </a:cubicBezTo>
                    <a:cubicBezTo>
                      <a:pt x="92864" y="77894"/>
                      <a:pt x="94673" y="54736"/>
                      <a:pt x="107939" y="35087"/>
                    </a:cubicBezTo>
                    <a:close/>
                  </a:path>
                </a:pathLst>
              </a:custGeom>
              <a:solidFill>
                <a:srgbClr val="5F6062"/>
              </a:solidFill>
              <a:ln w="9525">
                <a:noFill/>
                <a:round/>
                <a:headEnd/>
                <a:tailEnd/>
              </a:ln>
            </p:spPr>
            <p:txBody>
              <a:bodyPr lIns="68569" tIns="34275" rIns="68569" bIns="34275"/>
              <a:lstStyle/>
              <a:p>
                <a:endParaRPr lang="en-US" sz="1425"/>
              </a:p>
            </p:txBody>
          </p:sp>
          <p:sp>
            <p:nvSpPr>
              <p:cNvPr id="46156" name="Shape 280"/>
              <p:cNvSpPr>
                <a:spLocks/>
              </p:cNvSpPr>
              <p:nvPr/>
            </p:nvSpPr>
            <p:spPr bwMode="auto">
              <a:xfrm>
                <a:off x="5427662" y="0"/>
                <a:ext cx="377824" cy="606425"/>
              </a:xfrm>
              <a:custGeom>
                <a:avLst/>
                <a:gdLst>
                  <a:gd name="T0" fmla="*/ 9504 w 120000"/>
                  <a:gd name="T1" fmla="*/ 65185 h 120000"/>
                  <a:gd name="T2" fmla="*/ 5940 w 120000"/>
                  <a:gd name="T3" fmla="*/ 67407 h 120000"/>
                  <a:gd name="T4" fmla="*/ 9504 w 120000"/>
                  <a:gd name="T5" fmla="*/ 83703 h 120000"/>
                  <a:gd name="T6" fmla="*/ 14257 w 120000"/>
                  <a:gd name="T7" fmla="*/ 85925 h 120000"/>
                  <a:gd name="T8" fmla="*/ 29702 w 120000"/>
                  <a:gd name="T9" fmla="*/ 103703 h 120000"/>
                  <a:gd name="T10" fmla="*/ 49900 w 120000"/>
                  <a:gd name="T11" fmla="*/ 115555 h 120000"/>
                  <a:gd name="T12" fmla="*/ 74851 w 120000"/>
                  <a:gd name="T13" fmla="*/ 115555 h 120000"/>
                  <a:gd name="T14" fmla="*/ 95049 w 120000"/>
                  <a:gd name="T15" fmla="*/ 103703 h 120000"/>
                  <a:gd name="T16" fmla="*/ 110495 w 120000"/>
                  <a:gd name="T17" fmla="*/ 85925 h 120000"/>
                  <a:gd name="T18" fmla="*/ 115247 w 120000"/>
                  <a:gd name="T19" fmla="*/ 83703 h 120000"/>
                  <a:gd name="T20" fmla="*/ 118811 w 120000"/>
                  <a:gd name="T21" fmla="*/ 67407 h 120000"/>
                  <a:gd name="T22" fmla="*/ 115247 w 120000"/>
                  <a:gd name="T23" fmla="*/ 65185 h 120000"/>
                  <a:gd name="T24" fmla="*/ 115247 w 120000"/>
                  <a:gd name="T25" fmla="*/ 64444 h 120000"/>
                  <a:gd name="T26" fmla="*/ 116435 w 120000"/>
                  <a:gd name="T27" fmla="*/ 60000 h 120000"/>
                  <a:gd name="T28" fmla="*/ 117623 w 120000"/>
                  <a:gd name="T29" fmla="*/ 54814 h 120000"/>
                  <a:gd name="T30" fmla="*/ 118811 w 120000"/>
                  <a:gd name="T31" fmla="*/ 48148 h 120000"/>
                  <a:gd name="T32" fmla="*/ 117623 w 120000"/>
                  <a:gd name="T33" fmla="*/ 41481 h 120000"/>
                  <a:gd name="T34" fmla="*/ 118811 w 120000"/>
                  <a:gd name="T35" fmla="*/ 34814 h 120000"/>
                  <a:gd name="T36" fmla="*/ 116435 w 120000"/>
                  <a:gd name="T37" fmla="*/ 23703 h 120000"/>
                  <a:gd name="T38" fmla="*/ 100990 w 120000"/>
                  <a:gd name="T39" fmla="*/ 11851 h 120000"/>
                  <a:gd name="T40" fmla="*/ 87920 w 120000"/>
                  <a:gd name="T41" fmla="*/ 17037 h 120000"/>
                  <a:gd name="T42" fmla="*/ 86732 w 120000"/>
                  <a:gd name="T43" fmla="*/ 7407 h 120000"/>
                  <a:gd name="T44" fmla="*/ 72475 w 120000"/>
                  <a:gd name="T45" fmla="*/ 13333 h 120000"/>
                  <a:gd name="T46" fmla="*/ 77227 w 120000"/>
                  <a:gd name="T47" fmla="*/ 1481 h 120000"/>
                  <a:gd name="T48" fmla="*/ 57029 w 120000"/>
                  <a:gd name="T49" fmla="*/ 14814 h 120000"/>
                  <a:gd name="T50" fmla="*/ 46336 w 120000"/>
                  <a:gd name="T51" fmla="*/ 8888 h 120000"/>
                  <a:gd name="T52" fmla="*/ 39207 w 120000"/>
                  <a:gd name="T53" fmla="*/ 6666 h 120000"/>
                  <a:gd name="T54" fmla="*/ 29702 w 120000"/>
                  <a:gd name="T55" fmla="*/ 18518 h 120000"/>
                  <a:gd name="T56" fmla="*/ 7128 w 120000"/>
                  <a:gd name="T57" fmla="*/ 15555 h 120000"/>
                  <a:gd name="T58" fmla="*/ 15445 w 120000"/>
                  <a:gd name="T59" fmla="*/ 25185 h 120000"/>
                  <a:gd name="T60" fmla="*/ 4752 w 120000"/>
                  <a:gd name="T61" fmla="*/ 28148 h 120000"/>
                  <a:gd name="T62" fmla="*/ 7128 w 120000"/>
                  <a:gd name="T63" fmla="*/ 34814 h 120000"/>
                  <a:gd name="T64" fmla="*/ 7128 w 120000"/>
                  <a:gd name="T65" fmla="*/ 40740 h 120000"/>
                  <a:gd name="T66" fmla="*/ 3564 w 120000"/>
                  <a:gd name="T67" fmla="*/ 43703 h 120000"/>
                  <a:gd name="T68" fmla="*/ 7128 w 120000"/>
                  <a:gd name="T69" fmla="*/ 49629 h 120000"/>
                  <a:gd name="T70" fmla="*/ 9504 w 120000"/>
                  <a:gd name="T71" fmla="*/ 65185 h 120000"/>
                  <a:gd name="T72" fmla="*/ 21386 w 120000"/>
                  <a:gd name="T73" fmla="*/ 50370 h 120000"/>
                  <a:gd name="T74" fmla="*/ 43960 w 120000"/>
                  <a:gd name="T75" fmla="*/ 59259 h 120000"/>
                  <a:gd name="T76" fmla="*/ 35643 w 120000"/>
                  <a:gd name="T77" fmla="*/ 51111 h 120000"/>
                  <a:gd name="T78" fmla="*/ 59405 w 120000"/>
                  <a:gd name="T79" fmla="*/ 60000 h 120000"/>
                  <a:gd name="T80" fmla="*/ 103366 w 120000"/>
                  <a:gd name="T81" fmla="*/ 54074 h 120000"/>
                  <a:gd name="T82" fmla="*/ 110495 w 120000"/>
                  <a:gd name="T83" fmla="*/ 62222 h 120000"/>
                  <a:gd name="T84" fmla="*/ 108118 w 120000"/>
                  <a:gd name="T85" fmla="*/ 77777 h 120000"/>
                  <a:gd name="T86" fmla="*/ 99801 w 120000"/>
                  <a:gd name="T87" fmla="*/ 90370 h 120000"/>
                  <a:gd name="T88" fmla="*/ 28514 w 120000"/>
                  <a:gd name="T89" fmla="*/ 94074 h 120000"/>
                  <a:gd name="T90" fmla="*/ 17821 w 120000"/>
                  <a:gd name="T91" fmla="*/ 75555 h 120000"/>
                  <a:gd name="T92" fmla="*/ 15445 w 120000"/>
                  <a:gd name="T93" fmla="*/ 65185 h 120000"/>
                  <a:gd name="T94" fmla="*/ 21386 w 120000"/>
                  <a:gd name="T95" fmla="*/ 50370 h 1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0000"/>
                  <a:gd name="T145" fmla="*/ 0 h 120000"/>
                  <a:gd name="T146" fmla="*/ 120000 w 120000"/>
                  <a:gd name="T147" fmla="*/ 120000 h 1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0000" h="120000" extrusionOk="0">
                    <a:moveTo>
                      <a:pt x="9504" y="65185"/>
                    </a:moveTo>
                    <a:cubicBezTo>
                      <a:pt x="8316" y="65925"/>
                      <a:pt x="5940" y="66666"/>
                      <a:pt x="5940" y="67407"/>
                    </a:cubicBezTo>
                    <a:cubicBezTo>
                      <a:pt x="5940" y="71851"/>
                      <a:pt x="7128" y="77037"/>
                      <a:pt x="9504" y="83703"/>
                    </a:cubicBezTo>
                    <a:cubicBezTo>
                      <a:pt x="9504" y="84444"/>
                      <a:pt x="11881" y="85925"/>
                      <a:pt x="14257" y="85925"/>
                    </a:cubicBezTo>
                    <a:cubicBezTo>
                      <a:pt x="17821" y="91851"/>
                      <a:pt x="22574" y="98518"/>
                      <a:pt x="29702" y="103703"/>
                    </a:cubicBezTo>
                    <a:cubicBezTo>
                      <a:pt x="35643" y="109629"/>
                      <a:pt x="42772" y="114074"/>
                      <a:pt x="49900" y="115555"/>
                    </a:cubicBezTo>
                    <a:cubicBezTo>
                      <a:pt x="59405" y="117777"/>
                      <a:pt x="64158" y="117777"/>
                      <a:pt x="74851" y="115555"/>
                    </a:cubicBezTo>
                    <a:cubicBezTo>
                      <a:pt x="81980" y="114074"/>
                      <a:pt x="89108" y="109629"/>
                      <a:pt x="95049" y="103703"/>
                    </a:cubicBezTo>
                    <a:cubicBezTo>
                      <a:pt x="102178" y="98518"/>
                      <a:pt x="106930" y="91851"/>
                      <a:pt x="110495" y="85925"/>
                    </a:cubicBezTo>
                    <a:cubicBezTo>
                      <a:pt x="112871" y="85925"/>
                      <a:pt x="115247" y="84444"/>
                      <a:pt x="115247" y="83703"/>
                    </a:cubicBezTo>
                    <a:cubicBezTo>
                      <a:pt x="117623" y="77037"/>
                      <a:pt x="118811" y="71851"/>
                      <a:pt x="118811" y="67407"/>
                    </a:cubicBezTo>
                    <a:cubicBezTo>
                      <a:pt x="118811" y="66666"/>
                      <a:pt x="116435" y="65185"/>
                      <a:pt x="115247" y="65185"/>
                    </a:cubicBezTo>
                    <a:cubicBezTo>
                      <a:pt x="115247" y="65185"/>
                      <a:pt x="115247" y="64444"/>
                      <a:pt x="115247" y="64444"/>
                    </a:cubicBezTo>
                    <a:cubicBezTo>
                      <a:pt x="116435" y="63703"/>
                      <a:pt x="117623" y="62222"/>
                      <a:pt x="116435" y="60000"/>
                    </a:cubicBezTo>
                    <a:cubicBezTo>
                      <a:pt x="116435" y="60000"/>
                      <a:pt x="116435" y="57777"/>
                      <a:pt x="117623" y="54814"/>
                    </a:cubicBezTo>
                    <a:cubicBezTo>
                      <a:pt x="118811" y="51111"/>
                      <a:pt x="117623" y="52592"/>
                      <a:pt x="118811" y="48148"/>
                    </a:cubicBezTo>
                    <a:cubicBezTo>
                      <a:pt x="120000" y="44444"/>
                      <a:pt x="117623" y="46666"/>
                      <a:pt x="117623" y="41481"/>
                    </a:cubicBezTo>
                    <a:cubicBezTo>
                      <a:pt x="118811" y="36296"/>
                      <a:pt x="118811" y="38518"/>
                      <a:pt x="118811" y="34814"/>
                    </a:cubicBezTo>
                    <a:cubicBezTo>
                      <a:pt x="120000" y="31111"/>
                      <a:pt x="117623" y="28148"/>
                      <a:pt x="116435" y="23703"/>
                    </a:cubicBezTo>
                    <a:cubicBezTo>
                      <a:pt x="115247" y="20000"/>
                      <a:pt x="99801" y="16296"/>
                      <a:pt x="100990" y="11851"/>
                    </a:cubicBezTo>
                    <a:cubicBezTo>
                      <a:pt x="102178" y="6666"/>
                      <a:pt x="90297" y="19259"/>
                      <a:pt x="87920" y="17037"/>
                    </a:cubicBezTo>
                    <a:cubicBezTo>
                      <a:pt x="85544" y="14814"/>
                      <a:pt x="87920" y="8888"/>
                      <a:pt x="86732" y="7407"/>
                    </a:cubicBezTo>
                    <a:cubicBezTo>
                      <a:pt x="86732" y="5925"/>
                      <a:pt x="74851" y="14074"/>
                      <a:pt x="72475" y="13333"/>
                    </a:cubicBezTo>
                    <a:cubicBezTo>
                      <a:pt x="70099" y="12592"/>
                      <a:pt x="77227" y="3703"/>
                      <a:pt x="77227" y="1481"/>
                    </a:cubicBezTo>
                    <a:cubicBezTo>
                      <a:pt x="76039" y="0"/>
                      <a:pt x="57029" y="14814"/>
                      <a:pt x="57029" y="14814"/>
                    </a:cubicBezTo>
                    <a:cubicBezTo>
                      <a:pt x="57029" y="14814"/>
                      <a:pt x="48712" y="9629"/>
                      <a:pt x="46336" y="8888"/>
                    </a:cubicBezTo>
                    <a:cubicBezTo>
                      <a:pt x="45148" y="8888"/>
                      <a:pt x="38019" y="3703"/>
                      <a:pt x="39207" y="6666"/>
                    </a:cubicBezTo>
                    <a:cubicBezTo>
                      <a:pt x="45148" y="17777"/>
                      <a:pt x="34455" y="18518"/>
                      <a:pt x="29702" y="18518"/>
                    </a:cubicBezTo>
                    <a:cubicBezTo>
                      <a:pt x="24950" y="18518"/>
                      <a:pt x="7128" y="15555"/>
                      <a:pt x="7128" y="15555"/>
                    </a:cubicBezTo>
                    <a:cubicBezTo>
                      <a:pt x="7128" y="15555"/>
                      <a:pt x="15445" y="20740"/>
                      <a:pt x="15445" y="25185"/>
                    </a:cubicBezTo>
                    <a:cubicBezTo>
                      <a:pt x="15445" y="28888"/>
                      <a:pt x="9504" y="27407"/>
                      <a:pt x="4752" y="28148"/>
                    </a:cubicBezTo>
                    <a:cubicBezTo>
                      <a:pt x="0" y="29629"/>
                      <a:pt x="7128" y="34814"/>
                      <a:pt x="7128" y="34814"/>
                    </a:cubicBezTo>
                    <a:cubicBezTo>
                      <a:pt x="7128" y="34814"/>
                      <a:pt x="7128" y="37777"/>
                      <a:pt x="7128" y="40740"/>
                    </a:cubicBezTo>
                    <a:cubicBezTo>
                      <a:pt x="7128" y="43703"/>
                      <a:pt x="3564" y="42962"/>
                      <a:pt x="3564" y="43703"/>
                    </a:cubicBezTo>
                    <a:cubicBezTo>
                      <a:pt x="2376" y="44444"/>
                      <a:pt x="5940" y="48148"/>
                      <a:pt x="7128" y="49629"/>
                    </a:cubicBezTo>
                    <a:cubicBezTo>
                      <a:pt x="8316" y="51111"/>
                      <a:pt x="8316" y="61481"/>
                      <a:pt x="9504" y="65185"/>
                    </a:cubicBezTo>
                    <a:close/>
                    <a:moveTo>
                      <a:pt x="21386" y="50370"/>
                    </a:moveTo>
                    <a:cubicBezTo>
                      <a:pt x="43960" y="59259"/>
                      <a:pt x="43960" y="59259"/>
                      <a:pt x="43960" y="59259"/>
                    </a:cubicBezTo>
                    <a:cubicBezTo>
                      <a:pt x="35643" y="51111"/>
                      <a:pt x="35643" y="51111"/>
                      <a:pt x="35643" y="51111"/>
                    </a:cubicBezTo>
                    <a:cubicBezTo>
                      <a:pt x="35643" y="51111"/>
                      <a:pt x="47524" y="57777"/>
                      <a:pt x="59405" y="60000"/>
                    </a:cubicBezTo>
                    <a:cubicBezTo>
                      <a:pt x="112871" y="68148"/>
                      <a:pt x="100990" y="51851"/>
                      <a:pt x="103366" y="54074"/>
                    </a:cubicBezTo>
                    <a:cubicBezTo>
                      <a:pt x="105742" y="56296"/>
                      <a:pt x="111683" y="59259"/>
                      <a:pt x="110495" y="62222"/>
                    </a:cubicBezTo>
                    <a:cubicBezTo>
                      <a:pt x="106930" y="68148"/>
                      <a:pt x="110495" y="73333"/>
                      <a:pt x="108118" y="77777"/>
                    </a:cubicBezTo>
                    <a:cubicBezTo>
                      <a:pt x="105742" y="80740"/>
                      <a:pt x="103366" y="85925"/>
                      <a:pt x="99801" y="90370"/>
                    </a:cubicBezTo>
                    <a:cubicBezTo>
                      <a:pt x="73663" y="120000"/>
                      <a:pt x="49900" y="116296"/>
                      <a:pt x="28514" y="94074"/>
                    </a:cubicBezTo>
                    <a:cubicBezTo>
                      <a:pt x="22574" y="88148"/>
                      <a:pt x="17821" y="79259"/>
                      <a:pt x="17821" y="75555"/>
                    </a:cubicBezTo>
                    <a:cubicBezTo>
                      <a:pt x="17821" y="71851"/>
                      <a:pt x="15445" y="65185"/>
                      <a:pt x="15445" y="65185"/>
                    </a:cubicBezTo>
                    <a:lnTo>
                      <a:pt x="21386" y="50370"/>
                    </a:lnTo>
                    <a:close/>
                  </a:path>
                </a:pathLst>
              </a:custGeom>
              <a:solidFill>
                <a:srgbClr val="5F6062"/>
              </a:solidFill>
              <a:ln w="9525">
                <a:noFill/>
                <a:round/>
                <a:headEnd/>
                <a:tailEnd/>
              </a:ln>
            </p:spPr>
            <p:txBody>
              <a:bodyPr lIns="68569" tIns="34275" rIns="68569" bIns="34275"/>
              <a:lstStyle/>
              <a:p>
                <a:endParaRPr lang="en-US" sz="1425"/>
              </a:p>
            </p:txBody>
          </p:sp>
          <p:sp>
            <p:nvSpPr>
              <p:cNvPr id="46157" name="Shape 281"/>
              <p:cNvSpPr>
                <a:spLocks/>
              </p:cNvSpPr>
              <p:nvPr/>
            </p:nvSpPr>
            <p:spPr bwMode="auto">
              <a:xfrm>
                <a:off x="6762750" y="-11112"/>
                <a:ext cx="377824" cy="611187"/>
              </a:xfrm>
              <a:custGeom>
                <a:avLst/>
                <a:gdLst>
                  <a:gd name="T0" fmla="*/ 9504 w 120000"/>
                  <a:gd name="T1" fmla="*/ 65521 h 120000"/>
                  <a:gd name="T2" fmla="*/ 5940 w 120000"/>
                  <a:gd name="T3" fmla="*/ 67730 h 120000"/>
                  <a:gd name="T4" fmla="*/ 9504 w 120000"/>
                  <a:gd name="T5" fmla="*/ 83926 h 120000"/>
                  <a:gd name="T6" fmla="*/ 14257 w 120000"/>
                  <a:gd name="T7" fmla="*/ 86134 h 120000"/>
                  <a:gd name="T8" fmla="*/ 29702 w 120000"/>
                  <a:gd name="T9" fmla="*/ 103803 h 120000"/>
                  <a:gd name="T10" fmla="*/ 51089 w 120000"/>
                  <a:gd name="T11" fmla="*/ 115582 h 120000"/>
                  <a:gd name="T12" fmla="*/ 74851 w 120000"/>
                  <a:gd name="T13" fmla="*/ 115582 h 120000"/>
                  <a:gd name="T14" fmla="*/ 95049 w 120000"/>
                  <a:gd name="T15" fmla="*/ 103803 h 120000"/>
                  <a:gd name="T16" fmla="*/ 110495 w 120000"/>
                  <a:gd name="T17" fmla="*/ 86134 h 120000"/>
                  <a:gd name="T18" fmla="*/ 115247 w 120000"/>
                  <a:gd name="T19" fmla="*/ 83926 h 120000"/>
                  <a:gd name="T20" fmla="*/ 118811 w 120000"/>
                  <a:gd name="T21" fmla="*/ 67730 h 120000"/>
                  <a:gd name="T22" fmla="*/ 115247 w 120000"/>
                  <a:gd name="T23" fmla="*/ 65521 h 120000"/>
                  <a:gd name="T24" fmla="*/ 115247 w 120000"/>
                  <a:gd name="T25" fmla="*/ 64785 h 120000"/>
                  <a:gd name="T26" fmla="*/ 116435 w 120000"/>
                  <a:gd name="T27" fmla="*/ 60368 h 120000"/>
                  <a:gd name="T28" fmla="*/ 117623 w 120000"/>
                  <a:gd name="T29" fmla="*/ 55214 h 120000"/>
                  <a:gd name="T30" fmla="*/ 118811 w 120000"/>
                  <a:gd name="T31" fmla="*/ 48588 h 120000"/>
                  <a:gd name="T32" fmla="*/ 118811 w 120000"/>
                  <a:gd name="T33" fmla="*/ 41963 h 120000"/>
                  <a:gd name="T34" fmla="*/ 118811 w 120000"/>
                  <a:gd name="T35" fmla="*/ 35337 h 120000"/>
                  <a:gd name="T36" fmla="*/ 116435 w 120000"/>
                  <a:gd name="T37" fmla="*/ 24294 h 120000"/>
                  <a:gd name="T38" fmla="*/ 100990 w 120000"/>
                  <a:gd name="T39" fmla="*/ 12515 h 120000"/>
                  <a:gd name="T40" fmla="*/ 87920 w 120000"/>
                  <a:gd name="T41" fmla="*/ 17668 h 120000"/>
                  <a:gd name="T42" fmla="*/ 86732 w 120000"/>
                  <a:gd name="T43" fmla="*/ 8098 h 120000"/>
                  <a:gd name="T44" fmla="*/ 72475 w 120000"/>
                  <a:gd name="T45" fmla="*/ 13251 h 120000"/>
                  <a:gd name="T46" fmla="*/ 77227 w 120000"/>
                  <a:gd name="T47" fmla="*/ 2208 h 120000"/>
                  <a:gd name="T48" fmla="*/ 57029 w 120000"/>
                  <a:gd name="T49" fmla="*/ 15460 h 120000"/>
                  <a:gd name="T50" fmla="*/ 46336 w 120000"/>
                  <a:gd name="T51" fmla="*/ 9570 h 120000"/>
                  <a:gd name="T52" fmla="*/ 39207 w 120000"/>
                  <a:gd name="T53" fmla="*/ 7361 h 120000"/>
                  <a:gd name="T54" fmla="*/ 29702 w 120000"/>
                  <a:gd name="T55" fmla="*/ 19141 h 120000"/>
                  <a:gd name="T56" fmla="*/ 7128 w 120000"/>
                  <a:gd name="T57" fmla="*/ 15460 h 120000"/>
                  <a:gd name="T58" fmla="*/ 15445 w 120000"/>
                  <a:gd name="T59" fmla="*/ 25766 h 120000"/>
                  <a:gd name="T60" fmla="*/ 4752 w 120000"/>
                  <a:gd name="T61" fmla="*/ 28711 h 120000"/>
                  <a:gd name="T62" fmla="*/ 7128 w 120000"/>
                  <a:gd name="T63" fmla="*/ 35337 h 120000"/>
                  <a:gd name="T64" fmla="*/ 7128 w 120000"/>
                  <a:gd name="T65" fmla="*/ 41226 h 120000"/>
                  <a:gd name="T66" fmla="*/ 3564 w 120000"/>
                  <a:gd name="T67" fmla="*/ 44171 h 120000"/>
                  <a:gd name="T68" fmla="*/ 7128 w 120000"/>
                  <a:gd name="T69" fmla="*/ 50061 h 120000"/>
                  <a:gd name="T70" fmla="*/ 9504 w 120000"/>
                  <a:gd name="T71" fmla="*/ 65521 h 120000"/>
                  <a:gd name="T72" fmla="*/ 22574 w 120000"/>
                  <a:gd name="T73" fmla="*/ 50797 h 120000"/>
                  <a:gd name="T74" fmla="*/ 43960 w 120000"/>
                  <a:gd name="T75" fmla="*/ 59631 h 120000"/>
                  <a:gd name="T76" fmla="*/ 35643 w 120000"/>
                  <a:gd name="T77" fmla="*/ 51533 h 120000"/>
                  <a:gd name="T78" fmla="*/ 59405 w 120000"/>
                  <a:gd name="T79" fmla="*/ 60368 h 120000"/>
                  <a:gd name="T80" fmla="*/ 103366 w 120000"/>
                  <a:gd name="T81" fmla="*/ 54478 h 120000"/>
                  <a:gd name="T82" fmla="*/ 110495 w 120000"/>
                  <a:gd name="T83" fmla="*/ 62576 h 120000"/>
                  <a:gd name="T84" fmla="*/ 108118 w 120000"/>
                  <a:gd name="T85" fmla="*/ 77300 h 120000"/>
                  <a:gd name="T86" fmla="*/ 99801 w 120000"/>
                  <a:gd name="T87" fmla="*/ 90552 h 120000"/>
                  <a:gd name="T88" fmla="*/ 28514 w 120000"/>
                  <a:gd name="T89" fmla="*/ 93496 h 120000"/>
                  <a:gd name="T90" fmla="*/ 17821 w 120000"/>
                  <a:gd name="T91" fmla="*/ 75092 h 120000"/>
                  <a:gd name="T92" fmla="*/ 15445 w 120000"/>
                  <a:gd name="T93" fmla="*/ 65521 h 120000"/>
                  <a:gd name="T94" fmla="*/ 22574 w 120000"/>
                  <a:gd name="T95" fmla="*/ 50797 h 1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0000"/>
                  <a:gd name="T145" fmla="*/ 0 h 120000"/>
                  <a:gd name="T146" fmla="*/ 120000 w 120000"/>
                  <a:gd name="T147" fmla="*/ 120000 h 1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0000" h="120000" extrusionOk="0">
                    <a:moveTo>
                      <a:pt x="9504" y="65521"/>
                    </a:moveTo>
                    <a:cubicBezTo>
                      <a:pt x="8316" y="65521"/>
                      <a:pt x="5940" y="66993"/>
                      <a:pt x="5940" y="67730"/>
                    </a:cubicBezTo>
                    <a:cubicBezTo>
                      <a:pt x="5940" y="71411"/>
                      <a:pt x="7128" y="77300"/>
                      <a:pt x="9504" y="83926"/>
                    </a:cubicBezTo>
                    <a:cubicBezTo>
                      <a:pt x="9504" y="84662"/>
                      <a:pt x="11881" y="85398"/>
                      <a:pt x="14257" y="86134"/>
                    </a:cubicBezTo>
                    <a:cubicBezTo>
                      <a:pt x="17821" y="92024"/>
                      <a:pt x="22574" y="98650"/>
                      <a:pt x="29702" y="103803"/>
                    </a:cubicBezTo>
                    <a:cubicBezTo>
                      <a:pt x="35643" y="109693"/>
                      <a:pt x="42772" y="113374"/>
                      <a:pt x="51089" y="115582"/>
                    </a:cubicBezTo>
                    <a:cubicBezTo>
                      <a:pt x="59405" y="117791"/>
                      <a:pt x="64158" y="117791"/>
                      <a:pt x="74851" y="115582"/>
                    </a:cubicBezTo>
                    <a:cubicBezTo>
                      <a:pt x="81980" y="113374"/>
                      <a:pt x="89108" y="109693"/>
                      <a:pt x="95049" y="103803"/>
                    </a:cubicBezTo>
                    <a:cubicBezTo>
                      <a:pt x="102178" y="98650"/>
                      <a:pt x="106930" y="92024"/>
                      <a:pt x="110495" y="86134"/>
                    </a:cubicBezTo>
                    <a:cubicBezTo>
                      <a:pt x="112871" y="85398"/>
                      <a:pt x="115247" y="84662"/>
                      <a:pt x="115247" y="83926"/>
                    </a:cubicBezTo>
                    <a:cubicBezTo>
                      <a:pt x="117623" y="77300"/>
                      <a:pt x="118811" y="71411"/>
                      <a:pt x="118811" y="67730"/>
                    </a:cubicBezTo>
                    <a:cubicBezTo>
                      <a:pt x="118811" y="66993"/>
                      <a:pt x="116435" y="65521"/>
                      <a:pt x="115247" y="65521"/>
                    </a:cubicBezTo>
                    <a:cubicBezTo>
                      <a:pt x="115247" y="64785"/>
                      <a:pt x="115247" y="64785"/>
                      <a:pt x="115247" y="64785"/>
                    </a:cubicBezTo>
                    <a:cubicBezTo>
                      <a:pt x="116435" y="64049"/>
                      <a:pt x="117623" y="62576"/>
                      <a:pt x="116435" y="60368"/>
                    </a:cubicBezTo>
                    <a:cubicBezTo>
                      <a:pt x="116435" y="60368"/>
                      <a:pt x="116435" y="58159"/>
                      <a:pt x="117623" y="55214"/>
                    </a:cubicBezTo>
                    <a:cubicBezTo>
                      <a:pt x="118811" y="51533"/>
                      <a:pt x="118811" y="53006"/>
                      <a:pt x="118811" y="48588"/>
                    </a:cubicBezTo>
                    <a:cubicBezTo>
                      <a:pt x="120000" y="44171"/>
                      <a:pt x="117623" y="47116"/>
                      <a:pt x="118811" y="41963"/>
                    </a:cubicBezTo>
                    <a:cubicBezTo>
                      <a:pt x="118811" y="36809"/>
                      <a:pt x="118811" y="39018"/>
                      <a:pt x="118811" y="35337"/>
                    </a:cubicBezTo>
                    <a:cubicBezTo>
                      <a:pt x="120000" y="31656"/>
                      <a:pt x="117623" y="27975"/>
                      <a:pt x="116435" y="24294"/>
                    </a:cubicBezTo>
                    <a:cubicBezTo>
                      <a:pt x="115247" y="20613"/>
                      <a:pt x="99801" y="16196"/>
                      <a:pt x="100990" y="12515"/>
                    </a:cubicBezTo>
                    <a:cubicBezTo>
                      <a:pt x="102178" y="7361"/>
                      <a:pt x="90297" y="19877"/>
                      <a:pt x="87920" y="17668"/>
                    </a:cubicBezTo>
                    <a:cubicBezTo>
                      <a:pt x="85544" y="15460"/>
                      <a:pt x="87920" y="9570"/>
                      <a:pt x="86732" y="8098"/>
                    </a:cubicBezTo>
                    <a:cubicBezTo>
                      <a:pt x="86732" y="6625"/>
                      <a:pt x="74851" y="13987"/>
                      <a:pt x="72475" y="13251"/>
                    </a:cubicBezTo>
                    <a:cubicBezTo>
                      <a:pt x="70099" y="13251"/>
                      <a:pt x="78415" y="4417"/>
                      <a:pt x="77227" y="2208"/>
                    </a:cubicBezTo>
                    <a:cubicBezTo>
                      <a:pt x="76039" y="0"/>
                      <a:pt x="57029" y="15460"/>
                      <a:pt x="57029" y="15460"/>
                    </a:cubicBezTo>
                    <a:cubicBezTo>
                      <a:pt x="57029" y="15460"/>
                      <a:pt x="48712" y="10306"/>
                      <a:pt x="46336" y="9570"/>
                    </a:cubicBezTo>
                    <a:cubicBezTo>
                      <a:pt x="45148" y="8834"/>
                      <a:pt x="38019" y="3680"/>
                      <a:pt x="39207" y="7361"/>
                    </a:cubicBezTo>
                    <a:cubicBezTo>
                      <a:pt x="45148" y="18404"/>
                      <a:pt x="34455" y="19141"/>
                      <a:pt x="29702" y="19141"/>
                    </a:cubicBezTo>
                    <a:cubicBezTo>
                      <a:pt x="24950" y="19141"/>
                      <a:pt x="7128" y="15460"/>
                      <a:pt x="7128" y="15460"/>
                    </a:cubicBezTo>
                    <a:cubicBezTo>
                      <a:pt x="7128" y="15460"/>
                      <a:pt x="15445" y="21349"/>
                      <a:pt x="15445" y="25766"/>
                    </a:cubicBezTo>
                    <a:cubicBezTo>
                      <a:pt x="15445" y="29447"/>
                      <a:pt x="10693" y="27975"/>
                      <a:pt x="4752" y="28711"/>
                    </a:cubicBezTo>
                    <a:cubicBezTo>
                      <a:pt x="0" y="30184"/>
                      <a:pt x="7128" y="35337"/>
                      <a:pt x="7128" y="35337"/>
                    </a:cubicBezTo>
                    <a:cubicBezTo>
                      <a:pt x="7128" y="35337"/>
                      <a:pt x="7128" y="38282"/>
                      <a:pt x="7128" y="41226"/>
                    </a:cubicBezTo>
                    <a:cubicBezTo>
                      <a:pt x="7128" y="43435"/>
                      <a:pt x="4752" y="43435"/>
                      <a:pt x="3564" y="44171"/>
                    </a:cubicBezTo>
                    <a:cubicBezTo>
                      <a:pt x="2376" y="44907"/>
                      <a:pt x="5940" y="47852"/>
                      <a:pt x="7128" y="50061"/>
                    </a:cubicBezTo>
                    <a:cubicBezTo>
                      <a:pt x="8316" y="51533"/>
                      <a:pt x="9504" y="61840"/>
                      <a:pt x="9504" y="65521"/>
                    </a:cubicBezTo>
                    <a:close/>
                    <a:moveTo>
                      <a:pt x="22574" y="50797"/>
                    </a:moveTo>
                    <a:cubicBezTo>
                      <a:pt x="43960" y="59631"/>
                      <a:pt x="43960" y="59631"/>
                      <a:pt x="43960" y="59631"/>
                    </a:cubicBezTo>
                    <a:cubicBezTo>
                      <a:pt x="35643" y="51533"/>
                      <a:pt x="35643" y="51533"/>
                      <a:pt x="35643" y="51533"/>
                    </a:cubicBezTo>
                    <a:cubicBezTo>
                      <a:pt x="35643" y="51533"/>
                      <a:pt x="47524" y="58159"/>
                      <a:pt x="59405" y="60368"/>
                    </a:cubicBezTo>
                    <a:cubicBezTo>
                      <a:pt x="112871" y="68466"/>
                      <a:pt x="100990" y="52269"/>
                      <a:pt x="103366" y="54478"/>
                    </a:cubicBezTo>
                    <a:cubicBezTo>
                      <a:pt x="105742" y="56687"/>
                      <a:pt x="111683" y="58895"/>
                      <a:pt x="110495" y="62576"/>
                    </a:cubicBezTo>
                    <a:cubicBezTo>
                      <a:pt x="106930" y="67730"/>
                      <a:pt x="110495" y="73619"/>
                      <a:pt x="108118" y="77300"/>
                    </a:cubicBezTo>
                    <a:cubicBezTo>
                      <a:pt x="105742" y="80245"/>
                      <a:pt x="103366" y="86134"/>
                      <a:pt x="99801" y="90552"/>
                    </a:cubicBezTo>
                    <a:cubicBezTo>
                      <a:pt x="73663" y="120000"/>
                      <a:pt x="51089" y="116319"/>
                      <a:pt x="28514" y="93496"/>
                    </a:cubicBezTo>
                    <a:cubicBezTo>
                      <a:pt x="22574" y="88343"/>
                      <a:pt x="17821" y="79509"/>
                      <a:pt x="17821" y="75092"/>
                    </a:cubicBezTo>
                    <a:cubicBezTo>
                      <a:pt x="17821" y="71411"/>
                      <a:pt x="15445" y="65521"/>
                      <a:pt x="15445" y="65521"/>
                    </a:cubicBezTo>
                    <a:lnTo>
                      <a:pt x="22574" y="50797"/>
                    </a:lnTo>
                    <a:close/>
                  </a:path>
                </a:pathLst>
              </a:custGeom>
              <a:solidFill>
                <a:srgbClr val="5F6062"/>
              </a:solidFill>
              <a:ln w="9525">
                <a:noFill/>
                <a:round/>
                <a:headEnd/>
                <a:tailEnd/>
              </a:ln>
            </p:spPr>
            <p:txBody>
              <a:bodyPr lIns="68569" tIns="34275" rIns="68569" bIns="34275"/>
              <a:lstStyle/>
              <a:p>
                <a:endParaRPr lang="en-US" sz="1425"/>
              </a:p>
            </p:txBody>
          </p:sp>
          <p:sp>
            <p:nvSpPr>
              <p:cNvPr id="46158" name="Shape 282"/>
              <p:cNvSpPr>
                <a:spLocks/>
              </p:cNvSpPr>
              <p:nvPr/>
            </p:nvSpPr>
            <p:spPr bwMode="auto">
              <a:xfrm>
                <a:off x="6623050" y="573087"/>
                <a:ext cx="742949" cy="633413"/>
              </a:xfrm>
              <a:custGeom>
                <a:avLst/>
                <a:gdLst>
                  <a:gd name="T0" fmla="*/ 119999 w 120000"/>
                  <a:gd name="T1" fmla="*/ 77396 h 120000"/>
                  <a:gd name="T2" fmla="*/ 107878 w 120000"/>
                  <a:gd name="T3" fmla="*/ 21301 h 120000"/>
                  <a:gd name="T4" fmla="*/ 95757 w 120000"/>
                  <a:gd name="T5" fmla="*/ 9940 h 120000"/>
                  <a:gd name="T6" fmla="*/ 73333 w 120000"/>
                  <a:gd name="T7" fmla="*/ 0 h 120000"/>
                  <a:gd name="T8" fmla="*/ 61818 w 120000"/>
                  <a:gd name="T9" fmla="*/ 11360 h 120000"/>
                  <a:gd name="T10" fmla="*/ 46666 w 120000"/>
                  <a:gd name="T11" fmla="*/ 11360 h 120000"/>
                  <a:gd name="T12" fmla="*/ 35151 w 120000"/>
                  <a:gd name="T13" fmla="*/ 0 h 120000"/>
                  <a:gd name="T14" fmla="*/ 16363 w 120000"/>
                  <a:gd name="T15" fmla="*/ 8520 h 120000"/>
                  <a:gd name="T16" fmla="*/ 3636 w 120000"/>
                  <a:gd name="T17" fmla="*/ 17751 h 120000"/>
                  <a:gd name="T18" fmla="*/ 4242 w 120000"/>
                  <a:gd name="T19" fmla="*/ 19171 h 120000"/>
                  <a:gd name="T20" fmla="*/ 3030 w 120000"/>
                  <a:gd name="T21" fmla="*/ 18461 h 120000"/>
                  <a:gd name="T22" fmla="*/ 606 w 120000"/>
                  <a:gd name="T23" fmla="*/ 21301 h 120000"/>
                  <a:gd name="T24" fmla="*/ 0 w 120000"/>
                  <a:gd name="T25" fmla="*/ 22011 h 120000"/>
                  <a:gd name="T26" fmla="*/ 16363 w 120000"/>
                  <a:gd name="T27" fmla="*/ 36923 h 120000"/>
                  <a:gd name="T28" fmla="*/ 31515 w 120000"/>
                  <a:gd name="T29" fmla="*/ 110059 h 120000"/>
                  <a:gd name="T30" fmla="*/ 30909 w 120000"/>
                  <a:gd name="T31" fmla="*/ 110059 h 120000"/>
                  <a:gd name="T32" fmla="*/ 119999 w 120000"/>
                  <a:gd name="T33" fmla="*/ 79526 h 120000"/>
                  <a:gd name="T34" fmla="*/ 119999 w 120000"/>
                  <a:gd name="T35" fmla="*/ 77396 h 12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0000"/>
                  <a:gd name="T55" fmla="*/ 0 h 120000"/>
                  <a:gd name="T56" fmla="*/ 120000 w 120000"/>
                  <a:gd name="T57" fmla="*/ 120000 h 1200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0000" h="120000" extrusionOk="0">
                    <a:moveTo>
                      <a:pt x="119999" y="77396"/>
                    </a:moveTo>
                    <a:cubicBezTo>
                      <a:pt x="119999" y="54674"/>
                      <a:pt x="118181" y="36213"/>
                      <a:pt x="107878" y="21301"/>
                    </a:cubicBezTo>
                    <a:cubicBezTo>
                      <a:pt x="104242" y="15621"/>
                      <a:pt x="99999" y="12071"/>
                      <a:pt x="95757" y="9940"/>
                    </a:cubicBezTo>
                    <a:cubicBezTo>
                      <a:pt x="87878" y="5680"/>
                      <a:pt x="80000" y="5680"/>
                      <a:pt x="73333" y="0"/>
                    </a:cubicBezTo>
                    <a:cubicBezTo>
                      <a:pt x="70303" y="4970"/>
                      <a:pt x="66666" y="9230"/>
                      <a:pt x="61818" y="11360"/>
                    </a:cubicBezTo>
                    <a:cubicBezTo>
                      <a:pt x="58181" y="12781"/>
                      <a:pt x="50909" y="12781"/>
                      <a:pt x="46666" y="11360"/>
                    </a:cubicBezTo>
                    <a:cubicBezTo>
                      <a:pt x="41818" y="9230"/>
                      <a:pt x="38787" y="4970"/>
                      <a:pt x="35151" y="0"/>
                    </a:cubicBezTo>
                    <a:cubicBezTo>
                      <a:pt x="29696" y="5680"/>
                      <a:pt x="23030" y="6390"/>
                      <a:pt x="16363" y="8520"/>
                    </a:cubicBezTo>
                    <a:cubicBezTo>
                      <a:pt x="12121" y="9940"/>
                      <a:pt x="7878" y="12781"/>
                      <a:pt x="3636" y="17751"/>
                    </a:cubicBezTo>
                    <a:cubicBezTo>
                      <a:pt x="3636" y="18461"/>
                      <a:pt x="4242" y="18461"/>
                      <a:pt x="4242" y="19171"/>
                    </a:cubicBezTo>
                    <a:cubicBezTo>
                      <a:pt x="4242" y="19171"/>
                      <a:pt x="3636" y="18461"/>
                      <a:pt x="3030" y="18461"/>
                    </a:cubicBezTo>
                    <a:cubicBezTo>
                      <a:pt x="2424" y="19171"/>
                      <a:pt x="1212" y="20591"/>
                      <a:pt x="606" y="21301"/>
                    </a:cubicBezTo>
                    <a:cubicBezTo>
                      <a:pt x="606" y="22011"/>
                      <a:pt x="0" y="22011"/>
                      <a:pt x="0" y="22011"/>
                    </a:cubicBezTo>
                    <a:cubicBezTo>
                      <a:pt x="5454" y="24852"/>
                      <a:pt x="10909" y="29112"/>
                      <a:pt x="16363" y="36923"/>
                    </a:cubicBezTo>
                    <a:cubicBezTo>
                      <a:pt x="29696" y="56804"/>
                      <a:pt x="31515" y="80236"/>
                      <a:pt x="31515" y="110059"/>
                    </a:cubicBezTo>
                    <a:cubicBezTo>
                      <a:pt x="31515" y="110059"/>
                      <a:pt x="30909" y="110059"/>
                      <a:pt x="30909" y="110059"/>
                    </a:cubicBezTo>
                    <a:cubicBezTo>
                      <a:pt x="62424" y="120000"/>
                      <a:pt x="96969" y="110059"/>
                      <a:pt x="119999" y="79526"/>
                    </a:cubicBezTo>
                    <a:cubicBezTo>
                      <a:pt x="119999" y="78816"/>
                      <a:pt x="119999" y="78106"/>
                      <a:pt x="119999" y="77396"/>
                    </a:cubicBezTo>
                    <a:close/>
                  </a:path>
                </a:pathLst>
              </a:custGeom>
              <a:solidFill>
                <a:srgbClr val="5F6062"/>
              </a:solidFill>
              <a:ln w="9525">
                <a:noFill/>
                <a:round/>
                <a:headEnd/>
                <a:tailEnd/>
              </a:ln>
            </p:spPr>
            <p:txBody>
              <a:bodyPr lIns="68569" tIns="34275" rIns="68569" bIns="34275"/>
              <a:lstStyle/>
              <a:p>
                <a:endParaRPr lang="en-US" sz="1425"/>
              </a:p>
            </p:txBody>
          </p:sp>
          <p:sp>
            <p:nvSpPr>
              <p:cNvPr id="46159" name="Shape 283"/>
              <p:cNvSpPr>
                <a:spLocks/>
              </p:cNvSpPr>
              <p:nvPr/>
            </p:nvSpPr>
            <p:spPr bwMode="auto">
              <a:xfrm>
                <a:off x="6567488" y="820737"/>
                <a:ext cx="0" cy="3174"/>
              </a:xfrm>
              <a:custGeom>
                <a:avLst/>
                <a:gdLst>
                  <a:gd name="T0" fmla="*/ 0 w 120000"/>
                  <a:gd name="T1" fmla="*/ 0 h 120000"/>
                  <a:gd name="T2" fmla="*/ 0 w 120000"/>
                  <a:gd name="T3" fmla="*/ 120000 h 120000"/>
                  <a:gd name="T4" fmla="*/ 0 w 120000"/>
                  <a:gd name="T5" fmla="*/ 120000 h 120000"/>
                  <a:gd name="T6" fmla="*/ 0 w 120000"/>
                  <a:gd name="T7" fmla="*/ 0 h 120000"/>
                  <a:gd name="T8" fmla="*/ 0 60000 65536"/>
                  <a:gd name="T9" fmla="*/ 0 60000 65536"/>
                  <a:gd name="T10" fmla="*/ 0 60000 65536"/>
                  <a:gd name="T11" fmla="*/ 0 60000 65536"/>
                  <a:gd name="T12" fmla="*/ 0 w 120000"/>
                  <a:gd name="T13" fmla="*/ 0 h 120000"/>
                  <a:gd name="T14" fmla="*/ 0 w 120000"/>
                  <a:gd name="T15" fmla="*/ 120000 h 120000"/>
                </a:gdLst>
                <a:ahLst/>
                <a:cxnLst>
                  <a:cxn ang="T8">
                    <a:pos x="T0" y="T1"/>
                  </a:cxn>
                  <a:cxn ang="T9">
                    <a:pos x="T2" y="T3"/>
                  </a:cxn>
                  <a:cxn ang="T10">
                    <a:pos x="T4" y="T5"/>
                  </a:cxn>
                  <a:cxn ang="T11">
                    <a:pos x="T6" y="T7"/>
                  </a:cxn>
                </a:cxnLst>
                <a:rect l="T12" t="T13" r="T14" b="T15"/>
                <a:pathLst>
                  <a:path w="120000" h="120000" extrusionOk="0">
                    <a:moveTo>
                      <a:pt x="0" y="0"/>
                    </a:moveTo>
                    <a:cubicBezTo>
                      <a:pt x="0" y="0"/>
                      <a:pt x="0" y="0"/>
                      <a:pt x="0" y="120000"/>
                    </a:cubicBezTo>
                    <a:cubicBezTo>
                      <a:pt x="0" y="120000"/>
                      <a:pt x="0" y="120000"/>
                      <a:pt x="0" y="120000"/>
                    </a:cubicBezTo>
                    <a:lnTo>
                      <a:pt x="0" y="0"/>
                    </a:lnTo>
                    <a:close/>
                  </a:path>
                </a:pathLst>
              </a:custGeom>
              <a:solidFill>
                <a:srgbClr val="5F6062"/>
              </a:solidFill>
              <a:ln w="9525">
                <a:noFill/>
                <a:round/>
                <a:headEnd/>
                <a:tailEnd/>
              </a:ln>
            </p:spPr>
            <p:txBody>
              <a:bodyPr lIns="68569" tIns="34275" rIns="68569" bIns="34275"/>
              <a:lstStyle/>
              <a:p>
                <a:endParaRPr lang="en-US" sz="1425"/>
              </a:p>
            </p:txBody>
          </p:sp>
          <p:sp>
            <p:nvSpPr>
              <p:cNvPr id="46160" name="Shape 284"/>
              <p:cNvSpPr>
                <a:spLocks/>
              </p:cNvSpPr>
              <p:nvPr/>
            </p:nvSpPr>
            <p:spPr bwMode="auto">
              <a:xfrm>
                <a:off x="5945187" y="-11112"/>
                <a:ext cx="701674" cy="685799"/>
              </a:xfrm>
              <a:custGeom>
                <a:avLst/>
                <a:gdLst>
                  <a:gd name="T0" fmla="*/ 107165 w 120000"/>
                  <a:gd name="T1" fmla="*/ 45245 h 120000"/>
                  <a:gd name="T2" fmla="*/ 103957 w 120000"/>
                  <a:gd name="T3" fmla="*/ 29508 h 120000"/>
                  <a:gd name="T4" fmla="*/ 93689 w 120000"/>
                  <a:gd name="T5" fmla="*/ 13114 h 120000"/>
                  <a:gd name="T6" fmla="*/ 71871 w 120000"/>
                  <a:gd name="T7" fmla="*/ 5901 h 120000"/>
                  <a:gd name="T8" fmla="*/ 48128 w 120000"/>
                  <a:gd name="T9" fmla="*/ 2622 h 120000"/>
                  <a:gd name="T10" fmla="*/ 17326 w 120000"/>
                  <a:gd name="T11" fmla="*/ 29508 h 120000"/>
                  <a:gd name="T12" fmla="*/ 14117 w 120000"/>
                  <a:gd name="T13" fmla="*/ 45245 h 120000"/>
                  <a:gd name="T14" fmla="*/ 0 w 120000"/>
                  <a:gd name="T15" fmla="*/ 120000 h 120000"/>
                  <a:gd name="T16" fmla="*/ 26951 w 120000"/>
                  <a:gd name="T17" fmla="*/ 104918 h 120000"/>
                  <a:gd name="T18" fmla="*/ 29518 w 120000"/>
                  <a:gd name="T19" fmla="*/ 104262 h 120000"/>
                  <a:gd name="T20" fmla="*/ 36577 w 120000"/>
                  <a:gd name="T21" fmla="*/ 110163 h 120000"/>
                  <a:gd name="T22" fmla="*/ 39786 w 120000"/>
                  <a:gd name="T23" fmla="*/ 102295 h 120000"/>
                  <a:gd name="T24" fmla="*/ 39786 w 120000"/>
                  <a:gd name="T25" fmla="*/ 102295 h 120000"/>
                  <a:gd name="T26" fmla="*/ 50695 w 120000"/>
                  <a:gd name="T27" fmla="*/ 110163 h 120000"/>
                  <a:gd name="T28" fmla="*/ 70588 w 120000"/>
                  <a:gd name="T29" fmla="*/ 110163 h 120000"/>
                  <a:gd name="T30" fmla="*/ 81497 w 120000"/>
                  <a:gd name="T31" fmla="*/ 102295 h 120000"/>
                  <a:gd name="T32" fmla="*/ 81497 w 120000"/>
                  <a:gd name="T33" fmla="*/ 102295 h 120000"/>
                  <a:gd name="T34" fmla="*/ 84705 w 120000"/>
                  <a:gd name="T35" fmla="*/ 110163 h 120000"/>
                  <a:gd name="T36" fmla="*/ 91122 w 120000"/>
                  <a:gd name="T37" fmla="*/ 104262 h 120000"/>
                  <a:gd name="T38" fmla="*/ 93689 w 120000"/>
                  <a:gd name="T39" fmla="*/ 104918 h 120000"/>
                  <a:gd name="T40" fmla="*/ 119358 w 120000"/>
                  <a:gd name="T41" fmla="*/ 119344 h 120000"/>
                  <a:gd name="T42" fmla="*/ 120000 w 120000"/>
                  <a:gd name="T43" fmla="*/ 118688 h 120000"/>
                  <a:gd name="T44" fmla="*/ 107165 w 120000"/>
                  <a:gd name="T45" fmla="*/ 45245 h 120000"/>
                  <a:gd name="T46" fmla="*/ 96256 w 120000"/>
                  <a:gd name="T47" fmla="*/ 60327 h 120000"/>
                  <a:gd name="T48" fmla="*/ 89839 w 120000"/>
                  <a:gd name="T49" fmla="*/ 74754 h 120000"/>
                  <a:gd name="T50" fmla="*/ 89197 w 120000"/>
                  <a:gd name="T51" fmla="*/ 75409 h 120000"/>
                  <a:gd name="T52" fmla="*/ 85989 w 120000"/>
                  <a:gd name="T53" fmla="*/ 86557 h 120000"/>
                  <a:gd name="T54" fmla="*/ 66737 w 120000"/>
                  <a:gd name="T55" fmla="*/ 104262 h 120000"/>
                  <a:gd name="T56" fmla="*/ 54545 w 120000"/>
                  <a:gd name="T57" fmla="*/ 104262 h 120000"/>
                  <a:gd name="T58" fmla="*/ 35294 w 120000"/>
                  <a:gd name="T59" fmla="*/ 86557 h 120000"/>
                  <a:gd name="T60" fmla="*/ 30802 w 120000"/>
                  <a:gd name="T61" fmla="*/ 68196 h 120000"/>
                  <a:gd name="T62" fmla="*/ 36577 w 120000"/>
                  <a:gd name="T63" fmla="*/ 57049 h 120000"/>
                  <a:gd name="T64" fmla="*/ 48770 w 120000"/>
                  <a:gd name="T65" fmla="*/ 52459 h 120000"/>
                  <a:gd name="T66" fmla="*/ 76363 w 120000"/>
                  <a:gd name="T67" fmla="*/ 39344 h 120000"/>
                  <a:gd name="T68" fmla="*/ 83422 w 120000"/>
                  <a:gd name="T69" fmla="*/ 41967 h 120000"/>
                  <a:gd name="T70" fmla="*/ 86631 w 120000"/>
                  <a:gd name="T71" fmla="*/ 50491 h 120000"/>
                  <a:gd name="T72" fmla="*/ 89839 w 120000"/>
                  <a:gd name="T73" fmla="*/ 49180 h 120000"/>
                  <a:gd name="T74" fmla="*/ 93048 w 120000"/>
                  <a:gd name="T75" fmla="*/ 46557 h 120000"/>
                  <a:gd name="T76" fmla="*/ 96256 w 120000"/>
                  <a:gd name="T77" fmla="*/ 60327 h 1200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20000"/>
                  <a:gd name="T118" fmla="*/ 0 h 120000"/>
                  <a:gd name="T119" fmla="*/ 120000 w 120000"/>
                  <a:gd name="T120" fmla="*/ 120000 h 12000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20000" h="120000" extrusionOk="0">
                    <a:moveTo>
                      <a:pt x="107165" y="45245"/>
                    </a:moveTo>
                    <a:cubicBezTo>
                      <a:pt x="106524" y="40000"/>
                      <a:pt x="105882" y="34754"/>
                      <a:pt x="103957" y="29508"/>
                    </a:cubicBezTo>
                    <a:cubicBezTo>
                      <a:pt x="101390" y="22950"/>
                      <a:pt x="98823" y="17704"/>
                      <a:pt x="93689" y="13114"/>
                    </a:cubicBezTo>
                    <a:cubicBezTo>
                      <a:pt x="89197" y="9180"/>
                      <a:pt x="79572" y="2622"/>
                      <a:pt x="71871" y="5901"/>
                    </a:cubicBezTo>
                    <a:cubicBezTo>
                      <a:pt x="64171" y="1967"/>
                      <a:pt x="57754" y="0"/>
                      <a:pt x="48128" y="2622"/>
                    </a:cubicBezTo>
                    <a:cubicBezTo>
                      <a:pt x="34652" y="5901"/>
                      <a:pt x="22459" y="14426"/>
                      <a:pt x="17326" y="29508"/>
                    </a:cubicBezTo>
                    <a:cubicBezTo>
                      <a:pt x="15401" y="34754"/>
                      <a:pt x="14759" y="40000"/>
                      <a:pt x="14117" y="45245"/>
                    </a:cubicBezTo>
                    <a:cubicBezTo>
                      <a:pt x="12192" y="72131"/>
                      <a:pt x="16684" y="93770"/>
                      <a:pt x="0" y="120000"/>
                    </a:cubicBezTo>
                    <a:cubicBezTo>
                      <a:pt x="8983" y="114098"/>
                      <a:pt x="17967" y="108852"/>
                      <a:pt x="26951" y="104918"/>
                    </a:cubicBezTo>
                    <a:cubicBezTo>
                      <a:pt x="29518" y="104262"/>
                      <a:pt x="29518" y="104262"/>
                      <a:pt x="29518" y="104262"/>
                    </a:cubicBezTo>
                    <a:cubicBezTo>
                      <a:pt x="31443" y="105573"/>
                      <a:pt x="34010" y="108852"/>
                      <a:pt x="36577" y="110163"/>
                    </a:cubicBezTo>
                    <a:cubicBezTo>
                      <a:pt x="37219" y="110819"/>
                      <a:pt x="39144" y="105573"/>
                      <a:pt x="39786" y="102295"/>
                    </a:cubicBezTo>
                    <a:cubicBezTo>
                      <a:pt x="39786" y="102295"/>
                      <a:pt x="39786" y="102295"/>
                      <a:pt x="39786" y="102295"/>
                    </a:cubicBezTo>
                    <a:cubicBezTo>
                      <a:pt x="42994" y="105573"/>
                      <a:pt x="46844" y="108196"/>
                      <a:pt x="50695" y="110163"/>
                    </a:cubicBezTo>
                    <a:cubicBezTo>
                      <a:pt x="57112" y="114098"/>
                      <a:pt x="63529" y="114098"/>
                      <a:pt x="70588" y="110163"/>
                    </a:cubicBezTo>
                    <a:cubicBezTo>
                      <a:pt x="73796" y="108196"/>
                      <a:pt x="77647" y="105573"/>
                      <a:pt x="81497" y="102295"/>
                    </a:cubicBezTo>
                    <a:cubicBezTo>
                      <a:pt x="81497" y="102295"/>
                      <a:pt x="81497" y="102295"/>
                      <a:pt x="81497" y="102295"/>
                    </a:cubicBezTo>
                    <a:cubicBezTo>
                      <a:pt x="82139" y="105573"/>
                      <a:pt x="83422" y="110819"/>
                      <a:pt x="84705" y="110163"/>
                    </a:cubicBezTo>
                    <a:cubicBezTo>
                      <a:pt x="86631" y="108852"/>
                      <a:pt x="89839" y="105573"/>
                      <a:pt x="91122" y="104262"/>
                    </a:cubicBezTo>
                    <a:cubicBezTo>
                      <a:pt x="93689" y="104918"/>
                      <a:pt x="93689" y="104918"/>
                      <a:pt x="93689" y="104918"/>
                    </a:cubicBezTo>
                    <a:cubicBezTo>
                      <a:pt x="102673" y="108852"/>
                      <a:pt x="111657" y="113442"/>
                      <a:pt x="119358" y="119344"/>
                    </a:cubicBezTo>
                    <a:cubicBezTo>
                      <a:pt x="119358" y="118688"/>
                      <a:pt x="120000" y="118688"/>
                      <a:pt x="120000" y="118688"/>
                    </a:cubicBezTo>
                    <a:cubicBezTo>
                      <a:pt x="103957" y="91147"/>
                      <a:pt x="108449" y="71475"/>
                      <a:pt x="107165" y="45245"/>
                    </a:cubicBezTo>
                    <a:close/>
                    <a:moveTo>
                      <a:pt x="96256" y="60327"/>
                    </a:moveTo>
                    <a:cubicBezTo>
                      <a:pt x="95614" y="68196"/>
                      <a:pt x="92406" y="74754"/>
                      <a:pt x="89839" y="74754"/>
                    </a:cubicBezTo>
                    <a:cubicBezTo>
                      <a:pt x="89839" y="74754"/>
                      <a:pt x="89197" y="74754"/>
                      <a:pt x="89197" y="75409"/>
                    </a:cubicBezTo>
                    <a:cubicBezTo>
                      <a:pt x="88556" y="79344"/>
                      <a:pt x="87272" y="83278"/>
                      <a:pt x="85989" y="86557"/>
                    </a:cubicBezTo>
                    <a:cubicBezTo>
                      <a:pt x="82139" y="93770"/>
                      <a:pt x="75721" y="99672"/>
                      <a:pt x="66737" y="104262"/>
                    </a:cubicBezTo>
                    <a:cubicBezTo>
                      <a:pt x="62887" y="106885"/>
                      <a:pt x="58395" y="106885"/>
                      <a:pt x="54545" y="104262"/>
                    </a:cubicBezTo>
                    <a:cubicBezTo>
                      <a:pt x="45561" y="99672"/>
                      <a:pt x="39144" y="93770"/>
                      <a:pt x="35294" y="86557"/>
                    </a:cubicBezTo>
                    <a:cubicBezTo>
                      <a:pt x="32727" y="81967"/>
                      <a:pt x="31443" y="75409"/>
                      <a:pt x="30802" y="68196"/>
                    </a:cubicBezTo>
                    <a:cubicBezTo>
                      <a:pt x="30160" y="62950"/>
                      <a:pt x="32085" y="59672"/>
                      <a:pt x="36577" y="57049"/>
                    </a:cubicBezTo>
                    <a:cubicBezTo>
                      <a:pt x="39786" y="55737"/>
                      <a:pt x="44919" y="53770"/>
                      <a:pt x="48770" y="52459"/>
                    </a:cubicBezTo>
                    <a:cubicBezTo>
                      <a:pt x="57112" y="49180"/>
                      <a:pt x="66737" y="45901"/>
                      <a:pt x="76363" y="39344"/>
                    </a:cubicBezTo>
                    <a:cubicBezTo>
                      <a:pt x="78930" y="36721"/>
                      <a:pt x="81497" y="36065"/>
                      <a:pt x="83422" y="41967"/>
                    </a:cubicBezTo>
                    <a:cubicBezTo>
                      <a:pt x="84064" y="44590"/>
                      <a:pt x="84705" y="48524"/>
                      <a:pt x="86631" y="50491"/>
                    </a:cubicBezTo>
                    <a:cubicBezTo>
                      <a:pt x="87914" y="52459"/>
                      <a:pt x="88556" y="51147"/>
                      <a:pt x="89839" y="49180"/>
                    </a:cubicBezTo>
                    <a:cubicBezTo>
                      <a:pt x="90481" y="47213"/>
                      <a:pt x="91764" y="46557"/>
                      <a:pt x="93048" y="46557"/>
                    </a:cubicBezTo>
                    <a:cubicBezTo>
                      <a:pt x="95614" y="46557"/>
                      <a:pt x="96898" y="52459"/>
                      <a:pt x="96256" y="60327"/>
                    </a:cubicBezTo>
                    <a:close/>
                  </a:path>
                </a:pathLst>
              </a:custGeom>
              <a:solidFill>
                <a:srgbClr val="5F6062"/>
              </a:solidFill>
              <a:ln w="9525">
                <a:noFill/>
                <a:round/>
                <a:headEnd/>
                <a:tailEnd/>
              </a:ln>
            </p:spPr>
            <p:txBody>
              <a:bodyPr lIns="68569" tIns="34275" rIns="68569" bIns="34275"/>
              <a:lstStyle/>
              <a:p>
                <a:endParaRPr lang="en-US" sz="1425"/>
              </a:p>
            </p:txBody>
          </p:sp>
          <p:sp>
            <p:nvSpPr>
              <p:cNvPr id="46161" name="Shape 285"/>
              <p:cNvSpPr>
                <a:spLocks/>
              </p:cNvSpPr>
              <p:nvPr/>
            </p:nvSpPr>
            <p:spPr bwMode="auto">
              <a:xfrm>
                <a:off x="6443662" y="647700"/>
                <a:ext cx="131763" cy="161925"/>
              </a:xfrm>
              <a:custGeom>
                <a:avLst/>
                <a:gdLst>
                  <a:gd name="T0" fmla="*/ 120000 w 120000"/>
                  <a:gd name="T1" fmla="*/ 108837 h 120000"/>
                  <a:gd name="T2" fmla="*/ 37714 w 120000"/>
                  <a:gd name="T3" fmla="*/ 16744 h 120000"/>
                  <a:gd name="T4" fmla="*/ 0 w 120000"/>
                  <a:gd name="T5" fmla="*/ 0 h 120000"/>
                  <a:gd name="T6" fmla="*/ 106285 w 120000"/>
                  <a:gd name="T7" fmla="*/ 120000 h 120000"/>
                  <a:gd name="T8" fmla="*/ 116571 w 120000"/>
                  <a:gd name="T9" fmla="*/ 120000 h 120000"/>
                  <a:gd name="T10" fmla="*/ 120000 w 120000"/>
                  <a:gd name="T11" fmla="*/ 108837 h 120000"/>
                  <a:gd name="T12" fmla="*/ 0 60000 65536"/>
                  <a:gd name="T13" fmla="*/ 0 60000 65536"/>
                  <a:gd name="T14" fmla="*/ 0 60000 65536"/>
                  <a:gd name="T15" fmla="*/ 0 60000 65536"/>
                  <a:gd name="T16" fmla="*/ 0 60000 65536"/>
                  <a:gd name="T17" fmla="*/ 0 60000 65536"/>
                  <a:gd name="T18" fmla="*/ 0 w 120000"/>
                  <a:gd name="T19" fmla="*/ 0 h 120000"/>
                  <a:gd name="T20" fmla="*/ 120000 w 120000"/>
                  <a:gd name="T21" fmla="*/ 120000 h 120000"/>
                </a:gdLst>
                <a:ahLst/>
                <a:cxnLst>
                  <a:cxn ang="T12">
                    <a:pos x="T0" y="T1"/>
                  </a:cxn>
                  <a:cxn ang="T13">
                    <a:pos x="T2" y="T3"/>
                  </a:cxn>
                  <a:cxn ang="T14">
                    <a:pos x="T4" y="T5"/>
                  </a:cxn>
                  <a:cxn ang="T15">
                    <a:pos x="T6" y="T7"/>
                  </a:cxn>
                  <a:cxn ang="T16">
                    <a:pos x="T8" y="T9"/>
                  </a:cxn>
                  <a:cxn ang="T17">
                    <a:pos x="T10" y="T11"/>
                  </a:cxn>
                </a:cxnLst>
                <a:rect l="T18" t="T19" r="T20" b="T21"/>
                <a:pathLst>
                  <a:path w="120000" h="120000" extrusionOk="0">
                    <a:moveTo>
                      <a:pt x="120000" y="108837"/>
                    </a:moveTo>
                    <a:cubicBezTo>
                      <a:pt x="37714" y="16744"/>
                      <a:pt x="37714" y="16744"/>
                      <a:pt x="37714" y="16744"/>
                    </a:cubicBezTo>
                    <a:cubicBezTo>
                      <a:pt x="24000" y="11162"/>
                      <a:pt x="13714" y="5581"/>
                      <a:pt x="0" y="0"/>
                    </a:cubicBezTo>
                    <a:cubicBezTo>
                      <a:pt x="106285" y="120000"/>
                      <a:pt x="106285" y="120000"/>
                      <a:pt x="106285" y="120000"/>
                    </a:cubicBezTo>
                    <a:cubicBezTo>
                      <a:pt x="116571" y="120000"/>
                      <a:pt x="116571" y="120000"/>
                      <a:pt x="116571" y="120000"/>
                    </a:cubicBezTo>
                    <a:cubicBezTo>
                      <a:pt x="116571" y="117209"/>
                      <a:pt x="116571" y="111627"/>
                      <a:pt x="120000" y="108837"/>
                    </a:cubicBezTo>
                    <a:close/>
                  </a:path>
                </a:pathLst>
              </a:custGeom>
              <a:solidFill>
                <a:srgbClr val="5F6062"/>
              </a:solidFill>
              <a:ln w="9525">
                <a:noFill/>
                <a:round/>
                <a:headEnd/>
                <a:tailEnd/>
              </a:ln>
            </p:spPr>
            <p:txBody>
              <a:bodyPr lIns="68569" tIns="34275" rIns="68569" bIns="34275"/>
              <a:lstStyle/>
              <a:p>
                <a:endParaRPr lang="en-US" sz="1425"/>
              </a:p>
            </p:txBody>
          </p:sp>
          <p:sp>
            <p:nvSpPr>
              <p:cNvPr id="46162" name="Shape 286"/>
              <p:cNvSpPr>
                <a:spLocks/>
              </p:cNvSpPr>
              <p:nvPr/>
            </p:nvSpPr>
            <p:spPr bwMode="auto">
              <a:xfrm>
                <a:off x="6245225" y="787400"/>
                <a:ext cx="138112" cy="363538"/>
              </a:xfrm>
              <a:custGeom>
                <a:avLst/>
                <a:gdLst>
                  <a:gd name="T0" fmla="*/ 120000 w 120000"/>
                  <a:gd name="T1" fmla="*/ 0 h 120000"/>
                  <a:gd name="T2" fmla="*/ 117241 w 120000"/>
                  <a:gd name="T3" fmla="*/ 0 h 120000"/>
                  <a:gd name="T4" fmla="*/ 71724 w 120000"/>
                  <a:gd name="T5" fmla="*/ 114759 h 120000"/>
                  <a:gd name="T6" fmla="*/ 0 w 120000"/>
                  <a:gd name="T7" fmla="*/ 1048 h 120000"/>
                  <a:gd name="T8" fmla="*/ 0 w 120000"/>
                  <a:gd name="T9" fmla="*/ 1048 h 120000"/>
                  <a:gd name="T10" fmla="*/ 74482 w 120000"/>
                  <a:gd name="T11" fmla="*/ 119999 h 120000"/>
                  <a:gd name="T12" fmla="*/ 120000 w 120000"/>
                  <a:gd name="T13" fmla="*/ 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120000" y="0"/>
                    </a:moveTo>
                    <a:lnTo>
                      <a:pt x="117241" y="0"/>
                    </a:lnTo>
                    <a:lnTo>
                      <a:pt x="71724" y="114759"/>
                    </a:lnTo>
                    <a:lnTo>
                      <a:pt x="0" y="1048"/>
                    </a:lnTo>
                    <a:lnTo>
                      <a:pt x="74482" y="119999"/>
                    </a:lnTo>
                    <a:lnTo>
                      <a:pt x="120000" y="0"/>
                    </a:lnTo>
                    <a:close/>
                  </a:path>
                </a:pathLst>
              </a:custGeom>
              <a:solidFill>
                <a:srgbClr val="5F6062"/>
              </a:solidFill>
              <a:ln w="9525">
                <a:noFill/>
                <a:round/>
                <a:headEnd/>
                <a:tailEnd/>
              </a:ln>
            </p:spPr>
            <p:txBody>
              <a:bodyPr lIns="68569" tIns="34275" rIns="68569" bIns="34275"/>
              <a:lstStyle/>
              <a:p>
                <a:endParaRPr lang="en-US" sz="1425"/>
              </a:p>
            </p:txBody>
          </p:sp>
          <p:sp>
            <p:nvSpPr>
              <p:cNvPr id="46163" name="Shape 287"/>
              <p:cNvSpPr>
                <a:spLocks/>
              </p:cNvSpPr>
              <p:nvPr/>
            </p:nvSpPr>
            <p:spPr bwMode="auto">
              <a:xfrm>
                <a:off x="6045200" y="647700"/>
                <a:ext cx="120649" cy="173037"/>
              </a:xfrm>
              <a:custGeom>
                <a:avLst/>
                <a:gdLst>
                  <a:gd name="T0" fmla="*/ 22500 w 120000"/>
                  <a:gd name="T1" fmla="*/ 117391 h 120000"/>
                  <a:gd name="T2" fmla="*/ 120000 w 120000"/>
                  <a:gd name="T3" fmla="*/ 0 h 120000"/>
                  <a:gd name="T4" fmla="*/ 90000 w 120000"/>
                  <a:gd name="T5" fmla="*/ 13043 h 120000"/>
                  <a:gd name="T6" fmla="*/ 0 w 120000"/>
                  <a:gd name="T7" fmla="*/ 120000 h 120000"/>
                  <a:gd name="T8" fmla="*/ 22500 w 120000"/>
                  <a:gd name="T9" fmla="*/ 117391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22500" y="117391"/>
                    </a:moveTo>
                    <a:cubicBezTo>
                      <a:pt x="120000" y="0"/>
                      <a:pt x="120000" y="0"/>
                      <a:pt x="120000" y="0"/>
                    </a:cubicBezTo>
                    <a:cubicBezTo>
                      <a:pt x="112500" y="5217"/>
                      <a:pt x="101250" y="10434"/>
                      <a:pt x="90000" y="13043"/>
                    </a:cubicBezTo>
                    <a:cubicBezTo>
                      <a:pt x="0" y="120000"/>
                      <a:pt x="0" y="120000"/>
                      <a:pt x="0" y="120000"/>
                    </a:cubicBezTo>
                    <a:lnTo>
                      <a:pt x="22500" y="117391"/>
                    </a:lnTo>
                    <a:close/>
                  </a:path>
                </a:pathLst>
              </a:custGeom>
              <a:solidFill>
                <a:srgbClr val="5F6062"/>
              </a:solidFill>
              <a:ln w="9525">
                <a:noFill/>
                <a:round/>
                <a:headEnd/>
                <a:tailEnd/>
              </a:ln>
            </p:spPr>
            <p:txBody>
              <a:bodyPr lIns="68569" tIns="34275" rIns="68569" bIns="34275"/>
              <a:lstStyle/>
              <a:p>
                <a:endParaRPr lang="en-US" sz="1425"/>
              </a:p>
            </p:txBody>
          </p:sp>
          <p:sp>
            <p:nvSpPr>
              <p:cNvPr id="46164" name="Shape 288"/>
              <p:cNvSpPr>
                <a:spLocks/>
              </p:cNvSpPr>
              <p:nvPr/>
            </p:nvSpPr>
            <p:spPr bwMode="auto">
              <a:xfrm>
                <a:off x="6570663" y="793750"/>
                <a:ext cx="19049" cy="19049"/>
              </a:xfrm>
              <a:custGeom>
                <a:avLst/>
                <a:gdLst>
                  <a:gd name="T0" fmla="*/ 24000 w 120000"/>
                  <a:gd name="T1" fmla="*/ 0 h 120000"/>
                  <a:gd name="T2" fmla="*/ 0 w 120000"/>
                  <a:gd name="T3" fmla="*/ 96000 h 120000"/>
                  <a:gd name="T4" fmla="*/ 120000 w 120000"/>
                  <a:gd name="T5" fmla="*/ 120000 h 120000"/>
                  <a:gd name="T6" fmla="*/ 24000 w 120000"/>
                  <a:gd name="T7" fmla="*/ 0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24000" y="0"/>
                    </a:moveTo>
                    <a:cubicBezTo>
                      <a:pt x="0" y="24000"/>
                      <a:pt x="0" y="72000"/>
                      <a:pt x="0" y="96000"/>
                    </a:cubicBezTo>
                    <a:cubicBezTo>
                      <a:pt x="120000" y="120000"/>
                      <a:pt x="120000" y="120000"/>
                      <a:pt x="120000" y="120000"/>
                    </a:cubicBezTo>
                    <a:lnTo>
                      <a:pt x="24000" y="0"/>
                    </a:lnTo>
                    <a:close/>
                  </a:path>
                </a:pathLst>
              </a:custGeom>
              <a:solidFill>
                <a:srgbClr val="5F6062"/>
              </a:solidFill>
              <a:ln w="9525">
                <a:noFill/>
                <a:round/>
                <a:headEnd/>
                <a:tailEnd/>
              </a:ln>
            </p:spPr>
            <p:txBody>
              <a:bodyPr lIns="68569" tIns="34275" rIns="68569" bIns="34275"/>
              <a:lstStyle/>
              <a:p>
                <a:endParaRPr lang="en-US" sz="1425"/>
              </a:p>
            </p:txBody>
          </p:sp>
          <p:sp>
            <p:nvSpPr>
              <p:cNvPr id="46165" name="Shape 289"/>
              <p:cNvSpPr>
                <a:spLocks/>
              </p:cNvSpPr>
              <p:nvPr/>
            </p:nvSpPr>
            <p:spPr bwMode="auto">
              <a:xfrm>
                <a:off x="6642100" y="666750"/>
                <a:ext cx="7937" cy="7937"/>
              </a:xfrm>
              <a:custGeom>
                <a:avLst/>
                <a:gdLst>
                  <a:gd name="T0" fmla="*/ 60000 w 120000"/>
                  <a:gd name="T1" fmla="*/ 0 h 120000"/>
                  <a:gd name="T2" fmla="*/ 0 w 120000"/>
                  <a:gd name="T3" fmla="*/ 60000 h 120000"/>
                  <a:gd name="T4" fmla="*/ 120000 w 120000"/>
                  <a:gd name="T5" fmla="*/ 120000 h 120000"/>
                  <a:gd name="T6" fmla="*/ 60000 w 120000"/>
                  <a:gd name="T7" fmla="*/ 0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60000" y="0"/>
                    </a:moveTo>
                    <a:cubicBezTo>
                      <a:pt x="60000" y="0"/>
                      <a:pt x="0" y="0"/>
                      <a:pt x="0" y="60000"/>
                    </a:cubicBezTo>
                    <a:cubicBezTo>
                      <a:pt x="60000" y="60000"/>
                      <a:pt x="120000" y="120000"/>
                      <a:pt x="120000" y="120000"/>
                    </a:cubicBezTo>
                    <a:cubicBezTo>
                      <a:pt x="120000" y="60000"/>
                      <a:pt x="60000" y="60000"/>
                      <a:pt x="60000" y="0"/>
                    </a:cubicBezTo>
                    <a:close/>
                  </a:path>
                </a:pathLst>
              </a:custGeom>
              <a:solidFill>
                <a:srgbClr val="5F6062"/>
              </a:solidFill>
              <a:ln w="9525">
                <a:noFill/>
                <a:round/>
                <a:headEnd/>
                <a:tailEnd/>
              </a:ln>
            </p:spPr>
            <p:txBody>
              <a:bodyPr lIns="68569" tIns="34275" rIns="68569" bIns="34275"/>
              <a:lstStyle/>
              <a:p>
                <a:endParaRPr lang="en-US" sz="1425"/>
              </a:p>
            </p:txBody>
          </p:sp>
          <p:sp>
            <p:nvSpPr>
              <p:cNvPr id="46166" name="Shape 290"/>
              <p:cNvSpPr>
                <a:spLocks/>
              </p:cNvSpPr>
              <p:nvPr/>
            </p:nvSpPr>
            <p:spPr bwMode="auto">
              <a:xfrm>
                <a:off x="5827712" y="666750"/>
                <a:ext cx="954088" cy="760412"/>
              </a:xfrm>
              <a:custGeom>
                <a:avLst/>
                <a:gdLst>
                  <a:gd name="T0" fmla="*/ 25511 w 120000"/>
                  <a:gd name="T1" fmla="*/ 50837 h 120000"/>
                  <a:gd name="T2" fmla="*/ 25511 w 120000"/>
                  <a:gd name="T3" fmla="*/ 52610 h 120000"/>
                  <a:gd name="T4" fmla="*/ 0 w 120000"/>
                  <a:gd name="T5" fmla="*/ 75073 h 120000"/>
                  <a:gd name="T6" fmla="*/ 120000 w 120000"/>
                  <a:gd name="T7" fmla="*/ 75073 h 120000"/>
                  <a:gd name="T8" fmla="*/ 91181 w 120000"/>
                  <a:gd name="T9" fmla="*/ 51428 h 120000"/>
                  <a:gd name="T10" fmla="*/ 91181 w 120000"/>
                  <a:gd name="T11" fmla="*/ 50837 h 120000"/>
                  <a:gd name="T12" fmla="*/ 93070 w 120000"/>
                  <a:gd name="T13" fmla="*/ 24827 h 120000"/>
                  <a:gd name="T14" fmla="*/ 69921 w 120000"/>
                  <a:gd name="T15" fmla="*/ 18916 h 120000"/>
                  <a:gd name="T16" fmla="*/ 63307 w 120000"/>
                  <a:gd name="T17" fmla="*/ 76256 h 120000"/>
                  <a:gd name="T18" fmla="*/ 52440 w 120000"/>
                  <a:gd name="T19" fmla="*/ 19507 h 120000"/>
                  <a:gd name="T20" fmla="*/ 29291 w 120000"/>
                  <a:gd name="T21" fmla="*/ 25418 h 120000"/>
                  <a:gd name="T22" fmla="*/ 30236 w 120000"/>
                  <a:gd name="T23" fmla="*/ 23645 h 120000"/>
                  <a:gd name="T24" fmla="*/ 27401 w 120000"/>
                  <a:gd name="T25" fmla="*/ 24236 h 120000"/>
                  <a:gd name="T26" fmla="*/ 38740 w 120000"/>
                  <a:gd name="T27" fmla="*/ 0 h 120000"/>
                  <a:gd name="T28" fmla="*/ 18897 w 120000"/>
                  <a:gd name="T29" fmla="*/ 8866 h 120000"/>
                  <a:gd name="T30" fmla="*/ 25511 w 120000"/>
                  <a:gd name="T31" fmla="*/ 50837 h 1200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000"/>
                  <a:gd name="T49" fmla="*/ 0 h 120000"/>
                  <a:gd name="T50" fmla="*/ 120000 w 120000"/>
                  <a:gd name="T51" fmla="*/ 120000 h 12000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000" h="120000" extrusionOk="0">
                    <a:moveTo>
                      <a:pt x="25511" y="50837"/>
                    </a:moveTo>
                    <a:cubicBezTo>
                      <a:pt x="25511" y="51428"/>
                      <a:pt x="25511" y="52019"/>
                      <a:pt x="25511" y="52610"/>
                    </a:cubicBezTo>
                    <a:cubicBezTo>
                      <a:pt x="18425" y="62660"/>
                      <a:pt x="9448" y="70344"/>
                      <a:pt x="0" y="75073"/>
                    </a:cubicBezTo>
                    <a:cubicBezTo>
                      <a:pt x="31653" y="120000"/>
                      <a:pt x="88346" y="120000"/>
                      <a:pt x="120000" y="75073"/>
                    </a:cubicBezTo>
                    <a:cubicBezTo>
                      <a:pt x="109133" y="70935"/>
                      <a:pt x="99212" y="62660"/>
                      <a:pt x="91181" y="51428"/>
                    </a:cubicBezTo>
                    <a:cubicBezTo>
                      <a:pt x="91181" y="51428"/>
                      <a:pt x="91181" y="50837"/>
                      <a:pt x="91181" y="50837"/>
                    </a:cubicBezTo>
                    <a:cubicBezTo>
                      <a:pt x="91181" y="41379"/>
                      <a:pt x="91653" y="32512"/>
                      <a:pt x="93070" y="24827"/>
                    </a:cubicBezTo>
                    <a:cubicBezTo>
                      <a:pt x="69921" y="18916"/>
                      <a:pt x="69921" y="18916"/>
                      <a:pt x="69921" y="18916"/>
                    </a:cubicBezTo>
                    <a:cubicBezTo>
                      <a:pt x="63307" y="76256"/>
                      <a:pt x="63307" y="76256"/>
                      <a:pt x="63307" y="76256"/>
                    </a:cubicBezTo>
                    <a:cubicBezTo>
                      <a:pt x="52440" y="19507"/>
                      <a:pt x="52440" y="19507"/>
                      <a:pt x="52440" y="19507"/>
                    </a:cubicBezTo>
                    <a:cubicBezTo>
                      <a:pt x="29291" y="25418"/>
                      <a:pt x="29291" y="25418"/>
                      <a:pt x="29291" y="25418"/>
                    </a:cubicBezTo>
                    <a:cubicBezTo>
                      <a:pt x="30236" y="23645"/>
                      <a:pt x="30236" y="23645"/>
                      <a:pt x="30236" y="23645"/>
                    </a:cubicBezTo>
                    <a:cubicBezTo>
                      <a:pt x="27401" y="24236"/>
                      <a:pt x="27401" y="24236"/>
                      <a:pt x="27401" y="24236"/>
                    </a:cubicBezTo>
                    <a:cubicBezTo>
                      <a:pt x="38740" y="0"/>
                      <a:pt x="38740" y="0"/>
                      <a:pt x="38740" y="0"/>
                    </a:cubicBezTo>
                    <a:cubicBezTo>
                      <a:pt x="32125" y="4137"/>
                      <a:pt x="25511" y="3546"/>
                      <a:pt x="18897" y="8866"/>
                    </a:cubicBezTo>
                    <a:cubicBezTo>
                      <a:pt x="24094" y="20689"/>
                      <a:pt x="25511" y="34285"/>
                      <a:pt x="25511" y="50837"/>
                    </a:cubicBezTo>
                    <a:close/>
                  </a:path>
                </a:pathLst>
              </a:custGeom>
              <a:solidFill>
                <a:srgbClr val="5F6062"/>
              </a:solidFill>
              <a:ln w="9525">
                <a:noFill/>
                <a:round/>
                <a:headEnd/>
                <a:tailEnd/>
              </a:ln>
            </p:spPr>
            <p:txBody>
              <a:bodyPr lIns="68569" tIns="34275" rIns="68569" bIns="34275"/>
              <a:lstStyle/>
              <a:p>
                <a:endParaRPr lang="en-US" sz="1425"/>
              </a:p>
            </p:txBody>
          </p:sp>
          <p:sp>
            <p:nvSpPr>
              <p:cNvPr id="46167" name="Shape 291"/>
              <p:cNvSpPr>
                <a:spLocks/>
              </p:cNvSpPr>
              <p:nvPr/>
            </p:nvSpPr>
            <p:spPr bwMode="auto">
              <a:xfrm>
                <a:off x="6559550" y="809625"/>
                <a:ext cx="11113" cy="11113"/>
              </a:xfrm>
              <a:custGeom>
                <a:avLst/>
                <a:gdLst>
                  <a:gd name="T0" fmla="*/ 120000 w 120000"/>
                  <a:gd name="T1" fmla="*/ 0 h 120000"/>
                  <a:gd name="T2" fmla="*/ 0 w 120000"/>
                  <a:gd name="T3" fmla="*/ 0 h 120000"/>
                  <a:gd name="T4" fmla="*/ 80000 w 120000"/>
                  <a:gd name="T5" fmla="*/ 120000 h 120000"/>
                  <a:gd name="T6" fmla="*/ 120000 w 120000"/>
                  <a:gd name="T7" fmla="*/ 0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120000" y="0"/>
                    </a:moveTo>
                    <a:cubicBezTo>
                      <a:pt x="0" y="0"/>
                      <a:pt x="0" y="0"/>
                      <a:pt x="0" y="0"/>
                    </a:cubicBezTo>
                    <a:cubicBezTo>
                      <a:pt x="80000" y="120000"/>
                      <a:pt x="80000" y="120000"/>
                      <a:pt x="80000" y="120000"/>
                    </a:cubicBezTo>
                    <a:cubicBezTo>
                      <a:pt x="80000" y="80000"/>
                      <a:pt x="80000" y="40000"/>
                      <a:pt x="120000" y="0"/>
                    </a:cubicBezTo>
                    <a:close/>
                  </a:path>
                </a:pathLst>
              </a:custGeom>
              <a:solidFill>
                <a:srgbClr val="5F6062"/>
              </a:solidFill>
              <a:ln w="9525">
                <a:noFill/>
                <a:round/>
                <a:headEnd/>
                <a:tailEnd/>
              </a:ln>
            </p:spPr>
            <p:txBody>
              <a:bodyPr lIns="68569" tIns="34275" rIns="68569" bIns="34275"/>
              <a:lstStyle/>
              <a:p>
                <a:endParaRPr lang="en-US" sz="1425"/>
              </a:p>
            </p:txBody>
          </p:sp>
          <p:sp>
            <p:nvSpPr>
              <p:cNvPr id="46168" name="Shape 292"/>
              <p:cNvSpPr>
                <a:spLocks/>
              </p:cNvSpPr>
              <p:nvPr/>
            </p:nvSpPr>
            <p:spPr bwMode="auto">
              <a:xfrm>
                <a:off x="6484937" y="671512"/>
                <a:ext cx="123824" cy="122237"/>
              </a:xfrm>
              <a:custGeom>
                <a:avLst/>
                <a:gdLst>
                  <a:gd name="T0" fmla="*/ 120000 w 120000"/>
                  <a:gd name="T1" fmla="*/ 40000 h 120000"/>
                  <a:gd name="T2" fmla="*/ 0 w 120000"/>
                  <a:gd name="T3" fmla="*/ 0 h 120000"/>
                  <a:gd name="T4" fmla="*/ 87272 w 120000"/>
                  <a:gd name="T5" fmla="*/ 120000 h 120000"/>
                  <a:gd name="T6" fmla="*/ 120000 w 120000"/>
                  <a:gd name="T7" fmla="*/ 40000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120000" y="40000"/>
                    </a:moveTo>
                    <a:cubicBezTo>
                      <a:pt x="80000" y="21818"/>
                      <a:pt x="40000" y="14545"/>
                      <a:pt x="0" y="0"/>
                    </a:cubicBezTo>
                    <a:cubicBezTo>
                      <a:pt x="87272" y="120000"/>
                      <a:pt x="87272" y="120000"/>
                      <a:pt x="87272" y="120000"/>
                    </a:cubicBezTo>
                    <a:cubicBezTo>
                      <a:pt x="94545" y="90909"/>
                      <a:pt x="105454" y="65454"/>
                      <a:pt x="120000" y="40000"/>
                    </a:cubicBezTo>
                    <a:close/>
                  </a:path>
                </a:pathLst>
              </a:custGeom>
              <a:solidFill>
                <a:srgbClr val="5F6062"/>
              </a:solidFill>
              <a:ln w="9525">
                <a:noFill/>
                <a:round/>
                <a:headEnd/>
                <a:tailEnd/>
              </a:ln>
            </p:spPr>
            <p:txBody>
              <a:bodyPr lIns="68569" tIns="34275" rIns="68569" bIns="34275"/>
              <a:lstStyle/>
              <a:p>
                <a:endParaRPr lang="en-US" sz="1425"/>
              </a:p>
            </p:txBody>
          </p:sp>
          <p:sp>
            <p:nvSpPr>
              <p:cNvPr id="46169" name="Shape 293"/>
              <p:cNvSpPr>
                <a:spLocks/>
              </p:cNvSpPr>
              <p:nvPr/>
            </p:nvSpPr>
            <p:spPr bwMode="auto">
              <a:xfrm>
                <a:off x="5827712" y="723900"/>
                <a:ext cx="203199" cy="419099"/>
              </a:xfrm>
              <a:custGeom>
                <a:avLst/>
                <a:gdLst>
                  <a:gd name="T0" fmla="*/ 120000 w 120000"/>
                  <a:gd name="T1" fmla="*/ 79285 h 120000"/>
                  <a:gd name="T2" fmla="*/ 120000 w 120000"/>
                  <a:gd name="T3" fmla="*/ 76071 h 120000"/>
                  <a:gd name="T4" fmla="*/ 88888 w 120000"/>
                  <a:gd name="T5" fmla="*/ 0 h 120000"/>
                  <a:gd name="T6" fmla="*/ 51111 w 120000"/>
                  <a:gd name="T7" fmla="*/ 17142 h 120000"/>
                  <a:gd name="T8" fmla="*/ 0 w 120000"/>
                  <a:gd name="T9" fmla="*/ 118928 h 120000"/>
                  <a:gd name="T10" fmla="*/ 0 w 120000"/>
                  <a:gd name="T11" fmla="*/ 119999 h 120000"/>
                  <a:gd name="T12" fmla="*/ 120000 w 120000"/>
                  <a:gd name="T13" fmla="*/ 79285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120000" y="79285"/>
                    </a:moveTo>
                    <a:cubicBezTo>
                      <a:pt x="120000" y="78214"/>
                      <a:pt x="120000" y="77142"/>
                      <a:pt x="120000" y="76071"/>
                    </a:cubicBezTo>
                    <a:cubicBezTo>
                      <a:pt x="120000" y="46071"/>
                      <a:pt x="113333" y="21428"/>
                      <a:pt x="88888" y="0"/>
                    </a:cubicBezTo>
                    <a:cubicBezTo>
                      <a:pt x="75555" y="4285"/>
                      <a:pt x="62222" y="8571"/>
                      <a:pt x="51111" y="17142"/>
                    </a:cubicBezTo>
                    <a:cubicBezTo>
                      <a:pt x="6666" y="43928"/>
                      <a:pt x="0" y="77142"/>
                      <a:pt x="0" y="118928"/>
                    </a:cubicBezTo>
                    <a:cubicBezTo>
                      <a:pt x="0" y="119999"/>
                      <a:pt x="0" y="119999"/>
                      <a:pt x="0" y="119999"/>
                    </a:cubicBezTo>
                    <a:cubicBezTo>
                      <a:pt x="44444" y="111428"/>
                      <a:pt x="86666" y="97499"/>
                      <a:pt x="120000" y="79285"/>
                    </a:cubicBezTo>
                    <a:close/>
                  </a:path>
                </a:pathLst>
              </a:custGeom>
              <a:solidFill>
                <a:srgbClr val="5F6062"/>
              </a:solidFill>
              <a:ln w="9525">
                <a:noFill/>
                <a:round/>
                <a:headEnd/>
                <a:tailEnd/>
              </a:ln>
            </p:spPr>
            <p:txBody>
              <a:bodyPr lIns="68569" tIns="34275" rIns="68569" bIns="34275"/>
              <a:lstStyle/>
              <a:p>
                <a:endParaRPr lang="en-US" sz="1425"/>
              </a:p>
            </p:txBody>
          </p:sp>
          <p:sp>
            <p:nvSpPr>
              <p:cNvPr id="46170" name="Shape 294"/>
              <p:cNvSpPr>
                <a:spLocks/>
              </p:cNvSpPr>
              <p:nvPr/>
            </p:nvSpPr>
            <p:spPr bwMode="auto">
              <a:xfrm>
                <a:off x="6551612" y="711200"/>
                <a:ext cx="233363" cy="431799"/>
              </a:xfrm>
              <a:custGeom>
                <a:avLst/>
                <a:gdLst>
                  <a:gd name="T0" fmla="*/ 19354 w 120000"/>
                  <a:gd name="T1" fmla="*/ 28173 h 120000"/>
                  <a:gd name="T2" fmla="*/ 9677 w 120000"/>
                  <a:gd name="T3" fmla="*/ 27130 h 120000"/>
                  <a:gd name="T4" fmla="*/ 7741 w 120000"/>
                  <a:gd name="T5" fmla="*/ 30260 h 120000"/>
                  <a:gd name="T6" fmla="*/ 7741 w 120000"/>
                  <a:gd name="T7" fmla="*/ 31304 h 120000"/>
                  <a:gd name="T8" fmla="*/ 7741 w 120000"/>
                  <a:gd name="T9" fmla="*/ 31304 h 120000"/>
                  <a:gd name="T10" fmla="*/ 0 w 120000"/>
                  <a:gd name="T11" fmla="*/ 77217 h 120000"/>
                  <a:gd name="T12" fmla="*/ 0 w 120000"/>
                  <a:gd name="T13" fmla="*/ 78260 h 120000"/>
                  <a:gd name="T14" fmla="*/ 118064 w 120000"/>
                  <a:gd name="T15" fmla="*/ 120000 h 120000"/>
                  <a:gd name="T16" fmla="*/ 120000 w 120000"/>
                  <a:gd name="T17" fmla="*/ 118956 h 120000"/>
                  <a:gd name="T18" fmla="*/ 75483 w 120000"/>
                  <a:gd name="T19" fmla="*/ 19826 h 120000"/>
                  <a:gd name="T20" fmla="*/ 29032 w 120000"/>
                  <a:gd name="T21" fmla="*/ 0 h 120000"/>
                  <a:gd name="T22" fmla="*/ 11612 w 120000"/>
                  <a:gd name="T23" fmla="*/ 22956 h 120000"/>
                  <a:gd name="T24" fmla="*/ 19354 w 120000"/>
                  <a:gd name="T25" fmla="*/ 28173 h 12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0000"/>
                  <a:gd name="T40" fmla="*/ 0 h 120000"/>
                  <a:gd name="T41" fmla="*/ 120000 w 120000"/>
                  <a:gd name="T42" fmla="*/ 120000 h 12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0000" h="120000" extrusionOk="0">
                    <a:moveTo>
                      <a:pt x="19354" y="28173"/>
                    </a:moveTo>
                    <a:cubicBezTo>
                      <a:pt x="9677" y="27130"/>
                      <a:pt x="9677" y="27130"/>
                      <a:pt x="9677" y="27130"/>
                    </a:cubicBezTo>
                    <a:cubicBezTo>
                      <a:pt x="7741" y="28173"/>
                      <a:pt x="7741" y="29217"/>
                      <a:pt x="7741" y="30260"/>
                    </a:cubicBezTo>
                    <a:cubicBezTo>
                      <a:pt x="7741" y="31304"/>
                      <a:pt x="7741" y="31304"/>
                      <a:pt x="7741" y="31304"/>
                    </a:cubicBezTo>
                    <a:cubicBezTo>
                      <a:pt x="7741" y="31304"/>
                      <a:pt x="7741" y="31304"/>
                      <a:pt x="7741" y="31304"/>
                    </a:cubicBezTo>
                    <a:cubicBezTo>
                      <a:pt x="1935" y="44869"/>
                      <a:pt x="0" y="60521"/>
                      <a:pt x="0" y="77217"/>
                    </a:cubicBezTo>
                    <a:cubicBezTo>
                      <a:pt x="0" y="77217"/>
                      <a:pt x="0" y="78260"/>
                      <a:pt x="0" y="78260"/>
                    </a:cubicBezTo>
                    <a:cubicBezTo>
                      <a:pt x="32903" y="98086"/>
                      <a:pt x="73548" y="112695"/>
                      <a:pt x="118064" y="120000"/>
                    </a:cubicBezTo>
                    <a:cubicBezTo>
                      <a:pt x="118064" y="120000"/>
                      <a:pt x="118064" y="120000"/>
                      <a:pt x="120000" y="118956"/>
                    </a:cubicBezTo>
                    <a:cubicBezTo>
                      <a:pt x="120000" y="78260"/>
                      <a:pt x="114193" y="45913"/>
                      <a:pt x="75483" y="19826"/>
                    </a:cubicBezTo>
                    <a:cubicBezTo>
                      <a:pt x="60000" y="9391"/>
                      <a:pt x="44516" y="3130"/>
                      <a:pt x="29032" y="0"/>
                    </a:cubicBezTo>
                    <a:cubicBezTo>
                      <a:pt x="21290" y="7304"/>
                      <a:pt x="15483" y="14608"/>
                      <a:pt x="11612" y="22956"/>
                    </a:cubicBezTo>
                    <a:lnTo>
                      <a:pt x="19354" y="28173"/>
                    </a:lnTo>
                    <a:close/>
                  </a:path>
                </a:pathLst>
              </a:custGeom>
              <a:solidFill>
                <a:srgbClr val="5F6062"/>
              </a:solidFill>
              <a:ln w="9525">
                <a:noFill/>
                <a:round/>
                <a:headEnd/>
                <a:tailEnd/>
              </a:ln>
            </p:spPr>
            <p:txBody>
              <a:bodyPr lIns="68569" tIns="34275" rIns="68569" bIns="34275"/>
              <a:lstStyle/>
              <a:p>
                <a:endParaRPr lang="en-US" sz="1425"/>
              </a:p>
            </p:txBody>
          </p:sp>
        </p:grpSp>
        <p:grpSp>
          <p:nvGrpSpPr>
            <p:cNvPr id="46147" name="Shape 295"/>
            <p:cNvGrpSpPr>
              <a:grpSpLocks/>
            </p:cNvGrpSpPr>
            <p:nvPr/>
          </p:nvGrpSpPr>
          <p:grpSpPr bwMode="auto">
            <a:xfrm>
              <a:off x="11341951" y="2285012"/>
              <a:ext cx="430613" cy="628677"/>
              <a:chOff x="9078913" y="2528888"/>
              <a:chExt cx="1387474" cy="2025651"/>
            </a:xfrm>
          </p:grpSpPr>
          <p:sp>
            <p:nvSpPr>
              <p:cNvPr id="46149" name="Shape 296"/>
              <p:cNvSpPr>
                <a:spLocks/>
              </p:cNvSpPr>
              <p:nvPr/>
            </p:nvSpPr>
            <p:spPr bwMode="auto">
              <a:xfrm>
                <a:off x="9340850" y="3082925"/>
                <a:ext cx="882649" cy="65087"/>
              </a:xfrm>
              <a:custGeom>
                <a:avLst/>
                <a:gdLst>
                  <a:gd name="T0" fmla="*/ 4085 w 120000"/>
                  <a:gd name="T1" fmla="*/ 120000 h 120000"/>
                  <a:gd name="T2" fmla="*/ 115914 w 120000"/>
                  <a:gd name="T3" fmla="*/ 120000 h 120000"/>
                  <a:gd name="T4" fmla="*/ 120000 w 120000"/>
                  <a:gd name="T5" fmla="*/ 56470 h 120000"/>
                  <a:gd name="T6" fmla="*/ 115914 w 120000"/>
                  <a:gd name="T7" fmla="*/ 0 h 120000"/>
                  <a:gd name="T8" fmla="*/ 4085 w 120000"/>
                  <a:gd name="T9" fmla="*/ 0 h 120000"/>
                  <a:gd name="T10" fmla="*/ 0 w 120000"/>
                  <a:gd name="T11" fmla="*/ 56470 h 120000"/>
                  <a:gd name="T12" fmla="*/ 4085 w 120000"/>
                  <a:gd name="T13" fmla="*/ 12000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4085" y="120000"/>
                    </a:moveTo>
                    <a:cubicBezTo>
                      <a:pt x="115914" y="120000"/>
                      <a:pt x="115914" y="120000"/>
                      <a:pt x="115914" y="120000"/>
                    </a:cubicBezTo>
                    <a:cubicBezTo>
                      <a:pt x="117957" y="120000"/>
                      <a:pt x="120000" y="91764"/>
                      <a:pt x="120000" y="56470"/>
                    </a:cubicBezTo>
                    <a:cubicBezTo>
                      <a:pt x="120000" y="21176"/>
                      <a:pt x="117957" y="0"/>
                      <a:pt x="115914" y="0"/>
                    </a:cubicBezTo>
                    <a:cubicBezTo>
                      <a:pt x="4085" y="0"/>
                      <a:pt x="4085" y="0"/>
                      <a:pt x="4085" y="0"/>
                    </a:cubicBezTo>
                    <a:cubicBezTo>
                      <a:pt x="1531" y="0"/>
                      <a:pt x="0" y="21176"/>
                      <a:pt x="0" y="56470"/>
                    </a:cubicBezTo>
                    <a:cubicBezTo>
                      <a:pt x="0" y="91764"/>
                      <a:pt x="1531" y="120000"/>
                      <a:pt x="4085" y="120000"/>
                    </a:cubicBezTo>
                    <a:close/>
                  </a:path>
                </a:pathLst>
              </a:custGeom>
              <a:solidFill>
                <a:srgbClr val="5F6062"/>
              </a:solidFill>
              <a:ln w="9525">
                <a:noFill/>
                <a:round/>
                <a:headEnd/>
                <a:tailEnd/>
              </a:ln>
            </p:spPr>
            <p:txBody>
              <a:bodyPr lIns="68569" tIns="34275" rIns="68569" bIns="34275"/>
              <a:lstStyle/>
              <a:p>
                <a:endParaRPr lang="en-US" sz="1425"/>
              </a:p>
            </p:txBody>
          </p:sp>
          <p:sp>
            <p:nvSpPr>
              <p:cNvPr id="46150" name="Shape 297"/>
              <p:cNvSpPr>
                <a:spLocks/>
              </p:cNvSpPr>
              <p:nvPr/>
            </p:nvSpPr>
            <p:spPr bwMode="auto">
              <a:xfrm>
                <a:off x="9340850" y="2889250"/>
                <a:ext cx="882649" cy="63500"/>
              </a:xfrm>
              <a:custGeom>
                <a:avLst/>
                <a:gdLst>
                  <a:gd name="T0" fmla="*/ 4085 w 120000"/>
                  <a:gd name="T1" fmla="*/ 120000 h 120000"/>
                  <a:gd name="T2" fmla="*/ 115914 w 120000"/>
                  <a:gd name="T3" fmla="*/ 120000 h 120000"/>
                  <a:gd name="T4" fmla="*/ 120000 w 120000"/>
                  <a:gd name="T5" fmla="*/ 56470 h 120000"/>
                  <a:gd name="T6" fmla="*/ 115914 w 120000"/>
                  <a:gd name="T7" fmla="*/ 0 h 120000"/>
                  <a:gd name="T8" fmla="*/ 4085 w 120000"/>
                  <a:gd name="T9" fmla="*/ 0 h 120000"/>
                  <a:gd name="T10" fmla="*/ 0 w 120000"/>
                  <a:gd name="T11" fmla="*/ 56470 h 120000"/>
                  <a:gd name="T12" fmla="*/ 4085 w 120000"/>
                  <a:gd name="T13" fmla="*/ 12000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4085" y="120000"/>
                    </a:moveTo>
                    <a:cubicBezTo>
                      <a:pt x="115914" y="120000"/>
                      <a:pt x="115914" y="120000"/>
                      <a:pt x="115914" y="120000"/>
                    </a:cubicBezTo>
                    <a:cubicBezTo>
                      <a:pt x="117957" y="120000"/>
                      <a:pt x="120000" y="91764"/>
                      <a:pt x="120000" y="56470"/>
                    </a:cubicBezTo>
                    <a:cubicBezTo>
                      <a:pt x="120000" y="28235"/>
                      <a:pt x="117957" y="0"/>
                      <a:pt x="115914" y="0"/>
                    </a:cubicBezTo>
                    <a:cubicBezTo>
                      <a:pt x="4085" y="0"/>
                      <a:pt x="4085" y="0"/>
                      <a:pt x="4085" y="0"/>
                    </a:cubicBezTo>
                    <a:cubicBezTo>
                      <a:pt x="1531" y="0"/>
                      <a:pt x="0" y="28235"/>
                      <a:pt x="0" y="56470"/>
                    </a:cubicBezTo>
                    <a:cubicBezTo>
                      <a:pt x="0" y="91764"/>
                      <a:pt x="1531" y="120000"/>
                      <a:pt x="4085" y="120000"/>
                    </a:cubicBezTo>
                    <a:close/>
                  </a:path>
                </a:pathLst>
              </a:custGeom>
              <a:solidFill>
                <a:srgbClr val="5F6062"/>
              </a:solidFill>
              <a:ln w="9525">
                <a:noFill/>
                <a:round/>
                <a:headEnd/>
                <a:tailEnd/>
              </a:ln>
            </p:spPr>
            <p:txBody>
              <a:bodyPr lIns="68569" tIns="34275" rIns="68569" bIns="34275"/>
              <a:lstStyle/>
              <a:p>
                <a:endParaRPr lang="en-US" sz="1425"/>
              </a:p>
            </p:txBody>
          </p:sp>
          <p:sp>
            <p:nvSpPr>
              <p:cNvPr id="46151" name="Shape 298"/>
              <p:cNvSpPr>
                <a:spLocks/>
              </p:cNvSpPr>
              <p:nvPr/>
            </p:nvSpPr>
            <p:spPr bwMode="auto">
              <a:xfrm>
                <a:off x="9461500" y="3387726"/>
                <a:ext cx="1001712" cy="1166812"/>
              </a:xfrm>
              <a:custGeom>
                <a:avLst/>
                <a:gdLst>
                  <a:gd name="T0" fmla="*/ 109662 w 120000"/>
                  <a:gd name="T1" fmla="*/ 54405 h 120000"/>
                  <a:gd name="T2" fmla="*/ 74157 w 120000"/>
                  <a:gd name="T3" fmla="*/ 43601 h 120000"/>
                  <a:gd name="T4" fmla="*/ 73707 w 120000"/>
                  <a:gd name="T5" fmla="*/ 11575 h 120000"/>
                  <a:gd name="T6" fmla="*/ 61573 w 120000"/>
                  <a:gd name="T7" fmla="*/ 0 h 120000"/>
                  <a:gd name="T8" fmla="*/ 49438 w 120000"/>
                  <a:gd name="T9" fmla="*/ 11575 h 120000"/>
                  <a:gd name="T10" fmla="*/ 49438 w 120000"/>
                  <a:gd name="T11" fmla="*/ 64051 h 120000"/>
                  <a:gd name="T12" fmla="*/ 25617 w 120000"/>
                  <a:gd name="T13" fmla="*/ 42443 h 120000"/>
                  <a:gd name="T14" fmla="*/ 17977 w 120000"/>
                  <a:gd name="T15" fmla="*/ 45144 h 120000"/>
                  <a:gd name="T16" fmla="*/ 54382 w 120000"/>
                  <a:gd name="T17" fmla="*/ 117299 h 120000"/>
                  <a:gd name="T18" fmla="*/ 54382 w 120000"/>
                  <a:gd name="T19" fmla="*/ 117684 h 120000"/>
                  <a:gd name="T20" fmla="*/ 54831 w 120000"/>
                  <a:gd name="T21" fmla="*/ 118842 h 120000"/>
                  <a:gd name="T22" fmla="*/ 54831 w 120000"/>
                  <a:gd name="T23" fmla="*/ 118842 h 120000"/>
                  <a:gd name="T24" fmla="*/ 54831 w 120000"/>
                  <a:gd name="T25" fmla="*/ 118842 h 120000"/>
                  <a:gd name="T26" fmla="*/ 57528 w 120000"/>
                  <a:gd name="T27" fmla="*/ 120000 h 120000"/>
                  <a:gd name="T28" fmla="*/ 109213 w 120000"/>
                  <a:gd name="T29" fmla="*/ 120000 h 120000"/>
                  <a:gd name="T30" fmla="*/ 112359 w 120000"/>
                  <a:gd name="T31" fmla="*/ 116913 h 120000"/>
                  <a:gd name="T32" fmla="*/ 112359 w 120000"/>
                  <a:gd name="T33" fmla="*/ 104951 h 120000"/>
                  <a:gd name="T34" fmla="*/ 120000 w 120000"/>
                  <a:gd name="T35" fmla="*/ 86816 h 120000"/>
                  <a:gd name="T36" fmla="*/ 120000 w 120000"/>
                  <a:gd name="T37" fmla="*/ 67138 h 120000"/>
                  <a:gd name="T38" fmla="*/ 109662 w 120000"/>
                  <a:gd name="T39" fmla="*/ 54405 h 12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0000"/>
                  <a:gd name="T61" fmla="*/ 0 h 120000"/>
                  <a:gd name="T62" fmla="*/ 120000 w 120000"/>
                  <a:gd name="T63" fmla="*/ 120000 h 12000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0000" h="120000" extrusionOk="0">
                    <a:moveTo>
                      <a:pt x="109662" y="54405"/>
                    </a:moveTo>
                    <a:cubicBezTo>
                      <a:pt x="85393" y="47073"/>
                      <a:pt x="74157" y="43601"/>
                      <a:pt x="74157" y="43601"/>
                    </a:cubicBezTo>
                    <a:cubicBezTo>
                      <a:pt x="73707" y="11575"/>
                      <a:pt x="73707" y="11575"/>
                      <a:pt x="73707" y="11575"/>
                    </a:cubicBezTo>
                    <a:cubicBezTo>
                      <a:pt x="73707" y="5401"/>
                      <a:pt x="68764" y="0"/>
                      <a:pt x="61573" y="0"/>
                    </a:cubicBezTo>
                    <a:cubicBezTo>
                      <a:pt x="54382" y="0"/>
                      <a:pt x="49438" y="5401"/>
                      <a:pt x="49438" y="11575"/>
                    </a:cubicBezTo>
                    <a:cubicBezTo>
                      <a:pt x="49438" y="11575"/>
                      <a:pt x="49438" y="55176"/>
                      <a:pt x="49438" y="64051"/>
                    </a:cubicBezTo>
                    <a:cubicBezTo>
                      <a:pt x="42247" y="57106"/>
                      <a:pt x="35505" y="42443"/>
                      <a:pt x="25617" y="42443"/>
                    </a:cubicBezTo>
                    <a:cubicBezTo>
                      <a:pt x="22921" y="42443"/>
                      <a:pt x="20674" y="43215"/>
                      <a:pt x="17977" y="45144"/>
                    </a:cubicBezTo>
                    <a:cubicBezTo>
                      <a:pt x="0" y="57106"/>
                      <a:pt x="42247" y="76398"/>
                      <a:pt x="54382" y="117299"/>
                    </a:cubicBezTo>
                    <a:cubicBezTo>
                      <a:pt x="54382" y="117299"/>
                      <a:pt x="54382" y="117684"/>
                      <a:pt x="54382" y="117684"/>
                    </a:cubicBezTo>
                    <a:cubicBezTo>
                      <a:pt x="54382" y="118070"/>
                      <a:pt x="54382" y="118456"/>
                      <a:pt x="54831" y="118842"/>
                    </a:cubicBezTo>
                    <a:cubicBezTo>
                      <a:pt x="54831" y="118842"/>
                      <a:pt x="54831" y="118842"/>
                      <a:pt x="54831" y="118842"/>
                    </a:cubicBezTo>
                    <a:cubicBezTo>
                      <a:pt x="54831" y="118842"/>
                      <a:pt x="54831" y="118842"/>
                      <a:pt x="54831" y="118842"/>
                    </a:cubicBezTo>
                    <a:cubicBezTo>
                      <a:pt x="55280" y="119614"/>
                      <a:pt x="56179" y="120000"/>
                      <a:pt x="57528" y="120000"/>
                    </a:cubicBezTo>
                    <a:cubicBezTo>
                      <a:pt x="70561" y="120000"/>
                      <a:pt x="103820" y="120000"/>
                      <a:pt x="109213" y="120000"/>
                    </a:cubicBezTo>
                    <a:cubicBezTo>
                      <a:pt x="110561" y="120000"/>
                      <a:pt x="112359" y="119614"/>
                      <a:pt x="112359" y="116913"/>
                    </a:cubicBezTo>
                    <a:cubicBezTo>
                      <a:pt x="112359" y="113054"/>
                      <a:pt x="112359" y="110739"/>
                      <a:pt x="112359" y="104951"/>
                    </a:cubicBezTo>
                    <a:cubicBezTo>
                      <a:pt x="112359" y="97620"/>
                      <a:pt x="120000" y="94533"/>
                      <a:pt x="120000" y="86816"/>
                    </a:cubicBezTo>
                    <a:cubicBezTo>
                      <a:pt x="120000" y="67138"/>
                      <a:pt x="120000" y="67138"/>
                      <a:pt x="120000" y="67138"/>
                    </a:cubicBezTo>
                    <a:cubicBezTo>
                      <a:pt x="120000" y="60964"/>
                      <a:pt x="118202" y="57106"/>
                      <a:pt x="109662" y="54405"/>
                    </a:cubicBezTo>
                    <a:close/>
                  </a:path>
                </a:pathLst>
              </a:custGeom>
              <a:solidFill>
                <a:srgbClr val="5F6062"/>
              </a:solidFill>
              <a:ln w="9525">
                <a:noFill/>
                <a:round/>
                <a:headEnd/>
                <a:tailEnd/>
              </a:ln>
            </p:spPr>
            <p:txBody>
              <a:bodyPr lIns="68569" tIns="34275" rIns="68569" bIns="34275"/>
              <a:lstStyle/>
              <a:p>
                <a:endParaRPr lang="en-US" sz="1425"/>
              </a:p>
            </p:txBody>
          </p:sp>
          <p:sp>
            <p:nvSpPr>
              <p:cNvPr id="46152" name="Shape 299"/>
              <p:cNvSpPr>
                <a:spLocks/>
              </p:cNvSpPr>
              <p:nvPr/>
            </p:nvSpPr>
            <p:spPr bwMode="auto">
              <a:xfrm>
                <a:off x="9340850" y="3470276"/>
                <a:ext cx="428625" cy="63500"/>
              </a:xfrm>
              <a:custGeom>
                <a:avLst/>
                <a:gdLst>
                  <a:gd name="T0" fmla="*/ 8421 w 120000"/>
                  <a:gd name="T1" fmla="*/ 120000 h 120000"/>
                  <a:gd name="T2" fmla="*/ 110526 w 120000"/>
                  <a:gd name="T3" fmla="*/ 120000 h 120000"/>
                  <a:gd name="T4" fmla="*/ 119999 w 120000"/>
                  <a:gd name="T5" fmla="*/ 63529 h 120000"/>
                  <a:gd name="T6" fmla="*/ 110526 w 120000"/>
                  <a:gd name="T7" fmla="*/ 0 h 120000"/>
                  <a:gd name="T8" fmla="*/ 8421 w 120000"/>
                  <a:gd name="T9" fmla="*/ 0 h 120000"/>
                  <a:gd name="T10" fmla="*/ 0 w 120000"/>
                  <a:gd name="T11" fmla="*/ 63529 h 120000"/>
                  <a:gd name="T12" fmla="*/ 8421 w 120000"/>
                  <a:gd name="T13" fmla="*/ 12000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8421" y="120000"/>
                    </a:moveTo>
                    <a:cubicBezTo>
                      <a:pt x="110526" y="120000"/>
                      <a:pt x="110526" y="120000"/>
                      <a:pt x="110526" y="120000"/>
                    </a:cubicBezTo>
                    <a:cubicBezTo>
                      <a:pt x="115789" y="120000"/>
                      <a:pt x="119999" y="98823"/>
                      <a:pt x="119999" y="63529"/>
                    </a:cubicBezTo>
                    <a:cubicBezTo>
                      <a:pt x="119999" y="28235"/>
                      <a:pt x="115789" y="0"/>
                      <a:pt x="110526" y="0"/>
                    </a:cubicBezTo>
                    <a:cubicBezTo>
                      <a:pt x="8421" y="0"/>
                      <a:pt x="8421" y="0"/>
                      <a:pt x="8421" y="0"/>
                    </a:cubicBezTo>
                    <a:cubicBezTo>
                      <a:pt x="3157" y="0"/>
                      <a:pt x="0" y="28235"/>
                      <a:pt x="0" y="63529"/>
                    </a:cubicBezTo>
                    <a:cubicBezTo>
                      <a:pt x="0" y="98823"/>
                      <a:pt x="3157" y="120000"/>
                      <a:pt x="8421" y="120000"/>
                    </a:cubicBezTo>
                    <a:close/>
                  </a:path>
                </a:pathLst>
              </a:custGeom>
              <a:solidFill>
                <a:srgbClr val="5F6062"/>
              </a:solidFill>
              <a:ln w="9525">
                <a:noFill/>
                <a:round/>
                <a:headEnd/>
                <a:tailEnd/>
              </a:ln>
            </p:spPr>
            <p:txBody>
              <a:bodyPr lIns="68569" tIns="34275" rIns="68569" bIns="34275"/>
              <a:lstStyle/>
              <a:p>
                <a:endParaRPr lang="en-US" sz="1425"/>
              </a:p>
            </p:txBody>
          </p:sp>
          <p:sp>
            <p:nvSpPr>
              <p:cNvPr id="46153" name="Shape 300"/>
              <p:cNvSpPr>
                <a:spLocks/>
              </p:cNvSpPr>
              <p:nvPr/>
            </p:nvSpPr>
            <p:spPr bwMode="auto">
              <a:xfrm>
                <a:off x="9078913" y="2528888"/>
                <a:ext cx="1387474" cy="1866900"/>
              </a:xfrm>
              <a:custGeom>
                <a:avLst/>
                <a:gdLst>
                  <a:gd name="T0" fmla="*/ 109297 w 120000"/>
                  <a:gd name="T1" fmla="*/ 0 h 120000"/>
                  <a:gd name="T2" fmla="*/ 10702 w 120000"/>
                  <a:gd name="T3" fmla="*/ 0 h 120000"/>
                  <a:gd name="T4" fmla="*/ 0 w 120000"/>
                  <a:gd name="T5" fmla="*/ 8915 h 120000"/>
                  <a:gd name="T6" fmla="*/ 0 w 120000"/>
                  <a:gd name="T7" fmla="*/ 111084 h 120000"/>
                  <a:gd name="T8" fmla="*/ 10702 w 120000"/>
                  <a:gd name="T9" fmla="*/ 120000 h 120000"/>
                  <a:gd name="T10" fmla="*/ 60324 w 120000"/>
                  <a:gd name="T11" fmla="*/ 120000 h 120000"/>
                  <a:gd name="T12" fmla="*/ 51567 w 120000"/>
                  <a:gd name="T13" fmla="*/ 109156 h 120000"/>
                  <a:gd name="T14" fmla="*/ 51567 w 120000"/>
                  <a:gd name="T15" fmla="*/ 103614 h 120000"/>
                  <a:gd name="T16" fmla="*/ 12000 w 120000"/>
                  <a:gd name="T17" fmla="*/ 103614 h 120000"/>
                  <a:gd name="T18" fmla="*/ 12000 w 120000"/>
                  <a:gd name="T19" fmla="*/ 13734 h 120000"/>
                  <a:gd name="T20" fmla="*/ 14594 w 120000"/>
                  <a:gd name="T21" fmla="*/ 11325 h 120000"/>
                  <a:gd name="T22" fmla="*/ 105081 w 120000"/>
                  <a:gd name="T23" fmla="*/ 11325 h 120000"/>
                  <a:gd name="T24" fmla="*/ 108000 w 120000"/>
                  <a:gd name="T25" fmla="*/ 13734 h 120000"/>
                  <a:gd name="T26" fmla="*/ 108000 w 120000"/>
                  <a:gd name="T27" fmla="*/ 82168 h 120000"/>
                  <a:gd name="T28" fmla="*/ 114486 w 120000"/>
                  <a:gd name="T29" fmla="*/ 83855 h 120000"/>
                  <a:gd name="T30" fmla="*/ 120000 w 120000"/>
                  <a:gd name="T31" fmla="*/ 86265 h 120000"/>
                  <a:gd name="T32" fmla="*/ 120000 w 120000"/>
                  <a:gd name="T33" fmla="*/ 8915 h 120000"/>
                  <a:gd name="T34" fmla="*/ 109297 w 120000"/>
                  <a:gd name="T35" fmla="*/ 0 h 12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0000"/>
                  <a:gd name="T55" fmla="*/ 0 h 120000"/>
                  <a:gd name="T56" fmla="*/ 120000 w 120000"/>
                  <a:gd name="T57" fmla="*/ 120000 h 1200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0000" h="120000" extrusionOk="0">
                    <a:moveTo>
                      <a:pt x="109297" y="0"/>
                    </a:moveTo>
                    <a:cubicBezTo>
                      <a:pt x="10702" y="0"/>
                      <a:pt x="10702" y="0"/>
                      <a:pt x="10702" y="0"/>
                    </a:cubicBezTo>
                    <a:cubicBezTo>
                      <a:pt x="2918" y="0"/>
                      <a:pt x="0" y="2650"/>
                      <a:pt x="0" y="8915"/>
                    </a:cubicBezTo>
                    <a:cubicBezTo>
                      <a:pt x="0" y="111084"/>
                      <a:pt x="0" y="111084"/>
                      <a:pt x="0" y="111084"/>
                    </a:cubicBezTo>
                    <a:cubicBezTo>
                      <a:pt x="0" y="117349"/>
                      <a:pt x="2918" y="120000"/>
                      <a:pt x="10702" y="120000"/>
                    </a:cubicBezTo>
                    <a:cubicBezTo>
                      <a:pt x="60324" y="120000"/>
                      <a:pt x="60324" y="120000"/>
                      <a:pt x="60324" y="120000"/>
                    </a:cubicBezTo>
                    <a:cubicBezTo>
                      <a:pt x="57729" y="116144"/>
                      <a:pt x="54810" y="112289"/>
                      <a:pt x="51567" y="109156"/>
                    </a:cubicBezTo>
                    <a:cubicBezTo>
                      <a:pt x="51567" y="103614"/>
                      <a:pt x="51567" y="103614"/>
                      <a:pt x="51567" y="103614"/>
                    </a:cubicBezTo>
                    <a:cubicBezTo>
                      <a:pt x="12000" y="103614"/>
                      <a:pt x="12000" y="103614"/>
                      <a:pt x="12000" y="103614"/>
                    </a:cubicBezTo>
                    <a:cubicBezTo>
                      <a:pt x="12000" y="13734"/>
                      <a:pt x="12000" y="13734"/>
                      <a:pt x="12000" y="13734"/>
                    </a:cubicBezTo>
                    <a:cubicBezTo>
                      <a:pt x="12000" y="11807"/>
                      <a:pt x="12324" y="11325"/>
                      <a:pt x="14594" y="11325"/>
                    </a:cubicBezTo>
                    <a:cubicBezTo>
                      <a:pt x="105081" y="11325"/>
                      <a:pt x="105081" y="11325"/>
                      <a:pt x="105081" y="11325"/>
                    </a:cubicBezTo>
                    <a:cubicBezTo>
                      <a:pt x="107351" y="11325"/>
                      <a:pt x="108000" y="11807"/>
                      <a:pt x="108000" y="13734"/>
                    </a:cubicBezTo>
                    <a:cubicBezTo>
                      <a:pt x="108000" y="82168"/>
                      <a:pt x="108000" y="82168"/>
                      <a:pt x="108000" y="82168"/>
                    </a:cubicBezTo>
                    <a:cubicBezTo>
                      <a:pt x="109945" y="82650"/>
                      <a:pt x="112216" y="83373"/>
                      <a:pt x="114486" y="83855"/>
                    </a:cubicBezTo>
                    <a:cubicBezTo>
                      <a:pt x="116756" y="84578"/>
                      <a:pt x="118702" y="85301"/>
                      <a:pt x="120000" y="86265"/>
                    </a:cubicBezTo>
                    <a:cubicBezTo>
                      <a:pt x="120000" y="8915"/>
                      <a:pt x="120000" y="8915"/>
                      <a:pt x="120000" y="8915"/>
                    </a:cubicBezTo>
                    <a:cubicBezTo>
                      <a:pt x="120000" y="2650"/>
                      <a:pt x="117081" y="0"/>
                      <a:pt x="109297" y="0"/>
                    </a:cubicBezTo>
                    <a:close/>
                  </a:path>
                </a:pathLst>
              </a:custGeom>
              <a:solidFill>
                <a:srgbClr val="5F6062"/>
              </a:solidFill>
              <a:ln w="9525">
                <a:noFill/>
                <a:round/>
                <a:headEnd/>
                <a:tailEnd/>
              </a:ln>
            </p:spPr>
            <p:txBody>
              <a:bodyPr lIns="68569" tIns="34275" rIns="68569" bIns="34275"/>
              <a:lstStyle/>
              <a:p>
                <a:endParaRPr lang="en-US" sz="1425"/>
              </a:p>
            </p:txBody>
          </p:sp>
          <p:sp>
            <p:nvSpPr>
              <p:cNvPr id="46154" name="Shape 301"/>
              <p:cNvSpPr>
                <a:spLocks/>
              </p:cNvSpPr>
              <p:nvPr/>
            </p:nvSpPr>
            <p:spPr bwMode="auto">
              <a:xfrm>
                <a:off x="9340850" y="3275013"/>
                <a:ext cx="447674" cy="66674"/>
              </a:xfrm>
              <a:custGeom>
                <a:avLst/>
                <a:gdLst>
                  <a:gd name="T0" fmla="*/ 8067 w 120000"/>
                  <a:gd name="T1" fmla="*/ 120000 h 120000"/>
                  <a:gd name="T2" fmla="*/ 111932 w 120000"/>
                  <a:gd name="T3" fmla="*/ 120000 h 120000"/>
                  <a:gd name="T4" fmla="*/ 120000 w 120000"/>
                  <a:gd name="T5" fmla="*/ 60000 h 120000"/>
                  <a:gd name="T6" fmla="*/ 111932 w 120000"/>
                  <a:gd name="T7" fmla="*/ 0 h 120000"/>
                  <a:gd name="T8" fmla="*/ 8067 w 120000"/>
                  <a:gd name="T9" fmla="*/ 0 h 120000"/>
                  <a:gd name="T10" fmla="*/ 0 w 120000"/>
                  <a:gd name="T11" fmla="*/ 60000 h 120000"/>
                  <a:gd name="T12" fmla="*/ 8067 w 120000"/>
                  <a:gd name="T13" fmla="*/ 12000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8067" y="120000"/>
                    </a:moveTo>
                    <a:cubicBezTo>
                      <a:pt x="111932" y="120000"/>
                      <a:pt x="111932" y="120000"/>
                      <a:pt x="111932" y="120000"/>
                    </a:cubicBezTo>
                    <a:cubicBezTo>
                      <a:pt x="116974" y="120000"/>
                      <a:pt x="120000" y="93333"/>
                      <a:pt x="120000" y="60000"/>
                    </a:cubicBezTo>
                    <a:cubicBezTo>
                      <a:pt x="120000" y="26666"/>
                      <a:pt x="116974" y="0"/>
                      <a:pt x="111932" y="0"/>
                    </a:cubicBezTo>
                    <a:cubicBezTo>
                      <a:pt x="8067" y="0"/>
                      <a:pt x="8067" y="0"/>
                      <a:pt x="8067" y="0"/>
                    </a:cubicBezTo>
                    <a:cubicBezTo>
                      <a:pt x="3025" y="0"/>
                      <a:pt x="0" y="26666"/>
                      <a:pt x="0" y="60000"/>
                    </a:cubicBezTo>
                    <a:cubicBezTo>
                      <a:pt x="0" y="93333"/>
                      <a:pt x="3025" y="120000"/>
                      <a:pt x="8067" y="120000"/>
                    </a:cubicBezTo>
                    <a:close/>
                  </a:path>
                </a:pathLst>
              </a:custGeom>
              <a:solidFill>
                <a:srgbClr val="5F6062"/>
              </a:solidFill>
              <a:ln w="9525">
                <a:noFill/>
                <a:round/>
                <a:headEnd/>
                <a:tailEnd/>
              </a:ln>
            </p:spPr>
            <p:txBody>
              <a:bodyPr lIns="68569" tIns="34275" rIns="68569" bIns="34275"/>
              <a:lstStyle/>
              <a:p>
                <a:endParaRPr lang="en-US" sz="1425"/>
              </a:p>
            </p:txBody>
          </p:sp>
        </p:grpSp>
        <p:sp>
          <p:nvSpPr>
            <p:cNvPr id="46148" name="Shape 302"/>
            <p:cNvSpPr>
              <a:spLocks/>
            </p:cNvSpPr>
            <p:nvPr/>
          </p:nvSpPr>
          <p:spPr bwMode="auto">
            <a:xfrm>
              <a:off x="9916896" y="2448573"/>
              <a:ext cx="773844" cy="640571"/>
            </a:xfrm>
            <a:custGeom>
              <a:avLst/>
              <a:gdLst>
                <a:gd name="T0" fmla="*/ 6091 w 120000"/>
                <a:gd name="T1" fmla="*/ 119999 h 120000"/>
                <a:gd name="T2" fmla="*/ 0 w 120000"/>
                <a:gd name="T3" fmla="*/ 7350 h 120000"/>
                <a:gd name="T4" fmla="*/ 113908 w 120000"/>
                <a:gd name="T5" fmla="*/ 0 h 120000"/>
                <a:gd name="T6" fmla="*/ 120000 w 120000"/>
                <a:gd name="T7" fmla="*/ 112649 h 120000"/>
                <a:gd name="T8" fmla="*/ 6091 w 120000"/>
                <a:gd name="T9" fmla="*/ 4777 h 120000"/>
                <a:gd name="T10" fmla="*/ 4111 w 120000"/>
                <a:gd name="T11" fmla="*/ 112649 h 120000"/>
                <a:gd name="T12" fmla="*/ 113908 w 120000"/>
                <a:gd name="T13" fmla="*/ 115222 h 120000"/>
                <a:gd name="T14" fmla="*/ 116040 w 120000"/>
                <a:gd name="T15" fmla="*/ 7350 h 120000"/>
                <a:gd name="T16" fmla="*/ 6091 w 120000"/>
                <a:gd name="T17" fmla="*/ 4777 h 120000"/>
                <a:gd name="T18" fmla="*/ 12335 w 120000"/>
                <a:gd name="T19" fmla="*/ 12312 h 120000"/>
                <a:gd name="T20" fmla="*/ 50558 w 120000"/>
                <a:gd name="T21" fmla="*/ 19111 h 120000"/>
                <a:gd name="T22" fmla="*/ 50558 w 120000"/>
                <a:gd name="T23" fmla="*/ 77366 h 120000"/>
                <a:gd name="T24" fmla="*/ 12335 w 120000"/>
                <a:gd name="T25" fmla="*/ 83981 h 120000"/>
                <a:gd name="T26" fmla="*/ 50558 w 120000"/>
                <a:gd name="T27" fmla="*/ 77366 h 120000"/>
                <a:gd name="T28" fmla="*/ 12335 w 120000"/>
                <a:gd name="T29" fmla="*/ 100520 h 120000"/>
                <a:gd name="T30" fmla="*/ 50558 w 120000"/>
                <a:gd name="T31" fmla="*/ 107320 h 120000"/>
                <a:gd name="T32" fmla="*/ 50558 w 120000"/>
                <a:gd name="T33" fmla="*/ 88943 h 120000"/>
                <a:gd name="T34" fmla="*/ 12335 w 120000"/>
                <a:gd name="T35" fmla="*/ 95558 h 120000"/>
                <a:gd name="T36" fmla="*/ 50558 w 120000"/>
                <a:gd name="T37" fmla="*/ 88943 h 120000"/>
                <a:gd name="T38" fmla="*/ 64568 w 120000"/>
                <a:gd name="T39" fmla="*/ 53108 h 120000"/>
                <a:gd name="T40" fmla="*/ 74619 w 120000"/>
                <a:gd name="T41" fmla="*/ 70934 h 120000"/>
                <a:gd name="T42" fmla="*/ 102944 w 120000"/>
                <a:gd name="T43" fmla="*/ 26830 h 120000"/>
                <a:gd name="T44" fmla="*/ 92893 w 120000"/>
                <a:gd name="T45" fmla="*/ 70934 h 120000"/>
                <a:gd name="T46" fmla="*/ 102944 w 120000"/>
                <a:gd name="T47" fmla="*/ 26830 h 120000"/>
                <a:gd name="T48" fmla="*/ 78730 w 120000"/>
                <a:gd name="T49" fmla="*/ 38223 h 120000"/>
                <a:gd name="T50" fmla="*/ 88781 w 120000"/>
                <a:gd name="T51" fmla="*/ 70934 h 120000"/>
                <a:gd name="T52" fmla="*/ 99593 w 120000"/>
                <a:gd name="T53" fmla="*/ 82511 h 120000"/>
                <a:gd name="T54" fmla="*/ 96852 w 120000"/>
                <a:gd name="T55" fmla="*/ 88392 h 120000"/>
                <a:gd name="T56" fmla="*/ 86954 w 120000"/>
                <a:gd name="T57" fmla="*/ 95191 h 120000"/>
                <a:gd name="T58" fmla="*/ 78274 w 120000"/>
                <a:gd name="T59" fmla="*/ 90964 h 120000"/>
                <a:gd name="T60" fmla="*/ 75380 w 120000"/>
                <a:gd name="T61" fmla="*/ 85267 h 120000"/>
                <a:gd name="T62" fmla="*/ 72487 w 120000"/>
                <a:gd name="T63" fmla="*/ 90781 h 120000"/>
                <a:gd name="T64" fmla="*/ 65786 w 120000"/>
                <a:gd name="T65" fmla="*/ 97212 h 120000"/>
                <a:gd name="T66" fmla="*/ 75380 w 120000"/>
                <a:gd name="T67" fmla="*/ 92986 h 120000"/>
                <a:gd name="T68" fmla="*/ 84060 w 120000"/>
                <a:gd name="T69" fmla="*/ 97212 h 120000"/>
                <a:gd name="T70" fmla="*/ 86954 w 120000"/>
                <a:gd name="T71" fmla="*/ 102909 h 120000"/>
                <a:gd name="T72" fmla="*/ 89695 w 120000"/>
                <a:gd name="T73" fmla="*/ 97029 h 120000"/>
                <a:gd name="T74" fmla="*/ 99593 w 120000"/>
                <a:gd name="T75" fmla="*/ 90229 h 120000"/>
                <a:gd name="T76" fmla="*/ 99593 w 120000"/>
                <a:gd name="T77" fmla="*/ 82511 h 120000"/>
                <a:gd name="T78" fmla="*/ 38984 w 120000"/>
                <a:gd name="T79" fmla="*/ 43369 h 120000"/>
                <a:gd name="T80" fmla="*/ 39289 w 120000"/>
                <a:gd name="T81" fmla="*/ 44471 h 120000"/>
                <a:gd name="T82" fmla="*/ 50101 w 120000"/>
                <a:gd name="T83" fmla="*/ 47228 h 120000"/>
                <a:gd name="T84" fmla="*/ 49644 w 120000"/>
                <a:gd name="T85" fmla="*/ 42633 h 120000"/>
                <a:gd name="T86" fmla="*/ 43248 w 120000"/>
                <a:gd name="T87" fmla="*/ 30689 h 120000"/>
                <a:gd name="T88" fmla="*/ 38984 w 120000"/>
                <a:gd name="T89" fmla="*/ 43369 h 120000"/>
                <a:gd name="T90" fmla="*/ 39441 w 120000"/>
                <a:gd name="T91" fmla="*/ 51822 h 120000"/>
                <a:gd name="T92" fmla="*/ 38984 w 120000"/>
                <a:gd name="T93" fmla="*/ 52924 h 120000"/>
                <a:gd name="T94" fmla="*/ 31370 w 120000"/>
                <a:gd name="T95" fmla="*/ 58437 h 120000"/>
                <a:gd name="T96" fmla="*/ 31370 w 120000"/>
                <a:gd name="T97" fmla="*/ 37856 h 120000"/>
                <a:gd name="T98" fmla="*/ 42487 w 120000"/>
                <a:gd name="T99" fmla="*/ 29954 h 120000"/>
                <a:gd name="T100" fmla="*/ 12639 w 120000"/>
                <a:gd name="T101" fmla="*/ 48147 h 120000"/>
                <a:gd name="T102" fmla="*/ 49492 w 120000"/>
                <a:gd name="T103" fmla="*/ 54027 h 120000"/>
                <a:gd name="T104" fmla="*/ 49644 w 120000"/>
                <a:gd name="T105" fmla="*/ 53108 h 120000"/>
                <a:gd name="T106" fmla="*/ 50101 w 120000"/>
                <a:gd name="T107" fmla="*/ 48330 h 1200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20000"/>
                <a:gd name="T163" fmla="*/ 0 h 120000"/>
                <a:gd name="T164" fmla="*/ 120000 w 120000"/>
                <a:gd name="T165" fmla="*/ 120000 h 1200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20000" h="120000" extrusionOk="0">
                  <a:moveTo>
                    <a:pt x="113908" y="119999"/>
                  </a:moveTo>
                  <a:cubicBezTo>
                    <a:pt x="6091" y="119999"/>
                    <a:pt x="6091" y="119999"/>
                    <a:pt x="6091" y="119999"/>
                  </a:cubicBezTo>
                  <a:cubicBezTo>
                    <a:pt x="2741" y="119999"/>
                    <a:pt x="0" y="116875"/>
                    <a:pt x="0" y="112649"/>
                  </a:cubicBezTo>
                  <a:cubicBezTo>
                    <a:pt x="0" y="7350"/>
                    <a:pt x="0" y="7350"/>
                    <a:pt x="0" y="7350"/>
                  </a:cubicBezTo>
                  <a:cubicBezTo>
                    <a:pt x="0" y="3307"/>
                    <a:pt x="2741" y="0"/>
                    <a:pt x="6091" y="0"/>
                  </a:cubicBezTo>
                  <a:cubicBezTo>
                    <a:pt x="113908" y="0"/>
                    <a:pt x="113908" y="0"/>
                    <a:pt x="113908" y="0"/>
                  </a:cubicBezTo>
                  <a:cubicBezTo>
                    <a:pt x="117411" y="0"/>
                    <a:pt x="120000" y="3307"/>
                    <a:pt x="120000" y="7350"/>
                  </a:cubicBezTo>
                  <a:cubicBezTo>
                    <a:pt x="120000" y="112649"/>
                    <a:pt x="120000" y="112649"/>
                    <a:pt x="120000" y="112649"/>
                  </a:cubicBezTo>
                  <a:cubicBezTo>
                    <a:pt x="120000" y="116875"/>
                    <a:pt x="117411" y="119999"/>
                    <a:pt x="113908" y="119999"/>
                  </a:cubicBezTo>
                  <a:close/>
                  <a:moveTo>
                    <a:pt x="6091" y="4777"/>
                  </a:moveTo>
                  <a:cubicBezTo>
                    <a:pt x="5025" y="4777"/>
                    <a:pt x="4111" y="5880"/>
                    <a:pt x="4111" y="7350"/>
                  </a:cubicBezTo>
                  <a:cubicBezTo>
                    <a:pt x="4111" y="112649"/>
                    <a:pt x="4111" y="112649"/>
                    <a:pt x="4111" y="112649"/>
                  </a:cubicBezTo>
                  <a:cubicBezTo>
                    <a:pt x="4111" y="114119"/>
                    <a:pt x="5025" y="115222"/>
                    <a:pt x="6091" y="115222"/>
                  </a:cubicBezTo>
                  <a:cubicBezTo>
                    <a:pt x="113908" y="115222"/>
                    <a:pt x="113908" y="115222"/>
                    <a:pt x="113908" y="115222"/>
                  </a:cubicBezTo>
                  <a:cubicBezTo>
                    <a:pt x="115126" y="115222"/>
                    <a:pt x="116040" y="114119"/>
                    <a:pt x="116040" y="112649"/>
                  </a:cubicBezTo>
                  <a:cubicBezTo>
                    <a:pt x="116040" y="7350"/>
                    <a:pt x="116040" y="7350"/>
                    <a:pt x="116040" y="7350"/>
                  </a:cubicBezTo>
                  <a:cubicBezTo>
                    <a:pt x="116040" y="5880"/>
                    <a:pt x="115126" y="4777"/>
                    <a:pt x="113908" y="4777"/>
                  </a:cubicBezTo>
                  <a:lnTo>
                    <a:pt x="6091" y="4777"/>
                  </a:lnTo>
                  <a:close/>
                  <a:moveTo>
                    <a:pt x="50558" y="12312"/>
                  </a:moveTo>
                  <a:cubicBezTo>
                    <a:pt x="12335" y="12312"/>
                    <a:pt x="12335" y="12312"/>
                    <a:pt x="12335" y="12312"/>
                  </a:cubicBezTo>
                  <a:cubicBezTo>
                    <a:pt x="12335" y="19111"/>
                    <a:pt x="12335" y="19111"/>
                    <a:pt x="12335" y="19111"/>
                  </a:cubicBezTo>
                  <a:cubicBezTo>
                    <a:pt x="50558" y="19111"/>
                    <a:pt x="50558" y="19111"/>
                    <a:pt x="50558" y="19111"/>
                  </a:cubicBezTo>
                  <a:lnTo>
                    <a:pt x="50558" y="12312"/>
                  </a:lnTo>
                  <a:close/>
                  <a:moveTo>
                    <a:pt x="50558" y="77366"/>
                  </a:moveTo>
                  <a:cubicBezTo>
                    <a:pt x="12335" y="77366"/>
                    <a:pt x="12335" y="77366"/>
                    <a:pt x="12335" y="77366"/>
                  </a:cubicBezTo>
                  <a:cubicBezTo>
                    <a:pt x="12335" y="83981"/>
                    <a:pt x="12335" y="83981"/>
                    <a:pt x="12335" y="83981"/>
                  </a:cubicBezTo>
                  <a:cubicBezTo>
                    <a:pt x="50558" y="83981"/>
                    <a:pt x="50558" y="83981"/>
                    <a:pt x="50558" y="83981"/>
                  </a:cubicBezTo>
                  <a:lnTo>
                    <a:pt x="50558" y="77366"/>
                  </a:lnTo>
                  <a:close/>
                  <a:moveTo>
                    <a:pt x="50558" y="100520"/>
                  </a:moveTo>
                  <a:cubicBezTo>
                    <a:pt x="12335" y="100520"/>
                    <a:pt x="12335" y="100520"/>
                    <a:pt x="12335" y="100520"/>
                  </a:cubicBezTo>
                  <a:cubicBezTo>
                    <a:pt x="12335" y="107320"/>
                    <a:pt x="12335" y="107320"/>
                    <a:pt x="12335" y="107320"/>
                  </a:cubicBezTo>
                  <a:cubicBezTo>
                    <a:pt x="50558" y="107320"/>
                    <a:pt x="50558" y="107320"/>
                    <a:pt x="50558" y="107320"/>
                  </a:cubicBezTo>
                  <a:lnTo>
                    <a:pt x="50558" y="100520"/>
                  </a:lnTo>
                  <a:close/>
                  <a:moveTo>
                    <a:pt x="50558" y="88943"/>
                  </a:moveTo>
                  <a:cubicBezTo>
                    <a:pt x="12335" y="88943"/>
                    <a:pt x="12335" y="88943"/>
                    <a:pt x="12335" y="88943"/>
                  </a:cubicBezTo>
                  <a:cubicBezTo>
                    <a:pt x="12335" y="95558"/>
                    <a:pt x="12335" y="95558"/>
                    <a:pt x="12335" y="95558"/>
                  </a:cubicBezTo>
                  <a:cubicBezTo>
                    <a:pt x="50558" y="95558"/>
                    <a:pt x="50558" y="95558"/>
                    <a:pt x="50558" y="95558"/>
                  </a:cubicBezTo>
                  <a:lnTo>
                    <a:pt x="50558" y="88943"/>
                  </a:lnTo>
                  <a:close/>
                  <a:moveTo>
                    <a:pt x="74619" y="53108"/>
                  </a:moveTo>
                  <a:cubicBezTo>
                    <a:pt x="64568" y="53108"/>
                    <a:pt x="64568" y="53108"/>
                    <a:pt x="64568" y="53108"/>
                  </a:cubicBezTo>
                  <a:cubicBezTo>
                    <a:pt x="64568" y="70934"/>
                    <a:pt x="64568" y="70934"/>
                    <a:pt x="64568" y="70934"/>
                  </a:cubicBezTo>
                  <a:cubicBezTo>
                    <a:pt x="74619" y="70934"/>
                    <a:pt x="74619" y="70934"/>
                    <a:pt x="74619" y="70934"/>
                  </a:cubicBezTo>
                  <a:lnTo>
                    <a:pt x="74619" y="53108"/>
                  </a:lnTo>
                  <a:close/>
                  <a:moveTo>
                    <a:pt x="102944" y="26830"/>
                  </a:moveTo>
                  <a:cubicBezTo>
                    <a:pt x="92893" y="26830"/>
                    <a:pt x="92893" y="26830"/>
                    <a:pt x="92893" y="26830"/>
                  </a:cubicBezTo>
                  <a:cubicBezTo>
                    <a:pt x="92893" y="70934"/>
                    <a:pt x="92893" y="70934"/>
                    <a:pt x="92893" y="70934"/>
                  </a:cubicBezTo>
                  <a:cubicBezTo>
                    <a:pt x="102944" y="70934"/>
                    <a:pt x="102944" y="70934"/>
                    <a:pt x="102944" y="70934"/>
                  </a:cubicBezTo>
                  <a:lnTo>
                    <a:pt x="102944" y="26830"/>
                  </a:lnTo>
                  <a:close/>
                  <a:moveTo>
                    <a:pt x="88781" y="38223"/>
                  </a:moveTo>
                  <a:cubicBezTo>
                    <a:pt x="78730" y="38223"/>
                    <a:pt x="78730" y="38223"/>
                    <a:pt x="78730" y="38223"/>
                  </a:cubicBezTo>
                  <a:cubicBezTo>
                    <a:pt x="78730" y="70934"/>
                    <a:pt x="78730" y="70934"/>
                    <a:pt x="78730" y="70934"/>
                  </a:cubicBezTo>
                  <a:cubicBezTo>
                    <a:pt x="88781" y="70934"/>
                    <a:pt x="88781" y="70934"/>
                    <a:pt x="88781" y="70934"/>
                  </a:cubicBezTo>
                  <a:lnTo>
                    <a:pt x="88781" y="38223"/>
                  </a:lnTo>
                  <a:close/>
                  <a:moveTo>
                    <a:pt x="99593" y="82511"/>
                  </a:moveTo>
                  <a:cubicBezTo>
                    <a:pt x="97766" y="82511"/>
                    <a:pt x="96395" y="84165"/>
                    <a:pt x="96395" y="86370"/>
                  </a:cubicBezTo>
                  <a:cubicBezTo>
                    <a:pt x="96395" y="87105"/>
                    <a:pt x="96548" y="87840"/>
                    <a:pt x="96852" y="88392"/>
                  </a:cubicBezTo>
                  <a:cubicBezTo>
                    <a:pt x="89086" y="96110"/>
                    <a:pt x="89086" y="96110"/>
                    <a:pt x="89086" y="96110"/>
                  </a:cubicBezTo>
                  <a:cubicBezTo>
                    <a:pt x="88477" y="95558"/>
                    <a:pt x="87715" y="95191"/>
                    <a:pt x="86954" y="95191"/>
                  </a:cubicBezTo>
                  <a:cubicBezTo>
                    <a:pt x="86040" y="95191"/>
                    <a:pt x="85279" y="95558"/>
                    <a:pt x="84670" y="96294"/>
                  </a:cubicBezTo>
                  <a:cubicBezTo>
                    <a:pt x="78274" y="90964"/>
                    <a:pt x="78274" y="90964"/>
                    <a:pt x="78274" y="90964"/>
                  </a:cubicBezTo>
                  <a:cubicBezTo>
                    <a:pt x="78426" y="90413"/>
                    <a:pt x="78578" y="89862"/>
                    <a:pt x="78578" y="89127"/>
                  </a:cubicBezTo>
                  <a:cubicBezTo>
                    <a:pt x="78578" y="87105"/>
                    <a:pt x="77208" y="85267"/>
                    <a:pt x="75380" y="85267"/>
                  </a:cubicBezTo>
                  <a:cubicBezTo>
                    <a:pt x="73705" y="85267"/>
                    <a:pt x="72182" y="87105"/>
                    <a:pt x="72182" y="89127"/>
                  </a:cubicBezTo>
                  <a:cubicBezTo>
                    <a:pt x="72182" y="89678"/>
                    <a:pt x="72335" y="90229"/>
                    <a:pt x="72487" y="90781"/>
                  </a:cubicBezTo>
                  <a:cubicBezTo>
                    <a:pt x="65329" y="96110"/>
                    <a:pt x="65329" y="96110"/>
                    <a:pt x="65329" y="96110"/>
                  </a:cubicBezTo>
                  <a:cubicBezTo>
                    <a:pt x="65786" y="97212"/>
                    <a:pt x="65786" y="97212"/>
                    <a:pt x="65786" y="97212"/>
                  </a:cubicBezTo>
                  <a:cubicBezTo>
                    <a:pt x="72944" y="91699"/>
                    <a:pt x="72944" y="91699"/>
                    <a:pt x="72944" y="91699"/>
                  </a:cubicBezTo>
                  <a:cubicBezTo>
                    <a:pt x="73553" y="92618"/>
                    <a:pt x="74467" y="92986"/>
                    <a:pt x="75380" y="92986"/>
                  </a:cubicBezTo>
                  <a:cubicBezTo>
                    <a:pt x="76294" y="92986"/>
                    <a:pt x="77055" y="92618"/>
                    <a:pt x="77664" y="91883"/>
                  </a:cubicBezTo>
                  <a:cubicBezTo>
                    <a:pt x="84060" y="97212"/>
                    <a:pt x="84060" y="97212"/>
                    <a:pt x="84060" y="97212"/>
                  </a:cubicBezTo>
                  <a:cubicBezTo>
                    <a:pt x="83908" y="97764"/>
                    <a:pt x="83756" y="98315"/>
                    <a:pt x="83756" y="99050"/>
                  </a:cubicBezTo>
                  <a:cubicBezTo>
                    <a:pt x="83756" y="101071"/>
                    <a:pt x="85126" y="102909"/>
                    <a:pt x="86954" y="102909"/>
                  </a:cubicBezTo>
                  <a:cubicBezTo>
                    <a:pt x="88781" y="102909"/>
                    <a:pt x="90152" y="101071"/>
                    <a:pt x="90152" y="99050"/>
                  </a:cubicBezTo>
                  <a:cubicBezTo>
                    <a:pt x="90152" y="98315"/>
                    <a:pt x="90000" y="97580"/>
                    <a:pt x="89695" y="97029"/>
                  </a:cubicBezTo>
                  <a:cubicBezTo>
                    <a:pt x="97461" y="89310"/>
                    <a:pt x="97461" y="89310"/>
                    <a:pt x="97461" y="89310"/>
                  </a:cubicBezTo>
                  <a:cubicBezTo>
                    <a:pt x="98071" y="89862"/>
                    <a:pt x="98832" y="90229"/>
                    <a:pt x="99593" y="90229"/>
                  </a:cubicBezTo>
                  <a:cubicBezTo>
                    <a:pt x="101269" y="90229"/>
                    <a:pt x="102791" y="88575"/>
                    <a:pt x="102791" y="86370"/>
                  </a:cubicBezTo>
                  <a:cubicBezTo>
                    <a:pt x="102791" y="84165"/>
                    <a:pt x="101269" y="82511"/>
                    <a:pt x="99593" y="82511"/>
                  </a:cubicBezTo>
                  <a:close/>
                  <a:moveTo>
                    <a:pt x="38984" y="43369"/>
                  </a:moveTo>
                  <a:cubicBezTo>
                    <a:pt x="38984" y="43369"/>
                    <a:pt x="38984" y="43369"/>
                    <a:pt x="38984" y="43369"/>
                  </a:cubicBezTo>
                  <a:cubicBezTo>
                    <a:pt x="38984" y="43736"/>
                    <a:pt x="39137" y="44104"/>
                    <a:pt x="39289" y="44287"/>
                  </a:cubicBezTo>
                  <a:cubicBezTo>
                    <a:pt x="39289" y="44471"/>
                    <a:pt x="39289" y="44471"/>
                    <a:pt x="39289" y="44471"/>
                  </a:cubicBezTo>
                  <a:cubicBezTo>
                    <a:pt x="39593" y="45390"/>
                    <a:pt x="39898" y="46309"/>
                    <a:pt x="39898" y="47228"/>
                  </a:cubicBezTo>
                  <a:cubicBezTo>
                    <a:pt x="50101" y="47228"/>
                    <a:pt x="50101" y="47228"/>
                    <a:pt x="50101" y="47228"/>
                  </a:cubicBezTo>
                  <a:cubicBezTo>
                    <a:pt x="50101" y="45758"/>
                    <a:pt x="49949" y="44287"/>
                    <a:pt x="49644" y="43001"/>
                  </a:cubicBezTo>
                  <a:cubicBezTo>
                    <a:pt x="49644" y="42817"/>
                    <a:pt x="49644" y="42817"/>
                    <a:pt x="49644" y="42633"/>
                  </a:cubicBezTo>
                  <a:cubicBezTo>
                    <a:pt x="49492" y="42266"/>
                    <a:pt x="49340" y="41898"/>
                    <a:pt x="49187" y="41347"/>
                  </a:cubicBezTo>
                  <a:cubicBezTo>
                    <a:pt x="48121" y="37120"/>
                    <a:pt x="46142" y="33445"/>
                    <a:pt x="43248" y="30689"/>
                  </a:cubicBezTo>
                  <a:cubicBezTo>
                    <a:pt x="37005" y="40428"/>
                    <a:pt x="37005" y="40428"/>
                    <a:pt x="37005" y="40428"/>
                  </a:cubicBezTo>
                  <a:cubicBezTo>
                    <a:pt x="37766" y="41347"/>
                    <a:pt x="38375" y="42266"/>
                    <a:pt x="38984" y="43369"/>
                  </a:cubicBezTo>
                  <a:close/>
                  <a:moveTo>
                    <a:pt x="39898" y="48330"/>
                  </a:moveTo>
                  <a:cubicBezTo>
                    <a:pt x="39898" y="49617"/>
                    <a:pt x="39746" y="50719"/>
                    <a:pt x="39441" y="51822"/>
                  </a:cubicBezTo>
                  <a:cubicBezTo>
                    <a:pt x="39441" y="51822"/>
                    <a:pt x="39289" y="51822"/>
                    <a:pt x="39289" y="52006"/>
                  </a:cubicBezTo>
                  <a:cubicBezTo>
                    <a:pt x="39289" y="52373"/>
                    <a:pt x="39137" y="52741"/>
                    <a:pt x="38984" y="52924"/>
                  </a:cubicBezTo>
                  <a:cubicBezTo>
                    <a:pt x="38984" y="52924"/>
                    <a:pt x="38984" y="52924"/>
                    <a:pt x="38984" y="52924"/>
                  </a:cubicBezTo>
                  <a:cubicBezTo>
                    <a:pt x="37461" y="56232"/>
                    <a:pt x="34720" y="58437"/>
                    <a:pt x="31370" y="58437"/>
                  </a:cubicBezTo>
                  <a:cubicBezTo>
                    <a:pt x="26649" y="58437"/>
                    <a:pt x="22842" y="53843"/>
                    <a:pt x="22842" y="48147"/>
                  </a:cubicBezTo>
                  <a:cubicBezTo>
                    <a:pt x="22842" y="42450"/>
                    <a:pt x="26649" y="37856"/>
                    <a:pt x="31370" y="37856"/>
                  </a:cubicBezTo>
                  <a:cubicBezTo>
                    <a:pt x="33197" y="37856"/>
                    <a:pt x="34873" y="38591"/>
                    <a:pt x="36243" y="39693"/>
                  </a:cubicBezTo>
                  <a:cubicBezTo>
                    <a:pt x="42487" y="29954"/>
                    <a:pt x="42487" y="29954"/>
                    <a:pt x="42487" y="29954"/>
                  </a:cubicBezTo>
                  <a:cubicBezTo>
                    <a:pt x="39441" y="27197"/>
                    <a:pt x="35482" y="25543"/>
                    <a:pt x="31370" y="25543"/>
                  </a:cubicBezTo>
                  <a:cubicBezTo>
                    <a:pt x="21015" y="25543"/>
                    <a:pt x="12639" y="35650"/>
                    <a:pt x="12639" y="48147"/>
                  </a:cubicBezTo>
                  <a:cubicBezTo>
                    <a:pt x="12639" y="60643"/>
                    <a:pt x="21015" y="70750"/>
                    <a:pt x="31370" y="70750"/>
                  </a:cubicBezTo>
                  <a:cubicBezTo>
                    <a:pt x="40050" y="70750"/>
                    <a:pt x="47360" y="63767"/>
                    <a:pt x="49492" y="54027"/>
                  </a:cubicBezTo>
                  <a:cubicBezTo>
                    <a:pt x="49492" y="54027"/>
                    <a:pt x="49492" y="54027"/>
                    <a:pt x="49492" y="54027"/>
                  </a:cubicBezTo>
                  <a:cubicBezTo>
                    <a:pt x="49492" y="53843"/>
                    <a:pt x="49644" y="53476"/>
                    <a:pt x="49644" y="53108"/>
                  </a:cubicBezTo>
                  <a:cubicBezTo>
                    <a:pt x="49644" y="53108"/>
                    <a:pt x="49644" y="53108"/>
                    <a:pt x="49644" y="53108"/>
                  </a:cubicBezTo>
                  <a:cubicBezTo>
                    <a:pt x="49949" y="51638"/>
                    <a:pt x="50101" y="49984"/>
                    <a:pt x="50101" y="48330"/>
                  </a:cubicBezTo>
                  <a:lnTo>
                    <a:pt x="39898" y="48330"/>
                  </a:lnTo>
                  <a:close/>
                </a:path>
              </a:pathLst>
            </a:custGeom>
            <a:solidFill>
              <a:srgbClr val="5F6062"/>
            </a:solidFill>
            <a:ln w="9525">
              <a:noFill/>
              <a:round/>
              <a:headEnd/>
              <a:tailEnd/>
            </a:ln>
          </p:spPr>
          <p:txBody>
            <a:bodyPr lIns="68569" tIns="34275" rIns="68569" bIns="34275"/>
            <a:lstStyle/>
            <a:p>
              <a:endParaRPr lang="en-US" sz="1425"/>
            </a:p>
          </p:txBody>
        </p:sp>
      </p:grpSp>
      <p:sp>
        <p:nvSpPr>
          <p:cNvPr id="46099" name="Shape 303"/>
          <p:cNvSpPr>
            <a:spLocks/>
          </p:cNvSpPr>
          <p:nvPr/>
        </p:nvSpPr>
        <p:spPr bwMode="auto">
          <a:xfrm>
            <a:off x="8445103" y="3087291"/>
            <a:ext cx="261938" cy="310753"/>
          </a:xfrm>
          <a:custGeom>
            <a:avLst/>
            <a:gdLst>
              <a:gd name="T0" fmla="*/ 45801 w 120000"/>
              <a:gd name="T1" fmla="*/ 36923 h 120000"/>
              <a:gd name="T2" fmla="*/ 90381 w 120000"/>
              <a:gd name="T3" fmla="*/ 58181 h 120000"/>
              <a:gd name="T4" fmla="*/ 83358 w 120000"/>
              <a:gd name="T5" fmla="*/ 54545 h 120000"/>
              <a:gd name="T6" fmla="*/ 52824 w 120000"/>
              <a:gd name="T7" fmla="*/ 40279 h 120000"/>
              <a:gd name="T8" fmla="*/ 83358 w 120000"/>
              <a:gd name="T9" fmla="*/ 54545 h 120000"/>
              <a:gd name="T10" fmla="*/ 64427 w 120000"/>
              <a:gd name="T11" fmla="*/ 53706 h 120000"/>
              <a:gd name="T12" fmla="*/ 71450 w 120000"/>
              <a:gd name="T13" fmla="*/ 41118 h 120000"/>
              <a:gd name="T14" fmla="*/ 31450 w 120000"/>
              <a:gd name="T15" fmla="*/ 71048 h 120000"/>
              <a:gd name="T16" fmla="*/ 48244 w 120000"/>
              <a:gd name="T17" fmla="*/ 67132 h 120000"/>
              <a:gd name="T18" fmla="*/ 47938 w 120000"/>
              <a:gd name="T19" fmla="*/ 82797 h 120000"/>
              <a:gd name="T20" fmla="*/ 20763 w 120000"/>
              <a:gd name="T21" fmla="*/ 114125 h 120000"/>
              <a:gd name="T22" fmla="*/ 4580 w 120000"/>
              <a:gd name="T23" fmla="*/ 102097 h 120000"/>
              <a:gd name="T24" fmla="*/ 18625 w 120000"/>
              <a:gd name="T25" fmla="*/ 86153 h 120000"/>
              <a:gd name="T26" fmla="*/ 63206 w 120000"/>
              <a:gd name="T27" fmla="*/ 6993 h 120000"/>
              <a:gd name="T28" fmla="*/ 69007 w 120000"/>
              <a:gd name="T29" fmla="*/ 0 h 120000"/>
              <a:gd name="T30" fmla="*/ 74809 w 120000"/>
              <a:gd name="T31" fmla="*/ 6993 h 120000"/>
              <a:gd name="T32" fmla="*/ 74809 w 120000"/>
              <a:gd name="T33" fmla="*/ 14265 h 120000"/>
              <a:gd name="T34" fmla="*/ 63206 w 120000"/>
              <a:gd name="T35" fmla="*/ 14265 h 120000"/>
              <a:gd name="T36" fmla="*/ 63206 w 120000"/>
              <a:gd name="T37" fmla="*/ 8111 h 120000"/>
              <a:gd name="T38" fmla="*/ 112366 w 120000"/>
              <a:gd name="T39" fmla="*/ 43076 h 120000"/>
              <a:gd name="T40" fmla="*/ 120000 w 120000"/>
              <a:gd name="T41" fmla="*/ 48391 h 120000"/>
              <a:gd name="T42" fmla="*/ 112366 w 120000"/>
              <a:gd name="T43" fmla="*/ 53706 h 120000"/>
              <a:gd name="T44" fmla="*/ 104427 w 120000"/>
              <a:gd name="T45" fmla="*/ 53706 h 120000"/>
              <a:gd name="T46" fmla="*/ 104427 w 120000"/>
              <a:gd name="T47" fmla="*/ 43076 h 120000"/>
              <a:gd name="T48" fmla="*/ 111145 w 120000"/>
              <a:gd name="T49" fmla="*/ 43076 h 120000"/>
              <a:gd name="T50" fmla="*/ 72977 w 120000"/>
              <a:gd name="T51" fmla="*/ 88111 h 120000"/>
              <a:gd name="T52" fmla="*/ 67175 w 120000"/>
              <a:gd name="T53" fmla="*/ 95104 h 120000"/>
              <a:gd name="T54" fmla="*/ 61374 w 120000"/>
              <a:gd name="T55" fmla="*/ 88111 h 120000"/>
              <a:gd name="T56" fmla="*/ 61068 w 120000"/>
              <a:gd name="T57" fmla="*/ 80839 h 120000"/>
              <a:gd name="T58" fmla="*/ 72671 w 120000"/>
              <a:gd name="T59" fmla="*/ 80839 h 120000"/>
              <a:gd name="T60" fmla="*/ 72671 w 120000"/>
              <a:gd name="T61" fmla="*/ 86993 h 120000"/>
              <a:gd name="T62" fmla="*/ 23816 w 120000"/>
              <a:gd name="T63" fmla="*/ 52027 h 120000"/>
              <a:gd name="T64" fmla="*/ 16183 w 120000"/>
              <a:gd name="T65" fmla="*/ 46713 h 120000"/>
              <a:gd name="T66" fmla="*/ 23816 w 120000"/>
              <a:gd name="T67" fmla="*/ 41398 h 120000"/>
              <a:gd name="T68" fmla="*/ 31755 w 120000"/>
              <a:gd name="T69" fmla="*/ 41118 h 120000"/>
              <a:gd name="T70" fmla="*/ 31755 w 120000"/>
              <a:gd name="T71" fmla="*/ 51748 h 120000"/>
              <a:gd name="T72" fmla="*/ 24732 w 120000"/>
              <a:gd name="T73" fmla="*/ 52027 h 120000"/>
              <a:gd name="T74" fmla="*/ 36641 w 120000"/>
              <a:gd name="T75" fmla="*/ 24895 h 120000"/>
              <a:gd name="T76" fmla="*/ 35725 w 120000"/>
              <a:gd name="T77" fmla="*/ 19020 h 120000"/>
              <a:gd name="T78" fmla="*/ 42137 w 120000"/>
              <a:gd name="T79" fmla="*/ 19860 h 120000"/>
              <a:gd name="T80" fmla="*/ 45801 w 120000"/>
              <a:gd name="T81" fmla="*/ 23216 h 120000"/>
              <a:gd name="T82" fmla="*/ 40305 w 120000"/>
              <a:gd name="T83" fmla="*/ 28251 h 120000"/>
              <a:gd name="T84" fmla="*/ 37251 w 120000"/>
              <a:gd name="T85" fmla="*/ 25174 h 120000"/>
              <a:gd name="T86" fmla="*/ 92213 w 120000"/>
              <a:gd name="T87" fmla="*/ 18461 h 120000"/>
              <a:gd name="T88" fmla="*/ 98625 w 120000"/>
              <a:gd name="T89" fmla="*/ 17622 h 120000"/>
              <a:gd name="T90" fmla="*/ 97709 w 120000"/>
              <a:gd name="T91" fmla="*/ 23496 h 120000"/>
              <a:gd name="T92" fmla="*/ 94045 w 120000"/>
              <a:gd name="T93" fmla="*/ 26853 h 120000"/>
              <a:gd name="T94" fmla="*/ 88549 w 120000"/>
              <a:gd name="T95" fmla="*/ 21818 h 120000"/>
              <a:gd name="T96" fmla="*/ 91908 w 120000"/>
              <a:gd name="T97" fmla="*/ 18741 h 120000"/>
              <a:gd name="T98" fmla="*/ 99541 w 120000"/>
              <a:gd name="T99" fmla="*/ 69370 h 120000"/>
              <a:gd name="T100" fmla="*/ 100458 w 120000"/>
              <a:gd name="T101" fmla="*/ 75244 h 120000"/>
              <a:gd name="T102" fmla="*/ 94045 w 120000"/>
              <a:gd name="T103" fmla="*/ 74405 h 120000"/>
              <a:gd name="T104" fmla="*/ 90076 w 120000"/>
              <a:gd name="T105" fmla="*/ 71048 h 120000"/>
              <a:gd name="T106" fmla="*/ 95572 w 120000"/>
              <a:gd name="T107" fmla="*/ 66013 h 120000"/>
              <a:gd name="T108" fmla="*/ 98931 w 120000"/>
              <a:gd name="T109" fmla="*/ 68811 h 1200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0000"/>
              <a:gd name="T166" fmla="*/ 0 h 120000"/>
              <a:gd name="T167" fmla="*/ 120000 w 120000"/>
              <a:gd name="T168" fmla="*/ 120000 h 1200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0000" h="120000" extrusionOk="0">
                <a:moveTo>
                  <a:pt x="79389" y="27132"/>
                </a:moveTo>
                <a:cubicBezTo>
                  <a:pt x="66870" y="21258"/>
                  <a:pt x="52213" y="25454"/>
                  <a:pt x="45801" y="36923"/>
                </a:cubicBezTo>
                <a:cubicBezTo>
                  <a:pt x="39389" y="48391"/>
                  <a:pt x="44274" y="62097"/>
                  <a:pt x="56488" y="67972"/>
                </a:cubicBezTo>
                <a:cubicBezTo>
                  <a:pt x="69007" y="73566"/>
                  <a:pt x="83969" y="69370"/>
                  <a:pt x="90381" y="58181"/>
                </a:cubicBezTo>
                <a:cubicBezTo>
                  <a:pt x="96793" y="46433"/>
                  <a:pt x="91603" y="33006"/>
                  <a:pt x="79389" y="27132"/>
                </a:cubicBezTo>
                <a:close/>
                <a:moveTo>
                  <a:pt x="83358" y="54545"/>
                </a:moveTo>
                <a:cubicBezTo>
                  <a:pt x="79083" y="62377"/>
                  <a:pt x="68702" y="65174"/>
                  <a:pt x="60152" y="61258"/>
                </a:cubicBezTo>
                <a:cubicBezTo>
                  <a:pt x="51908" y="57342"/>
                  <a:pt x="48549" y="48111"/>
                  <a:pt x="52824" y="40279"/>
                </a:cubicBezTo>
                <a:cubicBezTo>
                  <a:pt x="57099" y="32447"/>
                  <a:pt x="67175" y="29650"/>
                  <a:pt x="75725" y="33566"/>
                </a:cubicBezTo>
                <a:cubicBezTo>
                  <a:pt x="84274" y="37482"/>
                  <a:pt x="87633" y="46713"/>
                  <a:pt x="83358" y="54545"/>
                </a:cubicBezTo>
                <a:close/>
                <a:moveTo>
                  <a:pt x="75114" y="50629"/>
                </a:moveTo>
                <a:cubicBezTo>
                  <a:pt x="72977" y="54265"/>
                  <a:pt x="68396" y="55664"/>
                  <a:pt x="64427" y="53706"/>
                </a:cubicBezTo>
                <a:cubicBezTo>
                  <a:pt x="60763" y="52027"/>
                  <a:pt x="59236" y="47832"/>
                  <a:pt x="61068" y="44195"/>
                </a:cubicBezTo>
                <a:cubicBezTo>
                  <a:pt x="63206" y="40559"/>
                  <a:pt x="67786" y="39440"/>
                  <a:pt x="71450" y="41118"/>
                </a:cubicBezTo>
                <a:cubicBezTo>
                  <a:pt x="75419" y="43076"/>
                  <a:pt x="76946" y="47272"/>
                  <a:pt x="75114" y="50629"/>
                </a:cubicBezTo>
                <a:close/>
                <a:moveTo>
                  <a:pt x="31450" y="71048"/>
                </a:moveTo>
                <a:cubicBezTo>
                  <a:pt x="32977" y="69370"/>
                  <a:pt x="32977" y="69370"/>
                  <a:pt x="32977" y="69370"/>
                </a:cubicBezTo>
                <a:cubicBezTo>
                  <a:pt x="37251" y="64335"/>
                  <a:pt x="43358" y="63496"/>
                  <a:pt x="48244" y="67132"/>
                </a:cubicBezTo>
                <a:cubicBezTo>
                  <a:pt x="53129" y="70769"/>
                  <a:pt x="53740" y="76363"/>
                  <a:pt x="49160" y="81118"/>
                </a:cubicBezTo>
                <a:cubicBezTo>
                  <a:pt x="47938" y="82797"/>
                  <a:pt x="47938" y="82797"/>
                  <a:pt x="47938" y="82797"/>
                </a:cubicBezTo>
                <a:cubicBezTo>
                  <a:pt x="21984" y="112447"/>
                  <a:pt x="21984" y="112447"/>
                  <a:pt x="21984" y="112447"/>
                </a:cubicBezTo>
                <a:cubicBezTo>
                  <a:pt x="20763" y="114125"/>
                  <a:pt x="20763" y="114125"/>
                  <a:pt x="20763" y="114125"/>
                </a:cubicBezTo>
                <a:cubicBezTo>
                  <a:pt x="16488" y="119160"/>
                  <a:pt x="10076" y="120000"/>
                  <a:pt x="5190" y="116363"/>
                </a:cubicBezTo>
                <a:cubicBezTo>
                  <a:pt x="305" y="113006"/>
                  <a:pt x="0" y="107132"/>
                  <a:pt x="4580" y="102097"/>
                </a:cubicBezTo>
                <a:cubicBezTo>
                  <a:pt x="5801" y="100699"/>
                  <a:pt x="5801" y="100699"/>
                  <a:pt x="5801" y="100699"/>
                </a:cubicBezTo>
                <a:cubicBezTo>
                  <a:pt x="18625" y="86153"/>
                  <a:pt x="18625" y="86153"/>
                  <a:pt x="18625" y="86153"/>
                </a:cubicBezTo>
                <a:lnTo>
                  <a:pt x="31450" y="71048"/>
                </a:lnTo>
                <a:close/>
                <a:moveTo>
                  <a:pt x="63206" y="6993"/>
                </a:moveTo>
                <a:cubicBezTo>
                  <a:pt x="63206" y="5874"/>
                  <a:pt x="63206" y="5874"/>
                  <a:pt x="63206" y="5874"/>
                </a:cubicBezTo>
                <a:cubicBezTo>
                  <a:pt x="63206" y="2237"/>
                  <a:pt x="65343" y="0"/>
                  <a:pt x="69007" y="0"/>
                </a:cubicBezTo>
                <a:cubicBezTo>
                  <a:pt x="72366" y="0"/>
                  <a:pt x="74809" y="2237"/>
                  <a:pt x="74809" y="5874"/>
                </a:cubicBezTo>
                <a:cubicBezTo>
                  <a:pt x="74809" y="6993"/>
                  <a:pt x="74809" y="6993"/>
                  <a:pt x="74809" y="6993"/>
                </a:cubicBezTo>
                <a:cubicBezTo>
                  <a:pt x="74809" y="13146"/>
                  <a:pt x="74809" y="13146"/>
                  <a:pt x="74809" y="13146"/>
                </a:cubicBezTo>
                <a:cubicBezTo>
                  <a:pt x="74809" y="14265"/>
                  <a:pt x="74809" y="14265"/>
                  <a:pt x="74809" y="14265"/>
                </a:cubicBezTo>
                <a:cubicBezTo>
                  <a:pt x="74809" y="17902"/>
                  <a:pt x="72671" y="20139"/>
                  <a:pt x="69007" y="20139"/>
                </a:cubicBezTo>
                <a:cubicBezTo>
                  <a:pt x="65648" y="20139"/>
                  <a:pt x="63206" y="17902"/>
                  <a:pt x="63206" y="14265"/>
                </a:cubicBezTo>
                <a:cubicBezTo>
                  <a:pt x="63206" y="13146"/>
                  <a:pt x="63206" y="13146"/>
                  <a:pt x="63206" y="13146"/>
                </a:cubicBezTo>
                <a:cubicBezTo>
                  <a:pt x="63206" y="8111"/>
                  <a:pt x="63206" y="8111"/>
                  <a:pt x="63206" y="8111"/>
                </a:cubicBezTo>
                <a:lnTo>
                  <a:pt x="63206" y="6993"/>
                </a:lnTo>
                <a:close/>
                <a:moveTo>
                  <a:pt x="112366" y="43076"/>
                </a:moveTo>
                <a:cubicBezTo>
                  <a:pt x="113587" y="43076"/>
                  <a:pt x="113587" y="43076"/>
                  <a:pt x="113587" y="43076"/>
                </a:cubicBezTo>
                <a:cubicBezTo>
                  <a:pt x="117251" y="43076"/>
                  <a:pt x="120000" y="45034"/>
                  <a:pt x="120000" y="48391"/>
                </a:cubicBezTo>
                <a:cubicBezTo>
                  <a:pt x="120000" y="51468"/>
                  <a:pt x="117557" y="53706"/>
                  <a:pt x="113587" y="53706"/>
                </a:cubicBezTo>
                <a:cubicBezTo>
                  <a:pt x="112366" y="53706"/>
                  <a:pt x="112366" y="53706"/>
                  <a:pt x="112366" y="53706"/>
                </a:cubicBezTo>
                <a:cubicBezTo>
                  <a:pt x="105648" y="53706"/>
                  <a:pt x="105648" y="53706"/>
                  <a:pt x="105648" y="53706"/>
                </a:cubicBezTo>
                <a:cubicBezTo>
                  <a:pt x="104427" y="53706"/>
                  <a:pt x="104427" y="53706"/>
                  <a:pt x="104427" y="53706"/>
                </a:cubicBezTo>
                <a:cubicBezTo>
                  <a:pt x="100458" y="53706"/>
                  <a:pt x="97709" y="51748"/>
                  <a:pt x="97709" y="48391"/>
                </a:cubicBezTo>
                <a:cubicBezTo>
                  <a:pt x="97709" y="45314"/>
                  <a:pt x="100458" y="43076"/>
                  <a:pt x="104427" y="43076"/>
                </a:cubicBezTo>
                <a:cubicBezTo>
                  <a:pt x="105648" y="43076"/>
                  <a:pt x="105648" y="43076"/>
                  <a:pt x="105648" y="43076"/>
                </a:cubicBezTo>
                <a:cubicBezTo>
                  <a:pt x="111145" y="43076"/>
                  <a:pt x="111145" y="43076"/>
                  <a:pt x="111145" y="43076"/>
                </a:cubicBezTo>
                <a:lnTo>
                  <a:pt x="112366" y="43076"/>
                </a:lnTo>
                <a:close/>
                <a:moveTo>
                  <a:pt x="72977" y="88111"/>
                </a:moveTo>
                <a:cubicBezTo>
                  <a:pt x="72977" y="89230"/>
                  <a:pt x="72977" y="89230"/>
                  <a:pt x="72977" y="89230"/>
                </a:cubicBezTo>
                <a:cubicBezTo>
                  <a:pt x="72977" y="92587"/>
                  <a:pt x="70534" y="95104"/>
                  <a:pt x="67175" y="95104"/>
                </a:cubicBezTo>
                <a:cubicBezTo>
                  <a:pt x="63511" y="95104"/>
                  <a:pt x="61374" y="92867"/>
                  <a:pt x="61374" y="89230"/>
                </a:cubicBezTo>
                <a:cubicBezTo>
                  <a:pt x="61374" y="88111"/>
                  <a:pt x="61374" y="88111"/>
                  <a:pt x="61374" y="88111"/>
                </a:cubicBezTo>
                <a:cubicBezTo>
                  <a:pt x="61068" y="81958"/>
                  <a:pt x="61068" y="81958"/>
                  <a:pt x="61068" y="81958"/>
                </a:cubicBezTo>
                <a:cubicBezTo>
                  <a:pt x="61068" y="80839"/>
                  <a:pt x="61068" y="80839"/>
                  <a:pt x="61068" y="80839"/>
                </a:cubicBezTo>
                <a:cubicBezTo>
                  <a:pt x="61068" y="77202"/>
                  <a:pt x="63511" y="74685"/>
                  <a:pt x="66870" y="74685"/>
                </a:cubicBezTo>
                <a:cubicBezTo>
                  <a:pt x="70534" y="74685"/>
                  <a:pt x="72671" y="77202"/>
                  <a:pt x="72671" y="80839"/>
                </a:cubicBezTo>
                <a:cubicBezTo>
                  <a:pt x="72671" y="81958"/>
                  <a:pt x="72671" y="81958"/>
                  <a:pt x="72671" y="81958"/>
                </a:cubicBezTo>
                <a:cubicBezTo>
                  <a:pt x="72671" y="86993"/>
                  <a:pt x="72671" y="86993"/>
                  <a:pt x="72671" y="86993"/>
                </a:cubicBezTo>
                <a:lnTo>
                  <a:pt x="72977" y="88111"/>
                </a:lnTo>
                <a:close/>
                <a:moveTo>
                  <a:pt x="23816" y="52027"/>
                </a:moveTo>
                <a:cubicBezTo>
                  <a:pt x="22595" y="52027"/>
                  <a:pt x="22595" y="52027"/>
                  <a:pt x="22595" y="52027"/>
                </a:cubicBezTo>
                <a:cubicBezTo>
                  <a:pt x="18625" y="52027"/>
                  <a:pt x="16183" y="49790"/>
                  <a:pt x="16183" y="46713"/>
                </a:cubicBezTo>
                <a:cubicBezTo>
                  <a:pt x="16183" y="43356"/>
                  <a:pt x="18625" y="41398"/>
                  <a:pt x="22595" y="41398"/>
                </a:cubicBezTo>
                <a:cubicBezTo>
                  <a:pt x="23816" y="41398"/>
                  <a:pt x="23816" y="41398"/>
                  <a:pt x="23816" y="41398"/>
                </a:cubicBezTo>
                <a:cubicBezTo>
                  <a:pt x="30534" y="41118"/>
                  <a:pt x="30534" y="41118"/>
                  <a:pt x="30534" y="41118"/>
                </a:cubicBezTo>
                <a:cubicBezTo>
                  <a:pt x="31755" y="41118"/>
                  <a:pt x="31755" y="41118"/>
                  <a:pt x="31755" y="41118"/>
                </a:cubicBezTo>
                <a:cubicBezTo>
                  <a:pt x="35725" y="41118"/>
                  <a:pt x="38167" y="43356"/>
                  <a:pt x="38167" y="46433"/>
                </a:cubicBezTo>
                <a:cubicBezTo>
                  <a:pt x="38167" y="49790"/>
                  <a:pt x="35725" y="51748"/>
                  <a:pt x="31755" y="51748"/>
                </a:cubicBezTo>
                <a:cubicBezTo>
                  <a:pt x="30534" y="51748"/>
                  <a:pt x="30534" y="51748"/>
                  <a:pt x="30534" y="51748"/>
                </a:cubicBezTo>
                <a:cubicBezTo>
                  <a:pt x="24732" y="52027"/>
                  <a:pt x="24732" y="52027"/>
                  <a:pt x="24732" y="52027"/>
                </a:cubicBezTo>
                <a:lnTo>
                  <a:pt x="23816" y="52027"/>
                </a:lnTo>
                <a:close/>
                <a:moveTo>
                  <a:pt x="36641" y="24895"/>
                </a:moveTo>
                <a:cubicBezTo>
                  <a:pt x="36030" y="24335"/>
                  <a:pt x="36030" y="24335"/>
                  <a:pt x="36030" y="24335"/>
                </a:cubicBezTo>
                <a:cubicBezTo>
                  <a:pt x="34198" y="22657"/>
                  <a:pt x="33893" y="20419"/>
                  <a:pt x="35725" y="19020"/>
                </a:cubicBezTo>
                <a:cubicBezTo>
                  <a:pt x="37251" y="17342"/>
                  <a:pt x="39694" y="17622"/>
                  <a:pt x="41526" y="19300"/>
                </a:cubicBezTo>
                <a:cubicBezTo>
                  <a:pt x="42137" y="19860"/>
                  <a:pt x="42137" y="19860"/>
                  <a:pt x="42137" y="19860"/>
                </a:cubicBezTo>
                <a:cubicBezTo>
                  <a:pt x="45190" y="22657"/>
                  <a:pt x="45190" y="22657"/>
                  <a:pt x="45190" y="22657"/>
                </a:cubicBezTo>
                <a:cubicBezTo>
                  <a:pt x="45801" y="23216"/>
                  <a:pt x="45801" y="23216"/>
                  <a:pt x="45801" y="23216"/>
                </a:cubicBezTo>
                <a:cubicBezTo>
                  <a:pt x="47633" y="24895"/>
                  <a:pt x="47938" y="27132"/>
                  <a:pt x="46412" y="28531"/>
                </a:cubicBezTo>
                <a:cubicBezTo>
                  <a:pt x="44580" y="30209"/>
                  <a:pt x="42137" y="29930"/>
                  <a:pt x="40305" y="28251"/>
                </a:cubicBezTo>
                <a:cubicBezTo>
                  <a:pt x="39694" y="27692"/>
                  <a:pt x="39694" y="27692"/>
                  <a:pt x="39694" y="27692"/>
                </a:cubicBezTo>
                <a:cubicBezTo>
                  <a:pt x="37251" y="25174"/>
                  <a:pt x="37251" y="25174"/>
                  <a:pt x="37251" y="25174"/>
                </a:cubicBezTo>
                <a:lnTo>
                  <a:pt x="36641" y="24895"/>
                </a:lnTo>
                <a:close/>
                <a:moveTo>
                  <a:pt x="92213" y="18461"/>
                </a:moveTo>
                <a:cubicBezTo>
                  <a:pt x="92824" y="17902"/>
                  <a:pt x="92824" y="17902"/>
                  <a:pt x="92824" y="17902"/>
                </a:cubicBezTo>
                <a:cubicBezTo>
                  <a:pt x="94656" y="16223"/>
                  <a:pt x="97099" y="15944"/>
                  <a:pt x="98625" y="17622"/>
                </a:cubicBezTo>
                <a:cubicBezTo>
                  <a:pt x="100458" y="19020"/>
                  <a:pt x="100152" y="21258"/>
                  <a:pt x="98320" y="22937"/>
                </a:cubicBezTo>
                <a:cubicBezTo>
                  <a:pt x="97709" y="23496"/>
                  <a:pt x="97709" y="23496"/>
                  <a:pt x="97709" y="23496"/>
                </a:cubicBezTo>
                <a:cubicBezTo>
                  <a:pt x="94656" y="26293"/>
                  <a:pt x="94656" y="26293"/>
                  <a:pt x="94656" y="26293"/>
                </a:cubicBezTo>
                <a:cubicBezTo>
                  <a:pt x="94045" y="26853"/>
                  <a:pt x="94045" y="26853"/>
                  <a:pt x="94045" y="26853"/>
                </a:cubicBezTo>
                <a:cubicBezTo>
                  <a:pt x="92213" y="28531"/>
                  <a:pt x="90076" y="28811"/>
                  <a:pt x="88244" y="27132"/>
                </a:cubicBezTo>
                <a:cubicBezTo>
                  <a:pt x="86717" y="25734"/>
                  <a:pt x="86717" y="23496"/>
                  <a:pt x="88549" y="21818"/>
                </a:cubicBezTo>
                <a:cubicBezTo>
                  <a:pt x="89160" y="21258"/>
                  <a:pt x="89160" y="21258"/>
                  <a:pt x="89160" y="21258"/>
                </a:cubicBezTo>
                <a:cubicBezTo>
                  <a:pt x="91908" y="18741"/>
                  <a:pt x="91908" y="18741"/>
                  <a:pt x="91908" y="18741"/>
                </a:cubicBezTo>
                <a:lnTo>
                  <a:pt x="92213" y="18461"/>
                </a:lnTo>
                <a:close/>
                <a:moveTo>
                  <a:pt x="99541" y="69370"/>
                </a:moveTo>
                <a:cubicBezTo>
                  <a:pt x="100152" y="69930"/>
                  <a:pt x="100152" y="69930"/>
                  <a:pt x="100152" y="69930"/>
                </a:cubicBezTo>
                <a:cubicBezTo>
                  <a:pt x="101984" y="71608"/>
                  <a:pt x="101984" y="73846"/>
                  <a:pt x="100458" y="75244"/>
                </a:cubicBezTo>
                <a:cubicBezTo>
                  <a:pt x="98625" y="76643"/>
                  <a:pt x="96488" y="76643"/>
                  <a:pt x="94656" y="74965"/>
                </a:cubicBezTo>
                <a:cubicBezTo>
                  <a:pt x="94045" y="74405"/>
                  <a:pt x="94045" y="74405"/>
                  <a:pt x="94045" y="74405"/>
                </a:cubicBezTo>
                <a:cubicBezTo>
                  <a:pt x="90687" y="71608"/>
                  <a:pt x="90687" y="71608"/>
                  <a:pt x="90687" y="71608"/>
                </a:cubicBezTo>
                <a:cubicBezTo>
                  <a:pt x="90076" y="71048"/>
                  <a:pt x="90076" y="71048"/>
                  <a:pt x="90076" y="71048"/>
                </a:cubicBezTo>
                <a:cubicBezTo>
                  <a:pt x="88244" y="69370"/>
                  <a:pt x="88244" y="67132"/>
                  <a:pt x="89770" y="65734"/>
                </a:cubicBezTo>
                <a:cubicBezTo>
                  <a:pt x="91297" y="64055"/>
                  <a:pt x="93740" y="64335"/>
                  <a:pt x="95572" y="66013"/>
                </a:cubicBezTo>
                <a:cubicBezTo>
                  <a:pt x="96183" y="66573"/>
                  <a:pt x="96183" y="66573"/>
                  <a:pt x="96183" y="66573"/>
                </a:cubicBezTo>
                <a:cubicBezTo>
                  <a:pt x="98931" y="68811"/>
                  <a:pt x="98931" y="68811"/>
                  <a:pt x="98931" y="68811"/>
                </a:cubicBezTo>
                <a:lnTo>
                  <a:pt x="99541" y="69370"/>
                </a:lnTo>
                <a:close/>
              </a:path>
            </a:pathLst>
          </a:custGeom>
          <a:solidFill>
            <a:srgbClr val="5F6062"/>
          </a:solidFill>
          <a:ln w="9525">
            <a:noFill/>
            <a:round/>
            <a:headEnd/>
            <a:tailEnd/>
          </a:ln>
        </p:spPr>
        <p:txBody>
          <a:bodyPr lIns="68569" tIns="34275" rIns="68569" bIns="34275"/>
          <a:lstStyle/>
          <a:p>
            <a:endParaRPr lang="en-US" sz="1425"/>
          </a:p>
        </p:txBody>
      </p:sp>
      <p:grpSp>
        <p:nvGrpSpPr>
          <p:cNvPr id="46100" name="Shape 304"/>
          <p:cNvGrpSpPr>
            <a:grpSpLocks/>
          </p:cNvGrpSpPr>
          <p:nvPr/>
        </p:nvGrpSpPr>
        <p:grpSpPr bwMode="auto">
          <a:xfrm>
            <a:off x="7210426" y="3225404"/>
            <a:ext cx="375047" cy="179784"/>
            <a:chOff x="1858853" y="3780480"/>
            <a:chExt cx="992955" cy="399679"/>
          </a:xfrm>
        </p:grpSpPr>
        <p:sp>
          <p:nvSpPr>
            <p:cNvPr id="46144" name="Shape 305"/>
            <p:cNvSpPr>
              <a:spLocks/>
            </p:cNvSpPr>
            <p:nvPr/>
          </p:nvSpPr>
          <p:spPr bwMode="auto">
            <a:xfrm>
              <a:off x="1941288" y="3941601"/>
              <a:ext cx="283522" cy="128647"/>
            </a:xfrm>
            <a:custGeom>
              <a:avLst/>
              <a:gdLst>
                <a:gd name="T0" fmla="*/ 109756 w 120000"/>
                <a:gd name="T1" fmla="*/ 0 h 120000"/>
                <a:gd name="T2" fmla="*/ 99512 w 120000"/>
                <a:gd name="T3" fmla="*/ 22702 h 120000"/>
                <a:gd name="T4" fmla="*/ 101463 w 120000"/>
                <a:gd name="T5" fmla="*/ 35675 h 120000"/>
                <a:gd name="T6" fmla="*/ 76585 w 120000"/>
                <a:gd name="T7" fmla="*/ 80000 h 120000"/>
                <a:gd name="T8" fmla="*/ 69756 w 120000"/>
                <a:gd name="T9" fmla="*/ 74594 h 120000"/>
                <a:gd name="T10" fmla="*/ 62439 w 120000"/>
                <a:gd name="T11" fmla="*/ 81081 h 120000"/>
                <a:gd name="T12" fmla="*/ 41951 w 120000"/>
                <a:gd name="T13" fmla="*/ 49729 h 120000"/>
                <a:gd name="T14" fmla="*/ 42926 w 120000"/>
                <a:gd name="T15" fmla="*/ 40000 h 120000"/>
                <a:gd name="T16" fmla="*/ 32682 w 120000"/>
                <a:gd name="T17" fmla="*/ 17297 h 120000"/>
                <a:gd name="T18" fmla="*/ 22439 w 120000"/>
                <a:gd name="T19" fmla="*/ 40000 h 120000"/>
                <a:gd name="T20" fmla="*/ 22926 w 120000"/>
                <a:gd name="T21" fmla="*/ 48648 h 120000"/>
                <a:gd name="T22" fmla="*/ 0 w 120000"/>
                <a:gd name="T23" fmla="*/ 80000 h 120000"/>
                <a:gd name="T24" fmla="*/ 1951 w 120000"/>
                <a:gd name="T25" fmla="*/ 86486 h 120000"/>
                <a:gd name="T26" fmla="*/ 24878 w 120000"/>
                <a:gd name="T27" fmla="*/ 55135 h 120000"/>
                <a:gd name="T28" fmla="*/ 32682 w 120000"/>
                <a:gd name="T29" fmla="*/ 62702 h 120000"/>
                <a:gd name="T30" fmla="*/ 40000 w 120000"/>
                <a:gd name="T31" fmla="*/ 55135 h 120000"/>
                <a:gd name="T32" fmla="*/ 60487 w 120000"/>
                <a:gd name="T33" fmla="*/ 87567 h 120000"/>
                <a:gd name="T34" fmla="*/ 59512 w 120000"/>
                <a:gd name="T35" fmla="*/ 97297 h 120000"/>
                <a:gd name="T36" fmla="*/ 69756 w 120000"/>
                <a:gd name="T37" fmla="*/ 120000 h 120000"/>
                <a:gd name="T38" fmla="*/ 80000 w 120000"/>
                <a:gd name="T39" fmla="*/ 97297 h 120000"/>
                <a:gd name="T40" fmla="*/ 78536 w 120000"/>
                <a:gd name="T41" fmla="*/ 86486 h 120000"/>
                <a:gd name="T42" fmla="*/ 103414 w 120000"/>
                <a:gd name="T43" fmla="*/ 41081 h 120000"/>
                <a:gd name="T44" fmla="*/ 109756 w 120000"/>
                <a:gd name="T45" fmla="*/ 45405 h 120000"/>
                <a:gd name="T46" fmla="*/ 120000 w 120000"/>
                <a:gd name="T47" fmla="*/ 22702 h 120000"/>
                <a:gd name="T48" fmla="*/ 109756 w 120000"/>
                <a:gd name="T49" fmla="*/ 0 h 12000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0000"/>
                <a:gd name="T76" fmla="*/ 0 h 120000"/>
                <a:gd name="T77" fmla="*/ 120000 w 120000"/>
                <a:gd name="T78" fmla="*/ 120000 h 12000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0000" h="120000" extrusionOk="0">
                  <a:moveTo>
                    <a:pt x="109756" y="0"/>
                  </a:moveTo>
                  <a:cubicBezTo>
                    <a:pt x="104390" y="0"/>
                    <a:pt x="99512" y="10810"/>
                    <a:pt x="99512" y="22702"/>
                  </a:cubicBezTo>
                  <a:cubicBezTo>
                    <a:pt x="99512" y="27027"/>
                    <a:pt x="100487" y="31351"/>
                    <a:pt x="101463" y="35675"/>
                  </a:cubicBezTo>
                  <a:cubicBezTo>
                    <a:pt x="76585" y="80000"/>
                    <a:pt x="76585" y="80000"/>
                    <a:pt x="76585" y="80000"/>
                  </a:cubicBezTo>
                  <a:cubicBezTo>
                    <a:pt x="74634" y="76756"/>
                    <a:pt x="72195" y="74594"/>
                    <a:pt x="69756" y="74594"/>
                  </a:cubicBezTo>
                  <a:cubicBezTo>
                    <a:pt x="66829" y="74594"/>
                    <a:pt x="63902" y="76756"/>
                    <a:pt x="62439" y="81081"/>
                  </a:cubicBezTo>
                  <a:cubicBezTo>
                    <a:pt x="41951" y="49729"/>
                    <a:pt x="41951" y="49729"/>
                    <a:pt x="41951" y="49729"/>
                  </a:cubicBezTo>
                  <a:cubicBezTo>
                    <a:pt x="42439" y="46486"/>
                    <a:pt x="42926" y="43243"/>
                    <a:pt x="42926" y="40000"/>
                  </a:cubicBezTo>
                  <a:cubicBezTo>
                    <a:pt x="42926" y="27027"/>
                    <a:pt x="38048" y="17297"/>
                    <a:pt x="32682" y="17297"/>
                  </a:cubicBezTo>
                  <a:cubicBezTo>
                    <a:pt x="26829" y="17297"/>
                    <a:pt x="22439" y="27027"/>
                    <a:pt x="22439" y="40000"/>
                  </a:cubicBezTo>
                  <a:cubicBezTo>
                    <a:pt x="22439" y="43243"/>
                    <a:pt x="22439" y="45405"/>
                    <a:pt x="22926" y="48648"/>
                  </a:cubicBezTo>
                  <a:cubicBezTo>
                    <a:pt x="0" y="80000"/>
                    <a:pt x="0" y="80000"/>
                    <a:pt x="0" y="80000"/>
                  </a:cubicBezTo>
                  <a:cubicBezTo>
                    <a:pt x="1951" y="86486"/>
                    <a:pt x="1951" y="86486"/>
                    <a:pt x="1951" y="86486"/>
                  </a:cubicBezTo>
                  <a:cubicBezTo>
                    <a:pt x="24878" y="55135"/>
                    <a:pt x="24878" y="55135"/>
                    <a:pt x="24878" y="55135"/>
                  </a:cubicBezTo>
                  <a:cubicBezTo>
                    <a:pt x="26829" y="59459"/>
                    <a:pt x="29756" y="62702"/>
                    <a:pt x="32682" y="62702"/>
                  </a:cubicBezTo>
                  <a:cubicBezTo>
                    <a:pt x="35609" y="62702"/>
                    <a:pt x="38048" y="59459"/>
                    <a:pt x="40000" y="55135"/>
                  </a:cubicBezTo>
                  <a:cubicBezTo>
                    <a:pt x="60487" y="87567"/>
                    <a:pt x="60487" y="87567"/>
                    <a:pt x="60487" y="87567"/>
                  </a:cubicBezTo>
                  <a:cubicBezTo>
                    <a:pt x="59512" y="90810"/>
                    <a:pt x="59512" y="94054"/>
                    <a:pt x="59512" y="97297"/>
                  </a:cubicBezTo>
                  <a:cubicBezTo>
                    <a:pt x="59512" y="110270"/>
                    <a:pt x="63902" y="120000"/>
                    <a:pt x="69756" y="120000"/>
                  </a:cubicBezTo>
                  <a:cubicBezTo>
                    <a:pt x="75121" y="120000"/>
                    <a:pt x="80000" y="110270"/>
                    <a:pt x="80000" y="97297"/>
                  </a:cubicBezTo>
                  <a:cubicBezTo>
                    <a:pt x="80000" y="92972"/>
                    <a:pt x="79512" y="89729"/>
                    <a:pt x="78536" y="86486"/>
                  </a:cubicBezTo>
                  <a:cubicBezTo>
                    <a:pt x="103414" y="41081"/>
                    <a:pt x="103414" y="41081"/>
                    <a:pt x="103414" y="41081"/>
                  </a:cubicBezTo>
                  <a:cubicBezTo>
                    <a:pt x="105365" y="43243"/>
                    <a:pt x="107317" y="45405"/>
                    <a:pt x="109756" y="45405"/>
                  </a:cubicBezTo>
                  <a:cubicBezTo>
                    <a:pt x="115609" y="45405"/>
                    <a:pt x="120000" y="35675"/>
                    <a:pt x="120000" y="22702"/>
                  </a:cubicBezTo>
                  <a:cubicBezTo>
                    <a:pt x="120000" y="10810"/>
                    <a:pt x="115609" y="0"/>
                    <a:pt x="109756" y="0"/>
                  </a:cubicBezTo>
                  <a:close/>
                </a:path>
              </a:pathLst>
            </a:custGeom>
            <a:solidFill>
              <a:srgbClr val="5F6062"/>
            </a:solidFill>
            <a:ln w="9525">
              <a:noFill/>
              <a:round/>
              <a:headEnd/>
              <a:tailEnd/>
            </a:ln>
          </p:spPr>
          <p:txBody>
            <a:bodyPr lIns="68569" tIns="34275" rIns="68569" bIns="34275"/>
            <a:lstStyle/>
            <a:p>
              <a:endParaRPr lang="en-US" sz="1425"/>
            </a:p>
          </p:txBody>
        </p:sp>
        <p:sp>
          <p:nvSpPr>
            <p:cNvPr id="46145" name="Shape 306"/>
            <p:cNvSpPr>
              <a:spLocks/>
            </p:cNvSpPr>
            <p:nvPr/>
          </p:nvSpPr>
          <p:spPr bwMode="auto">
            <a:xfrm>
              <a:off x="1858853" y="3780480"/>
              <a:ext cx="992955" cy="399679"/>
            </a:xfrm>
            <a:custGeom>
              <a:avLst/>
              <a:gdLst>
                <a:gd name="T0" fmla="*/ 116106 w 120000"/>
                <a:gd name="T1" fmla="*/ 45086 h 120000"/>
                <a:gd name="T2" fmla="*/ 90521 w 120000"/>
                <a:gd name="T3" fmla="*/ 0 h 120000"/>
                <a:gd name="T4" fmla="*/ 70220 w 120000"/>
                <a:gd name="T5" fmla="*/ 21156 h 120000"/>
                <a:gd name="T6" fmla="*/ 59930 w 120000"/>
                <a:gd name="T7" fmla="*/ 31213 h 120000"/>
                <a:gd name="T8" fmla="*/ 49779 w 120000"/>
                <a:gd name="T9" fmla="*/ 21156 h 120000"/>
                <a:gd name="T10" fmla="*/ 29478 w 120000"/>
                <a:gd name="T11" fmla="*/ 0 h 120000"/>
                <a:gd name="T12" fmla="*/ 3893 w 120000"/>
                <a:gd name="T13" fmla="*/ 45086 h 120000"/>
                <a:gd name="T14" fmla="*/ 0 w 120000"/>
                <a:gd name="T15" fmla="*/ 45086 h 120000"/>
                <a:gd name="T16" fmla="*/ 0 w 120000"/>
                <a:gd name="T17" fmla="*/ 74566 h 120000"/>
                <a:gd name="T18" fmla="*/ 3893 w 120000"/>
                <a:gd name="T19" fmla="*/ 74566 h 120000"/>
                <a:gd name="T20" fmla="*/ 29478 w 120000"/>
                <a:gd name="T21" fmla="*/ 120000 h 120000"/>
                <a:gd name="T22" fmla="*/ 53534 w 120000"/>
                <a:gd name="T23" fmla="*/ 85317 h 120000"/>
                <a:gd name="T24" fmla="*/ 59930 w 120000"/>
                <a:gd name="T25" fmla="*/ 73179 h 120000"/>
                <a:gd name="T26" fmla="*/ 66465 w 120000"/>
                <a:gd name="T27" fmla="*/ 85317 h 120000"/>
                <a:gd name="T28" fmla="*/ 90521 w 120000"/>
                <a:gd name="T29" fmla="*/ 120000 h 120000"/>
                <a:gd name="T30" fmla="*/ 116106 w 120000"/>
                <a:gd name="T31" fmla="*/ 74566 h 120000"/>
                <a:gd name="T32" fmla="*/ 120000 w 120000"/>
                <a:gd name="T33" fmla="*/ 74566 h 120000"/>
                <a:gd name="T34" fmla="*/ 120000 w 120000"/>
                <a:gd name="T35" fmla="*/ 45086 h 120000"/>
                <a:gd name="T36" fmla="*/ 116106 w 120000"/>
                <a:gd name="T37" fmla="*/ 45086 h 120000"/>
                <a:gd name="T38" fmla="*/ 29478 w 120000"/>
                <a:gd name="T39" fmla="*/ 107167 h 120000"/>
                <a:gd name="T40" fmla="*/ 8203 w 120000"/>
                <a:gd name="T41" fmla="*/ 60000 h 120000"/>
                <a:gd name="T42" fmla="*/ 29478 w 120000"/>
                <a:gd name="T43" fmla="*/ 12485 h 120000"/>
                <a:gd name="T44" fmla="*/ 50892 w 120000"/>
                <a:gd name="T45" fmla="*/ 60000 h 120000"/>
                <a:gd name="T46" fmla="*/ 29478 w 120000"/>
                <a:gd name="T47" fmla="*/ 107167 h 120000"/>
                <a:gd name="T48" fmla="*/ 105816 w 120000"/>
                <a:gd name="T49" fmla="*/ 92947 h 120000"/>
                <a:gd name="T50" fmla="*/ 105816 w 120000"/>
                <a:gd name="T51" fmla="*/ 38497 h 120000"/>
                <a:gd name="T52" fmla="*/ 97752 w 120000"/>
                <a:gd name="T53" fmla="*/ 38497 h 120000"/>
                <a:gd name="T54" fmla="*/ 97752 w 120000"/>
                <a:gd name="T55" fmla="*/ 104393 h 120000"/>
                <a:gd name="T56" fmla="*/ 94553 w 120000"/>
                <a:gd name="T57" fmla="*/ 106473 h 120000"/>
                <a:gd name="T58" fmla="*/ 94553 w 120000"/>
                <a:gd name="T59" fmla="*/ 57225 h 120000"/>
                <a:gd name="T60" fmla="*/ 86488 w 120000"/>
                <a:gd name="T61" fmla="*/ 57225 h 120000"/>
                <a:gd name="T62" fmla="*/ 86488 w 120000"/>
                <a:gd name="T63" fmla="*/ 106473 h 120000"/>
                <a:gd name="T64" fmla="*/ 83151 w 120000"/>
                <a:gd name="T65" fmla="*/ 104393 h 120000"/>
                <a:gd name="T66" fmla="*/ 83151 w 120000"/>
                <a:gd name="T67" fmla="*/ 81502 h 120000"/>
                <a:gd name="T68" fmla="*/ 75225 w 120000"/>
                <a:gd name="T69" fmla="*/ 81502 h 120000"/>
                <a:gd name="T70" fmla="*/ 75225 w 120000"/>
                <a:gd name="T71" fmla="*/ 93294 h 120000"/>
                <a:gd name="T72" fmla="*/ 69107 w 120000"/>
                <a:gd name="T73" fmla="*/ 60000 h 120000"/>
                <a:gd name="T74" fmla="*/ 90521 w 120000"/>
                <a:gd name="T75" fmla="*/ 12485 h 120000"/>
                <a:gd name="T76" fmla="*/ 111796 w 120000"/>
                <a:gd name="T77" fmla="*/ 60000 h 120000"/>
                <a:gd name="T78" fmla="*/ 105816 w 120000"/>
                <a:gd name="T79" fmla="*/ 92947 h 12000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0000"/>
                <a:gd name="T121" fmla="*/ 0 h 120000"/>
                <a:gd name="T122" fmla="*/ 120000 w 120000"/>
                <a:gd name="T123" fmla="*/ 120000 h 12000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0000" h="120000" extrusionOk="0">
                  <a:moveTo>
                    <a:pt x="116106" y="45086"/>
                  </a:moveTo>
                  <a:cubicBezTo>
                    <a:pt x="113186" y="19075"/>
                    <a:pt x="102757" y="0"/>
                    <a:pt x="90521" y="0"/>
                  </a:cubicBezTo>
                  <a:cubicBezTo>
                    <a:pt x="82317" y="0"/>
                    <a:pt x="75086" y="8323"/>
                    <a:pt x="70220" y="21156"/>
                  </a:cubicBezTo>
                  <a:cubicBezTo>
                    <a:pt x="70220" y="21156"/>
                    <a:pt x="65353" y="31213"/>
                    <a:pt x="59930" y="31213"/>
                  </a:cubicBezTo>
                  <a:cubicBezTo>
                    <a:pt x="54646" y="31213"/>
                    <a:pt x="49779" y="21156"/>
                    <a:pt x="49779" y="21156"/>
                  </a:cubicBezTo>
                  <a:cubicBezTo>
                    <a:pt x="44913" y="8323"/>
                    <a:pt x="37682" y="0"/>
                    <a:pt x="29478" y="0"/>
                  </a:cubicBezTo>
                  <a:cubicBezTo>
                    <a:pt x="17103" y="0"/>
                    <a:pt x="6813" y="19075"/>
                    <a:pt x="3893" y="45086"/>
                  </a:cubicBezTo>
                  <a:cubicBezTo>
                    <a:pt x="0" y="45086"/>
                    <a:pt x="0" y="45086"/>
                    <a:pt x="0" y="45086"/>
                  </a:cubicBezTo>
                  <a:cubicBezTo>
                    <a:pt x="0" y="74566"/>
                    <a:pt x="0" y="74566"/>
                    <a:pt x="0" y="74566"/>
                  </a:cubicBezTo>
                  <a:cubicBezTo>
                    <a:pt x="3893" y="74566"/>
                    <a:pt x="3893" y="74566"/>
                    <a:pt x="3893" y="74566"/>
                  </a:cubicBezTo>
                  <a:cubicBezTo>
                    <a:pt x="6813" y="100578"/>
                    <a:pt x="17103" y="120000"/>
                    <a:pt x="29478" y="120000"/>
                  </a:cubicBezTo>
                  <a:cubicBezTo>
                    <a:pt x="40185" y="120000"/>
                    <a:pt x="49362" y="105780"/>
                    <a:pt x="53534" y="85317"/>
                  </a:cubicBezTo>
                  <a:cubicBezTo>
                    <a:pt x="55619" y="75260"/>
                    <a:pt x="59791" y="73526"/>
                    <a:pt x="59930" y="73179"/>
                  </a:cubicBezTo>
                  <a:cubicBezTo>
                    <a:pt x="60208" y="73526"/>
                    <a:pt x="64380" y="75260"/>
                    <a:pt x="66465" y="85317"/>
                  </a:cubicBezTo>
                  <a:cubicBezTo>
                    <a:pt x="70637" y="105780"/>
                    <a:pt x="79814" y="120000"/>
                    <a:pt x="90521" y="120000"/>
                  </a:cubicBezTo>
                  <a:cubicBezTo>
                    <a:pt x="102757" y="120000"/>
                    <a:pt x="113186" y="100578"/>
                    <a:pt x="116106" y="74566"/>
                  </a:cubicBezTo>
                  <a:cubicBezTo>
                    <a:pt x="120000" y="74566"/>
                    <a:pt x="120000" y="74566"/>
                    <a:pt x="120000" y="74566"/>
                  </a:cubicBezTo>
                  <a:cubicBezTo>
                    <a:pt x="120000" y="45086"/>
                    <a:pt x="120000" y="45086"/>
                    <a:pt x="120000" y="45086"/>
                  </a:cubicBezTo>
                  <a:lnTo>
                    <a:pt x="116106" y="45086"/>
                  </a:lnTo>
                  <a:close/>
                  <a:moveTo>
                    <a:pt x="29478" y="107167"/>
                  </a:moveTo>
                  <a:cubicBezTo>
                    <a:pt x="17659" y="107167"/>
                    <a:pt x="8203" y="86011"/>
                    <a:pt x="8203" y="60000"/>
                  </a:cubicBezTo>
                  <a:cubicBezTo>
                    <a:pt x="8203" y="33988"/>
                    <a:pt x="17659" y="12485"/>
                    <a:pt x="29478" y="12485"/>
                  </a:cubicBezTo>
                  <a:cubicBezTo>
                    <a:pt x="41297" y="12485"/>
                    <a:pt x="50892" y="33988"/>
                    <a:pt x="50892" y="60000"/>
                  </a:cubicBezTo>
                  <a:cubicBezTo>
                    <a:pt x="50892" y="86011"/>
                    <a:pt x="41297" y="107167"/>
                    <a:pt x="29478" y="107167"/>
                  </a:cubicBezTo>
                  <a:close/>
                  <a:moveTo>
                    <a:pt x="105816" y="92947"/>
                  </a:moveTo>
                  <a:cubicBezTo>
                    <a:pt x="105816" y="38497"/>
                    <a:pt x="105816" y="38497"/>
                    <a:pt x="105816" y="38497"/>
                  </a:cubicBezTo>
                  <a:cubicBezTo>
                    <a:pt x="97752" y="38497"/>
                    <a:pt x="97752" y="38497"/>
                    <a:pt x="97752" y="38497"/>
                  </a:cubicBezTo>
                  <a:cubicBezTo>
                    <a:pt x="97752" y="104393"/>
                    <a:pt x="97752" y="104393"/>
                    <a:pt x="97752" y="104393"/>
                  </a:cubicBezTo>
                  <a:cubicBezTo>
                    <a:pt x="96778" y="105433"/>
                    <a:pt x="95666" y="106127"/>
                    <a:pt x="94553" y="106473"/>
                  </a:cubicBezTo>
                  <a:cubicBezTo>
                    <a:pt x="94553" y="57225"/>
                    <a:pt x="94553" y="57225"/>
                    <a:pt x="94553" y="57225"/>
                  </a:cubicBezTo>
                  <a:cubicBezTo>
                    <a:pt x="86488" y="57225"/>
                    <a:pt x="86488" y="57225"/>
                    <a:pt x="86488" y="57225"/>
                  </a:cubicBezTo>
                  <a:cubicBezTo>
                    <a:pt x="86488" y="106473"/>
                    <a:pt x="86488" y="106473"/>
                    <a:pt x="86488" y="106473"/>
                  </a:cubicBezTo>
                  <a:cubicBezTo>
                    <a:pt x="85376" y="106127"/>
                    <a:pt x="84264" y="105433"/>
                    <a:pt x="83151" y="104393"/>
                  </a:cubicBezTo>
                  <a:cubicBezTo>
                    <a:pt x="83151" y="81502"/>
                    <a:pt x="83151" y="81502"/>
                    <a:pt x="83151" y="81502"/>
                  </a:cubicBezTo>
                  <a:cubicBezTo>
                    <a:pt x="75225" y="81502"/>
                    <a:pt x="75225" y="81502"/>
                    <a:pt x="75225" y="81502"/>
                  </a:cubicBezTo>
                  <a:cubicBezTo>
                    <a:pt x="75225" y="93294"/>
                    <a:pt x="75225" y="93294"/>
                    <a:pt x="75225" y="93294"/>
                  </a:cubicBezTo>
                  <a:cubicBezTo>
                    <a:pt x="71471" y="84624"/>
                    <a:pt x="69107" y="72832"/>
                    <a:pt x="69107" y="60000"/>
                  </a:cubicBezTo>
                  <a:cubicBezTo>
                    <a:pt x="69107" y="33988"/>
                    <a:pt x="78702" y="12485"/>
                    <a:pt x="90521" y="12485"/>
                  </a:cubicBezTo>
                  <a:cubicBezTo>
                    <a:pt x="102340" y="12485"/>
                    <a:pt x="111796" y="33988"/>
                    <a:pt x="111796" y="60000"/>
                  </a:cubicBezTo>
                  <a:cubicBezTo>
                    <a:pt x="111796" y="72832"/>
                    <a:pt x="109571" y="84624"/>
                    <a:pt x="105816" y="92947"/>
                  </a:cubicBezTo>
                  <a:close/>
                </a:path>
              </a:pathLst>
            </a:custGeom>
            <a:solidFill>
              <a:srgbClr val="5F6062"/>
            </a:solidFill>
            <a:ln w="9525">
              <a:noFill/>
              <a:round/>
              <a:headEnd/>
              <a:tailEnd/>
            </a:ln>
          </p:spPr>
          <p:txBody>
            <a:bodyPr lIns="68569" tIns="34275" rIns="68569" bIns="34275"/>
            <a:lstStyle/>
            <a:p>
              <a:endParaRPr lang="en-US" sz="1425"/>
            </a:p>
          </p:txBody>
        </p:sp>
      </p:grpSp>
      <p:grpSp>
        <p:nvGrpSpPr>
          <p:cNvPr id="46101" name="Shape 307"/>
          <p:cNvGrpSpPr>
            <a:grpSpLocks/>
          </p:cNvGrpSpPr>
          <p:nvPr/>
        </p:nvGrpSpPr>
        <p:grpSpPr bwMode="auto">
          <a:xfrm>
            <a:off x="8111729" y="2877741"/>
            <a:ext cx="297656" cy="270272"/>
            <a:chOff x="5219700" y="-182563"/>
            <a:chExt cx="1511299" cy="1282700"/>
          </a:xfrm>
        </p:grpSpPr>
        <p:sp>
          <p:nvSpPr>
            <p:cNvPr id="46139" name="Shape 308"/>
            <p:cNvSpPr>
              <a:spLocks/>
            </p:cNvSpPr>
            <p:nvPr/>
          </p:nvSpPr>
          <p:spPr bwMode="auto">
            <a:xfrm>
              <a:off x="5219700" y="1055687"/>
              <a:ext cx="1511299" cy="44450"/>
            </a:xfrm>
            <a:custGeom>
              <a:avLst/>
              <a:gdLst>
                <a:gd name="T0" fmla="*/ 1786 w 120000"/>
                <a:gd name="T1" fmla="*/ 120000 h 120000"/>
                <a:gd name="T2" fmla="*/ 0 w 120000"/>
                <a:gd name="T3" fmla="*/ 60000 h 120000"/>
                <a:gd name="T4" fmla="*/ 1786 w 120000"/>
                <a:gd name="T5" fmla="*/ 0 h 120000"/>
                <a:gd name="T6" fmla="*/ 117915 w 120000"/>
                <a:gd name="T7" fmla="*/ 0 h 120000"/>
                <a:gd name="T8" fmla="*/ 120000 w 120000"/>
                <a:gd name="T9" fmla="*/ 60000 h 120000"/>
                <a:gd name="T10" fmla="*/ 117915 w 120000"/>
                <a:gd name="T11" fmla="*/ 120000 h 120000"/>
                <a:gd name="T12" fmla="*/ 1786 w 120000"/>
                <a:gd name="T13" fmla="*/ 12000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1786" y="120000"/>
                  </a:moveTo>
                  <a:cubicBezTo>
                    <a:pt x="893" y="120000"/>
                    <a:pt x="0" y="90000"/>
                    <a:pt x="0" y="60000"/>
                  </a:cubicBezTo>
                  <a:cubicBezTo>
                    <a:pt x="0" y="30000"/>
                    <a:pt x="893" y="0"/>
                    <a:pt x="1786" y="0"/>
                  </a:cubicBezTo>
                  <a:cubicBezTo>
                    <a:pt x="117915" y="0"/>
                    <a:pt x="117915" y="0"/>
                    <a:pt x="117915" y="0"/>
                  </a:cubicBezTo>
                  <a:cubicBezTo>
                    <a:pt x="119106" y="0"/>
                    <a:pt x="120000" y="30000"/>
                    <a:pt x="120000" y="60000"/>
                  </a:cubicBezTo>
                  <a:cubicBezTo>
                    <a:pt x="120000" y="90000"/>
                    <a:pt x="119106" y="120000"/>
                    <a:pt x="117915" y="120000"/>
                  </a:cubicBezTo>
                  <a:lnTo>
                    <a:pt x="1786" y="120000"/>
                  </a:lnTo>
                  <a:close/>
                </a:path>
              </a:pathLst>
            </a:custGeom>
            <a:solidFill>
              <a:srgbClr val="5F6062"/>
            </a:solidFill>
            <a:ln w="9525">
              <a:noFill/>
              <a:round/>
              <a:headEnd/>
              <a:tailEnd/>
            </a:ln>
          </p:spPr>
          <p:txBody>
            <a:bodyPr lIns="68569" tIns="34275" rIns="68569" bIns="34275"/>
            <a:lstStyle/>
            <a:p>
              <a:endParaRPr lang="en-US" sz="1425"/>
            </a:p>
          </p:txBody>
        </p:sp>
        <p:sp>
          <p:nvSpPr>
            <p:cNvPr id="46140" name="Shape 309"/>
            <p:cNvSpPr>
              <a:spLocks noChangeArrowheads="1"/>
            </p:cNvSpPr>
            <p:nvPr/>
          </p:nvSpPr>
          <p:spPr bwMode="auto">
            <a:xfrm>
              <a:off x="5407025" y="546100"/>
              <a:ext cx="217487" cy="388938"/>
            </a:xfrm>
            <a:prstGeom prst="rect">
              <a:avLst/>
            </a:prstGeom>
            <a:solidFill>
              <a:srgbClr val="5F6062"/>
            </a:solidFill>
            <a:ln w="9525">
              <a:noFill/>
              <a:miter lim="800000"/>
              <a:headEnd/>
              <a:tailEnd/>
            </a:ln>
          </p:spPr>
          <p:txBody>
            <a:bodyPr lIns="68569" tIns="34275" rIns="68569" bIns="34275"/>
            <a:lstStyle/>
            <a:p>
              <a:endParaRPr lang="en-US" sz="1800"/>
            </a:p>
          </p:txBody>
        </p:sp>
        <p:sp>
          <p:nvSpPr>
            <p:cNvPr id="46141" name="Shape 310"/>
            <p:cNvSpPr>
              <a:spLocks noChangeArrowheads="1"/>
            </p:cNvSpPr>
            <p:nvPr/>
          </p:nvSpPr>
          <p:spPr bwMode="auto">
            <a:xfrm>
              <a:off x="5732462" y="271462"/>
              <a:ext cx="217487" cy="663576"/>
            </a:xfrm>
            <a:prstGeom prst="rect">
              <a:avLst/>
            </a:prstGeom>
            <a:solidFill>
              <a:srgbClr val="5F6062"/>
            </a:solidFill>
            <a:ln w="9525">
              <a:noFill/>
              <a:miter lim="800000"/>
              <a:headEnd/>
              <a:tailEnd/>
            </a:ln>
          </p:spPr>
          <p:txBody>
            <a:bodyPr lIns="68569" tIns="34275" rIns="68569" bIns="34275"/>
            <a:lstStyle/>
            <a:p>
              <a:endParaRPr lang="en-US" sz="1800"/>
            </a:p>
          </p:txBody>
        </p:sp>
        <p:sp>
          <p:nvSpPr>
            <p:cNvPr id="46142" name="Shape 311"/>
            <p:cNvSpPr>
              <a:spLocks noChangeArrowheads="1"/>
            </p:cNvSpPr>
            <p:nvPr/>
          </p:nvSpPr>
          <p:spPr bwMode="auto">
            <a:xfrm>
              <a:off x="6040437" y="58736"/>
              <a:ext cx="217487" cy="876301"/>
            </a:xfrm>
            <a:prstGeom prst="rect">
              <a:avLst/>
            </a:prstGeom>
            <a:solidFill>
              <a:srgbClr val="5F6062"/>
            </a:solidFill>
            <a:ln w="9525">
              <a:noFill/>
              <a:miter lim="800000"/>
              <a:headEnd/>
              <a:tailEnd/>
            </a:ln>
          </p:spPr>
          <p:txBody>
            <a:bodyPr lIns="68569" tIns="34275" rIns="68569" bIns="34275"/>
            <a:lstStyle/>
            <a:p>
              <a:endParaRPr lang="en-US" sz="1800"/>
            </a:p>
          </p:txBody>
        </p:sp>
        <p:sp>
          <p:nvSpPr>
            <p:cNvPr id="46143" name="Shape 312"/>
            <p:cNvSpPr>
              <a:spLocks noChangeArrowheads="1"/>
            </p:cNvSpPr>
            <p:nvPr/>
          </p:nvSpPr>
          <p:spPr bwMode="auto">
            <a:xfrm>
              <a:off x="6367462" y="-182563"/>
              <a:ext cx="217487" cy="1117601"/>
            </a:xfrm>
            <a:prstGeom prst="rect">
              <a:avLst/>
            </a:prstGeom>
            <a:solidFill>
              <a:srgbClr val="5F6062"/>
            </a:solidFill>
            <a:ln w="9525">
              <a:noFill/>
              <a:miter lim="800000"/>
              <a:headEnd/>
              <a:tailEnd/>
            </a:ln>
          </p:spPr>
          <p:txBody>
            <a:bodyPr lIns="68569" tIns="34275" rIns="68569" bIns="34275"/>
            <a:lstStyle/>
            <a:p>
              <a:endParaRPr lang="en-US" sz="1800"/>
            </a:p>
          </p:txBody>
        </p:sp>
      </p:grpSp>
      <p:sp>
        <p:nvSpPr>
          <p:cNvPr id="46102" name="Shape 313"/>
          <p:cNvSpPr>
            <a:spLocks/>
          </p:cNvSpPr>
          <p:nvPr/>
        </p:nvSpPr>
        <p:spPr bwMode="auto">
          <a:xfrm>
            <a:off x="7549754" y="2877742"/>
            <a:ext cx="171450" cy="315515"/>
          </a:xfrm>
          <a:custGeom>
            <a:avLst/>
            <a:gdLst>
              <a:gd name="T0" fmla="*/ 110709 w 120000"/>
              <a:gd name="T1" fmla="*/ 4553 h 120000"/>
              <a:gd name="T2" fmla="*/ 89806 w 120000"/>
              <a:gd name="T3" fmla="*/ 9642 h 120000"/>
              <a:gd name="T4" fmla="*/ 51354 w 120000"/>
              <a:gd name="T5" fmla="*/ 75803 h 120000"/>
              <a:gd name="T6" fmla="*/ 28903 w 120000"/>
              <a:gd name="T7" fmla="*/ 46071 h 120000"/>
              <a:gd name="T8" fmla="*/ 7741 w 120000"/>
              <a:gd name="T9" fmla="*/ 43392 h 120000"/>
              <a:gd name="T10" fmla="*/ 5161 w 120000"/>
              <a:gd name="T11" fmla="*/ 65357 h 120000"/>
              <a:gd name="T12" fmla="*/ 40516 w 120000"/>
              <a:gd name="T13" fmla="*/ 112499 h 120000"/>
              <a:gd name="T14" fmla="*/ 49290 w 120000"/>
              <a:gd name="T15" fmla="*/ 118392 h 120000"/>
              <a:gd name="T16" fmla="*/ 66322 w 120000"/>
              <a:gd name="T17" fmla="*/ 111428 h 120000"/>
              <a:gd name="T18" fmla="*/ 115612 w 120000"/>
              <a:gd name="T19" fmla="*/ 26249 h 120000"/>
              <a:gd name="T20" fmla="*/ 110709 w 120000"/>
              <a:gd name="T21" fmla="*/ 4553 h 1200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0000"/>
              <a:gd name="T34" fmla="*/ 0 h 120000"/>
              <a:gd name="T35" fmla="*/ 120000 w 120000"/>
              <a:gd name="T36" fmla="*/ 120000 h 1200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0000" h="120000" extrusionOk="0">
                <a:moveTo>
                  <a:pt x="110709" y="4553"/>
                </a:moveTo>
                <a:cubicBezTo>
                  <a:pt x="103483" y="0"/>
                  <a:pt x="94193" y="2142"/>
                  <a:pt x="89806" y="9642"/>
                </a:cubicBezTo>
                <a:cubicBezTo>
                  <a:pt x="51354" y="75803"/>
                  <a:pt x="51354" y="75803"/>
                  <a:pt x="51354" y="75803"/>
                </a:cubicBezTo>
                <a:cubicBezTo>
                  <a:pt x="28903" y="46071"/>
                  <a:pt x="28903" y="46071"/>
                  <a:pt x="28903" y="46071"/>
                </a:cubicBezTo>
                <a:cubicBezTo>
                  <a:pt x="23741" y="39107"/>
                  <a:pt x="14451" y="38035"/>
                  <a:pt x="7741" y="43392"/>
                </a:cubicBezTo>
                <a:cubicBezTo>
                  <a:pt x="1032" y="48749"/>
                  <a:pt x="0" y="58392"/>
                  <a:pt x="5161" y="65357"/>
                </a:cubicBezTo>
                <a:cubicBezTo>
                  <a:pt x="40516" y="112499"/>
                  <a:pt x="40516" y="112499"/>
                  <a:pt x="40516" y="112499"/>
                </a:cubicBezTo>
                <a:cubicBezTo>
                  <a:pt x="42838" y="115714"/>
                  <a:pt x="45935" y="117589"/>
                  <a:pt x="49290" y="118392"/>
                </a:cubicBezTo>
                <a:cubicBezTo>
                  <a:pt x="55741" y="119999"/>
                  <a:pt x="62709" y="117321"/>
                  <a:pt x="66322" y="111428"/>
                </a:cubicBezTo>
                <a:cubicBezTo>
                  <a:pt x="115612" y="26249"/>
                  <a:pt x="115612" y="26249"/>
                  <a:pt x="115612" y="26249"/>
                </a:cubicBezTo>
                <a:cubicBezTo>
                  <a:pt x="120000" y="18750"/>
                  <a:pt x="117677" y="9107"/>
                  <a:pt x="110709" y="4553"/>
                </a:cubicBezTo>
                <a:close/>
              </a:path>
            </a:pathLst>
          </a:custGeom>
          <a:solidFill>
            <a:srgbClr val="5F6062"/>
          </a:solidFill>
          <a:ln w="9525">
            <a:noFill/>
            <a:round/>
            <a:headEnd/>
            <a:tailEnd/>
          </a:ln>
        </p:spPr>
        <p:txBody>
          <a:bodyPr lIns="68569" tIns="34275" rIns="68569" bIns="34275"/>
          <a:lstStyle/>
          <a:p>
            <a:endParaRPr lang="en-US" sz="1425"/>
          </a:p>
        </p:txBody>
      </p:sp>
      <p:sp>
        <p:nvSpPr>
          <p:cNvPr id="46103" name="Shape 314"/>
          <p:cNvSpPr>
            <a:spLocks/>
          </p:cNvSpPr>
          <p:nvPr/>
        </p:nvSpPr>
        <p:spPr bwMode="auto">
          <a:xfrm>
            <a:off x="7839076" y="2746773"/>
            <a:ext cx="97631" cy="330994"/>
          </a:xfrm>
          <a:custGeom>
            <a:avLst/>
            <a:gdLst>
              <a:gd name="T0" fmla="*/ 60550 w 120000"/>
              <a:gd name="T1" fmla="*/ 92248 h 120000"/>
              <a:gd name="T2" fmla="*/ 120000 w 120000"/>
              <a:gd name="T3" fmla="*/ 106124 h 120000"/>
              <a:gd name="T4" fmla="*/ 60550 w 120000"/>
              <a:gd name="T5" fmla="*/ 119999 h 120000"/>
              <a:gd name="T6" fmla="*/ 0 w 120000"/>
              <a:gd name="T7" fmla="*/ 106124 h 120000"/>
              <a:gd name="T8" fmla="*/ 60550 w 120000"/>
              <a:gd name="T9" fmla="*/ 92248 h 120000"/>
              <a:gd name="T10" fmla="*/ 117798 w 120000"/>
              <a:gd name="T11" fmla="*/ 66552 h 120000"/>
              <a:gd name="T12" fmla="*/ 117798 w 120000"/>
              <a:gd name="T13" fmla="*/ 69379 h 120000"/>
              <a:gd name="T14" fmla="*/ 64954 w 120000"/>
              <a:gd name="T15" fmla="*/ 83254 h 120000"/>
              <a:gd name="T16" fmla="*/ 11009 w 120000"/>
              <a:gd name="T17" fmla="*/ 69379 h 120000"/>
              <a:gd name="T18" fmla="*/ 11009 w 120000"/>
              <a:gd name="T19" fmla="*/ 66552 h 120000"/>
              <a:gd name="T20" fmla="*/ 11009 w 120000"/>
              <a:gd name="T21" fmla="*/ 16959 h 120000"/>
              <a:gd name="T22" fmla="*/ 11009 w 120000"/>
              <a:gd name="T23" fmla="*/ 14132 h 120000"/>
              <a:gd name="T24" fmla="*/ 64954 w 120000"/>
              <a:gd name="T25" fmla="*/ 0 h 120000"/>
              <a:gd name="T26" fmla="*/ 117798 w 120000"/>
              <a:gd name="T27" fmla="*/ 14132 h 120000"/>
              <a:gd name="T28" fmla="*/ 117798 w 120000"/>
              <a:gd name="T29" fmla="*/ 16959 h 120000"/>
              <a:gd name="T30" fmla="*/ 117798 w 120000"/>
              <a:gd name="T31" fmla="*/ 41113 h 120000"/>
              <a:gd name="T32" fmla="*/ 117798 w 120000"/>
              <a:gd name="T33" fmla="*/ 66552 h 1200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0000"/>
              <a:gd name="T52" fmla="*/ 0 h 120000"/>
              <a:gd name="T53" fmla="*/ 120000 w 120000"/>
              <a:gd name="T54" fmla="*/ 120000 h 12000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0000" h="120000" extrusionOk="0">
                <a:moveTo>
                  <a:pt x="60550" y="92248"/>
                </a:moveTo>
                <a:cubicBezTo>
                  <a:pt x="93577" y="92248"/>
                  <a:pt x="120000" y="98415"/>
                  <a:pt x="120000" y="106124"/>
                </a:cubicBezTo>
                <a:cubicBezTo>
                  <a:pt x="120000" y="114089"/>
                  <a:pt x="93577" y="119999"/>
                  <a:pt x="60550" y="119999"/>
                </a:cubicBezTo>
                <a:cubicBezTo>
                  <a:pt x="27522" y="119999"/>
                  <a:pt x="0" y="114089"/>
                  <a:pt x="0" y="106124"/>
                </a:cubicBezTo>
                <a:cubicBezTo>
                  <a:pt x="0" y="98415"/>
                  <a:pt x="27522" y="92248"/>
                  <a:pt x="60550" y="92248"/>
                </a:cubicBezTo>
                <a:close/>
                <a:moveTo>
                  <a:pt x="117798" y="66552"/>
                </a:moveTo>
                <a:cubicBezTo>
                  <a:pt x="117798" y="69379"/>
                  <a:pt x="117798" y="69379"/>
                  <a:pt x="117798" y="69379"/>
                </a:cubicBezTo>
                <a:cubicBezTo>
                  <a:pt x="117798" y="77858"/>
                  <a:pt x="96880" y="83511"/>
                  <a:pt x="64954" y="83254"/>
                </a:cubicBezTo>
                <a:cubicBezTo>
                  <a:pt x="31926" y="83254"/>
                  <a:pt x="11009" y="77858"/>
                  <a:pt x="11009" y="69379"/>
                </a:cubicBezTo>
                <a:cubicBezTo>
                  <a:pt x="11009" y="66552"/>
                  <a:pt x="11009" y="66552"/>
                  <a:pt x="11009" y="66552"/>
                </a:cubicBezTo>
                <a:cubicBezTo>
                  <a:pt x="11009" y="16959"/>
                  <a:pt x="11009" y="16959"/>
                  <a:pt x="11009" y="16959"/>
                </a:cubicBezTo>
                <a:cubicBezTo>
                  <a:pt x="11009" y="14132"/>
                  <a:pt x="11009" y="14132"/>
                  <a:pt x="11009" y="14132"/>
                </a:cubicBezTo>
                <a:cubicBezTo>
                  <a:pt x="11009" y="5653"/>
                  <a:pt x="31926" y="0"/>
                  <a:pt x="64954" y="0"/>
                </a:cubicBezTo>
                <a:cubicBezTo>
                  <a:pt x="96880" y="0"/>
                  <a:pt x="117798" y="5653"/>
                  <a:pt x="117798" y="14132"/>
                </a:cubicBezTo>
                <a:cubicBezTo>
                  <a:pt x="117798" y="16959"/>
                  <a:pt x="117798" y="16959"/>
                  <a:pt x="117798" y="16959"/>
                </a:cubicBezTo>
                <a:cubicBezTo>
                  <a:pt x="117798" y="41113"/>
                  <a:pt x="117798" y="41113"/>
                  <a:pt x="117798" y="41113"/>
                </a:cubicBezTo>
                <a:lnTo>
                  <a:pt x="117798" y="66552"/>
                </a:lnTo>
                <a:close/>
              </a:path>
            </a:pathLst>
          </a:custGeom>
          <a:solidFill>
            <a:srgbClr val="5F6062"/>
          </a:solidFill>
          <a:ln w="9525">
            <a:noFill/>
            <a:round/>
            <a:headEnd/>
            <a:tailEnd/>
          </a:ln>
        </p:spPr>
        <p:txBody>
          <a:bodyPr lIns="68569" tIns="34275" rIns="68569" bIns="34275"/>
          <a:lstStyle/>
          <a:p>
            <a:endParaRPr lang="en-US" sz="1425"/>
          </a:p>
        </p:txBody>
      </p:sp>
      <p:cxnSp>
        <p:nvCxnSpPr>
          <p:cNvPr id="46104" name="Shape 315"/>
          <p:cNvCxnSpPr>
            <a:cxnSpLocks noChangeShapeType="1"/>
          </p:cNvCxnSpPr>
          <p:nvPr/>
        </p:nvCxnSpPr>
        <p:spPr bwMode="auto">
          <a:xfrm>
            <a:off x="294085" y="2637235"/>
            <a:ext cx="8596313" cy="0"/>
          </a:xfrm>
          <a:prstGeom prst="straightConnector1">
            <a:avLst/>
          </a:prstGeom>
          <a:noFill/>
          <a:ln w="25400">
            <a:solidFill>
              <a:srgbClr val="C60C30"/>
            </a:solidFill>
            <a:round/>
            <a:headEnd/>
            <a:tailEnd/>
          </a:ln>
        </p:spPr>
      </p:cxnSp>
      <p:sp>
        <p:nvSpPr>
          <p:cNvPr id="46105" name="Shape 316"/>
          <p:cNvSpPr txBox="1">
            <a:spLocks noChangeArrowheads="1"/>
          </p:cNvSpPr>
          <p:nvPr/>
        </p:nvSpPr>
        <p:spPr bwMode="auto">
          <a:xfrm>
            <a:off x="3630216" y="2290763"/>
            <a:ext cx="1428750" cy="345281"/>
          </a:xfrm>
          <a:prstGeom prst="rect">
            <a:avLst/>
          </a:prstGeom>
          <a:noFill/>
          <a:ln w="9525">
            <a:noFill/>
            <a:miter lim="800000"/>
            <a:headEnd/>
            <a:tailEnd/>
          </a:ln>
        </p:spPr>
        <p:txBody>
          <a:bodyPr lIns="68569" tIns="34275" rIns="68569" bIns="34275"/>
          <a:lstStyle/>
          <a:p>
            <a:pPr algn="ctr">
              <a:buSzPct val="25000"/>
            </a:pPr>
            <a:r>
              <a:rPr lang="en-US" sz="1800">
                <a:solidFill>
                  <a:srgbClr val="4D4F53"/>
                </a:solidFill>
              </a:rPr>
              <a:t>Before</a:t>
            </a:r>
          </a:p>
        </p:txBody>
      </p:sp>
      <p:sp>
        <p:nvSpPr>
          <p:cNvPr id="46106" name="Shape 317"/>
          <p:cNvSpPr txBox="1">
            <a:spLocks noChangeArrowheads="1"/>
          </p:cNvSpPr>
          <p:nvPr/>
        </p:nvSpPr>
        <p:spPr bwMode="auto">
          <a:xfrm>
            <a:off x="3630216" y="2636044"/>
            <a:ext cx="1428750" cy="346472"/>
          </a:xfrm>
          <a:prstGeom prst="rect">
            <a:avLst/>
          </a:prstGeom>
          <a:noFill/>
          <a:ln w="9525">
            <a:noFill/>
            <a:miter lim="800000"/>
            <a:headEnd/>
            <a:tailEnd/>
          </a:ln>
        </p:spPr>
        <p:txBody>
          <a:bodyPr lIns="68569" tIns="34275" rIns="68569" bIns="34275"/>
          <a:lstStyle/>
          <a:p>
            <a:pPr algn="ctr">
              <a:buSzPct val="25000"/>
            </a:pPr>
            <a:r>
              <a:rPr lang="en-US" sz="1800">
                <a:solidFill>
                  <a:srgbClr val="4D4F53"/>
                </a:solidFill>
              </a:rPr>
              <a:t>After</a:t>
            </a:r>
          </a:p>
        </p:txBody>
      </p:sp>
      <p:grpSp>
        <p:nvGrpSpPr>
          <p:cNvPr id="46107" name="Shape 318"/>
          <p:cNvGrpSpPr>
            <a:grpSpLocks/>
          </p:cNvGrpSpPr>
          <p:nvPr/>
        </p:nvGrpSpPr>
        <p:grpSpPr bwMode="auto">
          <a:xfrm>
            <a:off x="4354117" y="1275160"/>
            <a:ext cx="1373981" cy="1208484"/>
            <a:chOff x="6422964" y="1700346"/>
            <a:chExt cx="1831806" cy="1611732"/>
          </a:xfrm>
        </p:grpSpPr>
        <p:grpSp>
          <p:nvGrpSpPr>
            <p:cNvPr id="46130" name="Shape 319"/>
            <p:cNvGrpSpPr>
              <a:grpSpLocks/>
            </p:cNvGrpSpPr>
            <p:nvPr/>
          </p:nvGrpSpPr>
          <p:grpSpPr bwMode="auto">
            <a:xfrm>
              <a:off x="6422964" y="1989543"/>
              <a:ext cx="1831806" cy="1000739"/>
              <a:chOff x="6830014" y="1860967"/>
              <a:chExt cx="1831806" cy="1000739"/>
            </a:xfrm>
          </p:grpSpPr>
          <p:sp>
            <p:nvSpPr>
              <p:cNvPr id="46137" name="Shape 320"/>
              <p:cNvSpPr>
                <a:spLocks/>
              </p:cNvSpPr>
              <p:nvPr/>
            </p:nvSpPr>
            <p:spPr bwMode="auto">
              <a:xfrm>
                <a:off x="6830014" y="1860967"/>
                <a:ext cx="1831806" cy="1000739"/>
              </a:xfrm>
              <a:custGeom>
                <a:avLst/>
                <a:gdLst>
                  <a:gd name="T0" fmla="*/ 101924 w 120000"/>
                  <a:gd name="T1" fmla="*/ 4168 h 120000"/>
                  <a:gd name="T2" fmla="*/ 60000 w 120000"/>
                  <a:gd name="T3" fmla="*/ 0 h 120000"/>
                  <a:gd name="T4" fmla="*/ 18075 w 120000"/>
                  <a:gd name="T5" fmla="*/ 4168 h 120000"/>
                  <a:gd name="T6" fmla="*/ 0 w 120000"/>
                  <a:gd name="T7" fmla="*/ 16014 h 120000"/>
                  <a:gd name="T8" fmla="*/ 0 w 120000"/>
                  <a:gd name="T9" fmla="*/ 104204 h 120000"/>
                  <a:gd name="T10" fmla="*/ 18075 w 120000"/>
                  <a:gd name="T11" fmla="*/ 115831 h 120000"/>
                  <a:gd name="T12" fmla="*/ 60000 w 120000"/>
                  <a:gd name="T13" fmla="*/ 120000 h 120000"/>
                  <a:gd name="T14" fmla="*/ 101924 w 120000"/>
                  <a:gd name="T15" fmla="*/ 115831 h 120000"/>
                  <a:gd name="T16" fmla="*/ 120000 w 120000"/>
                  <a:gd name="T17" fmla="*/ 104204 h 120000"/>
                  <a:gd name="T18" fmla="*/ 120000 w 120000"/>
                  <a:gd name="T19" fmla="*/ 16014 h 120000"/>
                  <a:gd name="T20" fmla="*/ 101924 w 120000"/>
                  <a:gd name="T21" fmla="*/ 4168 h 120000"/>
                  <a:gd name="T22" fmla="*/ 60000 w 120000"/>
                  <a:gd name="T23" fmla="*/ 28957 h 120000"/>
                  <a:gd name="T24" fmla="*/ 1974 w 120000"/>
                  <a:gd name="T25" fmla="*/ 16014 h 120000"/>
                  <a:gd name="T26" fmla="*/ 60000 w 120000"/>
                  <a:gd name="T27" fmla="*/ 2851 h 120000"/>
                  <a:gd name="T28" fmla="*/ 118025 w 120000"/>
                  <a:gd name="T29" fmla="*/ 16014 h 120000"/>
                  <a:gd name="T30" fmla="*/ 60000 w 120000"/>
                  <a:gd name="T31" fmla="*/ 28957 h 1200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000"/>
                  <a:gd name="T49" fmla="*/ 0 h 120000"/>
                  <a:gd name="T50" fmla="*/ 120000 w 120000"/>
                  <a:gd name="T51" fmla="*/ 120000 h 12000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000" h="120000" extrusionOk="0">
                    <a:moveTo>
                      <a:pt x="101924" y="4168"/>
                    </a:moveTo>
                    <a:cubicBezTo>
                      <a:pt x="90683" y="1535"/>
                      <a:pt x="75797" y="0"/>
                      <a:pt x="60000" y="0"/>
                    </a:cubicBezTo>
                    <a:cubicBezTo>
                      <a:pt x="44202" y="0"/>
                      <a:pt x="29316" y="1535"/>
                      <a:pt x="18075" y="4168"/>
                    </a:cubicBezTo>
                    <a:cubicBezTo>
                      <a:pt x="6075" y="7239"/>
                      <a:pt x="0" y="11188"/>
                      <a:pt x="0" y="16014"/>
                    </a:cubicBezTo>
                    <a:cubicBezTo>
                      <a:pt x="0" y="104204"/>
                      <a:pt x="0" y="104204"/>
                      <a:pt x="0" y="104204"/>
                    </a:cubicBezTo>
                    <a:cubicBezTo>
                      <a:pt x="0" y="109031"/>
                      <a:pt x="6075" y="112760"/>
                      <a:pt x="18075" y="115831"/>
                    </a:cubicBezTo>
                    <a:cubicBezTo>
                      <a:pt x="29316" y="118464"/>
                      <a:pt x="44202" y="120000"/>
                      <a:pt x="60000" y="120000"/>
                    </a:cubicBezTo>
                    <a:cubicBezTo>
                      <a:pt x="75797" y="120000"/>
                      <a:pt x="90683" y="118464"/>
                      <a:pt x="101924" y="115831"/>
                    </a:cubicBezTo>
                    <a:cubicBezTo>
                      <a:pt x="113924" y="112760"/>
                      <a:pt x="120000" y="109031"/>
                      <a:pt x="120000" y="104204"/>
                    </a:cubicBezTo>
                    <a:cubicBezTo>
                      <a:pt x="120000" y="16014"/>
                      <a:pt x="120000" y="16014"/>
                      <a:pt x="120000" y="16014"/>
                    </a:cubicBezTo>
                    <a:cubicBezTo>
                      <a:pt x="120000" y="11188"/>
                      <a:pt x="113924" y="7239"/>
                      <a:pt x="101924" y="4168"/>
                    </a:cubicBezTo>
                    <a:close/>
                    <a:moveTo>
                      <a:pt x="60000" y="28957"/>
                    </a:moveTo>
                    <a:cubicBezTo>
                      <a:pt x="24151" y="28957"/>
                      <a:pt x="1974" y="21499"/>
                      <a:pt x="1974" y="16014"/>
                    </a:cubicBezTo>
                    <a:cubicBezTo>
                      <a:pt x="1974" y="10530"/>
                      <a:pt x="24151" y="2851"/>
                      <a:pt x="60000" y="2851"/>
                    </a:cubicBezTo>
                    <a:cubicBezTo>
                      <a:pt x="95848" y="2851"/>
                      <a:pt x="118025" y="10530"/>
                      <a:pt x="118025" y="16014"/>
                    </a:cubicBezTo>
                    <a:cubicBezTo>
                      <a:pt x="118025" y="21499"/>
                      <a:pt x="95848" y="28957"/>
                      <a:pt x="60000" y="28957"/>
                    </a:cubicBezTo>
                    <a:close/>
                  </a:path>
                </a:pathLst>
              </a:custGeom>
              <a:solidFill>
                <a:srgbClr val="5F6062"/>
              </a:solidFill>
              <a:ln w="9525">
                <a:noFill/>
                <a:round/>
                <a:headEnd/>
                <a:tailEnd/>
              </a:ln>
            </p:spPr>
            <p:txBody>
              <a:bodyPr lIns="68569" tIns="34275" rIns="68569" bIns="34275"/>
              <a:lstStyle/>
              <a:p>
                <a:endParaRPr lang="en-US" sz="1425"/>
              </a:p>
            </p:txBody>
          </p:sp>
          <p:sp>
            <p:nvSpPr>
              <p:cNvPr id="321" name="Shape 321"/>
              <p:cNvSpPr/>
              <p:nvPr/>
            </p:nvSpPr>
            <p:spPr>
              <a:xfrm>
                <a:off x="6863349" y="2137067"/>
                <a:ext cx="876219" cy="655808"/>
              </a:xfrm>
              <a:prstGeom prst="parallelogram">
                <a:avLst>
                  <a:gd name="adj" fmla="val 25000"/>
                </a:avLst>
              </a:prstGeom>
              <a:solidFill>
                <a:schemeClr val="accent4"/>
              </a:solidFill>
              <a:ln w="9525" cap="flat" cmpd="sng">
                <a:solidFill>
                  <a:schemeClr val="lt2"/>
                </a:solidFill>
                <a:prstDash val="solid"/>
                <a:round/>
                <a:headEnd type="none" w="med" len="med"/>
                <a:tailEnd type="none" w="med" len="med"/>
              </a:ln>
            </p:spPr>
            <p:txBody>
              <a:bodyPr lIns="68569" tIns="34275" rIns="68569" bIns="34275" anchor="ctr"/>
              <a:lstStyle/>
              <a:p>
                <a:pPr algn="ctr">
                  <a:buSzPct val="25000"/>
                  <a:defRPr/>
                </a:pPr>
                <a:r>
                  <a:rPr lang="en-US" sz="1200" kern="0">
                    <a:solidFill>
                      <a:srgbClr val="FFFFFF"/>
                    </a:solidFill>
                    <a:latin typeface="Arial"/>
                    <a:ea typeface="Arial"/>
                    <a:cs typeface="Arial"/>
                    <a:sym typeface="Arial"/>
                  </a:rPr>
                  <a:t>ELT</a:t>
                </a:r>
              </a:p>
            </p:txBody>
          </p:sp>
        </p:grpSp>
        <p:cxnSp>
          <p:nvCxnSpPr>
            <p:cNvPr id="322" name="Shape 322"/>
            <p:cNvCxnSpPr/>
            <p:nvPr/>
          </p:nvCxnSpPr>
          <p:spPr>
            <a:xfrm>
              <a:off x="7880155" y="1700346"/>
              <a:ext cx="0" cy="1611732"/>
            </a:xfrm>
            <a:prstGeom prst="straightConnector1">
              <a:avLst/>
            </a:prstGeom>
            <a:noFill/>
            <a:ln w="34925" cap="flat" cmpd="sng">
              <a:solidFill>
                <a:schemeClr val="accent4"/>
              </a:solidFill>
              <a:prstDash val="dash"/>
              <a:round/>
              <a:headEnd type="none" w="med" len="med"/>
              <a:tailEnd type="none" w="med" len="med"/>
            </a:ln>
          </p:spPr>
        </p:cxnSp>
        <p:grpSp>
          <p:nvGrpSpPr>
            <p:cNvPr id="46132" name="Shape 323"/>
            <p:cNvGrpSpPr>
              <a:grpSpLocks/>
            </p:cNvGrpSpPr>
            <p:nvPr/>
          </p:nvGrpSpPr>
          <p:grpSpPr bwMode="auto">
            <a:xfrm>
              <a:off x="7347406" y="2347501"/>
              <a:ext cx="476268" cy="483246"/>
              <a:chOff x="5494337" y="-673100"/>
              <a:chExt cx="2117724" cy="1841501"/>
            </a:xfrm>
          </p:grpSpPr>
          <p:sp>
            <p:nvSpPr>
              <p:cNvPr id="46134" name="Shape 324"/>
              <p:cNvSpPr>
                <a:spLocks/>
              </p:cNvSpPr>
              <p:nvPr/>
            </p:nvSpPr>
            <p:spPr bwMode="auto">
              <a:xfrm>
                <a:off x="6180137" y="-263525"/>
                <a:ext cx="1431924" cy="1431925"/>
              </a:xfrm>
              <a:custGeom>
                <a:avLst/>
                <a:gdLst>
                  <a:gd name="T0" fmla="*/ 14136 w 120000"/>
                  <a:gd name="T1" fmla="*/ 29214 h 120000"/>
                  <a:gd name="T2" fmla="*/ 15078 w 120000"/>
                  <a:gd name="T3" fmla="*/ 38952 h 120000"/>
                  <a:gd name="T4" fmla="*/ 8167 w 120000"/>
                  <a:gd name="T5" fmla="*/ 40837 h 120000"/>
                  <a:gd name="T6" fmla="*/ 942 w 120000"/>
                  <a:gd name="T7" fmla="*/ 47434 h 120000"/>
                  <a:gd name="T8" fmla="*/ 4712 w 120000"/>
                  <a:gd name="T9" fmla="*/ 56544 h 120000"/>
                  <a:gd name="T10" fmla="*/ 10680 w 120000"/>
                  <a:gd name="T11" fmla="*/ 64083 h 120000"/>
                  <a:gd name="T12" fmla="*/ 5340 w 120000"/>
                  <a:gd name="T13" fmla="*/ 69424 h 120000"/>
                  <a:gd name="T14" fmla="*/ 2513 w 120000"/>
                  <a:gd name="T15" fmla="*/ 78534 h 120000"/>
                  <a:gd name="T16" fmla="*/ 10366 w 120000"/>
                  <a:gd name="T17" fmla="*/ 84502 h 120000"/>
                  <a:gd name="T18" fmla="*/ 17591 w 120000"/>
                  <a:gd name="T19" fmla="*/ 85445 h 120000"/>
                  <a:gd name="T20" fmla="*/ 17277 w 120000"/>
                  <a:gd name="T21" fmla="*/ 95183 h 120000"/>
                  <a:gd name="T22" fmla="*/ 19476 w 120000"/>
                  <a:gd name="T23" fmla="*/ 104921 h 120000"/>
                  <a:gd name="T24" fmla="*/ 29214 w 120000"/>
                  <a:gd name="T25" fmla="*/ 105863 h 120000"/>
                  <a:gd name="T26" fmla="*/ 38952 w 120000"/>
                  <a:gd name="T27" fmla="*/ 104921 h 120000"/>
                  <a:gd name="T28" fmla="*/ 40523 w 120000"/>
                  <a:gd name="T29" fmla="*/ 111832 h 120000"/>
                  <a:gd name="T30" fmla="*/ 47120 w 120000"/>
                  <a:gd name="T31" fmla="*/ 119371 h 120000"/>
                  <a:gd name="T32" fmla="*/ 56230 w 120000"/>
                  <a:gd name="T33" fmla="*/ 115287 h 120000"/>
                  <a:gd name="T34" fmla="*/ 64083 w 120000"/>
                  <a:gd name="T35" fmla="*/ 109319 h 120000"/>
                  <a:gd name="T36" fmla="*/ 69109 w 120000"/>
                  <a:gd name="T37" fmla="*/ 114659 h 120000"/>
                  <a:gd name="T38" fmla="*/ 78534 w 120000"/>
                  <a:gd name="T39" fmla="*/ 117801 h 120000"/>
                  <a:gd name="T40" fmla="*/ 84188 w 120000"/>
                  <a:gd name="T41" fmla="*/ 109633 h 120000"/>
                  <a:gd name="T42" fmla="*/ 88272 w 120000"/>
                  <a:gd name="T43" fmla="*/ 100837 h 120000"/>
                  <a:gd name="T44" fmla="*/ 95183 w 120000"/>
                  <a:gd name="T45" fmla="*/ 102722 h 120000"/>
                  <a:gd name="T46" fmla="*/ 104607 w 120000"/>
                  <a:gd name="T47" fmla="*/ 100837 h 120000"/>
                  <a:gd name="T48" fmla="*/ 105863 w 120000"/>
                  <a:gd name="T49" fmla="*/ 90785 h 120000"/>
                  <a:gd name="T50" fmla="*/ 104607 w 120000"/>
                  <a:gd name="T51" fmla="*/ 81361 h 120000"/>
                  <a:gd name="T52" fmla="*/ 111832 w 120000"/>
                  <a:gd name="T53" fmla="*/ 79476 h 120000"/>
                  <a:gd name="T54" fmla="*/ 119057 w 120000"/>
                  <a:gd name="T55" fmla="*/ 72879 h 120000"/>
                  <a:gd name="T56" fmla="*/ 114973 w 120000"/>
                  <a:gd name="T57" fmla="*/ 63769 h 120000"/>
                  <a:gd name="T58" fmla="*/ 109319 w 120000"/>
                  <a:gd name="T59" fmla="*/ 55916 h 120000"/>
                  <a:gd name="T60" fmla="*/ 114345 w 120000"/>
                  <a:gd name="T61" fmla="*/ 50890 h 120000"/>
                  <a:gd name="T62" fmla="*/ 117486 w 120000"/>
                  <a:gd name="T63" fmla="*/ 41780 h 120000"/>
                  <a:gd name="T64" fmla="*/ 109633 w 120000"/>
                  <a:gd name="T65" fmla="*/ 35811 h 120000"/>
                  <a:gd name="T66" fmla="*/ 100523 w 120000"/>
                  <a:gd name="T67" fmla="*/ 32041 h 120000"/>
                  <a:gd name="T68" fmla="*/ 102408 w 120000"/>
                  <a:gd name="T69" fmla="*/ 24816 h 120000"/>
                  <a:gd name="T70" fmla="*/ 100523 w 120000"/>
                  <a:gd name="T71" fmla="*/ 15392 h 120000"/>
                  <a:gd name="T72" fmla="*/ 90785 w 120000"/>
                  <a:gd name="T73" fmla="*/ 14450 h 120000"/>
                  <a:gd name="T74" fmla="*/ 81047 w 120000"/>
                  <a:gd name="T75" fmla="*/ 15392 h 120000"/>
                  <a:gd name="T76" fmla="*/ 79162 w 120000"/>
                  <a:gd name="T77" fmla="*/ 8481 h 120000"/>
                  <a:gd name="T78" fmla="*/ 72565 w 120000"/>
                  <a:gd name="T79" fmla="*/ 942 h 120000"/>
                  <a:gd name="T80" fmla="*/ 63769 w 120000"/>
                  <a:gd name="T81" fmla="*/ 5026 h 120000"/>
                  <a:gd name="T82" fmla="*/ 55916 w 120000"/>
                  <a:gd name="T83" fmla="*/ 10994 h 120000"/>
                  <a:gd name="T84" fmla="*/ 50890 w 120000"/>
                  <a:gd name="T85" fmla="*/ 5654 h 120000"/>
                  <a:gd name="T86" fmla="*/ 41465 w 120000"/>
                  <a:gd name="T87" fmla="*/ 2513 h 120000"/>
                  <a:gd name="T88" fmla="*/ 35497 w 120000"/>
                  <a:gd name="T89" fmla="*/ 10680 h 120000"/>
                  <a:gd name="T90" fmla="*/ 31727 w 120000"/>
                  <a:gd name="T91" fmla="*/ 19476 h 120000"/>
                  <a:gd name="T92" fmla="*/ 24816 w 120000"/>
                  <a:gd name="T93" fmla="*/ 17591 h 120000"/>
                  <a:gd name="T94" fmla="*/ 15078 w 120000"/>
                  <a:gd name="T95" fmla="*/ 19476 h 120000"/>
                  <a:gd name="T96" fmla="*/ 14136 w 120000"/>
                  <a:gd name="T97" fmla="*/ 29214 h 120000"/>
                  <a:gd name="T98" fmla="*/ 49319 w 120000"/>
                  <a:gd name="T99" fmla="*/ 27015 h 120000"/>
                  <a:gd name="T100" fmla="*/ 92984 w 120000"/>
                  <a:gd name="T101" fmla="*/ 49633 h 120000"/>
                  <a:gd name="T102" fmla="*/ 70680 w 120000"/>
                  <a:gd name="T103" fmla="*/ 93298 h 120000"/>
                  <a:gd name="T104" fmla="*/ 27015 w 120000"/>
                  <a:gd name="T105" fmla="*/ 70680 h 120000"/>
                  <a:gd name="T106" fmla="*/ 49319 w 120000"/>
                  <a:gd name="T107" fmla="*/ 27015 h 1200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20000"/>
                  <a:gd name="T163" fmla="*/ 0 h 120000"/>
                  <a:gd name="T164" fmla="*/ 120000 w 120000"/>
                  <a:gd name="T165" fmla="*/ 120000 h 1200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20000" h="120000" extrusionOk="0">
                    <a:moveTo>
                      <a:pt x="14136" y="29214"/>
                    </a:moveTo>
                    <a:cubicBezTo>
                      <a:pt x="16335" y="31413"/>
                      <a:pt x="16020" y="37382"/>
                      <a:pt x="15078" y="38952"/>
                    </a:cubicBezTo>
                    <a:cubicBezTo>
                      <a:pt x="14450" y="40837"/>
                      <a:pt x="11308" y="41465"/>
                      <a:pt x="8167" y="40837"/>
                    </a:cubicBezTo>
                    <a:cubicBezTo>
                      <a:pt x="5026" y="40209"/>
                      <a:pt x="1884" y="43036"/>
                      <a:pt x="942" y="47434"/>
                    </a:cubicBezTo>
                    <a:cubicBezTo>
                      <a:pt x="0" y="51832"/>
                      <a:pt x="1570" y="55602"/>
                      <a:pt x="4712" y="56544"/>
                    </a:cubicBezTo>
                    <a:cubicBezTo>
                      <a:pt x="7853" y="57172"/>
                      <a:pt x="10366" y="62513"/>
                      <a:pt x="10680" y="64083"/>
                    </a:cubicBezTo>
                    <a:cubicBezTo>
                      <a:pt x="10680" y="65968"/>
                      <a:pt x="8481" y="68481"/>
                      <a:pt x="5340" y="69424"/>
                    </a:cubicBezTo>
                    <a:cubicBezTo>
                      <a:pt x="2513" y="70366"/>
                      <a:pt x="942" y="74450"/>
                      <a:pt x="2513" y="78534"/>
                    </a:cubicBezTo>
                    <a:cubicBezTo>
                      <a:pt x="3769" y="82931"/>
                      <a:pt x="7225" y="85445"/>
                      <a:pt x="10366" y="84502"/>
                    </a:cubicBezTo>
                    <a:cubicBezTo>
                      <a:pt x="13507" y="83560"/>
                      <a:pt x="16649" y="83874"/>
                      <a:pt x="17591" y="85445"/>
                    </a:cubicBezTo>
                    <a:cubicBezTo>
                      <a:pt x="18534" y="87015"/>
                      <a:pt x="19476" y="92984"/>
                      <a:pt x="17277" y="95183"/>
                    </a:cubicBezTo>
                    <a:cubicBezTo>
                      <a:pt x="15078" y="97696"/>
                      <a:pt x="16020" y="102094"/>
                      <a:pt x="19476" y="104921"/>
                    </a:cubicBezTo>
                    <a:cubicBezTo>
                      <a:pt x="22617" y="107748"/>
                      <a:pt x="27015" y="108376"/>
                      <a:pt x="29214" y="105863"/>
                    </a:cubicBezTo>
                    <a:cubicBezTo>
                      <a:pt x="31413" y="103664"/>
                      <a:pt x="37068" y="103979"/>
                      <a:pt x="38952" y="104921"/>
                    </a:cubicBezTo>
                    <a:cubicBezTo>
                      <a:pt x="40523" y="105549"/>
                      <a:pt x="41465" y="108691"/>
                      <a:pt x="40523" y="111832"/>
                    </a:cubicBezTo>
                    <a:cubicBezTo>
                      <a:pt x="39895" y="114973"/>
                      <a:pt x="43036" y="118429"/>
                      <a:pt x="47120" y="119371"/>
                    </a:cubicBezTo>
                    <a:cubicBezTo>
                      <a:pt x="51518" y="120000"/>
                      <a:pt x="55602" y="118429"/>
                      <a:pt x="56230" y="115287"/>
                    </a:cubicBezTo>
                    <a:cubicBezTo>
                      <a:pt x="56858" y="112146"/>
                      <a:pt x="62198" y="109633"/>
                      <a:pt x="64083" y="109319"/>
                    </a:cubicBezTo>
                    <a:cubicBezTo>
                      <a:pt x="65968" y="109319"/>
                      <a:pt x="68167" y="111518"/>
                      <a:pt x="69109" y="114659"/>
                    </a:cubicBezTo>
                    <a:cubicBezTo>
                      <a:pt x="70052" y="117486"/>
                      <a:pt x="74136" y="119057"/>
                      <a:pt x="78534" y="117801"/>
                    </a:cubicBezTo>
                    <a:cubicBezTo>
                      <a:pt x="82617" y="116230"/>
                      <a:pt x="85130" y="112774"/>
                      <a:pt x="84188" y="109633"/>
                    </a:cubicBezTo>
                    <a:cubicBezTo>
                      <a:pt x="83246" y="106806"/>
                      <a:pt x="86701" y="101780"/>
                      <a:pt x="88272" y="100837"/>
                    </a:cubicBezTo>
                    <a:cubicBezTo>
                      <a:pt x="89528" y="99581"/>
                      <a:pt x="92670" y="100523"/>
                      <a:pt x="95183" y="102722"/>
                    </a:cubicBezTo>
                    <a:cubicBezTo>
                      <a:pt x="97382" y="104921"/>
                      <a:pt x="101780" y="103979"/>
                      <a:pt x="104607" y="100837"/>
                    </a:cubicBezTo>
                    <a:cubicBezTo>
                      <a:pt x="107748" y="97382"/>
                      <a:pt x="108062" y="92984"/>
                      <a:pt x="105863" y="90785"/>
                    </a:cubicBezTo>
                    <a:cubicBezTo>
                      <a:pt x="103350" y="88900"/>
                      <a:pt x="103979" y="82931"/>
                      <a:pt x="104607" y="81361"/>
                    </a:cubicBezTo>
                    <a:cubicBezTo>
                      <a:pt x="105549" y="79476"/>
                      <a:pt x="108691" y="78848"/>
                      <a:pt x="111832" y="79476"/>
                    </a:cubicBezTo>
                    <a:cubicBezTo>
                      <a:pt x="114659" y="80104"/>
                      <a:pt x="118115" y="77277"/>
                      <a:pt x="119057" y="72879"/>
                    </a:cubicBezTo>
                    <a:cubicBezTo>
                      <a:pt x="120000" y="68481"/>
                      <a:pt x="118115" y="64397"/>
                      <a:pt x="114973" y="63769"/>
                    </a:cubicBezTo>
                    <a:cubicBezTo>
                      <a:pt x="111832" y="63141"/>
                      <a:pt x="109319" y="57801"/>
                      <a:pt x="109319" y="55916"/>
                    </a:cubicBezTo>
                    <a:cubicBezTo>
                      <a:pt x="109005" y="54345"/>
                      <a:pt x="111518" y="51832"/>
                      <a:pt x="114345" y="50890"/>
                    </a:cubicBezTo>
                    <a:cubicBezTo>
                      <a:pt x="117486" y="49947"/>
                      <a:pt x="118743" y="45863"/>
                      <a:pt x="117486" y="41780"/>
                    </a:cubicBezTo>
                    <a:cubicBezTo>
                      <a:pt x="116230" y="37382"/>
                      <a:pt x="112460" y="34869"/>
                      <a:pt x="109633" y="35811"/>
                    </a:cubicBezTo>
                    <a:cubicBezTo>
                      <a:pt x="106492" y="36753"/>
                      <a:pt x="101780" y="33298"/>
                      <a:pt x="100523" y="32041"/>
                    </a:cubicBezTo>
                    <a:cubicBezTo>
                      <a:pt x="99581" y="30471"/>
                      <a:pt x="100523" y="27329"/>
                      <a:pt x="102408" y="24816"/>
                    </a:cubicBezTo>
                    <a:cubicBezTo>
                      <a:pt x="104607" y="22617"/>
                      <a:pt x="103664" y="18219"/>
                      <a:pt x="100523" y="15392"/>
                    </a:cubicBezTo>
                    <a:cubicBezTo>
                      <a:pt x="97382" y="12251"/>
                      <a:pt x="92984" y="11937"/>
                      <a:pt x="90785" y="14450"/>
                    </a:cubicBezTo>
                    <a:cubicBezTo>
                      <a:pt x="88586" y="16649"/>
                      <a:pt x="82617" y="16020"/>
                      <a:pt x="81047" y="15392"/>
                    </a:cubicBezTo>
                    <a:cubicBezTo>
                      <a:pt x="79476" y="14764"/>
                      <a:pt x="78534" y="11623"/>
                      <a:pt x="79162" y="8481"/>
                    </a:cubicBezTo>
                    <a:cubicBezTo>
                      <a:pt x="79790" y="5340"/>
                      <a:pt x="76963" y="1884"/>
                      <a:pt x="72565" y="942"/>
                    </a:cubicBezTo>
                    <a:cubicBezTo>
                      <a:pt x="68481" y="0"/>
                      <a:pt x="64397" y="1884"/>
                      <a:pt x="63769" y="5026"/>
                    </a:cubicBezTo>
                    <a:cubicBezTo>
                      <a:pt x="63141" y="8167"/>
                      <a:pt x="57801" y="10680"/>
                      <a:pt x="55916" y="10994"/>
                    </a:cubicBezTo>
                    <a:cubicBezTo>
                      <a:pt x="54031" y="10994"/>
                      <a:pt x="51832" y="8795"/>
                      <a:pt x="50890" y="5654"/>
                    </a:cubicBezTo>
                    <a:cubicBezTo>
                      <a:pt x="49947" y="2513"/>
                      <a:pt x="45549" y="1256"/>
                      <a:pt x="41465" y="2513"/>
                    </a:cubicBezTo>
                    <a:cubicBezTo>
                      <a:pt x="37382" y="4083"/>
                      <a:pt x="34554" y="7539"/>
                      <a:pt x="35497" y="10680"/>
                    </a:cubicBezTo>
                    <a:cubicBezTo>
                      <a:pt x="36753" y="13507"/>
                      <a:pt x="33298" y="18534"/>
                      <a:pt x="31727" y="19476"/>
                    </a:cubicBezTo>
                    <a:cubicBezTo>
                      <a:pt x="30157" y="20418"/>
                      <a:pt x="27015" y="19790"/>
                      <a:pt x="24816" y="17591"/>
                    </a:cubicBezTo>
                    <a:cubicBezTo>
                      <a:pt x="22303" y="15392"/>
                      <a:pt x="18219" y="16335"/>
                      <a:pt x="15078" y="19476"/>
                    </a:cubicBezTo>
                    <a:cubicBezTo>
                      <a:pt x="12251" y="22931"/>
                      <a:pt x="11623" y="27329"/>
                      <a:pt x="14136" y="29214"/>
                    </a:cubicBezTo>
                    <a:close/>
                    <a:moveTo>
                      <a:pt x="49319" y="27015"/>
                    </a:moveTo>
                    <a:cubicBezTo>
                      <a:pt x="67539" y="21361"/>
                      <a:pt x="87015" y="31413"/>
                      <a:pt x="92984" y="49633"/>
                    </a:cubicBezTo>
                    <a:cubicBezTo>
                      <a:pt x="98952" y="67853"/>
                      <a:pt x="88900" y="87329"/>
                      <a:pt x="70680" y="93298"/>
                    </a:cubicBezTo>
                    <a:cubicBezTo>
                      <a:pt x="52460" y="98952"/>
                      <a:pt x="32670" y="88900"/>
                      <a:pt x="27015" y="70680"/>
                    </a:cubicBezTo>
                    <a:cubicBezTo>
                      <a:pt x="21047" y="52460"/>
                      <a:pt x="31099" y="32984"/>
                      <a:pt x="49319" y="27015"/>
                    </a:cubicBezTo>
                    <a:close/>
                  </a:path>
                </a:pathLst>
              </a:custGeom>
              <a:solidFill>
                <a:srgbClr val="FFFFFF"/>
              </a:solidFill>
              <a:ln w="9525">
                <a:noFill/>
                <a:round/>
                <a:headEnd/>
                <a:tailEnd/>
              </a:ln>
            </p:spPr>
            <p:txBody>
              <a:bodyPr lIns="68569" tIns="34275" rIns="68569" bIns="34275"/>
              <a:lstStyle/>
              <a:p>
                <a:endParaRPr lang="en-US" sz="1425"/>
              </a:p>
            </p:txBody>
          </p:sp>
          <p:sp>
            <p:nvSpPr>
              <p:cNvPr id="46135" name="Shape 325"/>
              <p:cNvSpPr>
                <a:spLocks/>
              </p:cNvSpPr>
              <p:nvPr/>
            </p:nvSpPr>
            <p:spPr bwMode="auto">
              <a:xfrm>
                <a:off x="5494337" y="-673100"/>
                <a:ext cx="922337" cy="919162"/>
              </a:xfrm>
              <a:custGeom>
                <a:avLst/>
                <a:gdLst>
                  <a:gd name="T0" fmla="*/ 14146 w 120000"/>
                  <a:gd name="T1" fmla="*/ 28897 h 120000"/>
                  <a:gd name="T2" fmla="*/ 15609 w 120000"/>
                  <a:gd name="T3" fmla="*/ 38693 h 120000"/>
                  <a:gd name="T4" fmla="*/ 8292 w 120000"/>
                  <a:gd name="T5" fmla="*/ 40653 h 120000"/>
                  <a:gd name="T6" fmla="*/ 975 w 120000"/>
                  <a:gd name="T7" fmla="*/ 47020 h 120000"/>
                  <a:gd name="T8" fmla="*/ 4878 w 120000"/>
                  <a:gd name="T9" fmla="*/ 56326 h 120000"/>
                  <a:gd name="T10" fmla="*/ 10731 w 120000"/>
                  <a:gd name="T11" fmla="*/ 64163 h 120000"/>
                  <a:gd name="T12" fmla="*/ 5853 w 120000"/>
                  <a:gd name="T13" fmla="*/ 69061 h 120000"/>
                  <a:gd name="T14" fmla="*/ 2439 w 120000"/>
                  <a:gd name="T15" fmla="*/ 78367 h 120000"/>
                  <a:gd name="T16" fmla="*/ 10731 w 120000"/>
                  <a:gd name="T17" fmla="*/ 84244 h 120000"/>
                  <a:gd name="T18" fmla="*/ 17560 w 120000"/>
                  <a:gd name="T19" fmla="*/ 85714 h 120000"/>
                  <a:gd name="T20" fmla="*/ 17560 w 120000"/>
                  <a:gd name="T21" fmla="*/ 95510 h 120000"/>
                  <a:gd name="T22" fmla="*/ 19512 w 120000"/>
                  <a:gd name="T23" fmla="*/ 104816 h 120000"/>
                  <a:gd name="T24" fmla="*/ 29268 w 120000"/>
                  <a:gd name="T25" fmla="*/ 105795 h 120000"/>
                  <a:gd name="T26" fmla="*/ 39024 w 120000"/>
                  <a:gd name="T27" fmla="*/ 104816 h 120000"/>
                  <a:gd name="T28" fmla="*/ 40975 w 120000"/>
                  <a:gd name="T29" fmla="*/ 112163 h 120000"/>
                  <a:gd name="T30" fmla="*/ 47317 w 120000"/>
                  <a:gd name="T31" fmla="*/ 119510 h 120000"/>
                  <a:gd name="T32" fmla="*/ 56585 w 120000"/>
                  <a:gd name="T33" fmla="*/ 115102 h 120000"/>
                  <a:gd name="T34" fmla="*/ 64390 w 120000"/>
                  <a:gd name="T35" fmla="*/ 109224 h 120000"/>
                  <a:gd name="T36" fmla="*/ 69268 w 120000"/>
                  <a:gd name="T37" fmla="*/ 114612 h 120000"/>
                  <a:gd name="T38" fmla="*/ 78536 w 120000"/>
                  <a:gd name="T39" fmla="*/ 117551 h 120000"/>
                  <a:gd name="T40" fmla="*/ 84390 w 120000"/>
                  <a:gd name="T41" fmla="*/ 109714 h 120000"/>
                  <a:gd name="T42" fmla="*/ 88292 w 120000"/>
                  <a:gd name="T43" fmla="*/ 100897 h 120000"/>
                  <a:gd name="T44" fmla="*/ 95121 w 120000"/>
                  <a:gd name="T45" fmla="*/ 102857 h 120000"/>
                  <a:gd name="T46" fmla="*/ 104878 w 120000"/>
                  <a:gd name="T47" fmla="*/ 100897 h 120000"/>
                  <a:gd name="T48" fmla="*/ 105853 w 120000"/>
                  <a:gd name="T49" fmla="*/ 91102 h 120000"/>
                  <a:gd name="T50" fmla="*/ 104878 w 120000"/>
                  <a:gd name="T51" fmla="*/ 81306 h 120000"/>
                  <a:gd name="T52" fmla="*/ 111707 w 120000"/>
                  <a:gd name="T53" fmla="*/ 79346 h 120000"/>
                  <a:gd name="T54" fmla="*/ 119024 w 120000"/>
                  <a:gd name="T55" fmla="*/ 72979 h 120000"/>
                  <a:gd name="T56" fmla="*/ 115121 w 120000"/>
                  <a:gd name="T57" fmla="*/ 63673 h 120000"/>
                  <a:gd name="T58" fmla="*/ 109268 w 120000"/>
                  <a:gd name="T59" fmla="*/ 55836 h 120000"/>
                  <a:gd name="T60" fmla="*/ 114634 w 120000"/>
                  <a:gd name="T61" fmla="*/ 50938 h 120000"/>
                  <a:gd name="T62" fmla="*/ 117560 w 120000"/>
                  <a:gd name="T63" fmla="*/ 41632 h 120000"/>
                  <a:gd name="T64" fmla="*/ 109756 w 120000"/>
                  <a:gd name="T65" fmla="*/ 35755 h 120000"/>
                  <a:gd name="T66" fmla="*/ 100487 w 120000"/>
                  <a:gd name="T67" fmla="*/ 31836 h 120000"/>
                  <a:gd name="T68" fmla="*/ 102439 w 120000"/>
                  <a:gd name="T69" fmla="*/ 24979 h 120000"/>
                  <a:gd name="T70" fmla="*/ 100487 w 120000"/>
                  <a:gd name="T71" fmla="*/ 15183 h 120000"/>
                  <a:gd name="T72" fmla="*/ 90731 w 120000"/>
                  <a:gd name="T73" fmla="*/ 14204 h 120000"/>
                  <a:gd name="T74" fmla="*/ 80975 w 120000"/>
                  <a:gd name="T75" fmla="*/ 15183 h 120000"/>
                  <a:gd name="T76" fmla="*/ 79512 w 120000"/>
                  <a:gd name="T77" fmla="*/ 8326 h 120000"/>
                  <a:gd name="T78" fmla="*/ 72682 w 120000"/>
                  <a:gd name="T79" fmla="*/ 979 h 120000"/>
                  <a:gd name="T80" fmla="*/ 63902 w 120000"/>
                  <a:gd name="T81" fmla="*/ 4897 h 120000"/>
                  <a:gd name="T82" fmla="*/ 56097 w 120000"/>
                  <a:gd name="T83" fmla="*/ 10775 h 120000"/>
                  <a:gd name="T84" fmla="*/ 50731 w 120000"/>
                  <a:gd name="T85" fmla="*/ 5387 h 120000"/>
                  <a:gd name="T86" fmla="*/ 41463 w 120000"/>
                  <a:gd name="T87" fmla="*/ 2448 h 120000"/>
                  <a:gd name="T88" fmla="*/ 35609 w 120000"/>
                  <a:gd name="T89" fmla="*/ 10285 h 120000"/>
                  <a:gd name="T90" fmla="*/ 31707 w 120000"/>
                  <a:gd name="T91" fmla="*/ 19102 h 120000"/>
                  <a:gd name="T92" fmla="*/ 24878 w 120000"/>
                  <a:gd name="T93" fmla="*/ 17142 h 120000"/>
                  <a:gd name="T94" fmla="*/ 15121 w 120000"/>
                  <a:gd name="T95" fmla="*/ 19102 h 120000"/>
                  <a:gd name="T96" fmla="*/ 14146 w 120000"/>
                  <a:gd name="T97" fmla="*/ 28897 h 120000"/>
                  <a:gd name="T98" fmla="*/ 49268 w 120000"/>
                  <a:gd name="T99" fmla="*/ 26938 h 120000"/>
                  <a:gd name="T100" fmla="*/ 93170 w 120000"/>
                  <a:gd name="T101" fmla="*/ 49469 h 120000"/>
                  <a:gd name="T102" fmla="*/ 70731 w 120000"/>
                  <a:gd name="T103" fmla="*/ 93061 h 120000"/>
                  <a:gd name="T104" fmla="*/ 27317 w 120000"/>
                  <a:gd name="T105" fmla="*/ 70530 h 120000"/>
                  <a:gd name="T106" fmla="*/ 49268 w 120000"/>
                  <a:gd name="T107" fmla="*/ 26938 h 1200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20000"/>
                  <a:gd name="T163" fmla="*/ 0 h 120000"/>
                  <a:gd name="T164" fmla="*/ 120000 w 120000"/>
                  <a:gd name="T165" fmla="*/ 120000 h 1200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20000" h="120000" extrusionOk="0">
                    <a:moveTo>
                      <a:pt x="14146" y="28897"/>
                    </a:moveTo>
                    <a:cubicBezTo>
                      <a:pt x="16585" y="31346"/>
                      <a:pt x="16097" y="37224"/>
                      <a:pt x="15609" y="38693"/>
                    </a:cubicBezTo>
                    <a:cubicBezTo>
                      <a:pt x="14634" y="40653"/>
                      <a:pt x="11707" y="41142"/>
                      <a:pt x="8292" y="40653"/>
                    </a:cubicBezTo>
                    <a:cubicBezTo>
                      <a:pt x="5365" y="40163"/>
                      <a:pt x="1951" y="43102"/>
                      <a:pt x="975" y="47020"/>
                    </a:cubicBezTo>
                    <a:cubicBezTo>
                      <a:pt x="0" y="51428"/>
                      <a:pt x="1951" y="55346"/>
                      <a:pt x="4878" y="56326"/>
                    </a:cubicBezTo>
                    <a:cubicBezTo>
                      <a:pt x="8292" y="56816"/>
                      <a:pt x="10731" y="62204"/>
                      <a:pt x="10731" y="64163"/>
                    </a:cubicBezTo>
                    <a:cubicBezTo>
                      <a:pt x="11219" y="66122"/>
                      <a:pt x="8780" y="68081"/>
                      <a:pt x="5853" y="69061"/>
                    </a:cubicBezTo>
                    <a:cubicBezTo>
                      <a:pt x="2926" y="70040"/>
                      <a:pt x="1463" y="74448"/>
                      <a:pt x="2439" y="78367"/>
                    </a:cubicBezTo>
                    <a:cubicBezTo>
                      <a:pt x="3902" y="82775"/>
                      <a:pt x="7317" y="85224"/>
                      <a:pt x="10731" y="84244"/>
                    </a:cubicBezTo>
                    <a:cubicBezTo>
                      <a:pt x="13658" y="83265"/>
                      <a:pt x="17073" y="83755"/>
                      <a:pt x="17560" y="85714"/>
                    </a:cubicBezTo>
                    <a:cubicBezTo>
                      <a:pt x="18536" y="87183"/>
                      <a:pt x="19512" y="93061"/>
                      <a:pt x="17560" y="95510"/>
                    </a:cubicBezTo>
                    <a:cubicBezTo>
                      <a:pt x="15609" y="97469"/>
                      <a:pt x="16585" y="101877"/>
                      <a:pt x="19512" y="104816"/>
                    </a:cubicBezTo>
                    <a:cubicBezTo>
                      <a:pt x="22926" y="107755"/>
                      <a:pt x="27317" y="108244"/>
                      <a:pt x="29268" y="105795"/>
                    </a:cubicBezTo>
                    <a:cubicBezTo>
                      <a:pt x="31707" y="103836"/>
                      <a:pt x="37560" y="104326"/>
                      <a:pt x="39024" y="104816"/>
                    </a:cubicBezTo>
                    <a:cubicBezTo>
                      <a:pt x="40487" y="105795"/>
                      <a:pt x="41463" y="108734"/>
                      <a:pt x="40975" y="112163"/>
                    </a:cubicBezTo>
                    <a:cubicBezTo>
                      <a:pt x="40000" y="115102"/>
                      <a:pt x="42926" y="118530"/>
                      <a:pt x="47317" y="119510"/>
                    </a:cubicBezTo>
                    <a:cubicBezTo>
                      <a:pt x="51707" y="120000"/>
                      <a:pt x="55609" y="118530"/>
                      <a:pt x="56585" y="115102"/>
                    </a:cubicBezTo>
                    <a:cubicBezTo>
                      <a:pt x="57073" y="112163"/>
                      <a:pt x="62439" y="109714"/>
                      <a:pt x="64390" y="109224"/>
                    </a:cubicBezTo>
                    <a:cubicBezTo>
                      <a:pt x="65853" y="109224"/>
                      <a:pt x="68292" y="111673"/>
                      <a:pt x="69268" y="114612"/>
                    </a:cubicBezTo>
                    <a:cubicBezTo>
                      <a:pt x="70243" y="117551"/>
                      <a:pt x="74634" y="119020"/>
                      <a:pt x="78536" y="117551"/>
                    </a:cubicBezTo>
                    <a:cubicBezTo>
                      <a:pt x="82926" y="116571"/>
                      <a:pt x="85365" y="112653"/>
                      <a:pt x="84390" y="109714"/>
                    </a:cubicBezTo>
                    <a:cubicBezTo>
                      <a:pt x="83414" y="106775"/>
                      <a:pt x="86829" y="101877"/>
                      <a:pt x="88292" y="100897"/>
                    </a:cubicBezTo>
                    <a:cubicBezTo>
                      <a:pt x="89756" y="99918"/>
                      <a:pt x="92682" y="100408"/>
                      <a:pt x="95121" y="102857"/>
                    </a:cubicBezTo>
                    <a:cubicBezTo>
                      <a:pt x="97560" y="104816"/>
                      <a:pt x="101951" y="103836"/>
                      <a:pt x="104878" y="100897"/>
                    </a:cubicBezTo>
                    <a:cubicBezTo>
                      <a:pt x="107804" y="97469"/>
                      <a:pt x="108292" y="93061"/>
                      <a:pt x="105853" y="91102"/>
                    </a:cubicBezTo>
                    <a:cubicBezTo>
                      <a:pt x="103414" y="88653"/>
                      <a:pt x="103902" y="82775"/>
                      <a:pt x="104878" y="81306"/>
                    </a:cubicBezTo>
                    <a:cubicBezTo>
                      <a:pt x="105365" y="79346"/>
                      <a:pt x="108780" y="78857"/>
                      <a:pt x="111707" y="79346"/>
                    </a:cubicBezTo>
                    <a:cubicBezTo>
                      <a:pt x="115121" y="79836"/>
                      <a:pt x="118048" y="76897"/>
                      <a:pt x="119024" y="72979"/>
                    </a:cubicBezTo>
                    <a:cubicBezTo>
                      <a:pt x="120000" y="68571"/>
                      <a:pt x="118048" y="64653"/>
                      <a:pt x="115121" y="63673"/>
                    </a:cubicBezTo>
                    <a:cubicBezTo>
                      <a:pt x="112195" y="63183"/>
                      <a:pt x="109756" y="57795"/>
                      <a:pt x="109268" y="55836"/>
                    </a:cubicBezTo>
                    <a:cubicBezTo>
                      <a:pt x="109268" y="53877"/>
                      <a:pt x="111707" y="51918"/>
                      <a:pt x="114634" y="50938"/>
                    </a:cubicBezTo>
                    <a:cubicBezTo>
                      <a:pt x="117560" y="49959"/>
                      <a:pt x="119024" y="45551"/>
                      <a:pt x="117560" y="41632"/>
                    </a:cubicBezTo>
                    <a:cubicBezTo>
                      <a:pt x="116097" y="37224"/>
                      <a:pt x="112682" y="34775"/>
                      <a:pt x="109756" y="35755"/>
                    </a:cubicBezTo>
                    <a:cubicBezTo>
                      <a:pt x="106829" y="36734"/>
                      <a:pt x="101951" y="33306"/>
                      <a:pt x="100487" y="31836"/>
                    </a:cubicBezTo>
                    <a:cubicBezTo>
                      <a:pt x="99512" y="30367"/>
                      <a:pt x="100487" y="26938"/>
                      <a:pt x="102439" y="24979"/>
                    </a:cubicBezTo>
                    <a:cubicBezTo>
                      <a:pt x="104878" y="22530"/>
                      <a:pt x="103902" y="18122"/>
                      <a:pt x="100487" y="15183"/>
                    </a:cubicBezTo>
                    <a:cubicBezTo>
                      <a:pt x="97560" y="12244"/>
                      <a:pt x="93170" y="11755"/>
                      <a:pt x="90731" y="14204"/>
                    </a:cubicBezTo>
                    <a:cubicBezTo>
                      <a:pt x="88780" y="16163"/>
                      <a:pt x="82926" y="16163"/>
                      <a:pt x="80975" y="15183"/>
                    </a:cubicBezTo>
                    <a:cubicBezTo>
                      <a:pt x="79512" y="14204"/>
                      <a:pt x="78536" y="11265"/>
                      <a:pt x="79512" y="8326"/>
                    </a:cubicBezTo>
                    <a:cubicBezTo>
                      <a:pt x="80000" y="4897"/>
                      <a:pt x="77073" y="1469"/>
                      <a:pt x="72682" y="979"/>
                    </a:cubicBezTo>
                    <a:cubicBezTo>
                      <a:pt x="68780" y="0"/>
                      <a:pt x="64390" y="1469"/>
                      <a:pt x="63902" y="4897"/>
                    </a:cubicBezTo>
                    <a:cubicBezTo>
                      <a:pt x="63414" y="7836"/>
                      <a:pt x="58048" y="10285"/>
                      <a:pt x="56097" y="10775"/>
                    </a:cubicBezTo>
                    <a:cubicBezTo>
                      <a:pt x="54146" y="10775"/>
                      <a:pt x="51707" y="8326"/>
                      <a:pt x="50731" y="5387"/>
                    </a:cubicBezTo>
                    <a:cubicBezTo>
                      <a:pt x="49756" y="2448"/>
                      <a:pt x="45853" y="979"/>
                      <a:pt x="41463" y="2448"/>
                    </a:cubicBezTo>
                    <a:cubicBezTo>
                      <a:pt x="37560" y="3428"/>
                      <a:pt x="34634" y="7346"/>
                      <a:pt x="35609" y="10285"/>
                    </a:cubicBezTo>
                    <a:cubicBezTo>
                      <a:pt x="36585" y="13224"/>
                      <a:pt x="33170" y="18122"/>
                      <a:pt x="31707" y="19102"/>
                    </a:cubicBezTo>
                    <a:cubicBezTo>
                      <a:pt x="30243" y="20081"/>
                      <a:pt x="27317" y="19591"/>
                      <a:pt x="24878" y="17142"/>
                    </a:cubicBezTo>
                    <a:cubicBezTo>
                      <a:pt x="22439" y="15183"/>
                      <a:pt x="18536" y="16163"/>
                      <a:pt x="15121" y="19102"/>
                    </a:cubicBezTo>
                    <a:cubicBezTo>
                      <a:pt x="12195" y="22530"/>
                      <a:pt x="12195" y="26938"/>
                      <a:pt x="14146" y="28897"/>
                    </a:cubicBezTo>
                    <a:close/>
                    <a:moveTo>
                      <a:pt x="49268" y="26938"/>
                    </a:moveTo>
                    <a:cubicBezTo>
                      <a:pt x="67804" y="21061"/>
                      <a:pt x="87317" y="30857"/>
                      <a:pt x="93170" y="49469"/>
                    </a:cubicBezTo>
                    <a:cubicBezTo>
                      <a:pt x="99024" y="67591"/>
                      <a:pt x="88780" y="87183"/>
                      <a:pt x="70731" y="93061"/>
                    </a:cubicBezTo>
                    <a:cubicBezTo>
                      <a:pt x="52682" y="98938"/>
                      <a:pt x="33170" y="89142"/>
                      <a:pt x="27317" y="70530"/>
                    </a:cubicBezTo>
                    <a:cubicBezTo>
                      <a:pt x="21463" y="52408"/>
                      <a:pt x="31219" y="32816"/>
                      <a:pt x="49268" y="26938"/>
                    </a:cubicBezTo>
                    <a:close/>
                  </a:path>
                </a:pathLst>
              </a:custGeom>
              <a:solidFill>
                <a:srgbClr val="FFFFFF"/>
              </a:solidFill>
              <a:ln w="9525">
                <a:noFill/>
                <a:round/>
                <a:headEnd/>
                <a:tailEnd/>
              </a:ln>
            </p:spPr>
            <p:txBody>
              <a:bodyPr lIns="68569" tIns="34275" rIns="68569" bIns="34275"/>
              <a:lstStyle/>
              <a:p>
                <a:endParaRPr lang="en-US" sz="1425"/>
              </a:p>
            </p:txBody>
          </p:sp>
          <p:sp>
            <p:nvSpPr>
              <p:cNvPr id="46136" name="Shape 326"/>
              <p:cNvSpPr>
                <a:spLocks/>
              </p:cNvSpPr>
              <p:nvPr/>
            </p:nvSpPr>
            <p:spPr bwMode="auto">
              <a:xfrm>
                <a:off x="5500687" y="242887"/>
                <a:ext cx="709612" cy="708024"/>
              </a:xfrm>
              <a:custGeom>
                <a:avLst/>
                <a:gdLst>
                  <a:gd name="T0" fmla="*/ 13968 w 120000"/>
                  <a:gd name="T1" fmla="*/ 29206 h 120000"/>
                  <a:gd name="T2" fmla="*/ 15238 w 120000"/>
                  <a:gd name="T3" fmla="*/ 38730 h 120000"/>
                  <a:gd name="T4" fmla="*/ 8253 w 120000"/>
                  <a:gd name="T5" fmla="*/ 40634 h 120000"/>
                  <a:gd name="T6" fmla="*/ 634 w 120000"/>
                  <a:gd name="T7" fmla="*/ 47619 h 120000"/>
                  <a:gd name="T8" fmla="*/ 4444 w 120000"/>
                  <a:gd name="T9" fmla="*/ 56507 h 120000"/>
                  <a:gd name="T10" fmla="*/ 10793 w 120000"/>
                  <a:gd name="T11" fmla="*/ 64126 h 120000"/>
                  <a:gd name="T12" fmla="*/ 5079 w 120000"/>
                  <a:gd name="T13" fmla="*/ 69206 h 120000"/>
                  <a:gd name="T14" fmla="*/ 2539 w 120000"/>
                  <a:gd name="T15" fmla="*/ 78730 h 120000"/>
                  <a:gd name="T16" fmla="*/ 10158 w 120000"/>
                  <a:gd name="T17" fmla="*/ 84444 h 120000"/>
                  <a:gd name="T18" fmla="*/ 17142 w 120000"/>
                  <a:gd name="T19" fmla="*/ 85714 h 120000"/>
                  <a:gd name="T20" fmla="*/ 17142 w 120000"/>
                  <a:gd name="T21" fmla="*/ 95238 h 120000"/>
                  <a:gd name="T22" fmla="*/ 19047 w 120000"/>
                  <a:gd name="T23" fmla="*/ 104761 h 120000"/>
                  <a:gd name="T24" fmla="*/ 29206 w 120000"/>
                  <a:gd name="T25" fmla="*/ 106031 h 120000"/>
                  <a:gd name="T26" fmla="*/ 38730 w 120000"/>
                  <a:gd name="T27" fmla="*/ 104761 h 120000"/>
                  <a:gd name="T28" fmla="*/ 40634 w 120000"/>
                  <a:gd name="T29" fmla="*/ 111746 h 120000"/>
                  <a:gd name="T30" fmla="*/ 46984 w 120000"/>
                  <a:gd name="T31" fmla="*/ 119365 h 120000"/>
                  <a:gd name="T32" fmla="*/ 55873 w 120000"/>
                  <a:gd name="T33" fmla="*/ 114920 h 120000"/>
                  <a:gd name="T34" fmla="*/ 64126 w 120000"/>
                  <a:gd name="T35" fmla="*/ 109206 h 120000"/>
                  <a:gd name="T36" fmla="*/ 69206 w 120000"/>
                  <a:gd name="T37" fmla="*/ 114285 h 120000"/>
                  <a:gd name="T38" fmla="*/ 78095 w 120000"/>
                  <a:gd name="T39" fmla="*/ 117460 h 120000"/>
                  <a:gd name="T40" fmla="*/ 83809 w 120000"/>
                  <a:gd name="T41" fmla="*/ 109841 h 120000"/>
                  <a:gd name="T42" fmla="*/ 88253 w 120000"/>
                  <a:gd name="T43" fmla="*/ 100952 h 120000"/>
                  <a:gd name="T44" fmla="*/ 95238 w 120000"/>
                  <a:gd name="T45" fmla="*/ 102857 h 120000"/>
                  <a:gd name="T46" fmla="*/ 104761 w 120000"/>
                  <a:gd name="T47" fmla="*/ 100952 h 120000"/>
                  <a:gd name="T48" fmla="*/ 105396 w 120000"/>
                  <a:gd name="T49" fmla="*/ 90793 h 120000"/>
                  <a:gd name="T50" fmla="*/ 104761 w 120000"/>
                  <a:gd name="T51" fmla="*/ 81269 h 120000"/>
                  <a:gd name="T52" fmla="*/ 111746 w 120000"/>
                  <a:gd name="T53" fmla="*/ 79365 h 120000"/>
                  <a:gd name="T54" fmla="*/ 118730 w 120000"/>
                  <a:gd name="T55" fmla="*/ 73015 h 120000"/>
                  <a:gd name="T56" fmla="*/ 114920 w 120000"/>
                  <a:gd name="T57" fmla="*/ 64126 h 120000"/>
                  <a:gd name="T58" fmla="*/ 109206 w 120000"/>
                  <a:gd name="T59" fmla="*/ 55873 h 120000"/>
                  <a:gd name="T60" fmla="*/ 114285 w 120000"/>
                  <a:gd name="T61" fmla="*/ 50793 h 120000"/>
                  <a:gd name="T62" fmla="*/ 117460 w 120000"/>
                  <a:gd name="T63" fmla="*/ 41904 h 120000"/>
                  <a:gd name="T64" fmla="*/ 109206 w 120000"/>
                  <a:gd name="T65" fmla="*/ 35555 h 120000"/>
                  <a:gd name="T66" fmla="*/ 100317 w 120000"/>
                  <a:gd name="T67" fmla="*/ 31746 h 120000"/>
                  <a:gd name="T68" fmla="*/ 102222 w 120000"/>
                  <a:gd name="T69" fmla="*/ 24761 h 120000"/>
                  <a:gd name="T70" fmla="*/ 100317 w 120000"/>
                  <a:gd name="T71" fmla="*/ 15238 h 120000"/>
                  <a:gd name="T72" fmla="*/ 90793 w 120000"/>
                  <a:gd name="T73" fmla="*/ 14603 h 120000"/>
                  <a:gd name="T74" fmla="*/ 80634 w 120000"/>
                  <a:gd name="T75" fmla="*/ 15238 h 120000"/>
                  <a:gd name="T76" fmla="*/ 79365 w 120000"/>
                  <a:gd name="T77" fmla="*/ 8253 h 120000"/>
                  <a:gd name="T78" fmla="*/ 72380 w 120000"/>
                  <a:gd name="T79" fmla="*/ 1269 h 120000"/>
                  <a:gd name="T80" fmla="*/ 63492 w 120000"/>
                  <a:gd name="T81" fmla="*/ 5079 h 120000"/>
                  <a:gd name="T82" fmla="*/ 55873 w 120000"/>
                  <a:gd name="T83" fmla="*/ 10793 h 120000"/>
                  <a:gd name="T84" fmla="*/ 50793 w 120000"/>
                  <a:gd name="T85" fmla="*/ 5714 h 120000"/>
                  <a:gd name="T86" fmla="*/ 41269 w 120000"/>
                  <a:gd name="T87" fmla="*/ 2539 h 120000"/>
                  <a:gd name="T88" fmla="*/ 35555 w 120000"/>
                  <a:gd name="T89" fmla="*/ 10793 h 120000"/>
                  <a:gd name="T90" fmla="*/ 31746 w 120000"/>
                  <a:gd name="T91" fmla="*/ 19682 h 120000"/>
                  <a:gd name="T92" fmla="*/ 24761 w 120000"/>
                  <a:gd name="T93" fmla="*/ 17777 h 120000"/>
                  <a:gd name="T94" fmla="*/ 15238 w 120000"/>
                  <a:gd name="T95" fmla="*/ 19682 h 120000"/>
                  <a:gd name="T96" fmla="*/ 13968 w 120000"/>
                  <a:gd name="T97" fmla="*/ 29206 h 120000"/>
                  <a:gd name="T98" fmla="*/ 48888 w 120000"/>
                  <a:gd name="T99" fmla="*/ 27301 h 120000"/>
                  <a:gd name="T100" fmla="*/ 92698 w 120000"/>
                  <a:gd name="T101" fmla="*/ 49523 h 120000"/>
                  <a:gd name="T102" fmla="*/ 70476 w 120000"/>
                  <a:gd name="T103" fmla="*/ 93333 h 120000"/>
                  <a:gd name="T104" fmla="*/ 26666 w 120000"/>
                  <a:gd name="T105" fmla="*/ 70476 h 120000"/>
                  <a:gd name="T106" fmla="*/ 48888 w 120000"/>
                  <a:gd name="T107" fmla="*/ 27301 h 1200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20000"/>
                  <a:gd name="T163" fmla="*/ 0 h 120000"/>
                  <a:gd name="T164" fmla="*/ 120000 w 120000"/>
                  <a:gd name="T165" fmla="*/ 120000 h 1200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20000" h="120000" extrusionOk="0">
                    <a:moveTo>
                      <a:pt x="13968" y="29206"/>
                    </a:moveTo>
                    <a:cubicBezTo>
                      <a:pt x="16507" y="31746"/>
                      <a:pt x="15873" y="37460"/>
                      <a:pt x="15238" y="38730"/>
                    </a:cubicBezTo>
                    <a:cubicBezTo>
                      <a:pt x="14603" y="40634"/>
                      <a:pt x="11428" y="41269"/>
                      <a:pt x="8253" y="40634"/>
                    </a:cubicBezTo>
                    <a:cubicBezTo>
                      <a:pt x="5079" y="40000"/>
                      <a:pt x="1904" y="43174"/>
                      <a:pt x="634" y="47619"/>
                    </a:cubicBezTo>
                    <a:cubicBezTo>
                      <a:pt x="0" y="51428"/>
                      <a:pt x="1904" y="55873"/>
                      <a:pt x="4444" y="56507"/>
                    </a:cubicBezTo>
                    <a:cubicBezTo>
                      <a:pt x="7619" y="57142"/>
                      <a:pt x="10158" y="62222"/>
                      <a:pt x="10793" y="64126"/>
                    </a:cubicBezTo>
                    <a:cubicBezTo>
                      <a:pt x="10793" y="66031"/>
                      <a:pt x="8253" y="68571"/>
                      <a:pt x="5079" y="69206"/>
                    </a:cubicBezTo>
                    <a:cubicBezTo>
                      <a:pt x="2539" y="70476"/>
                      <a:pt x="1269" y="74285"/>
                      <a:pt x="2539" y="78730"/>
                    </a:cubicBezTo>
                    <a:cubicBezTo>
                      <a:pt x="3809" y="82539"/>
                      <a:pt x="6984" y="85079"/>
                      <a:pt x="10158" y="84444"/>
                    </a:cubicBezTo>
                    <a:cubicBezTo>
                      <a:pt x="13333" y="83174"/>
                      <a:pt x="16507" y="83809"/>
                      <a:pt x="17142" y="85714"/>
                    </a:cubicBezTo>
                    <a:cubicBezTo>
                      <a:pt x="18412" y="86984"/>
                      <a:pt x="19682" y="92698"/>
                      <a:pt x="17142" y="95238"/>
                    </a:cubicBezTo>
                    <a:cubicBezTo>
                      <a:pt x="15238" y="97777"/>
                      <a:pt x="15873" y="102222"/>
                      <a:pt x="19047" y="104761"/>
                    </a:cubicBezTo>
                    <a:cubicBezTo>
                      <a:pt x="22222" y="107936"/>
                      <a:pt x="26666" y="108571"/>
                      <a:pt x="29206" y="106031"/>
                    </a:cubicBezTo>
                    <a:cubicBezTo>
                      <a:pt x="31111" y="103492"/>
                      <a:pt x="36825" y="104126"/>
                      <a:pt x="38730" y="104761"/>
                    </a:cubicBezTo>
                    <a:cubicBezTo>
                      <a:pt x="40634" y="105396"/>
                      <a:pt x="41269" y="108571"/>
                      <a:pt x="40634" y="111746"/>
                    </a:cubicBezTo>
                    <a:cubicBezTo>
                      <a:pt x="40000" y="114920"/>
                      <a:pt x="42539" y="118095"/>
                      <a:pt x="46984" y="119365"/>
                    </a:cubicBezTo>
                    <a:cubicBezTo>
                      <a:pt x="51428" y="120000"/>
                      <a:pt x="55238" y="118095"/>
                      <a:pt x="55873" y="114920"/>
                    </a:cubicBezTo>
                    <a:cubicBezTo>
                      <a:pt x="56507" y="112380"/>
                      <a:pt x="62222" y="109841"/>
                      <a:pt x="64126" y="109206"/>
                    </a:cubicBezTo>
                    <a:cubicBezTo>
                      <a:pt x="65396" y="109206"/>
                      <a:pt x="67936" y="111746"/>
                      <a:pt x="69206" y="114285"/>
                    </a:cubicBezTo>
                    <a:cubicBezTo>
                      <a:pt x="69841" y="117460"/>
                      <a:pt x="74285" y="118730"/>
                      <a:pt x="78095" y="117460"/>
                    </a:cubicBezTo>
                    <a:cubicBezTo>
                      <a:pt x="82539" y="116190"/>
                      <a:pt x="85079" y="113015"/>
                      <a:pt x="83809" y="109841"/>
                    </a:cubicBezTo>
                    <a:cubicBezTo>
                      <a:pt x="83174" y="106666"/>
                      <a:pt x="86349" y="101587"/>
                      <a:pt x="88253" y="100952"/>
                    </a:cubicBezTo>
                    <a:cubicBezTo>
                      <a:pt x="89523" y="99682"/>
                      <a:pt x="92698" y="100317"/>
                      <a:pt x="95238" y="102857"/>
                    </a:cubicBezTo>
                    <a:cubicBezTo>
                      <a:pt x="97142" y="104761"/>
                      <a:pt x="101587" y="104126"/>
                      <a:pt x="104761" y="100952"/>
                    </a:cubicBezTo>
                    <a:cubicBezTo>
                      <a:pt x="107301" y="97142"/>
                      <a:pt x="107936" y="93333"/>
                      <a:pt x="105396" y="90793"/>
                    </a:cubicBezTo>
                    <a:cubicBezTo>
                      <a:pt x="103492" y="88888"/>
                      <a:pt x="103492" y="83174"/>
                      <a:pt x="104761" y="81269"/>
                    </a:cubicBezTo>
                    <a:cubicBezTo>
                      <a:pt x="105396" y="79365"/>
                      <a:pt x="108571" y="78730"/>
                      <a:pt x="111746" y="79365"/>
                    </a:cubicBezTo>
                    <a:cubicBezTo>
                      <a:pt x="114920" y="80000"/>
                      <a:pt x="118095" y="76825"/>
                      <a:pt x="118730" y="73015"/>
                    </a:cubicBezTo>
                    <a:cubicBezTo>
                      <a:pt x="120000" y="68571"/>
                      <a:pt x="118095" y="64761"/>
                      <a:pt x="114920" y="64126"/>
                    </a:cubicBezTo>
                    <a:cubicBezTo>
                      <a:pt x="111746" y="63492"/>
                      <a:pt x="109206" y="57777"/>
                      <a:pt x="109206" y="55873"/>
                    </a:cubicBezTo>
                    <a:cubicBezTo>
                      <a:pt x="108571" y="53968"/>
                      <a:pt x="111111" y="52063"/>
                      <a:pt x="114285" y="50793"/>
                    </a:cubicBezTo>
                    <a:cubicBezTo>
                      <a:pt x="117460" y="50158"/>
                      <a:pt x="118730" y="45714"/>
                      <a:pt x="117460" y="41904"/>
                    </a:cubicBezTo>
                    <a:cubicBezTo>
                      <a:pt x="116190" y="37460"/>
                      <a:pt x="112380" y="34920"/>
                      <a:pt x="109206" y="35555"/>
                    </a:cubicBezTo>
                    <a:cubicBezTo>
                      <a:pt x="106031" y="36825"/>
                      <a:pt x="101587" y="33650"/>
                      <a:pt x="100317" y="31746"/>
                    </a:cubicBezTo>
                    <a:cubicBezTo>
                      <a:pt x="99047" y="30476"/>
                      <a:pt x="100317" y="27301"/>
                      <a:pt x="102222" y="24761"/>
                    </a:cubicBezTo>
                    <a:cubicBezTo>
                      <a:pt x="104761" y="22857"/>
                      <a:pt x="103492" y="18412"/>
                      <a:pt x="100317" y="15238"/>
                    </a:cubicBezTo>
                    <a:cubicBezTo>
                      <a:pt x="97142" y="12698"/>
                      <a:pt x="92698" y="12063"/>
                      <a:pt x="90793" y="14603"/>
                    </a:cubicBezTo>
                    <a:cubicBezTo>
                      <a:pt x="88253" y="16507"/>
                      <a:pt x="82539" y="16507"/>
                      <a:pt x="80634" y="15238"/>
                    </a:cubicBezTo>
                    <a:cubicBezTo>
                      <a:pt x="79365" y="14603"/>
                      <a:pt x="78095" y="11428"/>
                      <a:pt x="79365" y="8253"/>
                    </a:cubicBezTo>
                    <a:cubicBezTo>
                      <a:pt x="80000" y="5079"/>
                      <a:pt x="76825" y="1904"/>
                      <a:pt x="72380" y="1269"/>
                    </a:cubicBezTo>
                    <a:cubicBezTo>
                      <a:pt x="67936" y="0"/>
                      <a:pt x="64126" y="1904"/>
                      <a:pt x="63492" y="5079"/>
                    </a:cubicBezTo>
                    <a:cubicBezTo>
                      <a:pt x="62857" y="8253"/>
                      <a:pt x="57777" y="10793"/>
                      <a:pt x="55873" y="10793"/>
                    </a:cubicBezTo>
                    <a:cubicBezTo>
                      <a:pt x="53968" y="10793"/>
                      <a:pt x="51428" y="8888"/>
                      <a:pt x="50793" y="5714"/>
                    </a:cubicBezTo>
                    <a:cubicBezTo>
                      <a:pt x="49523" y="2539"/>
                      <a:pt x="45714" y="1269"/>
                      <a:pt x="41269" y="2539"/>
                    </a:cubicBezTo>
                    <a:cubicBezTo>
                      <a:pt x="37460" y="3809"/>
                      <a:pt x="34285" y="7619"/>
                      <a:pt x="35555" y="10793"/>
                    </a:cubicBezTo>
                    <a:cubicBezTo>
                      <a:pt x="36190" y="13333"/>
                      <a:pt x="33015" y="18412"/>
                      <a:pt x="31746" y="19682"/>
                    </a:cubicBezTo>
                    <a:cubicBezTo>
                      <a:pt x="29841" y="20317"/>
                      <a:pt x="27301" y="19682"/>
                      <a:pt x="24761" y="17777"/>
                    </a:cubicBezTo>
                    <a:cubicBezTo>
                      <a:pt x="22222" y="15238"/>
                      <a:pt x="17777" y="16507"/>
                      <a:pt x="15238" y="19682"/>
                    </a:cubicBezTo>
                    <a:cubicBezTo>
                      <a:pt x="12063" y="22857"/>
                      <a:pt x="11428" y="27301"/>
                      <a:pt x="13968" y="29206"/>
                    </a:cubicBezTo>
                    <a:close/>
                    <a:moveTo>
                      <a:pt x="48888" y="27301"/>
                    </a:moveTo>
                    <a:cubicBezTo>
                      <a:pt x="67301" y="20952"/>
                      <a:pt x="86984" y="31111"/>
                      <a:pt x="92698" y="49523"/>
                    </a:cubicBezTo>
                    <a:cubicBezTo>
                      <a:pt x="98412" y="67936"/>
                      <a:pt x="88888" y="86984"/>
                      <a:pt x="70476" y="93333"/>
                    </a:cubicBezTo>
                    <a:cubicBezTo>
                      <a:pt x="52063" y="99047"/>
                      <a:pt x="32380" y="88888"/>
                      <a:pt x="26666" y="70476"/>
                    </a:cubicBezTo>
                    <a:cubicBezTo>
                      <a:pt x="20952" y="52698"/>
                      <a:pt x="31111" y="33015"/>
                      <a:pt x="48888" y="27301"/>
                    </a:cubicBezTo>
                    <a:close/>
                  </a:path>
                </a:pathLst>
              </a:custGeom>
              <a:solidFill>
                <a:srgbClr val="FFFFFF"/>
              </a:solidFill>
              <a:ln w="9525">
                <a:noFill/>
                <a:round/>
                <a:headEnd/>
                <a:tailEnd/>
              </a:ln>
            </p:spPr>
            <p:txBody>
              <a:bodyPr lIns="68569" tIns="34275" rIns="68569" bIns="34275"/>
              <a:lstStyle/>
              <a:p>
                <a:endParaRPr lang="en-US" sz="1425"/>
              </a:p>
            </p:txBody>
          </p:sp>
        </p:grpSp>
        <p:sp>
          <p:nvSpPr>
            <p:cNvPr id="46133" name="Shape 327"/>
            <p:cNvSpPr>
              <a:spLocks/>
            </p:cNvSpPr>
            <p:nvPr/>
          </p:nvSpPr>
          <p:spPr bwMode="auto">
            <a:xfrm>
              <a:off x="7937649" y="2363785"/>
              <a:ext cx="252006" cy="425264"/>
            </a:xfrm>
            <a:custGeom>
              <a:avLst/>
              <a:gdLst>
                <a:gd name="T0" fmla="*/ 119060 w 120000"/>
                <a:gd name="T1" fmla="*/ 43092 h 120000"/>
                <a:gd name="T2" fmla="*/ 71749 w 120000"/>
                <a:gd name="T3" fmla="*/ 897 h 120000"/>
                <a:gd name="T4" fmla="*/ 27571 w 120000"/>
                <a:gd name="T5" fmla="*/ 46384 h 120000"/>
                <a:gd name="T6" fmla="*/ 35091 w 120000"/>
                <a:gd name="T7" fmla="*/ 68827 h 120000"/>
                <a:gd name="T8" fmla="*/ 35091 w 120000"/>
                <a:gd name="T9" fmla="*/ 68827 h 120000"/>
                <a:gd name="T10" fmla="*/ 33524 w 120000"/>
                <a:gd name="T11" fmla="*/ 70324 h 120000"/>
                <a:gd name="T12" fmla="*/ 19738 w 120000"/>
                <a:gd name="T13" fmla="*/ 85286 h 120000"/>
                <a:gd name="T14" fmla="*/ 6266 w 120000"/>
                <a:gd name="T15" fmla="*/ 99351 h 120000"/>
                <a:gd name="T16" fmla="*/ 4699 w 120000"/>
                <a:gd name="T17" fmla="*/ 101147 h 120000"/>
                <a:gd name="T18" fmla="*/ 4699 w 120000"/>
                <a:gd name="T19" fmla="*/ 115810 h 120000"/>
                <a:gd name="T20" fmla="*/ 20052 w 120000"/>
                <a:gd name="T21" fmla="*/ 114314 h 120000"/>
                <a:gd name="T22" fmla="*/ 21618 w 120000"/>
                <a:gd name="T23" fmla="*/ 112817 h 120000"/>
                <a:gd name="T24" fmla="*/ 48877 w 120000"/>
                <a:gd name="T25" fmla="*/ 83491 h 120000"/>
                <a:gd name="T26" fmla="*/ 50130 w 120000"/>
                <a:gd name="T27" fmla="*/ 82294 h 120000"/>
                <a:gd name="T28" fmla="*/ 75195 w 120000"/>
                <a:gd name="T29" fmla="*/ 88279 h 120000"/>
                <a:gd name="T30" fmla="*/ 119060 w 120000"/>
                <a:gd name="T31" fmla="*/ 43092 h 120000"/>
                <a:gd name="T32" fmla="*/ 74569 w 120000"/>
                <a:gd name="T33" fmla="*/ 72718 h 120000"/>
                <a:gd name="T34" fmla="*/ 43864 w 120000"/>
                <a:gd name="T35" fmla="*/ 45785 h 120000"/>
                <a:gd name="T36" fmla="*/ 72375 w 120000"/>
                <a:gd name="T37" fmla="*/ 16758 h 120000"/>
                <a:gd name="T38" fmla="*/ 102767 w 120000"/>
                <a:gd name="T39" fmla="*/ 43690 h 120000"/>
                <a:gd name="T40" fmla="*/ 74569 w 120000"/>
                <a:gd name="T41" fmla="*/ 72718 h 1200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0000"/>
                <a:gd name="T64" fmla="*/ 0 h 120000"/>
                <a:gd name="T65" fmla="*/ 120000 w 120000"/>
                <a:gd name="T66" fmla="*/ 120000 h 12000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0000" h="120000" extrusionOk="0">
                  <a:moveTo>
                    <a:pt x="119060" y="43092"/>
                  </a:moveTo>
                  <a:cubicBezTo>
                    <a:pt x="118120" y="18852"/>
                    <a:pt x="96814" y="0"/>
                    <a:pt x="71749" y="897"/>
                  </a:cubicBezTo>
                  <a:cubicBezTo>
                    <a:pt x="46370" y="1795"/>
                    <a:pt x="26631" y="22144"/>
                    <a:pt x="27571" y="46384"/>
                  </a:cubicBezTo>
                  <a:cubicBezTo>
                    <a:pt x="27885" y="54463"/>
                    <a:pt x="30704" y="62244"/>
                    <a:pt x="35091" y="68827"/>
                  </a:cubicBezTo>
                  <a:cubicBezTo>
                    <a:pt x="35091" y="68827"/>
                    <a:pt x="35091" y="68827"/>
                    <a:pt x="35091" y="68827"/>
                  </a:cubicBezTo>
                  <a:cubicBezTo>
                    <a:pt x="33524" y="70324"/>
                    <a:pt x="33524" y="70324"/>
                    <a:pt x="33524" y="70324"/>
                  </a:cubicBezTo>
                  <a:cubicBezTo>
                    <a:pt x="19738" y="85286"/>
                    <a:pt x="19738" y="85286"/>
                    <a:pt x="19738" y="85286"/>
                  </a:cubicBezTo>
                  <a:cubicBezTo>
                    <a:pt x="6266" y="99351"/>
                    <a:pt x="6266" y="99351"/>
                    <a:pt x="6266" y="99351"/>
                  </a:cubicBezTo>
                  <a:cubicBezTo>
                    <a:pt x="4699" y="101147"/>
                    <a:pt x="4699" y="101147"/>
                    <a:pt x="4699" y="101147"/>
                  </a:cubicBezTo>
                  <a:cubicBezTo>
                    <a:pt x="0" y="105935"/>
                    <a:pt x="0" y="111920"/>
                    <a:pt x="4699" y="115810"/>
                  </a:cubicBezTo>
                  <a:cubicBezTo>
                    <a:pt x="9086" y="120000"/>
                    <a:pt x="15352" y="119102"/>
                    <a:pt x="20052" y="114314"/>
                  </a:cubicBezTo>
                  <a:cubicBezTo>
                    <a:pt x="21618" y="112817"/>
                    <a:pt x="21618" y="112817"/>
                    <a:pt x="21618" y="112817"/>
                  </a:cubicBezTo>
                  <a:cubicBezTo>
                    <a:pt x="48877" y="83491"/>
                    <a:pt x="48877" y="83491"/>
                    <a:pt x="48877" y="83491"/>
                  </a:cubicBezTo>
                  <a:cubicBezTo>
                    <a:pt x="50130" y="82294"/>
                    <a:pt x="50130" y="82294"/>
                    <a:pt x="50130" y="82294"/>
                  </a:cubicBezTo>
                  <a:cubicBezTo>
                    <a:pt x="57336" y="86483"/>
                    <a:pt x="66109" y="88578"/>
                    <a:pt x="75195" y="88279"/>
                  </a:cubicBezTo>
                  <a:cubicBezTo>
                    <a:pt x="100261" y="87381"/>
                    <a:pt x="120000" y="67032"/>
                    <a:pt x="119060" y="43092"/>
                  </a:cubicBezTo>
                  <a:close/>
                  <a:moveTo>
                    <a:pt x="74569" y="72718"/>
                  </a:moveTo>
                  <a:cubicBezTo>
                    <a:pt x="58276" y="73316"/>
                    <a:pt x="44490" y="61346"/>
                    <a:pt x="43864" y="45785"/>
                  </a:cubicBezTo>
                  <a:cubicBezTo>
                    <a:pt x="43550" y="30224"/>
                    <a:pt x="56083" y="17057"/>
                    <a:pt x="72375" y="16758"/>
                  </a:cubicBezTo>
                  <a:cubicBezTo>
                    <a:pt x="88355" y="16159"/>
                    <a:pt x="102140" y="28129"/>
                    <a:pt x="102767" y="43690"/>
                  </a:cubicBezTo>
                  <a:cubicBezTo>
                    <a:pt x="103394" y="59251"/>
                    <a:pt x="90548" y="72119"/>
                    <a:pt x="74569" y="72718"/>
                  </a:cubicBezTo>
                  <a:close/>
                </a:path>
              </a:pathLst>
            </a:custGeom>
            <a:solidFill>
              <a:srgbClr val="FFFFFF"/>
            </a:solidFill>
            <a:ln w="9525">
              <a:noFill/>
              <a:round/>
              <a:headEnd/>
              <a:tailEnd/>
            </a:ln>
          </p:spPr>
          <p:txBody>
            <a:bodyPr lIns="68569" tIns="34275" rIns="68569" bIns="34275"/>
            <a:lstStyle/>
            <a:p>
              <a:endParaRPr lang="en-US" sz="1425"/>
            </a:p>
          </p:txBody>
        </p:sp>
      </p:grpSp>
      <p:sp>
        <p:nvSpPr>
          <p:cNvPr id="46108" name="Shape 328"/>
          <p:cNvSpPr>
            <a:spLocks/>
          </p:cNvSpPr>
          <p:nvPr/>
        </p:nvSpPr>
        <p:spPr bwMode="auto">
          <a:xfrm>
            <a:off x="4892279" y="3479006"/>
            <a:ext cx="464344" cy="485775"/>
          </a:xfrm>
          <a:custGeom>
            <a:avLst/>
            <a:gdLst>
              <a:gd name="T0" fmla="*/ 119060 w 120000"/>
              <a:gd name="T1" fmla="*/ 43092 h 120000"/>
              <a:gd name="T2" fmla="*/ 71749 w 120000"/>
              <a:gd name="T3" fmla="*/ 897 h 120000"/>
              <a:gd name="T4" fmla="*/ 27571 w 120000"/>
              <a:gd name="T5" fmla="*/ 46384 h 120000"/>
              <a:gd name="T6" fmla="*/ 35091 w 120000"/>
              <a:gd name="T7" fmla="*/ 68827 h 120000"/>
              <a:gd name="T8" fmla="*/ 35091 w 120000"/>
              <a:gd name="T9" fmla="*/ 68827 h 120000"/>
              <a:gd name="T10" fmla="*/ 33524 w 120000"/>
              <a:gd name="T11" fmla="*/ 70324 h 120000"/>
              <a:gd name="T12" fmla="*/ 19738 w 120000"/>
              <a:gd name="T13" fmla="*/ 85286 h 120000"/>
              <a:gd name="T14" fmla="*/ 6266 w 120000"/>
              <a:gd name="T15" fmla="*/ 99351 h 120000"/>
              <a:gd name="T16" fmla="*/ 4699 w 120000"/>
              <a:gd name="T17" fmla="*/ 101147 h 120000"/>
              <a:gd name="T18" fmla="*/ 4699 w 120000"/>
              <a:gd name="T19" fmla="*/ 115810 h 120000"/>
              <a:gd name="T20" fmla="*/ 20052 w 120000"/>
              <a:gd name="T21" fmla="*/ 114314 h 120000"/>
              <a:gd name="T22" fmla="*/ 21618 w 120000"/>
              <a:gd name="T23" fmla="*/ 112817 h 120000"/>
              <a:gd name="T24" fmla="*/ 48877 w 120000"/>
              <a:gd name="T25" fmla="*/ 83491 h 120000"/>
              <a:gd name="T26" fmla="*/ 50130 w 120000"/>
              <a:gd name="T27" fmla="*/ 82294 h 120000"/>
              <a:gd name="T28" fmla="*/ 75195 w 120000"/>
              <a:gd name="T29" fmla="*/ 88279 h 120000"/>
              <a:gd name="T30" fmla="*/ 119060 w 120000"/>
              <a:gd name="T31" fmla="*/ 43092 h 120000"/>
              <a:gd name="T32" fmla="*/ 74569 w 120000"/>
              <a:gd name="T33" fmla="*/ 72718 h 120000"/>
              <a:gd name="T34" fmla="*/ 43864 w 120000"/>
              <a:gd name="T35" fmla="*/ 45785 h 120000"/>
              <a:gd name="T36" fmla="*/ 72375 w 120000"/>
              <a:gd name="T37" fmla="*/ 16758 h 120000"/>
              <a:gd name="T38" fmla="*/ 102767 w 120000"/>
              <a:gd name="T39" fmla="*/ 43690 h 120000"/>
              <a:gd name="T40" fmla="*/ 74569 w 120000"/>
              <a:gd name="T41" fmla="*/ 72718 h 1200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0000"/>
              <a:gd name="T64" fmla="*/ 0 h 120000"/>
              <a:gd name="T65" fmla="*/ 120000 w 120000"/>
              <a:gd name="T66" fmla="*/ 120000 h 12000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0000" h="120000" extrusionOk="0">
                <a:moveTo>
                  <a:pt x="119060" y="43092"/>
                </a:moveTo>
                <a:cubicBezTo>
                  <a:pt x="118120" y="18852"/>
                  <a:pt x="96814" y="0"/>
                  <a:pt x="71749" y="897"/>
                </a:cubicBezTo>
                <a:cubicBezTo>
                  <a:pt x="46370" y="1795"/>
                  <a:pt x="26631" y="22144"/>
                  <a:pt x="27571" y="46384"/>
                </a:cubicBezTo>
                <a:cubicBezTo>
                  <a:pt x="27885" y="54463"/>
                  <a:pt x="30704" y="62244"/>
                  <a:pt x="35091" y="68827"/>
                </a:cubicBezTo>
                <a:cubicBezTo>
                  <a:pt x="35091" y="68827"/>
                  <a:pt x="35091" y="68827"/>
                  <a:pt x="35091" y="68827"/>
                </a:cubicBezTo>
                <a:cubicBezTo>
                  <a:pt x="33524" y="70324"/>
                  <a:pt x="33524" y="70324"/>
                  <a:pt x="33524" y="70324"/>
                </a:cubicBezTo>
                <a:cubicBezTo>
                  <a:pt x="19738" y="85286"/>
                  <a:pt x="19738" y="85286"/>
                  <a:pt x="19738" y="85286"/>
                </a:cubicBezTo>
                <a:cubicBezTo>
                  <a:pt x="6266" y="99351"/>
                  <a:pt x="6266" y="99351"/>
                  <a:pt x="6266" y="99351"/>
                </a:cubicBezTo>
                <a:cubicBezTo>
                  <a:pt x="4699" y="101147"/>
                  <a:pt x="4699" y="101147"/>
                  <a:pt x="4699" y="101147"/>
                </a:cubicBezTo>
                <a:cubicBezTo>
                  <a:pt x="0" y="105935"/>
                  <a:pt x="0" y="111920"/>
                  <a:pt x="4699" y="115810"/>
                </a:cubicBezTo>
                <a:cubicBezTo>
                  <a:pt x="9086" y="120000"/>
                  <a:pt x="15352" y="119102"/>
                  <a:pt x="20052" y="114314"/>
                </a:cubicBezTo>
                <a:cubicBezTo>
                  <a:pt x="21618" y="112817"/>
                  <a:pt x="21618" y="112817"/>
                  <a:pt x="21618" y="112817"/>
                </a:cubicBezTo>
                <a:cubicBezTo>
                  <a:pt x="48877" y="83491"/>
                  <a:pt x="48877" y="83491"/>
                  <a:pt x="48877" y="83491"/>
                </a:cubicBezTo>
                <a:cubicBezTo>
                  <a:pt x="50130" y="82294"/>
                  <a:pt x="50130" y="82294"/>
                  <a:pt x="50130" y="82294"/>
                </a:cubicBezTo>
                <a:cubicBezTo>
                  <a:pt x="57336" y="86483"/>
                  <a:pt x="66109" y="88578"/>
                  <a:pt x="75195" y="88279"/>
                </a:cubicBezTo>
                <a:cubicBezTo>
                  <a:pt x="100261" y="87381"/>
                  <a:pt x="120000" y="67032"/>
                  <a:pt x="119060" y="43092"/>
                </a:cubicBezTo>
                <a:close/>
                <a:moveTo>
                  <a:pt x="74569" y="72718"/>
                </a:moveTo>
                <a:cubicBezTo>
                  <a:pt x="58276" y="73316"/>
                  <a:pt x="44490" y="61346"/>
                  <a:pt x="43864" y="45785"/>
                </a:cubicBezTo>
                <a:cubicBezTo>
                  <a:pt x="43550" y="30224"/>
                  <a:pt x="56083" y="17057"/>
                  <a:pt x="72375" y="16758"/>
                </a:cubicBezTo>
                <a:cubicBezTo>
                  <a:pt x="88355" y="16159"/>
                  <a:pt x="102140" y="28129"/>
                  <a:pt x="102767" y="43690"/>
                </a:cubicBezTo>
                <a:cubicBezTo>
                  <a:pt x="103394" y="59251"/>
                  <a:pt x="90548" y="72119"/>
                  <a:pt x="74569" y="72718"/>
                </a:cubicBezTo>
                <a:close/>
              </a:path>
            </a:pathLst>
          </a:custGeom>
          <a:solidFill>
            <a:srgbClr val="FFFFFF"/>
          </a:solidFill>
          <a:ln w="9525">
            <a:noFill/>
            <a:round/>
            <a:headEnd/>
            <a:tailEnd/>
          </a:ln>
        </p:spPr>
        <p:txBody>
          <a:bodyPr lIns="68569" tIns="34275" rIns="68569" bIns="34275"/>
          <a:lstStyle/>
          <a:p>
            <a:endParaRPr lang="en-US" sz="1425"/>
          </a:p>
        </p:txBody>
      </p:sp>
      <p:sp>
        <p:nvSpPr>
          <p:cNvPr id="46109" name="Shape 329"/>
          <p:cNvSpPr txBox="1">
            <a:spLocks noChangeArrowheads="1"/>
          </p:cNvSpPr>
          <p:nvPr/>
        </p:nvSpPr>
        <p:spPr bwMode="auto">
          <a:xfrm>
            <a:off x="2187179" y="4086225"/>
            <a:ext cx="1013222" cy="276225"/>
          </a:xfrm>
          <a:prstGeom prst="rect">
            <a:avLst/>
          </a:prstGeom>
          <a:noFill/>
          <a:ln w="9525">
            <a:noFill/>
            <a:miter lim="800000"/>
            <a:headEnd/>
            <a:tailEnd/>
          </a:ln>
        </p:spPr>
        <p:txBody>
          <a:bodyPr lIns="68569" tIns="34275" rIns="68569" bIns="34275"/>
          <a:lstStyle/>
          <a:p>
            <a:pPr algn="ctr">
              <a:buSzPct val="25000"/>
            </a:pPr>
            <a:r>
              <a:rPr lang="en-US" sz="1350">
                <a:solidFill>
                  <a:srgbClr val="4D4F53"/>
                </a:solidFill>
              </a:rPr>
              <a:t>ETL &amp;</a:t>
            </a:r>
          </a:p>
        </p:txBody>
      </p:sp>
      <p:grpSp>
        <p:nvGrpSpPr>
          <p:cNvPr id="46110" name="Shape 330"/>
          <p:cNvGrpSpPr>
            <a:grpSpLocks/>
          </p:cNvGrpSpPr>
          <p:nvPr/>
        </p:nvGrpSpPr>
        <p:grpSpPr bwMode="auto">
          <a:xfrm>
            <a:off x="2187178" y="3752850"/>
            <a:ext cx="385763" cy="321469"/>
            <a:chOff x="1420812" y="4851400"/>
            <a:chExt cx="1276351" cy="952499"/>
          </a:xfrm>
        </p:grpSpPr>
        <p:sp>
          <p:nvSpPr>
            <p:cNvPr id="46121" name="Shape 331"/>
            <p:cNvSpPr>
              <a:spLocks/>
            </p:cNvSpPr>
            <p:nvPr/>
          </p:nvSpPr>
          <p:spPr bwMode="auto">
            <a:xfrm>
              <a:off x="1673225" y="4851400"/>
              <a:ext cx="1023938" cy="952499"/>
            </a:xfrm>
            <a:custGeom>
              <a:avLst/>
              <a:gdLst>
                <a:gd name="T0" fmla="*/ 41647 w 120000"/>
                <a:gd name="T1" fmla="*/ 1518 h 120000"/>
                <a:gd name="T2" fmla="*/ 1588 w 120000"/>
                <a:gd name="T3" fmla="*/ 50696 h 120000"/>
                <a:gd name="T4" fmla="*/ 47117 w 120000"/>
                <a:gd name="T5" fmla="*/ 93797 h 120000"/>
                <a:gd name="T6" fmla="*/ 69000 w 120000"/>
                <a:gd name="T7" fmla="*/ 85632 h 120000"/>
                <a:gd name="T8" fmla="*/ 69000 w 120000"/>
                <a:gd name="T9" fmla="*/ 85632 h 120000"/>
                <a:gd name="T10" fmla="*/ 70588 w 120000"/>
                <a:gd name="T11" fmla="*/ 87151 h 120000"/>
                <a:gd name="T12" fmla="*/ 85588 w 120000"/>
                <a:gd name="T13" fmla="*/ 100822 h 120000"/>
                <a:gd name="T14" fmla="*/ 99882 w 120000"/>
                <a:gd name="T15" fmla="*/ 113924 h 120000"/>
                <a:gd name="T16" fmla="*/ 101647 w 120000"/>
                <a:gd name="T17" fmla="*/ 115443 h 120000"/>
                <a:gd name="T18" fmla="*/ 116117 w 120000"/>
                <a:gd name="T19" fmla="*/ 115063 h 120000"/>
                <a:gd name="T20" fmla="*/ 114176 w 120000"/>
                <a:gd name="T21" fmla="*/ 99493 h 120000"/>
                <a:gd name="T22" fmla="*/ 112588 w 120000"/>
                <a:gd name="T23" fmla="*/ 98164 h 120000"/>
                <a:gd name="T24" fmla="*/ 83294 w 120000"/>
                <a:gd name="T25" fmla="*/ 71202 h 120000"/>
                <a:gd name="T26" fmla="*/ 82058 w 120000"/>
                <a:gd name="T27" fmla="*/ 70063 h 120000"/>
                <a:gd name="T28" fmla="*/ 87352 w 120000"/>
                <a:gd name="T29" fmla="*/ 44810 h 120000"/>
                <a:gd name="T30" fmla="*/ 41647 w 120000"/>
                <a:gd name="T31" fmla="*/ 1518 h 120000"/>
                <a:gd name="T32" fmla="*/ 72000 w 120000"/>
                <a:gd name="T33" fmla="*/ 45759 h 120000"/>
                <a:gd name="T34" fmla="*/ 46235 w 120000"/>
                <a:gd name="T35" fmla="*/ 77278 h 120000"/>
                <a:gd name="T36" fmla="*/ 16941 w 120000"/>
                <a:gd name="T37" fmla="*/ 49746 h 120000"/>
                <a:gd name="T38" fmla="*/ 42529 w 120000"/>
                <a:gd name="T39" fmla="*/ 18037 h 120000"/>
                <a:gd name="T40" fmla="*/ 72000 w 120000"/>
                <a:gd name="T41" fmla="*/ 45759 h 1200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0000"/>
                <a:gd name="T64" fmla="*/ 0 h 120000"/>
                <a:gd name="T65" fmla="*/ 120000 w 120000"/>
                <a:gd name="T66" fmla="*/ 120000 h 12000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0000" h="120000" extrusionOk="0">
                  <a:moveTo>
                    <a:pt x="41647" y="1518"/>
                  </a:moveTo>
                  <a:cubicBezTo>
                    <a:pt x="18000" y="3227"/>
                    <a:pt x="0" y="25253"/>
                    <a:pt x="1588" y="50696"/>
                  </a:cubicBezTo>
                  <a:cubicBezTo>
                    <a:pt x="3000" y="76139"/>
                    <a:pt x="23470" y="95506"/>
                    <a:pt x="47117" y="93797"/>
                  </a:cubicBezTo>
                  <a:cubicBezTo>
                    <a:pt x="55235" y="93227"/>
                    <a:pt x="62823" y="90379"/>
                    <a:pt x="69000" y="85632"/>
                  </a:cubicBezTo>
                  <a:cubicBezTo>
                    <a:pt x="69000" y="85632"/>
                    <a:pt x="69000" y="85632"/>
                    <a:pt x="69000" y="85632"/>
                  </a:cubicBezTo>
                  <a:cubicBezTo>
                    <a:pt x="70588" y="87151"/>
                    <a:pt x="70588" y="87151"/>
                    <a:pt x="70588" y="87151"/>
                  </a:cubicBezTo>
                  <a:cubicBezTo>
                    <a:pt x="85588" y="100822"/>
                    <a:pt x="85588" y="100822"/>
                    <a:pt x="85588" y="100822"/>
                  </a:cubicBezTo>
                  <a:cubicBezTo>
                    <a:pt x="99882" y="113924"/>
                    <a:pt x="99882" y="113924"/>
                    <a:pt x="99882" y="113924"/>
                  </a:cubicBezTo>
                  <a:cubicBezTo>
                    <a:pt x="101647" y="115443"/>
                    <a:pt x="101647" y="115443"/>
                    <a:pt x="101647" y="115443"/>
                  </a:cubicBezTo>
                  <a:cubicBezTo>
                    <a:pt x="106588" y="120000"/>
                    <a:pt x="112411" y="120000"/>
                    <a:pt x="116117" y="115063"/>
                  </a:cubicBezTo>
                  <a:cubicBezTo>
                    <a:pt x="120000" y="110316"/>
                    <a:pt x="119117" y="104050"/>
                    <a:pt x="114176" y="99493"/>
                  </a:cubicBezTo>
                  <a:cubicBezTo>
                    <a:pt x="112588" y="98164"/>
                    <a:pt x="112588" y="98164"/>
                    <a:pt x="112588" y="98164"/>
                  </a:cubicBezTo>
                  <a:cubicBezTo>
                    <a:pt x="83294" y="71202"/>
                    <a:pt x="83294" y="71202"/>
                    <a:pt x="83294" y="71202"/>
                  </a:cubicBezTo>
                  <a:cubicBezTo>
                    <a:pt x="82058" y="70063"/>
                    <a:pt x="82058" y="70063"/>
                    <a:pt x="82058" y="70063"/>
                  </a:cubicBezTo>
                  <a:cubicBezTo>
                    <a:pt x="85764" y="62658"/>
                    <a:pt x="87882" y="53924"/>
                    <a:pt x="87352" y="44810"/>
                  </a:cubicBezTo>
                  <a:cubicBezTo>
                    <a:pt x="85764" y="19177"/>
                    <a:pt x="65294" y="0"/>
                    <a:pt x="41647" y="1518"/>
                  </a:cubicBezTo>
                  <a:close/>
                  <a:moveTo>
                    <a:pt x="72000" y="45759"/>
                  </a:moveTo>
                  <a:cubicBezTo>
                    <a:pt x="72882" y="62088"/>
                    <a:pt x="61411" y="76329"/>
                    <a:pt x="46235" y="77278"/>
                  </a:cubicBezTo>
                  <a:cubicBezTo>
                    <a:pt x="30882" y="78417"/>
                    <a:pt x="17823" y="66075"/>
                    <a:pt x="16941" y="49746"/>
                  </a:cubicBezTo>
                  <a:cubicBezTo>
                    <a:pt x="15882" y="33227"/>
                    <a:pt x="27352" y="19177"/>
                    <a:pt x="42529" y="18037"/>
                  </a:cubicBezTo>
                  <a:cubicBezTo>
                    <a:pt x="57882" y="17088"/>
                    <a:pt x="70941" y="29430"/>
                    <a:pt x="72000" y="45759"/>
                  </a:cubicBezTo>
                  <a:close/>
                </a:path>
              </a:pathLst>
            </a:custGeom>
            <a:solidFill>
              <a:srgbClr val="5F6062"/>
            </a:solidFill>
            <a:ln w="9525">
              <a:noFill/>
              <a:round/>
              <a:headEnd/>
              <a:tailEnd/>
            </a:ln>
          </p:spPr>
          <p:txBody>
            <a:bodyPr lIns="68569" tIns="34275" rIns="68569" bIns="34275"/>
            <a:lstStyle/>
            <a:p>
              <a:endParaRPr lang="en-US" sz="1425"/>
            </a:p>
          </p:txBody>
        </p:sp>
        <p:sp>
          <p:nvSpPr>
            <p:cNvPr id="46122" name="Shape 332"/>
            <p:cNvSpPr>
              <a:spLocks noChangeArrowheads="1"/>
            </p:cNvSpPr>
            <p:nvPr/>
          </p:nvSpPr>
          <p:spPr bwMode="auto">
            <a:xfrm>
              <a:off x="1674813" y="4975225"/>
              <a:ext cx="109537" cy="109537"/>
            </a:xfrm>
            <a:prstGeom prst="ellipse">
              <a:avLst/>
            </a:prstGeom>
            <a:solidFill>
              <a:srgbClr val="5F6062"/>
            </a:solidFill>
            <a:ln w="9525">
              <a:noFill/>
              <a:round/>
              <a:headEnd/>
              <a:tailEnd/>
            </a:ln>
          </p:spPr>
          <p:txBody>
            <a:bodyPr lIns="68569" tIns="34275" rIns="68569" bIns="34275"/>
            <a:lstStyle/>
            <a:p>
              <a:endParaRPr lang="en-US" sz="1800"/>
            </a:p>
          </p:txBody>
        </p:sp>
        <p:sp>
          <p:nvSpPr>
            <p:cNvPr id="46123" name="Shape 333"/>
            <p:cNvSpPr>
              <a:spLocks/>
            </p:cNvSpPr>
            <p:nvPr/>
          </p:nvSpPr>
          <p:spPr bwMode="auto">
            <a:xfrm>
              <a:off x="1492250" y="5040312"/>
              <a:ext cx="119063" cy="122237"/>
            </a:xfrm>
            <a:custGeom>
              <a:avLst/>
              <a:gdLst>
                <a:gd name="T0" fmla="*/ 21000 w 120000"/>
                <a:gd name="T1" fmla="*/ 99259 h 120000"/>
                <a:gd name="T2" fmla="*/ 21000 w 120000"/>
                <a:gd name="T3" fmla="*/ 22222 h 120000"/>
                <a:gd name="T4" fmla="*/ 99000 w 120000"/>
                <a:gd name="T5" fmla="*/ 22222 h 120000"/>
                <a:gd name="T6" fmla="*/ 99000 w 120000"/>
                <a:gd name="T7" fmla="*/ 99259 h 120000"/>
                <a:gd name="T8" fmla="*/ 21000 w 120000"/>
                <a:gd name="T9" fmla="*/ 99259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21000" y="99259"/>
                  </a:moveTo>
                  <a:cubicBezTo>
                    <a:pt x="0" y="77037"/>
                    <a:pt x="0" y="42962"/>
                    <a:pt x="21000" y="22222"/>
                  </a:cubicBezTo>
                  <a:cubicBezTo>
                    <a:pt x="42000" y="0"/>
                    <a:pt x="78000" y="0"/>
                    <a:pt x="99000" y="22222"/>
                  </a:cubicBezTo>
                  <a:cubicBezTo>
                    <a:pt x="120000" y="42962"/>
                    <a:pt x="120000" y="77037"/>
                    <a:pt x="99000" y="99259"/>
                  </a:cubicBezTo>
                  <a:cubicBezTo>
                    <a:pt x="78000" y="120000"/>
                    <a:pt x="42000" y="120000"/>
                    <a:pt x="21000" y="99259"/>
                  </a:cubicBezTo>
                  <a:close/>
                </a:path>
              </a:pathLst>
            </a:custGeom>
            <a:solidFill>
              <a:srgbClr val="5F6062"/>
            </a:solidFill>
            <a:ln w="9525">
              <a:noFill/>
              <a:round/>
              <a:headEnd/>
              <a:tailEnd/>
            </a:ln>
          </p:spPr>
          <p:txBody>
            <a:bodyPr lIns="68569" tIns="34275" rIns="68569" bIns="34275"/>
            <a:lstStyle/>
            <a:p>
              <a:endParaRPr lang="en-US" sz="1425"/>
            </a:p>
          </p:txBody>
        </p:sp>
        <p:sp>
          <p:nvSpPr>
            <p:cNvPr id="46124" name="Shape 334"/>
            <p:cNvSpPr>
              <a:spLocks noChangeArrowheads="1"/>
            </p:cNvSpPr>
            <p:nvPr/>
          </p:nvSpPr>
          <p:spPr bwMode="auto">
            <a:xfrm>
              <a:off x="1420812" y="5222875"/>
              <a:ext cx="111125" cy="111125"/>
            </a:xfrm>
            <a:prstGeom prst="ellipse">
              <a:avLst/>
            </a:prstGeom>
            <a:solidFill>
              <a:srgbClr val="5F6062"/>
            </a:solidFill>
            <a:ln w="9525">
              <a:noFill/>
              <a:round/>
              <a:headEnd/>
              <a:tailEnd/>
            </a:ln>
          </p:spPr>
          <p:txBody>
            <a:bodyPr lIns="68569" tIns="34275" rIns="68569" bIns="34275"/>
            <a:lstStyle/>
            <a:p>
              <a:endParaRPr lang="en-US" sz="1800"/>
            </a:p>
          </p:txBody>
        </p:sp>
        <p:sp>
          <p:nvSpPr>
            <p:cNvPr id="46125" name="Shape 335"/>
            <p:cNvSpPr>
              <a:spLocks/>
            </p:cNvSpPr>
            <p:nvPr/>
          </p:nvSpPr>
          <p:spPr bwMode="auto">
            <a:xfrm>
              <a:off x="1487487" y="5395912"/>
              <a:ext cx="120649" cy="120649"/>
            </a:xfrm>
            <a:custGeom>
              <a:avLst/>
              <a:gdLst>
                <a:gd name="T0" fmla="*/ 99259 w 120000"/>
                <a:gd name="T1" fmla="*/ 99000 h 120000"/>
                <a:gd name="T2" fmla="*/ 22222 w 120000"/>
                <a:gd name="T3" fmla="*/ 99000 h 120000"/>
                <a:gd name="T4" fmla="*/ 22222 w 120000"/>
                <a:gd name="T5" fmla="*/ 21000 h 120000"/>
                <a:gd name="T6" fmla="*/ 99259 w 120000"/>
                <a:gd name="T7" fmla="*/ 21000 h 120000"/>
                <a:gd name="T8" fmla="*/ 99259 w 120000"/>
                <a:gd name="T9" fmla="*/ 9900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99259" y="99000"/>
                  </a:moveTo>
                  <a:cubicBezTo>
                    <a:pt x="77037" y="120000"/>
                    <a:pt x="42962" y="120000"/>
                    <a:pt x="22222" y="99000"/>
                  </a:cubicBezTo>
                  <a:cubicBezTo>
                    <a:pt x="0" y="78000"/>
                    <a:pt x="0" y="42000"/>
                    <a:pt x="22222" y="21000"/>
                  </a:cubicBezTo>
                  <a:cubicBezTo>
                    <a:pt x="42962" y="0"/>
                    <a:pt x="77037" y="0"/>
                    <a:pt x="99259" y="21000"/>
                  </a:cubicBezTo>
                  <a:cubicBezTo>
                    <a:pt x="120000" y="42000"/>
                    <a:pt x="120000" y="78000"/>
                    <a:pt x="99259" y="99000"/>
                  </a:cubicBezTo>
                  <a:close/>
                </a:path>
              </a:pathLst>
            </a:custGeom>
            <a:solidFill>
              <a:srgbClr val="5F6062"/>
            </a:solidFill>
            <a:ln w="9525">
              <a:noFill/>
              <a:round/>
              <a:headEnd/>
              <a:tailEnd/>
            </a:ln>
          </p:spPr>
          <p:txBody>
            <a:bodyPr lIns="68569" tIns="34275" rIns="68569" bIns="34275"/>
            <a:lstStyle/>
            <a:p>
              <a:endParaRPr lang="en-US" sz="1425"/>
            </a:p>
          </p:txBody>
        </p:sp>
        <p:sp>
          <p:nvSpPr>
            <p:cNvPr id="46126" name="Shape 336"/>
            <p:cNvSpPr>
              <a:spLocks noChangeArrowheads="1"/>
            </p:cNvSpPr>
            <p:nvPr/>
          </p:nvSpPr>
          <p:spPr bwMode="auto">
            <a:xfrm>
              <a:off x="1668463" y="5475287"/>
              <a:ext cx="111125" cy="111125"/>
            </a:xfrm>
            <a:prstGeom prst="ellipse">
              <a:avLst/>
            </a:prstGeom>
            <a:solidFill>
              <a:srgbClr val="5F6062"/>
            </a:solidFill>
            <a:ln w="9525">
              <a:noFill/>
              <a:round/>
              <a:headEnd/>
              <a:tailEnd/>
            </a:ln>
          </p:spPr>
          <p:txBody>
            <a:bodyPr lIns="68569" tIns="34275" rIns="68569" bIns="34275"/>
            <a:lstStyle/>
            <a:p>
              <a:endParaRPr lang="en-US" sz="1800"/>
            </a:p>
          </p:txBody>
        </p:sp>
        <p:sp>
          <p:nvSpPr>
            <p:cNvPr id="46127" name="Shape 337"/>
            <p:cNvSpPr>
              <a:spLocks/>
            </p:cNvSpPr>
            <p:nvPr/>
          </p:nvSpPr>
          <p:spPr bwMode="auto">
            <a:xfrm>
              <a:off x="1839913" y="5399087"/>
              <a:ext cx="122237" cy="120649"/>
            </a:xfrm>
            <a:custGeom>
              <a:avLst/>
              <a:gdLst>
                <a:gd name="T0" fmla="*/ 99259 w 120000"/>
                <a:gd name="T1" fmla="*/ 22222 h 120000"/>
                <a:gd name="T2" fmla="*/ 99259 w 120000"/>
                <a:gd name="T3" fmla="*/ 99259 h 120000"/>
                <a:gd name="T4" fmla="*/ 22222 w 120000"/>
                <a:gd name="T5" fmla="*/ 99259 h 120000"/>
                <a:gd name="T6" fmla="*/ 22222 w 120000"/>
                <a:gd name="T7" fmla="*/ 22222 h 120000"/>
                <a:gd name="T8" fmla="*/ 99259 w 120000"/>
                <a:gd name="T9" fmla="*/ 22222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99259" y="22222"/>
                  </a:moveTo>
                  <a:cubicBezTo>
                    <a:pt x="120000" y="42962"/>
                    <a:pt x="120000" y="77037"/>
                    <a:pt x="99259" y="99259"/>
                  </a:cubicBezTo>
                  <a:cubicBezTo>
                    <a:pt x="77037" y="120000"/>
                    <a:pt x="42962" y="120000"/>
                    <a:pt x="22222" y="99259"/>
                  </a:cubicBezTo>
                  <a:cubicBezTo>
                    <a:pt x="0" y="77037"/>
                    <a:pt x="0" y="42962"/>
                    <a:pt x="22222" y="22222"/>
                  </a:cubicBezTo>
                  <a:cubicBezTo>
                    <a:pt x="42962" y="0"/>
                    <a:pt x="77037" y="0"/>
                    <a:pt x="99259" y="22222"/>
                  </a:cubicBezTo>
                  <a:close/>
                </a:path>
              </a:pathLst>
            </a:custGeom>
            <a:solidFill>
              <a:srgbClr val="5F6062"/>
            </a:solidFill>
            <a:ln w="9525">
              <a:noFill/>
              <a:round/>
              <a:headEnd/>
              <a:tailEnd/>
            </a:ln>
          </p:spPr>
          <p:txBody>
            <a:bodyPr lIns="68569" tIns="34275" rIns="68569" bIns="34275"/>
            <a:lstStyle/>
            <a:p>
              <a:endParaRPr lang="en-US" sz="1425"/>
            </a:p>
          </p:txBody>
        </p:sp>
        <p:sp>
          <p:nvSpPr>
            <p:cNvPr id="46128" name="Shape 338"/>
            <p:cNvSpPr>
              <a:spLocks noChangeArrowheads="1"/>
            </p:cNvSpPr>
            <p:nvPr/>
          </p:nvSpPr>
          <p:spPr bwMode="auto">
            <a:xfrm>
              <a:off x="1922463" y="5227637"/>
              <a:ext cx="111125" cy="111125"/>
            </a:xfrm>
            <a:prstGeom prst="ellipse">
              <a:avLst/>
            </a:prstGeom>
            <a:solidFill>
              <a:srgbClr val="5F6062"/>
            </a:solidFill>
            <a:ln w="9525">
              <a:noFill/>
              <a:round/>
              <a:headEnd/>
              <a:tailEnd/>
            </a:ln>
          </p:spPr>
          <p:txBody>
            <a:bodyPr lIns="68569" tIns="34275" rIns="68569" bIns="34275"/>
            <a:lstStyle/>
            <a:p>
              <a:endParaRPr lang="en-US" sz="1800"/>
            </a:p>
          </p:txBody>
        </p:sp>
        <p:sp>
          <p:nvSpPr>
            <p:cNvPr id="46129" name="Shape 339"/>
            <p:cNvSpPr>
              <a:spLocks/>
            </p:cNvSpPr>
            <p:nvPr/>
          </p:nvSpPr>
          <p:spPr bwMode="auto">
            <a:xfrm>
              <a:off x="1844675" y="5045075"/>
              <a:ext cx="122237" cy="122237"/>
            </a:xfrm>
            <a:custGeom>
              <a:avLst/>
              <a:gdLst>
                <a:gd name="T0" fmla="*/ 20740 w 120000"/>
                <a:gd name="T1" fmla="*/ 20740 h 120000"/>
                <a:gd name="T2" fmla="*/ 97777 w 120000"/>
                <a:gd name="T3" fmla="*/ 20740 h 120000"/>
                <a:gd name="T4" fmla="*/ 97777 w 120000"/>
                <a:gd name="T5" fmla="*/ 97777 h 120000"/>
                <a:gd name="T6" fmla="*/ 20740 w 120000"/>
                <a:gd name="T7" fmla="*/ 97777 h 120000"/>
                <a:gd name="T8" fmla="*/ 20740 w 120000"/>
                <a:gd name="T9" fmla="*/ 2074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20740" y="20740"/>
                  </a:moveTo>
                  <a:cubicBezTo>
                    <a:pt x="42962" y="0"/>
                    <a:pt x="77037" y="0"/>
                    <a:pt x="97777" y="20740"/>
                  </a:cubicBezTo>
                  <a:cubicBezTo>
                    <a:pt x="120000" y="42962"/>
                    <a:pt x="120000" y="77037"/>
                    <a:pt x="97777" y="97777"/>
                  </a:cubicBezTo>
                  <a:cubicBezTo>
                    <a:pt x="77037" y="120000"/>
                    <a:pt x="42962" y="120000"/>
                    <a:pt x="20740" y="97777"/>
                  </a:cubicBezTo>
                  <a:cubicBezTo>
                    <a:pt x="0" y="77037"/>
                    <a:pt x="0" y="42962"/>
                    <a:pt x="20740" y="20740"/>
                  </a:cubicBezTo>
                  <a:close/>
                </a:path>
              </a:pathLst>
            </a:custGeom>
            <a:solidFill>
              <a:srgbClr val="5F6062"/>
            </a:solidFill>
            <a:ln w="9525">
              <a:noFill/>
              <a:round/>
              <a:headEnd/>
              <a:tailEnd/>
            </a:ln>
          </p:spPr>
          <p:txBody>
            <a:bodyPr lIns="68569" tIns="34275" rIns="68569" bIns="34275"/>
            <a:lstStyle/>
            <a:p>
              <a:endParaRPr lang="en-US" sz="1425"/>
            </a:p>
          </p:txBody>
        </p:sp>
      </p:grpSp>
      <p:grpSp>
        <p:nvGrpSpPr>
          <p:cNvPr id="46111" name="Shape 340"/>
          <p:cNvGrpSpPr>
            <a:grpSpLocks/>
          </p:cNvGrpSpPr>
          <p:nvPr/>
        </p:nvGrpSpPr>
        <p:grpSpPr bwMode="auto">
          <a:xfrm>
            <a:off x="2828926" y="3752850"/>
            <a:ext cx="383381" cy="347663"/>
            <a:chOff x="5494337" y="-673100"/>
            <a:chExt cx="2117724" cy="1841501"/>
          </a:xfrm>
        </p:grpSpPr>
        <p:sp>
          <p:nvSpPr>
            <p:cNvPr id="46118" name="Shape 341"/>
            <p:cNvSpPr>
              <a:spLocks/>
            </p:cNvSpPr>
            <p:nvPr/>
          </p:nvSpPr>
          <p:spPr bwMode="auto">
            <a:xfrm>
              <a:off x="6180137" y="-263525"/>
              <a:ext cx="1431924" cy="1431925"/>
            </a:xfrm>
            <a:custGeom>
              <a:avLst/>
              <a:gdLst>
                <a:gd name="T0" fmla="*/ 14136 w 120000"/>
                <a:gd name="T1" fmla="*/ 29214 h 120000"/>
                <a:gd name="T2" fmla="*/ 15078 w 120000"/>
                <a:gd name="T3" fmla="*/ 38952 h 120000"/>
                <a:gd name="T4" fmla="*/ 8167 w 120000"/>
                <a:gd name="T5" fmla="*/ 40837 h 120000"/>
                <a:gd name="T6" fmla="*/ 942 w 120000"/>
                <a:gd name="T7" fmla="*/ 47434 h 120000"/>
                <a:gd name="T8" fmla="*/ 4712 w 120000"/>
                <a:gd name="T9" fmla="*/ 56544 h 120000"/>
                <a:gd name="T10" fmla="*/ 10680 w 120000"/>
                <a:gd name="T11" fmla="*/ 64083 h 120000"/>
                <a:gd name="T12" fmla="*/ 5340 w 120000"/>
                <a:gd name="T13" fmla="*/ 69424 h 120000"/>
                <a:gd name="T14" fmla="*/ 2513 w 120000"/>
                <a:gd name="T15" fmla="*/ 78534 h 120000"/>
                <a:gd name="T16" fmla="*/ 10366 w 120000"/>
                <a:gd name="T17" fmla="*/ 84502 h 120000"/>
                <a:gd name="T18" fmla="*/ 17591 w 120000"/>
                <a:gd name="T19" fmla="*/ 85445 h 120000"/>
                <a:gd name="T20" fmla="*/ 17277 w 120000"/>
                <a:gd name="T21" fmla="*/ 95183 h 120000"/>
                <a:gd name="T22" fmla="*/ 19476 w 120000"/>
                <a:gd name="T23" fmla="*/ 104921 h 120000"/>
                <a:gd name="T24" fmla="*/ 29214 w 120000"/>
                <a:gd name="T25" fmla="*/ 105863 h 120000"/>
                <a:gd name="T26" fmla="*/ 38952 w 120000"/>
                <a:gd name="T27" fmla="*/ 104921 h 120000"/>
                <a:gd name="T28" fmla="*/ 40523 w 120000"/>
                <a:gd name="T29" fmla="*/ 111832 h 120000"/>
                <a:gd name="T30" fmla="*/ 47120 w 120000"/>
                <a:gd name="T31" fmla="*/ 119371 h 120000"/>
                <a:gd name="T32" fmla="*/ 56230 w 120000"/>
                <a:gd name="T33" fmla="*/ 115287 h 120000"/>
                <a:gd name="T34" fmla="*/ 64083 w 120000"/>
                <a:gd name="T35" fmla="*/ 109319 h 120000"/>
                <a:gd name="T36" fmla="*/ 69109 w 120000"/>
                <a:gd name="T37" fmla="*/ 114659 h 120000"/>
                <a:gd name="T38" fmla="*/ 78534 w 120000"/>
                <a:gd name="T39" fmla="*/ 117801 h 120000"/>
                <a:gd name="T40" fmla="*/ 84188 w 120000"/>
                <a:gd name="T41" fmla="*/ 109633 h 120000"/>
                <a:gd name="T42" fmla="*/ 88272 w 120000"/>
                <a:gd name="T43" fmla="*/ 100837 h 120000"/>
                <a:gd name="T44" fmla="*/ 95183 w 120000"/>
                <a:gd name="T45" fmla="*/ 102722 h 120000"/>
                <a:gd name="T46" fmla="*/ 104607 w 120000"/>
                <a:gd name="T47" fmla="*/ 100837 h 120000"/>
                <a:gd name="T48" fmla="*/ 105863 w 120000"/>
                <a:gd name="T49" fmla="*/ 90785 h 120000"/>
                <a:gd name="T50" fmla="*/ 104607 w 120000"/>
                <a:gd name="T51" fmla="*/ 81361 h 120000"/>
                <a:gd name="T52" fmla="*/ 111832 w 120000"/>
                <a:gd name="T53" fmla="*/ 79476 h 120000"/>
                <a:gd name="T54" fmla="*/ 119057 w 120000"/>
                <a:gd name="T55" fmla="*/ 72879 h 120000"/>
                <a:gd name="T56" fmla="*/ 114973 w 120000"/>
                <a:gd name="T57" fmla="*/ 63769 h 120000"/>
                <a:gd name="T58" fmla="*/ 109319 w 120000"/>
                <a:gd name="T59" fmla="*/ 55916 h 120000"/>
                <a:gd name="T60" fmla="*/ 114345 w 120000"/>
                <a:gd name="T61" fmla="*/ 50890 h 120000"/>
                <a:gd name="T62" fmla="*/ 117486 w 120000"/>
                <a:gd name="T63" fmla="*/ 41780 h 120000"/>
                <a:gd name="T64" fmla="*/ 109633 w 120000"/>
                <a:gd name="T65" fmla="*/ 35811 h 120000"/>
                <a:gd name="T66" fmla="*/ 100523 w 120000"/>
                <a:gd name="T67" fmla="*/ 32041 h 120000"/>
                <a:gd name="T68" fmla="*/ 102408 w 120000"/>
                <a:gd name="T69" fmla="*/ 24816 h 120000"/>
                <a:gd name="T70" fmla="*/ 100523 w 120000"/>
                <a:gd name="T71" fmla="*/ 15392 h 120000"/>
                <a:gd name="T72" fmla="*/ 90785 w 120000"/>
                <a:gd name="T73" fmla="*/ 14450 h 120000"/>
                <a:gd name="T74" fmla="*/ 81047 w 120000"/>
                <a:gd name="T75" fmla="*/ 15392 h 120000"/>
                <a:gd name="T76" fmla="*/ 79162 w 120000"/>
                <a:gd name="T77" fmla="*/ 8481 h 120000"/>
                <a:gd name="T78" fmla="*/ 72565 w 120000"/>
                <a:gd name="T79" fmla="*/ 942 h 120000"/>
                <a:gd name="T80" fmla="*/ 63769 w 120000"/>
                <a:gd name="T81" fmla="*/ 5026 h 120000"/>
                <a:gd name="T82" fmla="*/ 55916 w 120000"/>
                <a:gd name="T83" fmla="*/ 10994 h 120000"/>
                <a:gd name="T84" fmla="*/ 50890 w 120000"/>
                <a:gd name="T85" fmla="*/ 5654 h 120000"/>
                <a:gd name="T86" fmla="*/ 41465 w 120000"/>
                <a:gd name="T87" fmla="*/ 2513 h 120000"/>
                <a:gd name="T88" fmla="*/ 35497 w 120000"/>
                <a:gd name="T89" fmla="*/ 10680 h 120000"/>
                <a:gd name="T90" fmla="*/ 31727 w 120000"/>
                <a:gd name="T91" fmla="*/ 19476 h 120000"/>
                <a:gd name="T92" fmla="*/ 24816 w 120000"/>
                <a:gd name="T93" fmla="*/ 17591 h 120000"/>
                <a:gd name="T94" fmla="*/ 15078 w 120000"/>
                <a:gd name="T95" fmla="*/ 19476 h 120000"/>
                <a:gd name="T96" fmla="*/ 14136 w 120000"/>
                <a:gd name="T97" fmla="*/ 29214 h 120000"/>
                <a:gd name="T98" fmla="*/ 49319 w 120000"/>
                <a:gd name="T99" fmla="*/ 27015 h 120000"/>
                <a:gd name="T100" fmla="*/ 92984 w 120000"/>
                <a:gd name="T101" fmla="*/ 49633 h 120000"/>
                <a:gd name="T102" fmla="*/ 70680 w 120000"/>
                <a:gd name="T103" fmla="*/ 93298 h 120000"/>
                <a:gd name="T104" fmla="*/ 27015 w 120000"/>
                <a:gd name="T105" fmla="*/ 70680 h 120000"/>
                <a:gd name="T106" fmla="*/ 49319 w 120000"/>
                <a:gd name="T107" fmla="*/ 27015 h 1200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20000"/>
                <a:gd name="T163" fmla="*/ 0 h 120000"/>
                <a:gd name="T164" fmla="*/ 120000 w 120000"/>
                <a:gd name="T165" fmla="*/ 120000 h 1200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20000" h="120000" extrusionOk="0">
                  <a:moveTo>
                    <a:pt x="14136" y="29214"/>
                  </a:moveTo>
                  <a:cubicBezTo>
                    <a:pt x="16335" y="31413"/>
                    <a:pt x="16020" y="37382"/>
                    <a:pt x="15078" y="38952"/>
                  </a:cubicBezTo>
                  <a:cubicBezTo>
                    <a:pt x="14450" y="40837"/>
                    <a:pt x="11308" y="41465"/>
                    <a:pt x="8167" y="40837"/>
                  </a:cubicBezTo>
                  <a:cubicBezTo>
                    <a:pt x="5026" y="40209"/>
                    <a:pt x="1884" y="43036"/>
                    <a:pt x="942" y="47434"/>
                  </a:cubicBezTo>
                  <a:cubicBezTo>
                    <a:pt x="0" y="51832"/>
                    <a:pt x="1570" y="55602"/>
                    <a:pt x="4712" y="56544"/>
                  </a:cubicBezTo>
                  <a:cubicBezTo>
                    <a:pt x="7853" y="57172"/>
                    <a:pt x="10366" y="62513"/>
                    <a:pt x="10680" y="64083"/>
                  </a:cubicBezTo>
                  <a:cubicBezTo>
                    <a:pt x="10680" y="65968"/>
                    <a:pt x="8481" y="68481"/>
                    <a:pt x="5340" y="69424"/>
                  </a:cubicBezTo>
                  <a:cubicBezTo>
                    <a:pt x="2513" y="70366"/>
                    <a:pt x="942" y="74450"/>
                    <a:pt x="2513" y="78534"/>
                  </a:cubicBezTo>
                  <a:cubicBezTo>
                    <a:pt x="3769" y="82931"/>
                    <a:pt x="7225" y="85445"/>
                    <a:pt x="10366" y="84502"/>
                  </a:cubicBezTo>
                  <a:cubicBezTo>
                    <a:pt x="13507" y="83560"/>
                    <a:pt x="16649" y="83874"/>
                    <a:pt x="17591" y="85445"/>
                  </a:cubicBezTo>
                  <a:cubicBezTo>
                    <a:pt x="18534" y="87015"/>
                    <a:pt x="19476" y="92984"/>
                    <a:pt x="17277" y="95183"/>
                  </a:cubicBezTo>
                  <a:cubicBezTo>
                    <a:pt x="15078" y="97696"/>
                    <a:pt x="16020" y="102094"/>
                    <a:pt x="19476" y="104921"/>
                  </a:cubicBezTo>
                  <a:cubicBezTo>
                    <a:pt x="22617" y="107748"/>
                    <a:pt x="27015" y="108376"/>
                    <a:pt x="29214" y="105863"/>
                  </a:cubicBezTo>
                  <a:cubicBezTo>
                    <a:pt x="31413" y="103664"/>
                    <a:pt x="37068" y="103979"/>
                    <a:pt x="38952" y="104921"/>
                  </a:cubicBezTo>
                  <a:cubicBezTo>
                    <a:pt x="40523" y="105549"/>
                    <a:pt x="41465" y="108691"/>
                    <a:pt x="40523" y="111832"/>
                  </a:cubicBezTo>
                  <a:cubicBezTo>
                    <a:pt x="39895" y="114973"/>
                    <a:pt x="43036" y="118429"/>
                    <a:pt x="47120" y="119371"/>
                  </a:cubicBezTo>
                  <a:cubicBezTo>
                    <a:pt x="51518" y="120000"/>
                    <a:pt x="55602" y="118429"/>
                    <a:pt x="56230" y="115287"/>
                  </a:cubicBezTo>
                  <a:cubicBezTo>
                    <a:pt x="56858" y="112146"/>
                    <a:pt x="62198" y="109633"/>
                    <a:pt x="64083" y="109319"/>
                  </a:cubicBezTo>
                  <a:cubicBezTo>
                    <a:pt x="65968" y="109319"/>
                    <a:pt x="68167" y="111518"/>
                    <a:pt x="69109" y="114659"/>
                  </a:cubicBezTo>
                  <a:cubicBezTo>
                    <a:pt x="70052" y="117486"/>
                    <a:pt x="74136" y="119057"/>
                    <a:pt x="78534" y="117801"/>
                  </a:cubicBezTo>
                  <a:cubicBezTo>
                    <a:pt x="82617" y="116230"/>
                    <a:pt x="85130" y="112774"/>
                    <a:pt x="84188" y="109633"/>
                  </a:cubicBezTo>
                  <a:cubicBezTo>
                    <a:pt x="83246" y="106806"/>
                    <a:pt x="86701" y="101780"/>
                    <a:pt x="88272" y="100837"/>
                  </a:cubicBezTo>
                  <a:cubicBezTo>
                    <a:pt x="89528" y="99581"/>
                    <a:pt x="92670" y="100523"/>
                    <a:pt x="95183" y="102722"/>
                  </a:cubicBezTo>
                  <a:cubicBezTo>
                    <a:pt x="97382" y="104921"/>
                    <a:pt x="101780" y="103979"/>
                    <a:pt x="104607" y="100837"/>
                  </a:cubicBezTo>
                  <a:cubicBezTo>
                    <a:pt x="107748" y="97382"/>
                    <a:pt x="108062" y="92984"/>
                    <a:pt x="105863" y="90785"/>
                  </a:cubicBezTo>
                  <a:cubicBezTo>
                    <a:pt x="103350" y="88900"/>
                    <a:pt x="103979" y="82931"/>
                    <a:pt x="104607" y="81361"/>
                  </a:cubicBezTo>
                  <a:cubicBezTo>
                    <a:pt x="105549" y="79476"/>
                    <a:pt x="108691" y="78848"/>
                    <a:pt x="111832" y="79476"/>
                  </a:cubicBezTo>
                  <a:cubicBezTo>
                    <a:pt x="114659" y="80104"/>
                    <a:pt x="118115" y="77277"/>
                    <a:pt x="119057" y="72879"/>
                  </a:cubicBezTo>
                  <a:cubicBezTo>
                    <a:pt x="120000" y="68481"/>
                    <a:pt x="118115" y="64397"/>
                    <a:pt x="114973" y="63769"/>
                  </a:cubicBezTo>
                  <a:cubicBezTo>
                    <a:pt x="111832" y="63141"/>
                    <a:pt x="109319" y="57801"/>
                    <a:pt x="109319" y="55916"/>
                  </a:cubicBezTo>
                  <a:cubicBezTo>
                    <a:pt x="109005" y="54345"/>
                    <a:pt x="111518" y="51832"/>
                    <a:pt x="114345" y="50890"/>
                  </a:cubicBezTo>
                  <a:cubicBezTo>
                    <a:pt x="117486" y="49947"/>
                    <a:pt x="118743" y="45863"/>
                    <a:pt x="117486" y="41780"/>
                  </a:cubicBezTo>
                  <a:cubicBezTo>
                    <a:pt x="116230" y="37382"/>
                    <a:pt x="112460" y="34869"/>
                    <a:pt x="109633" y="35811"/>
                  </a:cubicBezTo>
                  <a:cubicBezTo>
                    <a:pt x="106492" y="36753"/>
                    <a:pt x="101780" y="33298"/>
                    <a:pt x="100523" y="32041"/>
                  </a:cubicBezTo>
                  <a:cubicBezTo>
                    <a:pt x="99581" y="30471"/>
                    <a:pt x="100523" y="27329"/>
                    <a:pt x="102408" y="24816"/>
                  </a:cubicBezTo>
                  <a:cubicBezTo>
                    <a:pt x="104607" y="22617"/>
                    <a:pt x="103664" y="18219"/>
                    <a:pt x="100523" y="15392"/>
                  </a:cubicBezTo>
                  <a:cubicBezTo>
                    <a:pt x="97382" y="12251"/>
                    <a:pt x="92984" y="11937"/>
                    <a:pt x="90785" y="14450"/>
                  </a:cubicBezTo>
                  <a:cubicBezTo>
                    <a:pt x="88586" y="16649"/>
                    <a:pt x="82617" y="16020"/>
                    <a:pt x="81047" y="15392"/>
                  </a:cubicBezTo>
                  <a:cubicBezTo>
                    <a:pt x="79476" y="14764"/>
                    <a:pt x="78534" y="11623"/>
                    <a:pt x="79162" y="8481"/>
                  </a:cubicBezTo>
                  <a:cubicBezTo>
                    <a:pt x="79790" y="5340"/>
                    <a:pt x="76963" y="1884"/>
                    <a:pt x="72565" y="942"/>
                  </a:cubicBezTo>
                  <a:cubicBezTo>
                    <a:pt x="68481" y="0"/>
                    <a:pt x="64397" y="1884"/>
                    <a:pt x="63769" y="5026"/>
                  </a:cubicBezTo>
                  <a:cubicBezTo>
                    <a:pt x="63141" y="8167"/>
                    <a:pt x="57801" y="10680"/>
                    <a:pt x="55916" y="10994"/>
                  </a:cubicBezTo>
                  <a:cubicBezTo>
                    <a:pt x="54031" y="10994"/>
                    <a:pt x="51832" y="8795"/>
                    <a:pt x="50890" y="5654"/>
                  </a:cubicBezTo>
                  <a:cubicBezTo>
                    <a:pt x="49947" y="2513"/>
                    <a:pt x="45549" y="1256"/>
                    <a:pt x="41465" y="2513"/>
                  </a:cubicBezTo>
                  <a:cubicBezTo>
                    <a:pt x="37382" y="4083"/>
                    <a:pt x="34554" y="7539"/>
                    <a:pt x="35497" y="10680"/>
                  </a:cubicBezTo>
                  <a:cubicBezTo>
                    <a:pt x="36753" y="13507"/>
                    <a:pt x="33298" y="18534"/>
                    <a:pt x="31727" y="19476"/>
                  </a:cubicBezTo>
                  <a:cubicBezTo>
                    <a:pt x="30157" y="20418"/>
                    <a:pt x="27015" y="19790"/>
                    <a:pt x="24816" y="17591"/>
                  </a:cubicBezTo>
                  <a:cubicBezTo>
                    <a:pt x="22303" y="15392"/>
                    <a:pt x="18219" y="16335"/>
                    <a:pt x="15078" y="19476"/>
                  </a:cubicBezTo>
                  <a:cubicBezTo>
                    <a:pt x="12251" y="22931"/>
                    <a:pt x="11623" y="27329"/>
                    <a:pt x="14136" y="29214"/>
                  </a:cubicBezTo>
                  <a:close/>
                  <a:moveTo>
                    <a:pt x="49319" y="27015"/>
                  </a:moveTo>
                  <a:cubicBezTo>
                    <a:pt x="67539" y="21361"/>
                    <a:pt x="87015" y="31413"/>
                    <a:pt x="92984" y="49633"/>
                  </a:cubicBezTo>
                  <a:cubicBezTo>
                    <a:pt x="98952" y="67853"/>
                    <a:pt x="88900" y="87329"/>
                    <a:pt x="70680" y="93298"/>
                  </a:cubicBezTo>
                  <a:cubicBezTo>
                    <a:pt x="52460" y="98952"/>
                    <a:pt x="32670" y="88900"/>
                    <a:pt x="27015" y="70680"/>
                  </a:cubicBezTo>
                  <a:cubicBezTo>
                    <a:pt x="21047" y="52460"/>
                    <a:pt x="31099" y="32984"/>
                    <a:pt x="49319" y="27015"/>
                  </a:cubicBezTo>
                  <a:close/>
                </a:path>
              </a:pathLst>
            </a:custGeom>
            <a:solidFill>
              <a:srgbClr val="5F6062"/>
            </a:solidFill>
            <a:ln w="9525">
              <a:noFill/>
              <a:round/>
              <a:headEnd/>
              <a:tailEnd/>
            </a:ln>
          </p:spPr>
          <p:txBody>
            <a:bodyPr lIns="68569" tIns="34275" rIns="68569" bIns="34275"/>
            <a:lstStyle/>
            <a:p>
              <a:endParaRPr lang="en-US" sz="1425"/>
            </a:p>
          </p:txBody>
        </p:sp>
        <p:sp>
          <p:nvSpPr>
            <p:cNvPr id="46119" name="Shape 342"/>
            <p:cNvSpPr>
              <a:spLocks/>
            </p:cNvSpPr>
            <p:nvPr/>
          </p:nvSpPr>
          <p:spPr bwMode="auto">
            <a:xfrm>
              <a:off x="5494337" y="-673100"/>
              <a:ext cx="922337" cy="919162"/>
            </a:xfrm>
            <a:custGeom>
              <a:avLst/>
              <a:gdLst>
                <a:gd name="T0" fmla="*/ 14146 w 120000"/>
                <a:gd name="T1" fmla="*/ 28897 h 120000"/>
                <a:gd name="T2" fmla="*/ 15609 w 120000"/>
                <a:gd name="T3" fmla="*/ 38693 h 120000"/>
                <a:gd name="T4" fmla="*/ 8292 w 120000"/>
                <a:gd name="T5" fmla="*/ 40653 h 120000"/>
                <a:gd name="T6" fmla="*/ 975 w 120000"/>
                <a:gd name="T7" fmla="*/ 47020 h 120000"/>
                <a:gd name="T8" fmla="*/ 4878 w 120000"/>
                <a:gd name="T9" fmla="*/ 56326 h 120000"/>
                <a:gd name="T10" fmla="*/ 10731 w 120000"/>
                <a:gd name="T11" fmla="*/ 64163 h 120000"/>
                <a:gd name="T12" fmla="*/ 5853 w 120000"/>
                <a:gd name="T13" fmla="*/ 69061 h 120000"/>
                <a:gd name="T14" fmla="*/ 2439 w 120000"/>
                <a:gd name="T15" fmla="*/ 78367 h 120000"/>
                <a:gd name="T16" fmla="*/ 10731 w 120000"/>
                <a:gd name="T17" fmla="*/ 84244 h 120000"/>
                <a:gd name="T18" fmla="*/ 17560 w 120000"/>
                <a:gd name="T19" fmla="*/ 85714 h 120000"/>
                <a:gd name="T20" fmla="*/ 17560 w 120000"/>
                <a:gd name="T21" fmla="*/ 95510 h 120000"/>
                <a:gd name="T22" fmla="*/ 19512 w 120000"/>
                <a:gd name="T23" fmla="*/ 104816 h 120000"/>
                <a:gd name="T24" fmla="*/ 29268 w 120000"/>
                <a:gd name="T25" fmla="*/ 105795 h 120000"/>
                <a:gd name="T26" fmla="*/ 39024 w 120000"/>
                <a:gd name="T27" fmla="*/ 104816 h 120000"/>
                <a:gd name="T28" fmla="*/ 40975 w 120000"/>
                <a:gd name="T29" fmla="*/ 112163 h 120000"/>
                <a:gd name="T30" fmla="*/ 47317 w 120000"/>
                <a:gd name="T31" fmla="*/ 119510 h 120000"/>
                <a:gd name="T32" fmla="*/ 56585 w 120000"/>
                <a:gd name="T33" fmla="*/ 115102 h 120000"/>
                <a:gd name="T34" fmla="*/ 64390 w 120000"/>
                <a:gd name="T35" fmla="*/ 109224 h 120000"/>
                <a:gd name="T36" fmla="*/ 69268 w 120000"/>
                <a:gd name="T37" fmla="*/ 114612 h 120000"/>
                <a:gd name="T38" fmla="*/ 78536 w 120000"/>
                <a:gd name="T39" fmla="*/ 117551 h 120000"/>
                <a:gd name="T40" fmla="*/ 84390 w 120000"/>
                <a:gd name="T41" fmla="*/ 109714 h 120000"/>
                <a:gd name="T42" fmla="*/ 88292 w 120000"/>
                <a:gd name="T43" fmla="*/ 100897 h 120000"/>
                <a:gd name="T44" fmla="*/ 95121 w 120000"/>
                <a:gd name="T45" fmla="*/ 102857 h 120000"/>
                <a:gd name="T46" fmla="*/ 104878 w 120000"/>
                <a:gd name="T47" fmla="*/ 100897 h 120000"/>
                <a:gd name="T48" fmla="*/ 105853 w 120000"/>
                <a:gd name="T49" fmla="*/ 91102 h 120000"/>
                <a:gd name="T50" fmla="*/ 104878 w 120000"/>
                <a:gd name="T51" fmla="*/ 81306 h 120000"/>
                <a:gd name="T52" fmla="*/ 111707 w 120000"/>
                <a:gd name="T53" fmla="*/ 79346 h 120000"/>
                <a:gd name="T54" fmla="*/ 119024 w 120000"/>
                <a:gd name="T55" fmla="*/ 72979 h 120000"/>
                <a:gd name="T56" fmla="*/ 115121 w 120000"/>
                <a:gd name="T57" fmla="*/ 63673 h 120000"/>
                <a:gd name="T58" fmla="*/ 109268 w 120000"/>
                <a:gd name="T59" fmla="*/ 55836 h 120000"/>
                <a:gd name="T60" fmla="*/ 114634 w 120000"/>
                <a:gd name="T61" fmla="*/ 50938 h 120000"/>
                <a:gd name="T62" fmla="*/ 117560 w 120000"/>
                <a:gd name="T63" fmla="*/ 41632 h 120000"/>
                <a:gd name="T64" fmla="*/ 109756 w 120000"/>
                <a:gd name="T65" fmla="*/ 35755 h 120000"/>
                <a:gd name="T66" fmla="*/ 100487 w 120000"/>
                <a:gd name="T67" fmla="*/ 31836 h 120000"/>
                <a:gd name="T68" fmla="*/ 102439 w 120000"/>
                <a:gd name="T69" fmla="*/ 24979 h 120000"/>
                <a:gd name="T70" fmla="*/ 100487 w 120000"/>
                <a:gd name="T71" fmla="*/ 15183 h 120000"/>
                <a:gd name="T72" fmla="*/ 90731 w 120000"/>
                <a:gd name="T73" fmla="*/ 14204 h 120000"/>
                <a:gd name="T74" fmla="*/ 80975 w 120000"/>
                <a:gd name="T75" fmla="*/ 15183 h 120000"/>
                <a:gd name="T76" fmla="*/ 79512 w 120000"/>
                <a:gd name="T77" fmla="*/ 8326 h 120000"/>
                <a:gd name="T78" fmla="*/ 72682 w 120000"/>
                <a:gd name="T79" fmla="*/ 979 h 120000"/>
                <a:gd name="T80" fmla="*/ 63902 w 120000"/>
                <a:gd name="T81" fmla="*/ 4897 h 120000"/>
                <a:gd name="T82" fmla="*/ 56097 w 120000"/>
                <a:gd name="T83" fmla="*/ 10775 h 120000"/>
                <a:gd name="T84" fmla="*/ 50731 w 120000"/>
                <a:gd name="T85" fmla="*/ 5387 h 120000"/>
                <a:gd name="T86" fmla="*/ 41463 w 120000"/>
                <a:gd name="T87" fmla="*/ 2448 h 120000"/>
                <a:gd name="T88" fmla="*/ 35609 w 120000"/>
                <a:gd name="T89" fmla="*/ 10285 h 120000"/>
                <a:gd name="T90" fmla="*/ 31707 w 120000"/>
                <a:gd name="T91" fmla="*/ 19102 h 120000"/>
                <a:gd name="T92" fmla="*/ 24878 w 120000"/>
                <a:gd name="T93" fmla="*/ 17142 h 120000"/>
                <a:gd name="T94" fmla="*/ 15121 w 120000"/>
                <a:gd name="T95" fmla="*/ 19102 h 120000"/>
                <a:gd name="T96" fmla="*/ 14146 w 120000"/>
                <a:gd name="T97" fmla="*/ 28897 h 120000"/>
                <a:gd name="T98" fmla="*/ 49268 w 120000"/>
                <a:gd name="T99" fmla="*/ 26938 h 120000"/>
                <a:gd name="T100" fmla="*/ 93170 w 120000"/>
                <a:gd name="T101" fmla="*/ 49469 h 120000"/>
                <a:gd name="T102" fmla="*/ 70731 w 120000"/>
                <a:gd name="T103" fmla="*/ 93061 h 120000"/>
                <a:gd name="T104" fmla="*/ 27317 w 120000"/>
                <a:gd name="T105" fmla="*/ 70530 h 120000"/>
                <a:gd name="T106" fmla="*/ 49268 w 120000"/>
                <a:gd name="T107" fmla="*/ 26938 h 1200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20000"/>
                <a:gd name="T163" fmla="*/ 0 h 120000"/>
                <a:gd name="T164" fmla="*/ 120000 w 120000"/>
                <a:gd name="T165" fmla="*/ 120000 h 1200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20000" h="120000" extrusionOk="0">
                  <a:moveTo>
                    <a:pt x="14146" y="28897"/>
                  </a:moveTo>
                  <a:cubicBezTo>
                    <a:pt x="16585" y="31346"/>
                    <a:pt x="16097" y="37224"/>
                    <a:pt x="15609" y="38693"/>
                  </a:cubicBezTo>
                  <a:cubicBezTo>
                    <a:pt x="14634" y="40653"/>
                    <a:pt x="11707" y="41142"/>
                    <a:pt x="8292" y="40653"/>
                  </a:cubicBezTo>
                  <a:cubicBezTo>
                    <a:pt x="5365" y="40163"/>
                    <a:pt x="1951" y="43102"/>
                    <a:pt x="975" y="47020"/>
                  </a:cubicBezTo>
                  <a:cubicBezTo>
                    <a:pt x="0" y="51428"/>
                    <a:pt x="1951" y="55346"/>
                    <a:pt x="4878" y="56326"/>
                  </a:cubicBezTo>
                  <a:cubicBezTo>
                    <a:pt x="8292" y="56816"/>
                    <a:pt x="10731" y="62204"/>
                    <a:pt x="10731" y="64163"/>
                  </a:cubicBezTo>
                  <a:cubicBezTo>
                    <a:pt x="11219" y="66122"/>
                    <a:pt x="8780" y="68081"/>
                    <a:pt x="5853" y="69061"/>
                  </a:cubicBezTo>
                  <a:cubicBezTo>
                    <a:pt x="2926" y="70040"/>
                    <a:pt x="1463" y="74448"/>
                    <a:pt x="2439" y="78367"/>
                  </a:cubicBezTo>
                  <a:cubicBezTo>
                    <a:pt x="3902" y="82775"/>
                    <a:pt x="7317" y="85224"/>
                    <a:pt x="10731" y="84244"/>
                  </a:cubicBezTo>
                  <a:cubicBezTo>
                    <a:pt x="13658" y="83265"/>
                    <a:pt x="17073" y="83755"/>
                    <a:pt x="17560" y="85714"/>
                  </a:cubicBezTo>
                  <a:cubicBezTo>
                    <a:pt x="18536" y="87183"/>
                    <a:pt x="19512" y="93061"/>
                    <a:pt x="17560" y="95510"/>
                  </a:cubicBezTo>
                  <a:cubicBezTo>
                    <a:pt x="15609" y="97469"/>
                    <a:pt x="16585" y="101877"/>
                    <a:pt x="19512" y="104816"/>
                  </a:cubicBezTo>
                  <a:cubicBezTo>
                    <a:pt x="22926" y="107755"/>
                    <a:pt x="27317" y="108244"/>
                    <a:pt x="29268" y="105795"/>
                  </a:cubicBezTo>
                  <a:cubicBezTo>
                    <a:pt x="31707" y="103836"/>
                    <a:pt x="37560" y="104326"/>
                    <a:pt x="39024" y="104816"/>
                  </a:cubicBezTo>
                  <a:cubicBezTo>
                    <a:pt x="40487" y="105795"/>
                    <a:pt x="41463" y="108734"/>
                    <a:pt x="40975" y="112163"/>
                  </a:cubicBezTo>
                  <a:cubicBezTo>
                    <a:pt x="40000" y="115102"/>
                    <a:pt x="42926" y="118530"/>
                    <a:pt x="47317" y="119510"/>
                  </a:cubicBezTo>
                  <a:cubicBezTo>
                    <a:pt x="51707" y="120000"/>
                    <a:pt x="55609" y="118530"/>
                    <a:pt x="56585" y="115102"/>
                  </a:cubicBezTo>
                  <a:cubicBezTo>
                    <a:pt x="57073" y="112163"/>
                    <a:pt x="62439" y="109714"/>
                    <a:pt x="64390" y="109224"/>
                  </a:cubicBezTo>
                  <a:cubicBezTo>
                    <a:pt x="65853" y="109224"/>
                    <a:pt x="68292" y="111673"/>
                    <a:pt x="69268" y="114612"/>
                  </a:cubicBezTo>
                  <a:cubicBezTo>
                    <a:pt x="70243" y="117551"/>
                    <a:pt x="74634" y="119020"/>
                    <a:pt x="78536" y="117551"/>
                  </a:cubicBezTo>
                  <a:cubicBezTo>
                    <a:pt x="82926" y="116571"/>
                    <a:pt x="85365" y="112653"/>
                    <a:pt x="84390" y="109714"/>
                  </a:cubicBezTo>
                  <a:cubicBezTo>
                    <a:pt x="83414" y="106775"/>
                    <a:pt x="86829" y="101877"/>
                    <a:pt x="88292" y="100897"/>
                  </a:cubicBezTo>
                  <a:cubicBezTo>
                    <a:pt x="89756" y="99918"/>
                    <a:pt x="92682" y="100408"/>
                    <a:pt x="95121" y="102857"/>
                  </a:cubicBezTo>
                  <a:cubicBezTo>
                    <a:pt x="97560" y="104816"/>
                    <a:pt x="101951" y="103836"/>
                    <a:pt x="104878" y="100897"/>
                  </a:cubicBezTo>
                  <a:cubicBezTo>
                    <a:pt x="107804" y="97469"/>
                    <a:pt x="108292" y="93061"/>
                    <a:pt x="105853" y="91102"/>
                  </a:cubicBezTo>
                  <a:cubicBezTo>
                    <a:pt x="103414" y="88653"/>
                    <a:pt x="103902" y="82775"/>
                    <a:pt x="104878" y="81306"/>
                  </a:cubicBezTo>
                  <a:cubicBezTo>
                    <a:pt x="105365" y="79346"/>
                    <a:pt x="108780" y="78857"/>
                    <a:pt x="111707" y="79346"/>
                  </a:cubicBezTo>
                  <a:cubicBezTo>
                    <a:pt x="115121" y="79836"/>
                    <a:pt x="118048" y="76897"/>
                    <a:pt x="119024" y="72979"/>
                  </a:cubicBezTo>
                  <a:cubicBezTo>
                    <a:pt x="120000" y="68571"/>
                    <a:pt x="118048" y="64653"/>
                    <a:pt x="115121" y="63673"/>
                  </a:cubicBezTo>
                  <a:cubicBezTo>
                    <a:pt x="112195" y="63183"/>
                    <a:pt x="109756" y="57795"/>
                    <a:pt x="109268" y="55836"/>
                  </a:cubicBezTo>
                  <a:cubicBezTo>
                    <a:pt x="109268" y="53877"/>
                    <a:pt x="111707" y="51918"/>
                    <a:pt x="114634" y="50938"/>
                  </a:cubicBezTo>
                  <a:cubicBezTo>
                    <a:pt x="117560" y="49959"/>
                    <a:pt x="119024" y="45551"/>
                    <a:pt x="117560" y="41632"/>
                  </a:cubicBezTo>
                  <a:cubicBezTo>
                    <a:pt x="116097" y="37224"/>
                    <a:pt x="112682" y="34775"/>
                    <a:pt x="109756" y="35755"/>
                  </a:cubicBezTo>
                  <a:cubicBezTo>
                    <a:pt x="106829" y="36734"/>
                    <a:pt x="101951" y="33306"/>
                    <a:pt x="100487" y="31836"/>
                  </a:cubicBezTo>
                  <a:cubicBezTo>
                    <a:pt x="99512" y="30367"/>
                    <a:pt x="100487" y="26938"/>
                    <a:pt x="102439" y="24979"/>
                  </a:cubicBezTo>
                  <a:cubicBezTo>
                    <a:pt x="104878" y="22530"/>
                    <a:pt x="103902" y="18122"/>
                    <a:pt x="100487" y="15183"/>
                  </a:cubicBezTo>
                  <a:cubicBezTo>
                    <a:pt x="97560" y="12244"/>
                    <a:pt x="93170" y="11755"/>
                    <a:pt x="90731" y="14204"/>
                  </a:cubicBezTo>
                  <a:cubicBezTo>
                    <a:pt x="88780" y="16163"/>
                    <a:pt x="82926" y="16163"/>
                    <a:pt x="80975" y="15183"/>
                  </a:cubicBezTo>
                  <a:cubicBezTo>
                    <a:pt x="79512" y="14204"/>
                    <a:pt x="78536" y="11265"/>
                    <a:pt x="79512" y="8326"/>
                  </a:cubicBezTo>
                  <a:cubicBezTo>
                    <a:pt x="80000" y="4897"/>
                    <a:pt x="77073" y="1469"/>
                    <a:pt x="72682" y="979"/>
                  </a:cubicBezTo>
                  <a:cubicBezTo>
                    <a:pt x="68780" y="0"/>
                    <a:pt x="64390" y="1469"/>
                    <a:pt x="63902" y="4897"/>
                  </a:cubicBezTo>
                  <a:cubicBezTo>
                    <a:pt x="63414" y="7836"/>
                    <a:pt x="58048" y="10285"/>
                    <a:pt x="56097" y="10775"/>
                  </a:cubicBezTo>
                  <a:cubicBezTo>
                    <a:pt x="54146" y="10775"/>
                    <a:pt x="51707" y="8326"/>
                    <a:pt x="50731" y="5387"/>
                  </a:cubicBezTo>
                  <a:cubicBezTo>
                    <a:pt x="49756" y="2448"/>
                    <a:pt x="45853" y="979"/>
                    <a:pt x="41463" y="2448"/>
                  </a:cubicBezTo>
                  <a:cubicBezTo>
                    <a:pt x="37560" y="3428"/>
                    <a:pt x="34634" y="7346"/>
                    <a:pt x="35609" y="10285"/>
                  </a:cubicBezTo>
                  <a:cubicBezTo>
                    <a:pt x="36585" y="13224"/>
                    <a:pt x="33170" y="18122"/>
                    <a:pt x="31707" y="19102"/>
                  </a:cubicBezTo>
                  <a:cubicBezTo>
                    <a:pt x="30243" y="20081"/>
                    <a:pt x="27317" y="19591"/>
                    <a:pt x="24878" y="17142"/>
                  </a:cubicBezTo>
                  <a:cubicBezTo>
                    <a:pt x="22439" y="15183"/>
                    <a:pt x="18536" y="16163"/>
                    <a:pt x="15121" y="19102"/>
                  </a:cubicBezTo>
                  <a:cubicBezTo>
                    <a:pt x="12195" y="22530"/>
                    <a:pt x="12195" y="26938"/>
                    <a:pt x="14146" y="28897"/>
                  </a:cubicBezTo>
                  <a:close/>
                  <a:moveTo>
                    <a:pt x="49268" y="26938"/>
                  </a:moveTo>
                  <a:cubicBezTo>
                    <a:pt x="67804" y="21061"/>
                    <a:pt x="87317" y="30857"/>
                    <a:pt x="93170" y="49469"/>
                  </a:cubicBezTo>
                  <a:cubicBezTo>
                    <a:pt x="99024" y="67591"/>
                    <a:pt x="88780" y="87183"/>
                    <a:pt x="70731" y="93061"/>
                  </a:cubicBezTo>
                  <a:cubicBezTo>
                    <a:pt x="52682" y="98938"/>
                    <a:pt x="33170" y="89142"/>
                    <a:pt x="27317" y="70530"/>
                  </a:cubicBezTo>
                  <a:cubicBezTo>
                    <a:pt x="21463" y="52408"/>
                    <a:pt x="31219" y="32816"/>
                    <a:pt x="49268" y="26938"/>
                  </a:cubicBezTo>
                  <a:close/>
                </a:path>
              </a:pathLst>
            </a:custGeom>
            <a:solidFill>
              <a:srgbClr val="5F6062"/>
            </a:solidFill>
            <a:ln w="9525">
              <a:noFill/>
              <a:round/>
              <a:headEnd/>
              <a:tailEnd/>
            </a:ln>
          </p:spPr>
          <p:txBody>
            <a:bodyPr lIns="68569" tIns="34275" rIns="68569" bIns="34275"/>
            <a:lstStyle/>
            <a:p>
              <a:endParaRPr lang="en-US" sz="1425"/>
            </a:p>
          </p:txBody>
        </p:sp>
        <p:sp>
          <p:nvSpPr>
            <p:cNvPr id="46120" name="Shape 343"/>
            <p:cNvSpPr>
              <a:spLocks/>
            </p:cNvSpPr>
            <p:nvPr/>
          </p:nvSpPr>
          <p:spPr bwMode="auto">
            <a:xfrm>
              <a:off x="5500687" y="242887"/>
              <a:ext cx="709612" cy="708024"/>
            </a:xfrm>
            <a:custGeom>
              <a:avLst/>
              <a:gdLst>
                <a:gd name="T0" fmla="*/ 13968 w 120000"/>
                <a:gd name="T1" fmla="*/ 29206 h 120000"/>
                <a:gd name="T2" fmla="*/ 15238 w 120000"/>
                <a:gd name="T3" fmla="*/ 38730 h 120000"/>
                <a:gd name="T4" fmla="*/ 8253 w 120000"/>
                <a:gd name="T5" fmla="*/ 40634 h 120000"/>
                <a:gd name="T6" fmla="*/ 634 w 120000"/>
                <a:gd name="T7" fmla="*/ 47619 h 120000"/>
                <a:gd name="T8" fmla="*/ 4444 w 120000"/>
                <a:gd name="T9" fmla="*/ 56507 h 120000"/>
                <a:gd name="T10" fmla="*/ 10793 w 120000"/>
                <a:gd name="T11" fmla="*/ 64126 h 120000"/>
                <a:gd name="T12" fmla="*/ 5079 w 120000"/>
                <a:gd name="T13" fmla="*/ 69206 h 120000"/>
                <a:gd name="T14" fmla="*/ 2539 w 120000"/>
                <a:gd name="T15" fmla="*/ 78730 h 120000"/>
                <a:gd name="T16" fmla="*/ 10158 w 120000"/>
                <a:gd name="T17" fmla="*/ 84444 h 120000"/>
                <a:gd name="T18" fmla="*/ 17142 w 120000"/>
                <a:gd name="T19" fmla="*/ 85714 h 120000"/>
                <a:gd name="T20" fmla="*/ 17142 w 120000"/>
                <a:gd name="T21" fmla="*/ 95238 h 120000"/>
                <a:gd name="T22" fmla="*/ 19047 w 120000"/>
                <a:gd name="T23" fmla="*/ 104761 h 120000"/>
                <a:gd name="T24" fmla="*/ 29206 w 120000"/>
                <a:gd name="T25" fmla="*/ 106031 h 120000"/>
                <a:gd name="T26" fmla="*/ 38730 w 120000"/>
                <a:gd name="T27" fmla="*/ 104761 h 120000"/>
                <a:gd name="T28" fmla="*/ 40634 w 120000"/>
                <a:gd name="T29" fmla="*/ 111746 h 120000"/>
                <a:gd name="T30" fmla="*/ 46984 w 120000"/>
                <a:gd name="T31" fmla="*/ 119365 h 120000"/>
                <a:gd name="T32" fmla="*/ 55873 w 120000"/>
                <a:gd name="T33" fmla="*/ 114920 h 120000"/>
                <a:gd name="T34" fmla="*/ 64126 w 120000"/>
                <a:gd name="T35" fmla="*/ 109206 h 120000"/>
                <a:gd name="T36" fmla="*/ 69206 w 120000"/>
                <a:gd name="T37" fmla="*/ 114285 h 120000"/>
                <a:gd name="T38" fmla="*/ 78095 w 120000"/>
                <a:gd name="T39" fmla="*/ 117460 h 120000"/>
                <a:gd name="T40" fmla="*/ 83809 w 120000"/>
                <a:gd name="T41" fmla="*/ 109841 h 120000"/>
                <a:gd name="T42" fmla="*/ 88253 w 120000"/>
                <a:gd name="T43" fmla="*/ 100952 h 120000"/>
                <a:gd name="T44" fmla="*/ 95238 w 120000"/>
                <a:gd name="T45" fmla="*/ 102857 h 120000"/>
                <a:gd name="T46" fmla="*/ 104761 w 120000"/>
                <a:gd name="T47" fmla="*/ 100952 h 120000"/>
                <a:gd name="T48" fmla="*/ 105396 w 120000"/>
                <a:gd name="T49" fmla="*/ 90793 h 120000"/>
                <a:gd name="T50" fmla="*/ 104761 w 120000"/>
                <a:gd name="T51" fmla="*/ 81269 h 120000"/>
                <a:gd name="T52" fmla="*/ 111746 w 120000"/>
                <a:gd name="T53" fmla="*/ 79365 h 120000"/>
                <a:gd name="T54" fmla="*/ 118730 w 120000"/>
                <a:gd name="T55" fmla="*/ 73015 h 120000"/>
                <a:gd name="T56" fmla="*/ 114920 w 120000"/>
                <a:gd name="T57" fmla="*/ 64126 h 120000"/>
                <a:gd name="T58" fmla="*/ 109206 w 120000"/>
                <a:gd name="T59" fmla="*/ 55873 h 120000"/>
                <a:gd name="T60" fmla="*/ 114285 w 120000"/>
                <a:gd name="T61" fmla="*/ 50793 h 120000"/>
                <a:gd name="T62" fmla="*/ 117460 w 120000"/>
                <a:gd name="T63" fmla="*/ 41904 h 120000"/>
                <a:gd name="T64" fmla="*/ 109206 w 120000"/>
                <a:gd name="T65" fmla="*/ 35555 h 120000"/>
                <a:gd name="T66" fmla="*/ 100317 w 120000"/>
                <a:gd name="T67" fmla="*/ 31746 h 120000"/>
                <a:gd name="T68" fmla="*/ 102222 w 120000"/>
                <a:gd name="T69" fmla="*/ 24761 h 120000"/>
                <a:gd name="T70" fmla="*/ 100317 w 120000"/>
                <a:gd name="T71" fmla="*/ 15238 h 120000"/>
                <a:gd name="T72" fmla="*/ 90793 w 120000"/>
                <a:gd name="T73" fmla="*/ 14603 h 120000"/>
                <a:gd name="T74" fmla="*/ 80634 w 120000"/>
                <a:gd name="T75" fmla="*/ 15238 h 120000"/>
                <a:gd name="T76" fmla="*/ 79365 w 120000"/>
                <a:gd name="T77" fmla="*/ 8253 h 120000"/>
                <a:gd name="T78" fmla="*/ 72380 w 120000"/>
                <a:gd name="T79" fmla="*/ 1269 h 120000"/>
                <a:gd name="T80" fmla="*/ 63492 w 120000"/>
                <a:gd name="T81" fmla="*/ 5079 h 120000"/>
                <a:gd name="T82" fmla="*/ 55873 w 120000"/>
                <a:gd name="T83" fmla="*/ 10793 h 120000"/>
                <a:gd name="T84" fmla="*/ 50793 w 120000"/>
                <a:gd name="T85" fmla="*/ 5714 h 120000"/>
                <a:gd name="T86" fmla="*/ 41269 w 120000"/>
                <a:gd name="T87" fmla="*/ 2539 h 120000"/>
                <a:gd name="T88" fmla="*/ 35555 w 120000"/>
                <a:gd name="T89" fmla="*/ 10793 h 120000"/>
                <a:gd name="T90" fmla="*/ 31746 w 120000"/>
                <a:gd name="T91" fmla="*/ 19682 h 120000"/>
                <a:gd name="T92" fmla="*/ 24761 w 120000"/>
                <a:gd name="T93" fmla="*/ 17777 h 120000"/>
                <a:gd name="T94" fmla="*/ 15238 w 120000"/>
                <a:gd name="T95" fmla="*/ 19682 h 120000"/>
                <a:gd name="T96" fmla="*/ 13968 w 120000"/>
                <a:gd name="T97" fmla="*/ 29206 h 120000"/>
                <a:gd name="T98" fmla="*/ 48888 w 120000"/>
                <a:gd name="T99" fmla="*/ 27301 h 120000"/>
                <a:gd name="T100" fmla="*/ 92698 w 120000"/>
                <a:gd name="T101" fmla="*/ 49523 h 120000"/>
                <a:gd name="T102" fmla="*/ 70476 w 120000"/>
                <a:gd name="T103" fmla="*/ 93333 h 120000"/>
                <a:gd name="T104" fmla="*/ 26666 w 120000"/>
                <a:gd name="T105" fmla="*/ 70476 h 120000"/>
                <a:gd name="T106" fmla="*/ 48888 w 120000"/>
                <a:gd name="T107" fmla="*/ 27301 h 1200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20000"/>
                <a:gd name="T163" fmla="*/ 0 h 120000"/>
                <a:gd name="T164" fmla="*/ 120000 w 120000"/>
                <a:gd name="T165" fmla="*/ 120000 h 1200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20000" h="120000" extrusionOk="0">
                  <a:moveTo>
                    <a:pt x="13968" y="29206"/>
                  </a:moveTo>
                  <a:cubicBezTo>
                    <a:pt x="16507" y="31746"/>
                    <a:pt x="15873" y="37460"/>
                    <a:pt x="15238" y="38730"/>
                  </a:cubicBezTo>
                  <a:cubicBezTo>
                    <a:pt x="14603" y="40634"/>
                    <a:pt x="11428" y="41269"/>
                    <a:pt x="8253" y="40634"/>
                  </a:cubicBezTo>
                  <a:cubicBezTo>
                    <a:pt x="5079" y="40000"/>
                    <a:pt x="1904" y="43174"/>
                    <a:pt x="634" y="47619"/>
                  </a:cubicBezTo>
                  <a:cubicBezTo>
                    <a:pt x="0" y="51428"/>
                    <a:pt x="1904" y="55873"/>
                    <a:pt x="4444" y="56507"/>
                  </a:cubicBezTo>
                  <a:cubicBezTo>
                    <a:pt x="7619" y="57142"/>
                    <a:pt x="10158" y="62222"/>
                    <a:pt x="10793" y="64126"/>
                  </a:cubicBezTo>
                  <a:cubicBezTo>
                    <a:pt x="10793" y="66031"/>
                    <a:pt x="8253" y="68571"/>
                    <a:pt x="5079" y="69206"/>
                  </a:cubicBezTo>
                  <a:cubicBezTo>
                    <a:pt x="2539" y="70476"/>
                    <a:pt x="1269" y="74285"/>
                    <a:pt x="2539" y="78730"/>
                  </a:cubicBezTo>
                  <a:cubicBezTo>
                    <a:pt x="3809" y="82539"/>
                    <a:pt x="6984" y="85079"/>
                    <a:pt x="10158" y="84444"/>
                  </a:cubicBezTo>
                  <a:cubicBezTo>
                    <a:pt x="13333" y="83174"/>
                    <a:pt x="16507" y="83809"/>
                    <a:pt x="17142" y="85714"/>
                  </a:cubicBezTo>
                  <a:cubicBezTo>
                    <a:pt x="18412" y="86984"/>
                    <a:pt x="19682" y="92698"/>
                    <a:pt x="17142" y="95238"/>
                  </a:cubicBezTo>
                  <a:cubicBezTo>
                    <a:pt x="15238" y="97777"/>
                    <a:pt x="15873" y="102222"/>
                    <a:pt x="19047" y="104761"/>
                  </a:cubicBezTo>
                  <a:cubicBezTo>
                    <a:pt x="22222" y="107936"/>
                    <a:pt x="26666" y="108571"/>
                    <a:pt x="29206" y="106031"/>
                  </a:cubicBezTo>
                  <a:cubicBezTo>
                    <a:pt x="31111" y="103492"/>
                    <a:pt x="36825" y="104126"/>
                    <a:pt x="38730" y="104761"/>
                  </a:cubicBezTo>
                  <a:cubicBezTo>
                    <a:pt x="40634" y="105396"/>
                    <a:pt x="41269" y="108571"/>
                    <a:pt x="40634" y="111746"/>
                  </a:cubicBezTo>
                  <a:cubicBezTo>
                    <a:pt x="40000" y="114920"/>
                    <a:pt x="42539" y="118095"/>
                    <a:pt x="46984" y="119365"/>
                  </a:cubicBezTo>
                  <a:cubicBezTo>
                    <a:pt x="51428" y="120000"/>
                    <a:pt x="55238" y="118095"/>
                    <a:pt x="55873" y="114920"/>
                  </a:cubicBezTo>
                  <a:cubicBezTo>
                    <a:pt x="56507" y="112380"/>
                    <a:pt x="62222" y="109841"/>
                    <a:pt x="64126" y="109206"/>
                  </a:cubicBezTo>
                  <a:cubicBezTo>
                    <a:pt x="65396" y="109206"/>
                    <a:pt x="67936" y="111746"/>
                    <a:pt x="69206" y="114285"/>
                  </a:cubicBezTo>
                  <a:cubicBezTo>
                    <a:pt x="69841" y="117460"/>
                    <a:pt x="74285" y="118730"/>
                    <a:pt x="78095" y="117460"/>
                  </a:cubicBezTo>
                  <a:cubicBezTo>
                    <a:pt x="82539" y="116190"/>
                    <a:pt x="85079" y="113015"/>
                    <a:pt x="83809" y="109841"/>
                  </a:cubicBezTo>
                  <a:cubicBezTo>
                    <a:pt x="83174" y="106666"/>
                    <a:pt x="86349" y="101587"/>
                    <a:pt x="88253" y="100952"/>
                  </a:cubicBezTo>
                  <a:cubicBezTo>
                    <a:pt x="89523" y="99682"/>
                    <a:pt x="92698" y="100317"/>
                    <a:pt x="95238" y="102857"/>
                  </a:cubicBezTo>
                  <a:cubicBezTo>
                    <a:pt x="97142" y="104761"/>
                    <a:pt x="101587" y="104126"/>
                    <a:pt x="104761" y="100952"/>
                  </a:cubicBezTo>
                  <a:cubicBezTo>
                    <a:pt x="107301" y="97142"/>
                    <a:pt x="107936" y="93333"/>
                    <a:pt x="105396" y="90793"/>
                  </a:cubicBezTo>
                  <a:cubicBezTo>
                    <a:pt x="103492" y="88888"/>
                    <a:pt x="103492" y="83174"/>
                    <a:pt x="104761" y="81269"/>
                  </a:cubicBezTo>
                  <a:cubicBezTo>
                    <a:pt x="105396" y="79365"/>
                    <a:pt x="108571" y="78730"/>
                    <a:pt x="111746" y="79365"/>
                  </a:cubicBezTo>
                  <a:cubicBezTo>
                    <a:pt x="114920" y="80000"/>
                    <a:pt x="118095" y="76825"/>
                    <a:pt x="118730" y="73015"/>
                  </a:cubicBezTo>
                  <a:cubicBezTo>
                    <a:pt x="120000" y="68571"/>
                    <a:pt x="118095" y="64761"/>
                    <a:pt x="114920" y="64126"/>
                  </a:cubicBezTo>
                  <a:cubicBezTo>
                    <a:pt x="111746" y="63492"/>
                    <a:pt x="109206" y="57777"/>
                    <a:pt x="109206" y="55873"/>
                  </a:cubicBezTo>
                  <a:cubicBezTo>
                    <a:pt x="108571" y="53968"/>
                    <a:pt x="111111" y="52063"/>
                    <a:pt x="114285" y="50793"/>
                  </a:cubicBezTo>
                  <a:cubicBezTo>
                    <a:pt x="117460" y="50158"/>
                    <a:pt x="118730" y="45714"/>
                    <a:pt x="117460" y="41904"/>
                  </a:cubicBezTo>
                  <a:cubicBezTo>
                    <a:pt x="116190" y="37460"/>
                    <a:pt x="112380" y="34920"/>
                    <a:pt x="109206" y="35555"/>
                  </a:cubicBezTo>
                  <a:cubicBezTo>
                    <a:pt x="106031" y="36825"/>
                    <a:pt x="101587" y="33650"/>
                    <a:pt x="100317" y="31746"/>
                  </a:cubicBezTo>
                  <a:cubicBezTo>
                    <a:pt x="99047" y="30476"/>
                    <a:pt x="100317" y="27301"/>
                    <a:pt x="102222" y="24761"/>
                  </a:cubicBezTo>
                  <a:cubicBezTo>
                    <a:pt x="104761" y="22857"/>
                    <a:pt x="103492" y="18412"/>
                    <a:pt x="100317" y="15238"/>
                  </a:cubicBezTo>
                  <a:cubicBezTo>
                    <a:pt x="97142" y="12698"/>
                    <a:pt x="92698" y="12063"/>
                    <a:pt x="90793" y="14603"/>
                  </a:cubicBezTo>
                  <a:cubicBezTo>
                    <a:pt x="88253" y="16507"/>
                    <a:pt x="82539" y="16507"/>
                    <a:pt x="80634" y="15238"/>
                  </a:cubicBezTo>
                  <a:cubicBezTo>
                    <a:pt x="79365" y="14603"/>
                    <a:pt x="78095" y="11428"/>
                    <a:pt x="79365" y="8253"/>
                  </a:cubicBezTo>
                  <a:cubicBezTo>
                    <a:pt x="80000" y="5079"/>
                    <a:pt x="76825" y="1904"/>
                    <a:pt x="72380" y="1269"/>
                  </a:cubicBezTo>
                  <a:cubicBezTo>
                    <a:pt x="67936" y="0"/>
                    <a:pt x="64126" y="1904"/>
                    <a:pt x="63492" y="5079"/>
                  </a:cubicBezTo>
                  <a:cubicBezTo>
                    <a:pt x="62857" y="8253"/>
                    <a:pt x="57777" y="10793"/>
                    <a:pt x="55873" y="10793"/>
                  </a:cubicBezTo>
                  <a:cubicBezTo>
                    <a:pt x="53968" y="10793"/>
                    <a:pt x="51428" y="8888"/>
                    <a:pt x="50793" y="5714"/>
                  </a:cubicBezTo>
                  <a:cubicBezTo>
                    <a:pt x="49523" y="2539"/>
                    <a:pt x="45714" y="1269"/>
                    <a:pt x="41269" y="2539"/>
                  </a:cubicBezTo>
                  <a:cubicBezTo>
                    <a:pt x="37460" y="3809"/>
                    <a:pt x="34285" y="7619"/>
                    <a:pt x="35555" y="10793"/>
                  </a:cubicBezTo>
                  <a:cubicBezTo>
                    <a:pt x="36190" y="13333"/>
                    <a:pt x="33015" y="18412"/>
                    <a:pt x="31746" y="19682"/>
                  </a:cubicBezTo>
                  <a:cubicBezTo>
                    <a:pt x="29841" y="20317"/>
                    <a:pt x="27301" y="19682"/>
                    <a:pt x="24761" y="17777"/>
                  </a:cubicBezTo>
                  <a:cubicBezTo>
                    <a:pt x="22222" y="15238"/>
                    <a:pt x="17777" y="16507"/>
                    <a:pt x="15238" y="19682"/>
                  </a:cubicBezTo>
                  <a:cubicBezTo>
                    <a:pt x="12063" y="22857"/>
                    <a:pt x="11428" y="27301"/>
                    <a:pt x="13968" y="29206"/>
                  </a:cubicBezTo>
                  <a:close/>
                  <a:moveTo>
                    <a:pt x="48888" y="27301"/>
                  </a:moveTo>
                  <a:cubicBezTo>
                    <a:pt x="67301" y="20952"/>
                    <a:pt x="86984" y="31111"/>
                    <a:pt x="92698" y="49523"/>
                  </a:cubicBezTo>
                  <a:cubicBezTo>
                    <a:pt x="98412" y="67936"/>
                    <a:pt x="88888" y="86984"/>
                    <a:pt x="70476" y="93333"/>
                  </a:cubicBezTo>
                  <a:cubicBezTo>
                    <a:pt x="52063" y="99047"/>
                    <a:pt x="32380" y="88888"/>
                    <a:pt x="26666" y="70476"/>
                  </a:cubicBezTo>
                  <a:cubicBezTo>
                    <a:pt x="20952" y="52698"/>
                    <a:pt x="31111" y="33015"/>
                    <a:pt x="48888" y="27301"/>
                  </a:cubicBezTo>
                  <a:close/>
                </a:path>
              </a:pathLst>
            </a:custGeom>
            <a:solidFill>
              <a:srgbClr val="5F6062"/>
            </a:solidFill>
            <a:ln w="9525">
              <a:noFill/>
              <a:round/>
              <a:headEnd/>
              <a:tailEnd/>
            </a:ln>
          </p:spPr>
          <p:txBody>
            <a:bodyPr lIns="68569" tIns="34275" rIns="68569" bIns="34275"/>
            <a:lstStyle/>
            <a:p>
              <a:endParaRPr lang="en-US" sz="1425"/>
            </a:p>
          </p:txBody>
        </p:sp>
      </p:grpSp>
      <p:sp>
        <p:nvSpPr>
          <p:cNvPr id="46112" name="Shape 344"/>
          <p:cNvSpPr txBox="1">
            <a:spLocks noChangeArrowheads="1"/>
          </p:cNvSpPr>
          <p:nvPr/>
        </p:nvSpPr>
        <p:spPr bwMode="auto">
          <a:xfrm>
            <a:off x="1980010" y="4314825"/>
            <a:ext cx="1427560" cy="276225"/>
          </a:xfrm>
          <a:prstGeom prst="rect">
            <a:avLst/>
          </a:prstGeom>
          <a:noFill/>
          <a:ln w="9525">
            <a:noFill/>
            <a:miter lim="800000"/>
            <a:headEnd/>
            <a:tailEnd/>
          </a:ln>
        </p:spPr>
        <p:txBody>
          <a:bodyPr lIns="68569" tIns="34275" rIns="68569" bIns="34275"/>
          <a:lstStyle/>
          <a:p>
            <a:pPr algn="ctr">
              <a:buSzPct val="25000"/>
            </a:pPr>
            <a:r>
              <a:rPr lang="en-US" sz="1350">
                <a:solidFill>
                  <a:srgbClr val="4D4F53"/>
                </a:solidFill>
              </a:rPr>
              <a:t>Data Exploration</a:t>
            </a:r>
          </a:p>
        </p:txBody>
      </p:sp>
      <p:sp>
        <p:nvSpPr>
          <p:cNvPr id="46113" name="Shape 345"/>
          <p:cNvSpPr>
            <a:spLocks/>
          </p:cNvSpPr>
          <p:nvPr/>
        </p:nvSpPr>
        <p:spPr bwMode="auto">
          <a:xfrm>
            <a:off x="540544" y="3227785"/>
            <a:ext cx="319088" cy="196453"/>
          </a:xfrm>
          <a:custGeom>
            <a:avLst/>
            <a:gdLst>
              <a:gd name="T0" fmla="*/ 49281 w 120000"/>
              <a:gd name="T1" fmla="*/ 56000 h 120000"/>
              <a:gd name="T2" fmla="*/ 3696 w 120000"/>
              <a:gd name="T3" fmla="*/ 3200 h 120000"/>
              <a:gd name="T4" fmla="*/ 9363 w 120000"/>
              <a:gd name="T5" fmla="*/ 0 h 120000"/>
              <a:gd name="T6" fmla="*/ 110636 w 120000"/>
              <a:gd name="T7" fmla="*/ 0 h 120000"/>
              <a:gd name="T8" fmla="*/ 115318 w 120000"/>
              <a:gd name="T9" fmla="*/ 2400 h 120000"/>
              <a:gd name="T10" fmla="*/ 69733 w 120000"/>
              <a:gd name="T11" fmla="*/ 56800 h 120000"/>
              <a:gd name="T12" fmla="*/ 60123 w 120000"/>
              <a:gd name="T13" fmla="*/ 62000 h 120000"/>
              <a:gd name="T14" fmla="*/ 49281 w 120000"/>
              <a:gd name="T15" fmla="*/ 56000 h 120000"/>
              <a:gd name="T16" fmla="*/ 120000 w 120000"/>
              <a:gd name="T17" fmla="*/ 16000 h 120000"/>
              <a:gd name="T18" fmla="*/ 120000 w 120000"/>
              <a:gd name="T19" fmla="*/ 104800 h 120000"/>
              <a:gd name="T20" fmla="*/ 110636 w 120000"/>
              <a:gd name="T21" fmla="*/ 120000 h 120000"/>
              <a:gd name="T22" fmla="*/ 9363 w 120000"/>
              <a:gd name="T23" fmla="*/ 120000 h 120000"/>
              <a:gd name="T24" fmla="*/ 0 w 120000"/>
              <a:gd name="T25" fmla="*/ 104800 h 120000"/>
              <a:gd name="T26" fmla="*/ 0 w 120000"/>
              <a:gd name="T27" fmla="*/ 16000 h 120000"/>
              <a:gd name="T28" fmla="*/ 739 w 120000"/>
              <a:gd name="T29" fmla="*/ 10400 h 120000"/>
              <a:gd name="T30" fmla="*/ 46570 w 120000"/>
              <a:gd name="T31" fmla="*/ 63600 h 120000"/>
              <a:gd name="T32" fmla="*/ 60123 w 120000"/>
              <a:gd name="T33" fmla="*/ 71200 h 120000"/>
              <a:gd name="T34" fmla="*/ 72689 w 120000"/>
              <a:gd name="T35" fmla="*/ 64400 h 120000"/>
              <a:gd name="T36" fmla="*/ 118767 w 120000"/>
              <a:gd name="T37" fmla="*/ 8800 h 120000"/>
              <a:gd name="T38" fmla="*/ 120000 w 120000"/>
              <a:gd name="T39" fmla="*/ 16000 h 120000"/>
              <a:gd name="T40" fmla="*/ 40657 w 120000"/>
              <a:gd name="T41" fmla="*/ 72400 h 120000"/>
              <a:gd name="T42" fmla="*/ 40164 w 120000"/>
              <a:gd name="T43" fmla="*/ 69200 h 120000"/>
              <a:gd name="T44" fmla="*/ 37946 w 120000"/>
              <a:gd name="T45" fmla="*/ 67200 h 120000"/>
              <a:gd name="T46" fmla="*/ 36221 w 120000"/>
              <a:gd name="T47" fmla="*/ 68000 h 120000"/>
              <a:gd name="T48" fmla="*/ 8624 w 120000"/>
              <a:gd name="T49" fmla="*/ 100800 h 120000"/>
              <a:gd name="T50" fmla="*/ 7392 w 120000"/>
              <a:gd name="T51" fmla="*/ 103600 h 120000"/>
              <a:gd name="T52" fmla="*/ 7885 w 120000"/>
              <a:gd name="T53" fmla="*/ 107200 h 120000"/>
              <a:gd name="T54" fmla="*/ 10102 w 120000"/>
              <a:gd name="T55" fmla="*/ 108800 h 120000"/>
              <a:gd name="T56" fmla="*/ 11827 w 120000"/>
              <a:gd name="T57" fmla="*/ 108000 h 120000"/>
              <a:gd name="T58" fmla="*/ 39425 w 120000"/>
              <a:gd name="T59" fmla="*/ 75200 h 120000"/>
              <a:gd name="T60" fmla="*/ 40657 w 120000"/>
              <a:gd name="T61" fmla="*/ 72400 h 120000"/>
              <a:gd name="T62" fmla="*/ 112854 w 120000"/>
              <a:gd name="T63" fmla="*/ 104400 h 120000"/>
              <a:gd name="T64" fmla="*/ 111868 w 120000"/>
              <a:gd name="T65" fmla="*/ 101600 h 120000"/>
              <a:gd name="T66" fmla="*/ 84024 w 120000"/>
              <a:gd name="T67" fmla="*/ 68800 h 120000"/>
              <a:gd name="T68" fmla="*/ 82546 w 120000"/>
              <a:gd name="T69" fmla="*/ 68000 h 120000"/>
              <a:gd name="T70" fmla="*/ 80328 w 120000"/>
              <a:gd name="T71" fmla="*/ 69600 h 120000"/>
              <a:gd name="T72" fmla="*/ 79835 w 120000"/>
              <a:gd name="T73" fmla="*/ 73200 h 120000"/>
              <a:gd name="T74" fmla="*/ 80821 w 120000"/>
              <a:gd name="T75" fmla="*/ 76000 h 120000"/>
              <a:gd name="T76" fmla="*/ 108665 w 120000"/>
              <a:gd name="T77" fmla="*/ 108800 h 120000"/>
              <a:gd name="T78" fmla="*/ 110143 w 120000"/>
              <a:gd name="T79" fmla="*/ 109600 h 120000"/>
              <a:gd name="T80" fmla="*/ 112361 w 120000"/>
              <a:gd name="T81" fmla="*/ 108000 h 120000"/>
              <a:gd name="T82" fmla="*/ 112854 w 120000"/>
              <a:gd name="T83" fmla="*/ 104400 h 12000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20000"/>
              <a:gd name="T127" fmla="*/ 0 h 120000"/>
              <a:gd name="T128" fmla="*/ 120000 w 120000"/>
              <a:gd name="T129" fmla="*/ 120000 h 12000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20000" h="120000" extrusionOk="0">
                <a:moveTo>
                  <a:pt x="49281" y="56000"/>
                </a:moveTo>
                <a:cubicBezTo>
                  <a:pt x="38685" y="44000"/>
                  <a:pt x="15770" y="17600"/>
                  <a:pt x="3696" y="3200"/>
                </a:cubicBezTo>
                <a:cubicBezTo>
                  <a:pt x="5420" y="1200"/>
                  <a:pt x="7145" y="0"/>
                  <a:pt x="9363" y="0"/>
                </a:cubicBezTo>
                <a:cubicBezTo>
                  <a:pt x="110636" y="0"/>
                  <a:pt x="110636" y="0"/>
                  <a:pt x="110636" y="0"/>
                </a:cubicBezTo>
                <a:cubicBezTo>
                  <a:pt x="112361" y="0"/>
                  <a:pt x="113839" y="1200"/>
                  <a:pt x="115318" y="2400"/>
                </a:cubicBezTo>
                <a:cubicBezTo>
                  <a:pt x="106447" y="13200"/>
                  <a:pt x="86735" y="37200"/>
                  <a:pt x="69733" y="56800"/>
                </a:cubicBezTo>
                <a:cubicBezTo>
                  <a:pt x="66776" y="60400"/>
                  <a:pt x="63572" y="62000"/>
                  <a:pt x="60123" y="62000"/>
                </a:cubicBezTo>
                <a:cubicBezTo>
                  <a:pt x="56673" y="62000"/>
                  <a:pt x="52977" y="60000"/>
                  <a:pt x="49281" y="56000"/>
                </a:cubicBezTo>
                <a:close/>
                <a:moveTo>
                  <a:pt x="120000" y="16000"/>
                </a:moveTo>
                <a:cubicBezTo>
                  <a:pt x="120000" y="104800"/>
                  <a:pt x="120000" y="104800"/>
                  <a:pt x="120000" y="104800"/>
                </a:cubicBezTo>
                <a:cubicBezTo>
                  <a:pt x="120000" y="113200"/>
                  <a:pt x="115811" y="120000"/>
                  <a:pt x="110636" y="120000"/>
                </a:cubicBezTo>
                <a:cubicBezTo>
                  <a:pt x="9363" y="120000"/>
                  <a:pt x="9363" y="120000"/>
                  <a:pt x="9363" y="120000"/>
                </a:cubicBezTo>
                <a:cubicBezTo>
                  <a:pt x="4188" y="120000"/>
                  <a:pt x="0" y="113200"/>
                  <a:pt x="0" y="104800"/>
                </a:cubicBezTo>
                <a:cubicBezTo>
                  <a:pt x="0" y="16000"/>
                  <a:pt x="0" y="16000"/>
                  <a:pt x="0" y="16000"/>
                </a:cubicBezTo>
                <a:cubicBezTo>
                  <a:pt x="0" y="14000"/>
                  <a:pt x="246" y="12400"/>
                  <a:pt x="739" y="10400"/>
                </a:cubicBezTo>
                <a:cubicBezTo>
                  <a:pt x="12813" y="24800"/>
                  <a:pt x="35728" y="51200"/>
                  <a:pt x="46570" y="63600"/>
                </a:cubicBezTo>
                <a:cubicBezTo>
                  <a:pt x="51006" y="68400"/>
                  <a:pt x="55441" y="70800"/>
                  <a:pt x="60123" y="71200"/>
                </a:cubicBezTo>
                <a:cubicBezTo>
                  <a:pt x="64558" y="70800"/>
                  <a:pt x="68993" y="68800"/>
                  <a:pt x="72689" y="64400"/>
                </a:cubicBezTo>
                <a:cubicBezTo>
                  <a:pt x="90184" y="44000"/>
                  <a:pt x="110143" y="19600"/>
                  <a:pt x="118767" y="8800"/>
                </a:cubicBezTo>
                <a:cubicBezTo>
                  <a:pt x="119507" y="11200"/>
                  <a:pt x="120000" y="13600"/>
                  <a:pt x="120000" y="16000"/>
                </a:cubicBezTo>
                <a:close/>
                <a:moveTo>
                  <a:pt x="40657" y="72400"/>
                </a:moveTo>
                <a:cubicBezTo>
                  <a:pt x="40657" y="71200"/>
                  <a:pt x="40410" y="70000"/>
                  <a:pt x="40164" y="69200"/>
                </a:cubicBezTo>
                <a:cubicBezTo>
                  <a:pt x="39425" y="68000"/>
                  <a:pt x="38685" y="67200"/>
                  <a:pt x="37946" y="67200"/>
                </a:cubicBezTo>
                <a:cubicBezTo>
                  <a:pt x="37207" y="67200"/>
                  <a:pt x="36714" y="67600"/>
                  <a:pt x="36221" y="68000"/>
                </a:cubicBezTo>
                <a:cubicBezTo>
                  <a:pt x="8624" y="100800"/>
                  <a:pt x="8624" y="100800"/>
                  <a:pt x="8624" y="100800"/>
                </a:cubicBezTo>
                <a:cubicBezTo>
                  <a:pt x="7885" y="101600"/>
                  <a:pt x="7638" y="102400"/>
                  <a:pt x="7392" y="103600"/>
                </a:cubicBezTo>
                <a:cubicBezTo>
                  <a:pt x="7392" y="104800"/>
                  <a:pt x="7392" y="106000"/>
                  <a:pt x="7885" y="107200"/>
                </a:cubicBezTo>
                <a:cubicBezTo>
                  <a:pt x="8377" y="108400"/>
                  <a:pt x="9363" y="108800"/>
                  <a:pt x="10102" y="108800"/>
                </a:cubicBezTo>
                <a:cubicBezTo>
                  <a:pt x="10841" y="108800"/>
                  <a:pt x="11334" y="108400"/>
                  <a:pt x="11827" y="108000"/>
                </a:cubicBezTo>
                <a:cubicBezTo>
                  <a:pt x="39425" y="75200"/>
                  <a:pt x="39425" y="75200"/>
                  <a:pt x="39425" y="75200"/>
                </a:cubicBezTo>
                <a:cubicBezTo>
                  <a:pt x="40164" y="74400"/>
                  <a:pt x="40410" y="73600"/>
                  <a:pt x="40657" y="72400"/>
                </a:cubicBezTo>
                <a:close/>
                <a:moveTo>
                  <a:pt x="112854" y="104400"/>
                </a:moveTo>
                <a:cubicBezTo>
                  <a:pt x="112854" y="103200"/>
                  <a:pt x="112361" y="102400"/>
                  <a:pt x="111868" y="101600"/>
                </a:cubicBezTo>
                <a:cubicBezTo>
                  <a:pt x="84024" y="68800"/>
                  <a:pt x="84024" y="68800"/>
                  <a:pt x="84024" y="68800"/>
                </a:cubicBezTo>
                <a:cubicBezTo>
                  <a:pt x="83778" y="68400"/>
                  <a:pt x="83039" y="68000"/>
                  <a:pt x="82546" y="68000"/>
                </a:cubicBezTo>
                <a:cubicBezTo>
                  <a:pt x="81560" y="68000"/>
                  <a:pt x="80821" y="68800"/>
                  <a:pt x="80328" y="69600"/>
                </a:cubicBezTo>
                <a:cubicBezTo>
                  <a:pt x="79835" y="70800"/>
                  <a:pt x="79589" y="72000"/>
                  <a:pt x="79835" y="73200"/>
                </a:cubicBezTo>
                <a:cubicBezTo>
                  <a:pt x="79835" y="74400"/>
                  <a:pt x="80328" y="75200"/>
                  <a:pt x="80821" y="76000"/>
                </a:cubicBezTo>
                <a:cubicBezTo>
                  <a:pt x="108665" y="108800"/>
                  <a:pt x="108665" y="108800"/>
                  <a:pt x="108665" y="108800"/>
                </a:cubicBezTo>
                <a:cubicBezTo>
                  <a:pt x="109158" y="109200"/>
                  <a:pt x="109650" y="109600"/>
                  <a:pt x="110143" y="109600"/>
                </a:cubicBezTo>
                <a:cubicBezTo>
                  <a:pt x="111129" y="109600"/>
                  <a:pt x="111868" y="108800"/>
                  <a:pt x="112361" y="108000"/>
                </a:cubicBezTo>
                <a:cubicBezTo>
                  <a:pt x="112854" y="106800"/>
                  <a:pt x="113100" y="105600"/>
                  <a:pt x="112854" y="104400"/>
                </a:cubicBezTo>
                <a:close/>
              </a:path>
            </a:pathLst>
          </a:custGeom>
          <a:solidFill>
            <a:srgbClr val="5F6062"/>
          </a:solidFill>
          <a:ln w="9525">
            <a:noFill/>
            <a:round/>
            <a:headEnd/>
            <a:tailEnd/>
          </a:ln>
        </p:spPr>
        <p:txBody>
          <a:bodyPr lIns="68569" tIns="34275" rIns="68569" bIns="34275"/>
          <a:lstStyle/>
          <a:p>
            <a:endParaRPr lang="en-US" sz="1425"/>
          </a:p>
        </p:txBody>
      </p:sp>
      <p:sp>
        <p:nvSpPr>
          <p:cNvPr id="46114" name="Shape 346"/>
          <p:cNvSpPr>
            <a:spLocks/>
          </p:cNvSpPr>
          <p:nvPr/>
        </p:nvSpPr>
        <p:spPr bwMode="auto">
          <a:xfrm>
            <a:off x="1126332" y="3895725"/>
            <a:ext cx="141684" cy="182166"/>
          </a:xfrm>
          <a:custGeom>
            <a:avLst/>
            <a:gdLst>
              <a:gd name="T0" fmla="*/ 60000 w 120000"/>
              <a:gd name="T1" fmla="*/ 0 h 120000"/>
              <a:gd name="T2" fmla="*/ 120000 w 120000"/>
              <a:gd name="T3" fmla="*/ 41398 h 120000"/>
              <a:gd name="T4" fmla="*/ 100816 w 120000"/>
              <a:gd name="T5" fmla="*/ 71608 h 120000"/>
              <a:gd name="T6" fmla="*/ 66938 w 120000"/>
              <a:gd name="T7" fmla="*/ 112727 h 120000"/>
              <a:gd name="T8" fmla="*/ 53061 w 120000"/>
              <a:gd name="T9" fmla="*/ 112727 h 120000"/>
              <a:gd name="T10" fmla="*/ 19591 w 120000"/>
              <a:gd name="T11" fmla="*/ 71608 h 120000"/>
              <a:gd name="T12" fmla="*/ 0 w 120000"/>
              <a:gd name="T13" fmla="*/ 41398 h 120000"/>
              <a:gd name="T14" fmla="*/ 60000 w 120000"/>
              <a:gd name="T15" fmla="*/ 0 h 120000"/>
              <a:gd name="T16" fmla="*/ 60000 w 120000"/>
              <a:gd name="T17" fmla="*/ 10909 h 120000"/>
              <a:gd name="T18" fmla="*/ 104081 w 120000"/>
              <a:gd name="T19" fmla="*/ 41398 h 120000"/>
              <a:gd name="T20" fmla="*/ 60000 w 120000"/>
              <a:gd name="T21" fmla="*/ 71608 h 120000"/>
              <a:gd name="T22" fmla="*/ 15918 w 120000"/>
              <a:gd name="T23" fmla="*/ 41398 h 120000"/>
              <a:gd name="T24" fmla="*/ 60000 w 120000"/>
              <a:gd name="T25" fmla="*/ 10909 h 120000"/>
              <a:gd name="T26" fmla="*/ 83673 w 120000"/>
              <a:gd name="T27" fmla="*/ 45034 h 120000"/>
              <a:gd name="T28" fmla="*/ 68571 w 120000"/>
              <a:gd name="T29" fmla="*/ 39720 h 120000"/>
              <a:gd name="T30" fmla="*/ 63265 w 120000"/>
              <a:gd name="T31" fmla="*/ 42517 h 120000"/>
              <a:gd name="T32" fmla="*/ 57142 w 120000"/>
              <a:gd name="T33" fmla="*/ 42517 h 120000"/>
              <a:gd name="T34" fmla="*/ 52244 w 120000"/>
              <a:gd name="T35" fmla="*/ 39720 h 120000"/>
              <a:gd name="T36" fmla="*/ 36734 w 120000"/>
              <a:gd name="T37" fmla="*/ 45034 h 120000"/>
              <a:gd name="T38" fmla="*/ 31836 w 120000"/>
              <a:gd name="T39" fmla="*/ 59860 h 120000"/>
              <a:gd name="T40" fmla="*/ 88571 w 120000"/>
              <a:gd name="T41" fmla="*/ 59860 h 120000"/>
              <a:gd name="T42" fmla="*/ 83673 w 120000"/>
              <a:gd name="T43" fmla="*/ 45034 h 120000"/>
              <a:gd name="T44" fmla="*/ 49387 w 120000"/>
              <a:gd name="T45" fmla="*/ 29650 h 120000"/>
              <a:gd name="T46" fmla="*/ 48571 w 120000"/>
              <a:gd name="T47" fmla="*/ 30209 h 120000"/>
              <a:gd name="T48" fmla="*/ 49387 w 120000"/>
              <a:gd name="T49" fmla="*/ 33846 h 120000"/>
              <a:gd name="T50" fmla="*/ 50204 w 120000"/>
              <a:gd name="T51" fmla="*/ 34405 h 120000"/>
              <a:gd name="T52" fmla="*/ 53469 w 120000"/>
              <a:gd name="T53" fmla="*/ 38601 h 120000"/>
              <a:gd name="T54" fmla="*/ 57959 w 120000"/>
              <a:gd name="T55" fmla="*/ 41118 h 120000"/>
              <a:gd name="T56" fmla="*/ 62857 w 120000"/>
              <a:gd name="T57" fmla="*/ 41118 h 120000"/>
              <a:gd name="T58" fmla="*/ 66938 w 120000"/>
              <a:gd name="T59" fmla="*/ 38601 h 120000"/>
              <a:gd name="T60" fmla="*/ 70204 w 120000"/>
              <a:gd name="T61" fmla="*/ 34405 h 120000"/>
              <a:gd name="T62" fmla="*/ 71020 w 120000"/>
              <a:gd name="T63" fmla="*/ 33846 h 120000"/>
              <a:gd name="T64" fmla="*/ 71836 w 120000"/>
              <a:gd name="T65" fmla="*/ 30209 h 120000"/>
              <a:gd name="T66" fmla="*/ 71020 w 120000"/>
              <a:gd name="T67" fmla="*/ 29650 h 120000"/>
              <a:gd name="T68" fmla="*/ 71020 w 120000"/>
              <a:gd name="T69" fmla="*/ 29650 h 120000"/>
              <a:gd name="T70" fmla="*/ 71428 w 120000"/>
              <a:gd name="T71" fmla="*/ 28531 h 120000"/>
              <a:gd name="T72" fmla="*/ 71428 w 120000"/>
              <a:gd name="T73" fmla="*/ 27412 h 120000"/>
              <a:gd name="T74" fmla="*/ 71836 w 120000"/>
              <a:gd name="T75" fmla="*/ 26013 h 120000"/>
              <a:gd name="T76" fmla="*/ 71836 w 120000"/>
              <a:gd name="T77" fmla="*/ 24335 h 120000"/>
              <a:gd name="T78" fmla="*/ 71836 w 120000"/>
              <a:gd name="T79" fmla="*/ 22937 h 120000"/>
              <a:gd name="T80" fmla="*/ 71428 w 120000"/>
              <a:gd name="T81" fmla="*/ 20419 h 120000"/>
              <a:gd name="T82" fmla="*/ 68163 w 120000"/>
              <a:gd name="T83" fmla="*/ 17622 h 120000"/>
              <a:gd name="T84" fmla="*/ 65306 w 120000"/>
              <a:gd name="T85" fmla="*/ 18741 h 120000"/>
              <a:gd name="T86" fmla="*/ 65306 w 120000"/>
              <a:gd name="T87" fmla="*/ 16783 h 120000"/>
              <a:gd name="T88" fmla="*/ 62040 w 120000"/>
              <a:gd name="T89" fmla="*/ 17902 h 120000"/>
              <a:gd name="T90" fmla="*/ 63265 w 120000"/>
              <a:gd name="T91" fmla="*/ 15384 h 120000"/>
              <a:gd name="T92" fmla="*/ 59183 w 120000"/>
              <a:gd name="T93" fmla="*/ 18461 h 120000"/>
              <a:gd name="T94" fmla="*/ 57142 w 120000"/>
              <a:gd name="T95" fmla="*/ 17062 h 120000"/>
              <a:gd name="T96" fmla="*/ 55510 w 120000"/>
              <a:gd name="T97" fmla="*/ 16503 h 120000"/>
              <a:gd name="T98" fmla="*/ 53469 w 120000"/>
              <a:gd name="T99" fmla="*/ 19300 h 120000"/>
              <a:gd name="T100" fmla="*/ 48979 w 120000"/>
              <a:gd name="T101" fmla="*/ 18461 h 120000"/>
              <a:gd name="T102" fmla="*/ 50612 w 120000"/>
              <a:gd name="T103" fmla="*/ 20699 h 120000"/>
              <a:gd name="T104" fmla="*/ 48571 w 120000"/>
              <a:gd name="T105" fmla="*/ 21538 h 120000"/>
              <a:gd name="T106" fmla="*/ 48979 w 120000"/>
              <a:gd name="T107" fmla="*/ 22937 h 120000"/>
              <a:gd name="T108" fmla="*/ 48979 w 120000"/>
              <a:gd name="T109" fmla="*/ 24335 h 120000"/>
              <a:gd name="T110" fmla="*/ 48163 w 120000"/>
              <a:gd name="T111" fmla="*/ 24895 h 120000"/>
              <a:gd name="T112" fmla="*/ 48979 w 120000"/>
              <a:gd name="T113" fmla="*/ 26293 h 120000"/>
              <a:gd name="T114" fmla="*/ 49387 w 120000"/>
              <a:gd name="T115" fmla="*/ 29650 h 12000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20000"/>
              <a:gd name="T175" fmla="*/ 0 h 120000"/>
              <a:gd name="T176" fmla="*/ 120000 w 120000"/>
              <a:gd name="T177" fmla="*/ 120000 h 12000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20000" h="120000" extrusionOk="0">
                <a:moveTo>
                  <a:pt x="60000" y="0"/>
                </a:moveTo>
                <a:cubicBezTo>
                  <a:pt x="93061" y="0"/>
                  <a:pt x="120000" y="18461"/>
                  <a:pt x="120000" y="41398"/>
                </a:cubicBezTo>
                <a:cubicBezTo>
                  <a:pt x="120000" y="53146"/>
                  <a:pt x="112653" y="64055"/>
                  <a:pt x="100816" y="71608"/>
                </a:cubicBezTo>
                <a:cubicBezTo>
                  <a:pt x="93877" y="75804"/>
                  <a:pt x="72653" y="105174"/>
                  <a:pt x="66938" y="112727"/>
                </a:cubicBezTo>
                <a:cubicBezTo>
                  <a:pt x="61224" y="120000"/>
                  <a:pt x="58775" y="120000"/>
                  <a:pt x="53061" y="112727"/>
                </a:cubicBezTo>
                <a:cubicBezTo>
                  <a:pt x="47346" y="105174"/>
                  <a:pt x="26122" y="75804"/>
                  <a:pt x="19591" y="71608"/>
                </a:cubicBezTo>
                <a:cubicBezTo>
                  <a:pt x="6938" y="63776"/>
                  <a:pt x="0" y="52867"/>
                  <a:pt x="0" y="41398"/>
                </a:cubicBezTo>
                <a:cubicBezTo>
                  <a:pt x="0" y="18461"/>
                  <a:pt x="26938" y="0"/>
                  <a:pt x="60000" y="0"/>
                </a:cubicBezTo>
                <a:close/>
                <a:moveTo>
                  <a:pt x="60000" y="10909"/>
                </a:moveTo>
                <a:cubicBezTo>
                  <a:pt x="84489" y="10909"/>
                  <a:pt x="104081" y="24615"/>
                  <a:pt x="104081" y="41398"/>
                </a:cubicBezTo>
                <a:cubicBezTo>
                  <a:pt x="104081" y="57902"/>
                  <a:pt x="84489" y="71608"/>
                  <a:pt x="60000" y="71608"/>
                </a:cubicBezTo>
                <a:cubicBezTo>
                  <a:pt x="35510" y="71608"/>
                  <a:pt x="15918" y="57902"/>
                  <a:pt x="15918" y="41398"/>
                </a:cubicBezTo>
                <a:cubicBezTo>
                  <a:pt x="15918" y="24615"/>
                  <a:pt x="35510" y="10909"/>
                  <a:pt x="60000" y="10909"/>
                </a:cubicBezTo>
                <a:close/>
                <a:moveTo>
                  <a:pt x="83673" y="45034"/>
                </a:moveTo>
                <a:cubicBezTo>
                  <a:pt x="78367" y="40839"/>
                  <a:pt x="73061" y="41958"/>
                  <a:pt x="68571" y="39720"/>
                </a:cubicBezTo>
                <a:cubicBezTo>
                  <a:pt x="66938" y="40839"/>
                  <a:pt x="65714" y="41958"/>
                  <a:pt x="63265" y="42517"/>
                </a:cubicBezTo>
                <a:cubicBezTo>
                  <a:pt x="61632" y="43076"/>
                  <a:pt x="58775" y="43076"/>
                  <a:pt x="57142" y="42517"/>
                </a:cubicBezTo>
                <a:cubicBezTo>
                  <a:pt x="55102" y="41958"/>
                  <a:pt x="53469" y="40839"/>
                  <a:pt x="52244" y="39720"/>
                </a:cubicBezTo>
                <a:cubicBezTo>
                  <a:pt x="47346" y="42237"/>
                  <a:pt x="42040" y="40559"/>
                  <a:pt x="36734" y="45034"/>
                </a:cubicBezTo>
                <a:cubicBezTo>
                  <a:pt x="32244" y="48951"/>
                  <a:pt x="31836" y="53706"/>
                  <a:pt x="31836" y="59860"/>
                </a:cubicBezTo>
                <a:cubicBezTo>
                  <a:pt x="46530" y="71608"/>
                  <a:pt x="73877" y="71608"/>
                  <a:pt x="88571" y="59860"/>
                </a:cubicBezTo>
                <a:cubicBezTo>
                  <a:pt x="88571" y="53706"/>
                  <a:pt x="88163" y="48951"/>
                  <a:pt x="83673" y="45034"/>
                </a:cubicBezTo>
                <a:close/>
                <a:moveTo>
                  <a:pt x="49387" y="29650"/>
                </a:moveTo>
                <a:cubicBezTo>
                  <a:pt x="48979" y="29930"/>
                  <a:pt x="48571" y="30209"/>
                  <a:pt x="48571" y="30209"/>
                </a:cubicBezTo>
                <a:cubicBezTo>
                  <a:pt x="48571" y="31328"/>
                  <a:pt x="48979" y="32447"/>
                  <a:pt x="49387" y="33846"/>
                </a:cubicBezTo>
                <a:cubicBezTo>
                  <a:pt x="49387" y="34125"/>
                  <a:pt x="49795" y="34405"/>
                  <a:pt x="50204" y="34405"/>
                </a:cubicBezTo>
                <a:cubicBezTo>
                  <a:pt x="51020" y="35804"/>
                  <a:pt x="52244" y="37202"/>
                  <a:pt x="53469" y="38601"/>
                </a:cubicBezTo>
                <a:cubicBezTo>
                  <a:pt x="54693" y="39720"/>
                  <a:pt x="56326" y="40839"/>
                  <a:pt x="57959" y="41118"/>
                </a:cubicBezTo>
                <a:cubicBezTo>
                  <a:pt x="58775" y="41398"/>
                  <a:pt x="61632" y="41398"/>
                  <a:pt x="62857" y="41118"/>
                </a:cubicBezTo>
                <a:cubicBezTo>
                  <a:pt x="64489" y="40839"/>
                  <a:pt x="65714" y="39720"/>
                  <a:pt x="66938" y="38601"/>
                </a:cubicBezTo>
                <a:cubicBezTo>
                  <a:pt x="68571" y="37202"/>
                  <a:pt x="69387" y="35804"/>
                  <a:pt x="70204" y="34405"/>
                </a:cubicBezTo>
                <a:cubicBezTo>
                  <a:pt x="70612" y="34405"/>
                  <a:pt x="71020" y="34125"/>
                  <a:pt x="71020" y="33846"/>
                </a:cubicBezTo>
                <a:cubicBezTo>
                  <a:pt x="71836" y="32447"/>
                  <a:pt x="71836" y="31328"/>
                  <a:pt x="71836" y="30209"/>
                </a:cubicBezTo>
                <a:cubicBezTo>
                  <a:pt x="71836" y="30209"/>
                  <a:pt x="71428" y="29650"/>
                  <a:pt x="71020" y="29650"/>
                </a:cubicBezTo>
                <a:cubicBezTo>
                  <a:pt x="71020" y="29650"/>
                  <a:pt x="71020" y="29650"/>
                  <a:pt x="71020" y="29650"/>
                </a:cubicBezTo>
                <a:cubicBezTo>
                  <a:pt x="71428" y="29370"/>
                  <a:pt x="71836" y="29090"/>
                  <a:pt x="71428" y="28531"/>
                </a:cubicBezTo>
                <a:cubicBezTo>
                  <a:pt x="71428" y="28531"/>
                  <a:pt x="71428" y="28251"/>
                  <a:pt x="71428" y="27412"/>
                </a:cubicBezTo>
                <a:cubicBezTo>
                  <a:pt x="71836" y="26573"/>
                  <a:pt x="71836" y="26853"/>
                  <a:pt x="71836" y="26013"/>
                </a:cubicBezTo>
                <a:cubicBezTo>
                  <a:pt x="72244" y="24895"/>
                  <a:pt x="71428" y="25454"/>
                  <a:pt x="71836" y="24335"/>
                </a:cubicBezTo>
                <a:cubicBezTo>
                  <a:pt x="71836" y="23216"/>
                  <a:pt x="71836" y="23776"/>
                  <a:pt x="71836" y="22937"/>
                </a:cubicBezTo>
                <a:cubicBezTo>
                  <a:pt x="72244" y="22097"/>
                  <a:pt x="71428" y="21258"/>
                  <a:pt x="71428" y="20419"/>
                </a:cubicBezTo>
                <a:cubicBezTo>
                  <a:pt x="71020" y="19580"/>
                  <a:pt x="67755" y="18741"/>
                  <a:pt x="68163" y="17622"/>
                </a:cubicBezTo>
                <a:cubicBezTo>
                  <a:pt x="68163" y="16503"/>
                  <a:pt x="66122" y="19300"/>
                  <a:pt x="65306" y="18741"/>
                </a:cubicBezTo>
                <a:cubicBezTo>
                  <a:pt x="64897" y="18461"/>
                  <a:pt x="65306" y="17062"/>
                  <a:pt x="65306" y="16783"/>
                </a:cubicBezTo>
                <a:cubicBezTo>
                  <a:pt x="65306" y="16503"/>
                  <a:pt x="62857" y="18181"/>
                  <a:pt x="62040" y="17902"/>
                </a:cubicBezTo>
                <a:cubicBezTo>
                  <a:pt x="61632" y="17902"/>
                  <a:pt x="63265" y="15944"/>
                  <a:pt x="63265" y="15384"/>
                </a:cubicBezTo>
                <a:cubicBezTo>
                  <a:pt x="62857" y="14825"/>
                  <a:pt x="59183" y="18461"/>
                  <a:pt x="59183" y="18461"/>
                </a:cubicBezTo>
                <a:cubicBezTo>
                  <a:pt x="59183" y="18461"/>
                  <a:pt x="57551" y="17342"/>
                  <a:pt x="57142" y="17062"/>
                </a:cubicBezTo>
                <a:cubicBezTo>
                  <a:pt x="56734" y="17062"/>
                  <a:pt x="55102" y="15664"/>
                  <a:pt x="55510" y="16503"/>
                </a:cubicBezTo>
                <a:cubicBezTo>
                  <a:pt x="56734" y="19020"/>
                  <a:pt x="54285" y="19300"/>
                  <a:pt x="53469" y="19300"/>
                </a:cubicBezTo>
                <a:cubicBezTo>
                  <a:pt x="52244" y="19300"/>
                  <a:pt x="48979" y="18461"/>
                  <a:pt x="48979" y="18461"/>
                </a:cubicBezTo>
                <a:cubicBezTo>
                  <a:pt x="48979" y="18461"/>
                  <a:pt x="50612" y="19860"/>
                  <a:pt x="50612" y="20699"/>
                </a:cubicBezTo>
                <a:cubicBezTo>
                  <a:pt x="50612" y="21538"/>
                  <a:pt x="49387" y="21258"/>
                  <a:pt x="48571" y="21538"/>
                </a:cubicBezTo>
                <a:cubicBezTo>
                  <a:pt x="47346" y="21538"/>
                  <a:pt x="48979" y="22937"/>
                  <a:pt x="48979" y="22937"/>
                </a:cubicBezTo>
                <a:cubicBezTo>
                  <a:pt x="48979" y="22937"/>
                  <a:pt x="48979" y="23776"/>
                  <a:pt x="48979" y="24335"/>
                </a:cubicBezTo>
                <a:cubicBezTo>
                  <a:pt x="48979" y="24895"/>
                  <a:pt x="48163" y="24615"/>
                  <a:pt x="48163" y="24895"/>
                </a:cubicBezTo>
                <a:cubicBezTo>
                  <a:pt x="47755" y="25174"/>
                  <a:pt x="48571" y="25734"/>
                  <a:pt x="48979" y="26293"/>
                </a:cubicBezTo>
                <a:cubicBezTo>
                  <a:pt x="48979" y="26573"/>
                  <a:pt x="49387" y="28811"/>
                  <a:pt x="49387" y="29650"/>
                </a:cubicBezTo>
                <a:close/>
              </a:path>
            </a:pathLst>
          </a:custGeom>
          <a:solidFill>
            <a:srgbClr val="5F6062"/>
          </a:solidFill>
          <a:ln w="9525">
            <a:noFill/>
            <a:round/>
            <a:headEnd/>
            <a:tailEnd/>
          </a:ln>
        </p:spPr>
        <p:txBody>
          <a:bodyPr lIns="68569" tIns="34275" rIns="68569" bIns="34275"/>
          <a:lstStyle/>
          <a:p>
            <a:endParaRPr lang="en-US" sz="1425"/>
          </a:p>
        </p:txBody>
      </p:sp>
      <p:sp>
        <p:nvSpPr>
          <p:cNvPr id="46115" name="Shape 347"/>
          <p:cNvSpPr>
            <a:spLocks/>
          </p:cNvSpPr>
          <p:nvPr/>
        </p:nvSpPr>
        <p:spPr bwMode="auto">
          <a:xfrm>
            <a:off x="294085" y="3355181"/>
            <a:ext cx="175022" cy="182166"/>
          </a:xfrm>
          <a:custGeom>
            <a:avLst/>
            <a:gdLst>
              <a:gd name="T0" fmla="*/ 120000 w 120000"/>
              <a:gd name="T1" fmla="*/ 89905 h 120000"/>
              <a:gd name="T2" fmla="*/ 89905 w 120000"/>
              <a:gd name="T3" fmla="*/ 120000 h 120000"/>
              <a:gd name="T4" fmla="*/ 30094 w 120000"/>
              <a:gd name="T5" fmla="*/ 120000 h 120000"/>
              <a:gd name="T6" fmla="*/ 0 w 120000"/>
              <a:gd name="T7" fmla="*/ 89905 h 120000"/>
              <a:gd name="T8" fmla="*/ 0 w 120000"/>
              <a:gd name="T9" fmla="*/ 29717 h 120000"/>
              <a:gd name="T10" fmla="*/ 30094 w 120000"/>
              <a:gd name="T11" fmla="*/ 0 h 120000"/>
              <a:gd name="T12" fmla="*/ 89905 w 120000"/>
              <a:gd name="T13" fmla="*/ 0 h 120000"/>
              <a:gd name="T14" fmla="*/ 120000 w 120000"/>
              <a:gd name="T15" fmla="*/ 29717 h 120000"/>
              <a:gd name="T16" fmla="*/ 120000 w 120000"/>
              <a:gd name="T17" fmla="*/ 89905 h 120000"/>
              <a:gd name="T18" fmla="*/ 49278 w 120000"/>
              <a:gd name="T19" fmla="*/ 95924 h 120000"/>
              <a:gd name="T20" fmla="*/ 57931 w 120000"/>
              <a:gd name="T21" fmla="*/ 105329 h 120000"/>
              <a:gd name="T22" fmla="*/ 66206 w 120000"/>
              <a:gd name="T23" fmla="*/ 95924 h 120000"/>
              <a:gd name="T24" fmla="*/ 66583 w 120000"/>
              <a:gd name="T25" fmla="*/ 59059 h 120000"/>
              <a:gd name="T26" fmla="*/ 71849 w 120000"/>
              <a:gd name="T27" fmla="*/ 59059 h 120000"/>
              <a:gd name="T28" fmla="*/ 80501 w 120000"/>
              <a:gd name="T29" fmla="*/ 51536 h 120000"/>
              <a:gd name="T30" fmla="*/ 71849 w 120000"/>
              <a:gd name="T31" fmla="*/ 44012 h 120000"/>
              <a:gd name="T32" fmla="*/ 66583 w 120000"/>
              <a:gd name="T33" fmla="*/ 44012 h 120000"/>
              <a:gd name="T34" fmla="*/ 66583 w 120000"/>
              <a:gd name="T35" fmla="*/ 37241 h 120000"/>
              <a:gd name="T36" fmla="*/ 72225 w 120000"/>
              <a:gd name="T37" fmla="*/ 30846 h 120000"/>
              <a:gd name="T38" fmla="*/ 78996 w 120000"/>
              <a:gd name="T39" fmla="*/ 23699 h 120000"/>
              <a:gd name="T40" fmla="*/ 67335 w 120000"/>
              <a:gd name="T41" fmla="*/ 15799 h 120000"/>
              <a:gd name="T42" fmla="*/ 49655 w 120000"/>
              <a:gd name="T43" fmla="*/ 35360 h 120000"/>
              <a:gd name="T44" fmla="*/ 49655 w 120000"/>
              <a:gd name="T45" fmla="*/ 44012 h 120000"/>
              <a:gd name="T46" fmla="*/ 45893 w 120000"/>
              <a:gd name="T47" fmla="*/ 44012 h 120000"/>
              <a:gd name="T48" fmla="*/ 38746 w 120000"/>
              <a:gd name="T49" fmla="*/ 51536 h 120000"/>
              <a:gd name="T50" fmla="*/ 45893 w 120000"/>
              <a:gd name="T51" fmla="*/ 59059 h 120000"/>
              <a:gd name="T52" fmla="*/ 49655 w 120000"/>
              <a:gd name="T53" fmla="*/ 59059 h 120000"/>
              <a:gd name="T54" fmla="*/ 49278 w 120000"/>
              <a:gd name="T55" fmla="*/ 95924 h 12000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20000"/>
              <a:gd name="T85" fmla="*/ 0 h 120000"/>
              <a:gd name="T86" fmla="*/ 120000 w 120000"/>
              <a:gd name="T87" fmla="*/ 120000 h 12000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20000" h="120000" extrusionOk="0">
                <a:moveTo>
                  <a:pt x="120000" y="89905"/>
                </a:moveTo>
                <a:cubicBezTo>
                  <a:pt x="120000" y="106457"/>
                  <a:pt x="106457" y="120000"/>
                  <a:pt x="89905" y="120000"/>
                </a:cubicBezTo>
                <a:cubicBezTo>
                  <a:pt x="30094" y="120000"/>
                  <a:pt x="30094" y="120000"/>
                  <a:pt x="30094" y="120000"/>
                </a:cubicBezTo>
                <a:cubicBezTo>
                  <a:pt x="13542" y="120000"/>
                  <a:pt x="0" y="106457"/>
                  <a:pt x="0" y="89905"/>
                </a:cubicBezTo>
                <a:cubicBezTo>
                  <a:pt x="0" y="29717"/>
                  <a:pt x="0" y="29717"/>
                  <a:pt x="0" y="29717"/>
                </a:cubicBezTo>
                <a:cubicBezTo>
                  <a:pt x="0" y="13166"/>
                  <a:pt x="13542" y="0"/>
                  <a:pt x="30094" y="0"/>
                </a:cubicBezTo>
                <a:cubicBezTo>
                  <a:pt x="89905" y="0"/>
                  <a:pt x="89905" y="0"/>
                  <a:pt x="89905" y="0"/>
                </a:cubicBezTo>
                <a:cubicBezTo>
                  <a:pt x="106457" y="0"/>
                  <a:pt x="120000" y="13166"/>
                  <a:pt x="120000" y="29717"/>
                </a:cubicBezTo>
                <a:lnTo>
                  <a:pt x="120000" y="89905"/>
                </a:lnTo>
                <a:close/>
                <a:moveTo>
                  <a:pt x="49278" y="95924"/>
                </a:moveTo>
                <a:cubicBezTo>
                  <a:pt x="49278" y="101943"/>
                  <a:pt x="52664" y="105329"/>
                  <a:pt x="57931" y="105329"/>
                </a:cubicBezTo>
                <a:cubicBezTo>
                  <a:pt x="62821" y="105329"/>
                  <a:pt x="66206" y="101943"/>
                  <a:pt x="66206" y="95924"/>
                </a:cubicBezTo>
                <a:cubicBezTo>
                  <a:pt x="66583" y="59059"/>
                  <a:pt x="66583" y="59059"/>
                  <a:pt x="66583" y="59059"/>
                </a:cubicBezTo>
                <a:cubicBezTo>
                  <a:pt x="71849" y="59059"/>
                  <a:pt x="71849" y="59059"/>
                  <a:pt x="71849" y="59059"/>
                </a:cubicBezTo>
                <a:cubicBezTo>
                  <a:pt x="76739" y="59059"/>
                  <a:pt x="80501" y="56802"/>
                  <a:pt x="80501" y="51536"/>
                </a:cubicBezTo>
                <a:cubicBezTo>
                  <a:pt x="80501" y="46269"/>
                  <a:pt x="76739" y="44012"/>
                  <a:pt x="71849" y="44012"/>
                </a:cubicBezTo>
                <a:cubicBezTo>
                  <a:pt x="66583" y="44012"/>
                  <a:pt x="66583" y="44012"/>
                  <a:pt x="66583" y="44012"/>
                </a:cubicBezTo>
                <a:cubicBezTo>
                  <a:pt x="66583" y="37241"/>
                  <a:pt x="66583" y="37241"/>
                  <a:pt x="66583" y="37241"/>
                </a:cubicBezTo>
                <a:cubicBezTo>
                  <a:pt x="66583" y="30846"/>
                  <a:pt x="69216" y="30846"/>
                  <a:pt x="72225" y="30846"/>
                </a:cubicBezTo>
                <a:cubicBezTo>
                  <a:pt x="76739" y="30846"/>
                  <a:pt x="78996" y="28589"/>
                  <a:pt x="78996" y="23699"/>
                </a:cubicBezTo>
                <a:cubicBezTo>
                  <a:pt x="78996" y="17680"/>
                  <a:pt x="73354" y="15799"/>
                  <a:pt x="67335" y="15799"/>
                </a:cubicBezTo>
                <a:cubicBezTo>
                  <a:pt x="57178" y="15799"/>
                  <a:pt x="49655" y="22946"/>
                  <a:pt x="49655" y="35360"/>
                </a:cubicBezTo>
                <a:cubicBezTo>
                  <a:pt x="49655" y="44012"/>
                  <a:pt x="49655" y="44012"/>
                  <a:pt x="49655" y="44012"/>
                </a:cubicBezTo>
                <a:cubicBezTo>
                  <a:pt x="45893" y="44012"/>
                  <a:pt x="45893" y="44012"/>
                  <a:pt x="45893" y="44012"/>
                </a:cubicBezTo>
                <a:cubicBezTo>
                  <a:pt x="41755" y="44012"/>
                  <a:pt x="38746" y="47398"/>
                  <a:pt x="38746" y="51536"/>
                </a:cubicBezTo>
                <a:cubicBezTo>
                  <a:pt x="38746" y="56050"/>
                  <a:pt x="41379" y="59059"/>
                  <a:pt x="45893" y="59059"/>
                </a:cubicBezTo>
                <a:cubicBezTo>
                  <a:pt x="49655" y="59059"/>
                  <a:pt x="49655" y="59059"/>
                  <a:pt x="49655" y="59059"/>
                </a:cubicBezTo>
                <a:lnTo>
                  <a:pt x="49278" y="95924"/>
                </a:lnTo>
                <a:close/>
              </a:path>
            </a:pathLst>
          </a:custGeom>
          <a:solidFill>
            <a:srgbClr val="5F6062"/>
          </a:solidFill>
          <a:ln w="9525">
            <a:noFill/>
            <a:round/>
            <a:headEnd/>
            <a:tailEnd/>
          </a:ln>
        </p:spPr>
        <p:txBody>
          <a:bodyPr lIns="68569" tIns="34275" rIns="68569" bIns="34275"/>
          <a:lstStyle/>
          <a:p>
            <a:endParaRPr lang="en-US" sz="1425"/>
          </a:p>
        </p:txBody>
      </p:sp>
      <p:sp>
        <p:nvSpPr>
          <p:cNvPr id="46116" name="Shape 348"/>
          <p:cNvSpPr>
            <a:spLocks/>
          </p:cNvSpPr>
          <p:nvPr/>
        </p:nvSpPr>
        <p:spPr bwMode="auto">
          <a:xfrm>
            <a:off x="294085" y="3951685"/>
            <a:ext cx="175022" cy="220265"/>
          </a:xfrm>
          <a:custGeom>
            <a:avLst/>
            <a:gdLst>
              <a:gd name="T0" fmla="*/ 120000 w 120000"/>
              <a:gd name="T1" fmla="*/ 73140 h 120000"/>
              <a:gd name="T2" fmla="*/ 115958 w 120000"/>
              <a:gd name="T3" fmla="*/ 43884 h 120000"/>
              <a:gd name="T4" fmla="*/ 90466 w 120000"/>
              <a:gd name="T5" fmla="*/ 0 h 120000"/>
              <a:gd name="T6" fmla="*/ 0 w 120000"/>
              <a:gd name="T7" fmla="*/ 22809 h 120000"/>
              <a:gd name="T8" fmla="*/ 15854 w 120000"/>
              <a:gd name="T9" fmla="*/ 64958 h 120000"/>
              <a:gd name="T10" fmla="*/ 43834 w 120000"/>
              <a:gd name="T11" fmla="*/ 76115 h 120000"/>
              <a:gd name="T12" fmla="*/ 60621 w 120000"/>
              <a:gd name="T13" fmla="*/ 101900 h 120000"/>
              <a:gd name="T14" fmla="*/ 117202 w 120000"/>
              <a:gd name="T15" fmla="*/ 120000 h 120000"/>
              <a:gd name="T16" fmla="*/ 120000 w 120000"/>
              <a:gd name="T17" fmla="*/ 86776 h 120000"/>
              <a:gd name="T18" fmla="*/ 56891 w 120000"/>
              <a:gd name="T19" fmla="*/ 71404 h 120000"/>
              <a:gd name="T20" fmla="*/ 37305 w 120000"/>
              <a:gd name="T21" fmla="*/ 50826 h 120000"/>
              <a:gd name="T22" fmla="*/ 56891 w 120000"/>
              <a:gd name="T23" fmla="*/ 61983 h 120000"/>
              <a:gd name="T24" fmla="*/ 56891 w 120000"/>
              <a:gd name="T25" fmla="*/ 76115 h 120000"/>
              <a:gd name="T26" fmla="*/ 65595 w 120000"/>
              <a:gd name="T27" fmla="*/ 22314 h 120000"/>
              <a:gd name="T28" fmla="*/ 85492 w 120000"/>
              <a:gd name="T29" fmla="*/ 43140 h 120000"/>
              <a:gd name="T30" fmla="*/ 65595 w 120000"/>
              <a:gd name="T31" fmla="*/ 31735 h 120000"/>
              <a:gd name="T32" fmla="*/ 65595 w 120000"/>
              <a:gd name="T33" fmla="*/ 17851 h 120000"/>
              <a:gd name="T34" fmla="*/ 15544 w 120000"/>
              <a:gd name="T35" fmla="*/ 39917 h 120000"/>
              <a:gd name="T36" fmla="*/ 28601 w 120000"/>
              <a:gd name="T37" fmla="*/ 25041 h 120000"/>
              <a:gd name="T38" fmla="*/ 35751 w 120000"/>
              <a:gd name="T39" fmla="*/ 27272 h 120000"/>
              <a:gd name="T40" fmla="*/ 48808 w 120000"/>
              <a:gd name="T41" fmla="*/ 29256 h 120000"/>
              <a:gd name="T42" fmla="*/ 26424 w 120000"/>
              <a:gd name="T43" fmla="*/ 15123 h 120000"/>
              <a:gd name="T44" fmla="*/ 26424 w 120000"/>
              <a:gd name="T45" fmla="*/ 13636 h 120000"/>
              <a:gd name="T46" fmla="*/ 26424 w 120000"/>
              <a:gd name="T47" fmla="*/ 11404 h 120000"/>
              <a:gd name="T48" fmla="*/ 26424 w 120000"/>
              <a:gd name="T49" fmla="*/ 9173 h 120000"/>
              <a:gd name="T50" fmla="*/ 30777 w 120000"/>
              <a:gd name="T51" fmla="*/ 7933 h 120000"/>
              <a:gd name="T52" fmla="*/ 33264 w 120000"/>
              <a:gd name="T53" fmla="*/ 9173 h 120000"/>
              <a:gd name="T54" fmla="*/ 35129 w 120000"/>
              <a:gd name="T55" fmla="*/ 8925 h 120000"/>
              <a:gd name="T56" fmla="*/ 36994 w 120000"/>
              <a:gd name="T57" fmla="*/ 9669 h 120000"/>
              <a:gd name="T58" fmla="*/ 41036 w 120000"/>
              <a:gd name="T59" fmla="*/ 10661 h 120000"/>
              <a:gd name="T60" fmla="*/ 41036 w 120000"/>
              <a:gd name="T61" fmla="*/ 13636 h 120000"/>
              <a:gd name="T62" fmla="*/ 41036 w 120000"/>
              <a:gd name="T63" fmla="*/ 15867 h 120000"/>
              <a:gd name="T64" fmla="*/ 40725 w 120000"/>
              <a:gd name="T65" fmla="*/ 17603 h 120000"/>
              <a:gd name="T66" fmla="*/ 41347 w 120000"/>
              <a:gd name="T67" fmla="*/ 18099 h 120000"/>
              <a:gd name="T68" fmla="*/ 40103 w 120000"/>
              <a:gd name="T69" fmla="*/ 21074 h 120000"/>
              <a:gd name="T70" fmla="*/ 35440 w 120000"/>
              <a:gd name="T71" fmla="*/ 26280 h 120000"/>
              <a:gd name="T72" fmla="*/ 29533 w 120000"/>
              <a:gd name="T73" fmla="*/ 24297 h 120000"/>
              <a:gd name="T74" fmla="*/ 26735 w 120000"/>
              <a:gd name="T75" fmla="*/ 20826 h 120000"/>
              <a:gd name="T76" fmla="*/ 26735 w 120000"/>
              <a:gd name="T77" fmla="*/ 17603 h 120000"/>
              <a:gd name="T78" fmla="*/ 108497 w 120000"/>
              <a:gd name="T79" fmla="*/ 86776 h 120000"/>
              <a:gd name="T80" fmla="*/ 75233 w 120000"/>
              <a:gd name="T81" fmla="*/ 75867 h 120000"/>
              <a:gd name="T82" fmla="*/ 88290 w 120000"/>
              <a:gd name="T83" fmla="*/ 73884 h 120000"/>
              <a:gd name="T84" fmla="*/ 95440 w 120000"/>
              <a:gd name="T85" fmla="*/ 71652 h 120000"/>
              <a:gd name="T86" fmla="*/ 108497 w 120000"/>
              <a:gd name="T87" fmla="*/ 86776 h 120000"/>
              <a:gd name="T88" fmla="*/ 82383 w 120000"/>
              <a:gd name="T89" fmla="*/ 60743 h 120000"/>
              <a:gd name="T90" fmla="*/ 83005 w 120000"/>
              <a:gd name="T91" fmla="*/ 59256 h 120000"/>
              <a:gd name="T92" fmla="*/ 83937 w 120000"/>
              <a:gd name="T93" fmla="*/ 57520 h 120000"/>
              <a:gd name="T94" fmla="*/ 85803 w 120000"/>
              <a:gd name="T95" fmla="*/ 56528 h 120000"/>
              <a:gd name="T96" fmla="*/ 88290 w 120000"/>
              <a:gd name="T97" fmla="*/ 55041 h 120000"/>
              <a:gd name="T98" fmla="*/ 92020 w 120000"/>
              <a:gd name="T99" fmla="*/ 53801 h 120000"/>
              <a:gd name="T100" fmla="*/ 93575 w 120000"/>
              <a:gd name="T101" fmla="*/ 54545 h 120000"/>
              <a:gd name="T102" fmla="*/ 95129 w 120000"/>
              <a:gd name="T103" fmla="*/ 55289 h 120000"/>
              <a:gd name="T104" fmla="*/ 97616 w 120000"/>
              <a:gd name="T105" fmla="*/ 59256 h 120000"/>
              <a:gd name="T106" fmla="*/ 97616 w 120000"/>
              <a:gd name="T107" fmla="*/ 61487 h 120000"/>
              <a:gd name="T108" fmla="*/ 97305 w 120000"/>
              <a:gd name="T109" fmla="*/ 63471 h 120000"/>
              <a:gd name="T110" fmla="*/ 96994 w 120000"/>
              <a:gd name="T111" fmla="*/ 64462 h 120000"/>
              <a:gd name="T112" fmla="*/ 97305 w 120000"/>
              <a:gd name="T113" fmla="*/ 67438 h 120000"/>
              <a:gd name="T114" fmla="*/ 94507 w 120000"/>
              <a:gd name="T115" fmla="*/ 70909 h 120000"/>
              <a:gd name="T116" fmla="*/ 88601 w 120000"/>
              <a:gd name="T117" fmla="*/ 72892 h 120000"/>
              <a:gd name="T118" fmla="*/ 83937 w 120000"/>
              <a:gd name="T119" fmla="*/ 67933 h 120000"/>
              <a:gd name="T120" fmla="*/ 82694 w 120000"/>
              <a:gd name="T121" fmla="*/ 64710 h 120000"/>
              <a:gd name="T122" fmla="*/ 83005 w 120000"/>
              <a:gd name="T123" fmla="*/ 61735 h 12000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0000"/>
              <a:gd name="T187" fmla="*/ 0 h 120000"/>
              <a:gd name="T188" fmla="*/ 120000 w 120000"/>
              <a:gd name="T189" fmla="*/ 120000 h 12000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0000" h="120000" extrusionOk="0">
                <a:moveTo>
                  <a:pt x="120000" y="86776"/>
                </a:moveTo>
                <a:cubicBezTo>
                  <a:pt x="120000" y="73140"/>
                  <a:pt x="120000" y="73140"/>
                  <a:pt x="120000" y="73140"/>
                </a:cubicBezTo>
                <a:cubicBezTo>
                  <a:pt x="120000" y="66694"/>
                  <a:pt x="115647" y="61487"/>
                  <a:pt x="109430" y="59256"/>
                </a:cubicBezTo>
                <a:cubicBezTo>
                  <a:pt x="113471" y="55041"/>
                  <a:pt x="115958" y="49834"/>
                  <a:pt x="115958" y="43884"/>
                </a:cubicBezTo>
                <a:cubicBezTo>
                  <a:pt x="115958" y="22809"/>
                  <a:pt x="115958" y="22809"/>
                  <a:pt x="115958" y="22809"/>
                </a:cubicBezTo>
                <a:cubicBezTo>
                  <a:pt x="115958" y="10165"/>
                  <a:pt x="104766" y="0"/>
                  <a:pt x="90466" y="0"/>
                </a:cubicBezTo>
                <a:cubicBezTo>
                  <a:pt x="25492" y="0"/>
                  <a:pt x="25492" y="0"/>
                  <a:pt x="25492" y="0"/>
                </a:cubicBezTo>
                <a:cubicBezTo>
                  <a:pt x="11502" y="0"/>
                  <a:pt x="0" y="10165"/>
                  <a:pt x="0" y="22809"/>
                </a:cubicBezTo>
                <a:cubicBezTo>
                  <a:pt x="0" y="43884"/>
                  <a:pt x="0" y="43884"/>
                  <a:pt x="0" y="43884"/>
                </a:cubicBezTo>
                <a:cubicBezTo>
                  <a:pt x="0" y="53305"/>
                  <a:pt x="6528" y="61487"/>
                  <a:pt x="15854" y="64958"/>
                </a:cubicBezTo>
                <a:cubicBezTo>
                  <a:pt x="7461" y="84545"/>
                  <a:pt x="4041" y="94214"/>
                  <a:pt x="4041" y="94214"/>
                </a:cubicBezTo>
                <a:cubicBezTo>
                  <a:pt x="43834" y="76115"/>
                  <a:pt x="43834" y="76115"/>
                  <a:pt x="43834" y="76115"/>
                </a:cubicBezTo>
                <a:cubicBezTo>
                  <a:pt x="43834" y="86776"/>
                  <a:pt x="43834" y="86776"/>
                  <a:pt x="43834" y="86776"/>
                </a:cubicBezTo>
                <a:cubicBezTo>
                  <a:pt x="43834" y="95206"/>
                  <a:pt x="51295" y="101900"/>
                  <a:pt x="60621" y="101900"/>
                </a:cubicBezTo>
                <a:cubicBezTo>
                  <a:pt x="77720" y="101900"/>
                  <a:pt x="77720" y="101900"/>
                  <a:pt x="77720" y="101900"/>
                </a:cubicBezTo>
                <a:cubicBezTo>
                  <a:pt x="117202" y="120000"/>
                  <a:pt x="117202" y="120000"/>
                  <a:pt x="117202" y="120000"/>
                </a:cubicBezTo>
                <a:cubicBezTo>
                  <a:pt x="117202" y="120000"/>
                  <a:pt x="115025" y="113553"/>
                  <a:pt x="109430" y="100661"/>
                </a:cubicBezTo>
                <a:cubicBezTo>
                  <a:pt x="115647" y="98429"/>
                  <a:pt x="120000" y="93223"/>
                  <a:pt x="120000" y="86776"/>
                </a:cubicBezTo>
                <a:close/>
                <a:moveTo>
                  <a:pt x="56891" y="76115"/>
                </a:moveTo>
                <a:cubicBezTo>
                  <a:pt x="56891" y="71404"/>
                  <a:pt x="56891" y="71404"/>
                  <a:pt x="56891" y="71404"/>
                </a:cubicBezTo>
                <a:cubicBezTo>
                  <a:pt x="42590" y="71404"/>
                  <a:pt x="31088" y="62231"/>
                  <a:pt x="31088" y="50826"/>
                </a:cubicBezTo>
                <a:cubicBezTo>
                  <a:pt x="37305" y="50826"/>
                  <a:pt x="37305" y="50826"/>
                  <a:pt x="37305" y="50826"/>
                </a:cubicBezTo>
                <a:cubicBezTo>
                  <a:pt x="37305" y="59504"/>
                  <a:pt x="46010" y="66694"/>
                  <a:pt x="56891" y="66694"/>
                </a:cubicBezTo>
                <a:cubicBezTo>
                  <a:pt x="56891" y="61983"/>
                  <a:pt x="56891" y="61983"/>
                  <a:pt x="56891" y="61983"/>
                </a:cubicBezTo>
                <a:cubicBezTo>
                  <a:pt x="67461" y="69173"/>
                  <a:pt x="67461" y="69173"/>
                  <a:pt x="67461" y="69173"/>
                </a:cubicBezTo>
                <a:lnTo>
                  <a:pt x="56891" y="76115"/>
                </a:lnTo>
                <a:close/>
                <a:moveTo>
                  <a:pt x="65595" y="17851"/>
                </a:moveTo>
                <a:cubicBezTo>
                  <a:pt x="65595" y="22314"/>
                  <a:pt x="65595" y="22314"/>
                  <a:pt x="65595" y="22314"/>
                </a:cubicBezTo>
                <a:cubicBezTo>
                  <a:pt x="79896" y="22561"/>
                  <a:pt x="91398" y="31735"/>
                  <a:pt x="91398" y="43140"/>
                </a:cubicBezTo>
                <a:cubicBezTo>
                  <a:pt x="85492" y="43140"/>
                  <a:pt x="85492" y="43140"/>
                  <a:pt x="85492" y="43140"/>
                </a:cubicBezTo>
                <a:cubicBezTo>
                  <a:pt x="85492" y="34462"/>
                  <a:pt x="76476" y="27272"/>
                  <a:pt x="65595" y="27272"/>
                </a:cubicBezTo>
                <a:cubicBezTo>
                  <a:pt x="65595" y="31735"/>
                  <a:pt x="65595" y="31735"/>
                  <a:pt x="65595" y="31735"/>
                </a:cubicBezTo>
                <a:cubicBezTo>
                  <a:pt x="55025" y="24793"/>
                  <a:pt x="55025" y="24793"/>
                  <a:pt x="55025" y="24793"/>
                </a:cubicBezTo>
                <a:lnTo>
                  <a:pt x="65595" y="17851"/>
                </a:lnTo>
                <a:close/>
                <a:moveTo>
                  <a:pt x="51917" y="39917"/>
                </a:moveTo>
                <a:cubicBezTo>
                  <a:pt x="42590" y="48842"/>
                  <a:pt x="25181" y="48842"/>
                  <a:pt x="15544" y="39917"/>
                </a:cubicBezTo>
                <a:cubicBezTo>
                  <a:pt x="15544" y="35454"/>
                  <a:pt x="16165" y="31983"/>
                  <a:pt x="18963" y="29256"/>
                </a:cubicBezTo>
                <a:cubicBezTo>
                  <a:pt x="22383" y="25785"/>
                  <a:pt x="25492" y="27024"/>
                  <a:pt x="28601" y="25041"/>
                </a:cubicBezTo>
                <a:cubicBezTo>
                  <a:pt x="29533" y="26033"/>
                  <a:pt x="30466" y="26776"/>
                  <a:pt x="31709" y="27272"/>
                </a:cubicBezTo>
                <a:cubicBezTo>
                  <a:pt x="32953" y="27520"/>
                  <a:pt x="34818" y="27520"/>
                  <a:pt x="35751" y="27272"/>
                </a:cubicBezTo>
                <a:cubicBezTo>
                  <a:pt x="37305" y="26776"/>
                  <a:pt x="38238" y="26033"/>
                  <a:pt x="39170" y="25041"/>
                </a:cubicBezTo>
                <a:cubicBezTo>
                  <a:pt x="41968" y="26776"/>
                  <a:pt x="45388" y="25785"/>
                  <a:pt x="48808" y="29256"/>
                </a:cubicBezTo>
                <a:cubicBezTo>
                  <a:pt x="51606" y="31983"/>
                  <a:pt x="51917" y="35454"/>
                  <a:pt x="51917" y="39917"/>
                </a:cubicBezTo>
                <a:close/>
                <a:moveTo>
                  <a:pt x="26424" y="15123"/>
                </a:moveTo>
                <a:cubicBezTo>
                  <a:pt x="26424" y="14628"/>
                  <a:pt x="25803" y="14132"/>
                  <a:pt x="26113" y="14132"/>
                </a:cubicBezTo>
                <a:cubicBezTo>
                  <a:pt x="26113" y="13884"/>
                  <a:pt x="26424" y="14132"/>
                  <a:pt x="26424" y="13636"/>
                </a:cubicBezTo>
                <a:cubicBezTo>
                  <a:pt x="26424" y="13140"/>
                  <a:pt x="26424" y="12644"/>
                  <a:pt x="26424" y="12644"/>
                </a:cubicBezTo>
                <a:cubicBezTo>
                  <a:pt x="26424" y="12644"/>
                  <a:pt x="25492" y="11652"/>
                  <a:pt x="26424" y="11404"/>
                </a:cubicBezTo>
                <a:cubicBezTo>
                  <a:pt x="27046" y="11404"/>
                  <a:pt x="27668" y="11652"/>
                  <a:pt x="27668" y="10909"/>
                </a:cubicBezTo>
                <a:cubicBezTo>
                  <a:pt x="27668" y="10165"/>
                  <a:pt x="26424" y="9173"/>
                  <a:pt x="26424" y="9173"/>
                </a:cubicBezTo>
                <a:cubicBezTo>
                  <a:pt x="26424" y="9173"/>
                  <a:pt x="28911" y="9669"/>
                  <a:pt x="29533" y="9669"/>
                </a:cubicBezTo>
                <a:cubicBezTo>
                  <a:pt x="30155" y="9669"/>
                  <a:pt x="31398" y="9669"/>
                  <a:pt x="30777" y="7933"/>
                </a:cubicBezTo>
                <a:cubicBezTo>
                  <a:pt x="30466" y="7190"/>
                  <a:pt x="31398" y="8181"/>
                  <a:pt x="31709" y="8181"/>
                </a:cubicBezTo>
                <a:cubicBezTo>
                  <a:pt x="32020" y="8429"/>
                  <a:pt x="33264" y="9173"/>
                  <a:pt x="33264" y="9173"/>
                </a:cubicBezTo>
                <a:cubicBezTo>
                  <a:pt x="33264" y="9173"/>
                  <a:pt x="35440" y="6694"/>
                  <a:pt x="35751" y="6942"/>
                </a:cubicBezTo>
                <a:cubicBezTo>
                  <a:pt x="35751" y="7438"/>
                  <a:pt x="34818" y="8677"/>
                  <a:pt x="35129" y="8925"/>
                </a:cubicBezTo>
                <a:cubicBezTo>
                  <a:pt x="35440" y="8925"/>
                  <a:pt x="36994" y="7685"/>
                  <a:pt x="36994" y="7933"/>
                </a:cubicBezTo>
                <a:cubicBezTo>
                  <a:pt x="37305" y="8181"/>
                  <a:pt x="36683" y="9173"/>
                  <a:pt x="36994" y="9669"/>
                </a:cubicBezTo>
                <a:cubicBezTo>
                  <a:pt x="37616" y="9917"/>
                  <a:pt x="38860" y="7933"/>
                  <a:pt x="38860" y="8677"/>
                </a:cubicBezTo>
                <a:cubicBezTo>
                  <a:pt x="38860" y="9421"/>
                  <a:pt x="40725" y="10165"/>
                  <a:pt x="41036" y="10661"/>
                </a:cubicBezTo>
                <a:cubicBezTo>
                  <a:pt x="41036" y="11404"/>
                  <a:pt x="41347" y="11900"/>
                  <a:pt x="41347" y="12644"/>
                </a:cubicBezTo>
                <a:cubicBezTo>
                  <a:pt x="41347" y="13140"/>
                  <a:pt x="41347" y="12892"/>
                  <a:pt x="41036" y="13636"/>
                </a:cubicBezTo>
                <a:cubicBezTo>
                  <a:pt x="41036" y="14628"/>
                  <a:pt x="41347" y="14132"/>
                  <a:pt x="41347" y="14876"/>
                </a:cubicBezTo>
                <a:cubicBezTo>
                  <a:pt x="41036" y="15619"/>
                  <a:pt x="41347" y="15371"/>
                  <a:pt x="41036" y="15867"/>
                </a:cubicBezTo>
                <a:cubicBezTo>
                  <a:pt x="41036" y="16611"/>
                  <a:pt x="41036" y="16859"/>
                  <a:pt x="41036" y="16859"/>
                </a:cubicBezTo>
                <a:cubicBezTo>
                  <a:pt x="41036" y="17107"/>
                  <a:pt x="41036" y="17355"/>
                  <a:pt x="40725" y="17603"/>
                </a:cubicBezTo>
                <a:cubicBezTo>
                  <a:pt x="40725" y="17603"/>
                  <a:pt x="40725" y="17603"/>
                  <a:pt x="40725" y="17603"/>
                </a:cubicBezTo>
                <a:cubicBezTo>
                  <a:pt x="41036" y="17603"/>
                  <a:pt x="41347" y="17851"/>
                  <a:pt x="41347" y="18099"/>
                </a:cubicBezTo>
                <a:cubicBezTo>
                  <a:pt x="41347" y="18842"/>
                  <a:pt x="41036" y="19586"/>
                  <a:pt x="40725" y="20826"/>
                </a:cubicBezTo>
                <a:cubicBezTo>
                  <a:pt x="40725" y="20826"/>
                  <a:pt x="40414" y="21074"/>
                  <a:pt x="40103" y="21074"/>
                </a:cubicBezTo>
                <a:cubicBezTo>
                  <a:pt x="39792" y="22314"/>
                  <a:pt x="39170" y="23305"/>
                  <a:pt x="38238" y="24297"/>
                </a:cubicBezTo>
                <a:cubicBezTo>
                  <a:pt x="37305" y="25289"/>
                  <a:pt x="36373" y="25785"/>
                  <a:pt x="35440" y="26280"/>
                </a:cubicBezTo>
                <a:cubicBezTo>
                  <a:pt x="34818" y="26528"/>
                  <a:pt x="32953" y="26528"/>
                  <a:pt x="32331" y="26280"/>
                </a:cubicBezTo>
                <a:cubicBezTo>
                  <a:pt x="31088" y="25785"/>
                  <a:pt x="30466" y="25289"/>
                  <a:pt x="29533" y="24297"/>
                </a:cubicBezTo>
                <a:cubicBezTo>
                  <a:pt x="28601" y="23305"/>
                  <a:pt x="27979" y="22314"/>
                  <a:pt x="27357" y="21074"/>
                </a:cubicBezTo>
                <a:cubicBezTo>
                  <a:pt x="27046" y="21074"/>
                  <a:pt x="27046" y="20826"/>
                  <a:pt x="26735" y="20826"/>
                </a:cubicBezTo>
                <a:cubicBezTo>
                  <a:pt x="26424" y="19586"/>
                  <a:pt x="26424" y="18842"/>
                  <a:pt x="26424" y="18099"/>
                </a:cubicBezTo>
                <a:cubicBezTo>
                  <a:pt x="26424" y="17851"/>
                  <a:pt x="26735" y="17851"/>
                  <a:pt x="26735" y="17603"/>
                </a:cubicBezTo>
                <a:cubicBezTo>
                  <a:pt x="26735" y="17107"/>
                  <a:pt x="26735" y="15371"/>
                  <a:pt x="26424" y="15123"/>
                </a:cubicBezTo>
                <a:close/>
                <a:moveTo>
                  <a:pt x="108497" y="86776"/>
                </a:moveTo>
                <a:cubicBezTo>
                  <a:pt x="98860" y="95454"/>
                  <a:pt x="81450" y="95454"/>
                  <a:pt x="72124" y="86776"/>
                </a:cubicBezTo>
                <a:cubicBezTo>
                  <a:pt x="72124" y="82314"/>
                  <a:pt x="72435" y="78842"/>
                  <a:pt x="75233" y="75867"/>
                </a:cubicBezTo>
                <a:cubicBezTo>
                  <a:pt x="78652" y="72396"/>
                  <a:pt x="82072" y="73636"/>
                  <a:pt x="84870" y="71900"/>
                </a:cubicBezTo>
                <a:cubicBezTo>
                  <a:pt x="85803" y="72644"/>
                  <a:pt x="86735" y="73636"/>
                  <a:pt x="88290" y="73884"/>
                </a:cubicBezTo>
                <a:cubicBezTo>
                  <a:pt x="89222" y="74132"/>
                  <a:pt x="91088" y="74132"/>
                  <a:pt x="92331" y="73884"/>
                </a:cubicBezTo>
                <a:cubicBezTo>
                  <a:pt x="93575" y="73388"/>
                  <a:pt x="94507" y="72644"/>
                  <a:pt x="95440" y="71652"/>
                </a:cubicBezTo>
                <a:cubicBezTo>
                  <a:pt x="98238" y="73388"/>
                  <a:pt x="101968" y="72644"/>
                  <a:pt x="105077" y="75867"/>
                </a:cubicBezTo>
                <a:cubicBezTo>
                  <a:pt x="107875" y="78842"/>
                  <a:pt x="108497" y="82314"/>
                  <a:pt x="108497" y="86776"/>
                </a:cubicBezTo>
                <a:close/>
                <a:moveTo>
                  <a:pt x="83005" y="61735"/>
                </a:moveTo>
                <a:cubicBezTo>
                  <a:pt x="82694" y="61487"/>
                  <a:pt x="82383" y="60991"/>
                  <a:pt x="82383" y="60743"/>
                </a:cubicBezTo>
                <a:cubicBezTo>
                  <a:pt x="82383" y="60495"/>
                  <a:pt x="83005" y="60743"/>
                  <a:pt x="83005" y="60247"/>
                </a:cubicBezTo>
                <a:cubicBezTo>
                  <a:pt x="83005" y="59752"/>
                  <a:pt x="83005" y="59256"/>
                  <a:pt x="83005" y="59256"/>
                </a:cubicBezTo>
                <a:cubicBezTo>
                  <a:pt x="83005" y="59256"/>
                  <a:pt x="82072" y="58264"/>
                  <a:pt x="82694" y="58264"/>
                </a:cubicBezTo>
                <a:cubicBezTo>
                  <a:pt x="83316" y="58016"/>
                  <a:pt x="83937" y="58264"/>
                  <a:pt x="83937" y="57520"/>
                </a:cubicBezTo>
                <a:cubicBezTo>
                  <a:pt x="83937" y="57024"/>
                  <a:pt x="83005" y="56033"/>
                  <a:pt x="83005" y="56033"/>
                </a:cubicBezTo>
                <a:cubicBezTo>
                  <a:pt x="83005" y="56033"/>
                  <a:pt x="85181" y="56528"/>
                  <a:pt x="85803" y="56528"/>
                </a:cubicBezTo>
                <a:cubicBezTo>
                  <a:pt x="86424" y="56528"/>
                  <a:pt x="87979" y="56280"/>
                  <a:pt x="87046" y="54545"/>
                </a:cubicBezTo>
                <a:cubicBezTo>
                  <a:pt x="87046" y="54049"/>
                  <a:pt x="87979" y="54793"/>
                  <a:pt x="88290" y="55041"/>
                </a:cubicBezTo>
                <a:cubicBezTo>
                  <a:pt x="88290" y="55041"/>
                  <a:pt x="89533" y="55785"/>
                  <a:pt x="89533" y="55785"/>
                </a:cubicBezTo>
                <a:cubicBezTo>
                  <a:pt x="89533" y="55785"/>
                  <a:pt x="92020" y="53305"/>
                  <a:pt x="92020" y="53801"/>
                </a:cubicBezTo>
                <a:cubicBezTo>
                  <a:pt x="92331" y="54049"/>
                  <a:pt x="91088" y="55537"/>
                  <a:pt x="91398" y="55537"/>
                </a:cubicBezTo>
                <a:cubicBezTo>
                  <a:pt x="91709" y="55785"/>
                  <a:pt x="93264" y="54297"/>
                  <a:pt x="93575" y="54545"/>
                </a:cubicBezTo>
                <a:cubicBezTo>
                  <a:pt x="93575" y="54793"/>
                  <a:pt x="93264" y="55785"/>
                  <a:pt x="93575" y="56280"/>
                </a:cubicBezTo>
                <a:cubicBezTo>
                  <a:pt x="93886" y="56776"/>
                  <a:pt x="95440" y="54545"/>
                  <a:pt x="95129" y="55289"/>
                </a:cubicBezTo>
                <a:cubicBezTo>
                  <a:pt x="95129" y="56033"/>
                  <a:pt x="97305" y="56776"/>
                  <a:pt x="97305" y="57520"/>
                </a:cubicBezTo>
                <a:cubicBezTo>
                  <a:pt x="97616" y="58016"/>
                  <a:pt x="97616" y="58760"/>
                  <a:pt x="97616" y="59256"/>
                </a:cubicBezTo>
                <a:cubicBezTo>
                  <a:pt x="97616" y="60000"/>
                  <a:pt x="97616" y="59504"/>
                  <a:pt x="97616" y="60495"/>
                </a:cubicBezTo>
                <a:cubicBezTo>
                  <a:pt x="97305" y="61239"/>
                  <a:pt x="97927" y="60743"/>
                  <a:pt x="97616" y="61487"/>
                </a:cubicBezTo>
                <a:cubicBezTo>
                  <a:pt x="97616" y="62231"/>
                  <a:pt x="97616" y="61983"/>
                  <a:pt x="97616" y="62727"/>
                </a:cubicBezTo>
                <a:cubicBezTo>
                  <a:pt x="97305" y="63223"/>
                  <a:pt x="97305" y="63471"/>
                  <a:pt x="97305" y="63471"/>
                </a:cubicBezTo>
                <a:cubicBezTo>
                  <a:pt x="97616" y="63966"/>
                  <a:pt x="97305" y="64214"/>
                  <a:pt x="96994" y="64214"/>
                </a:cubicBezTo>
                <a:cubicBezTo>
                  <a:pt x="96994" y="64214"/>
                  <a:pt x="96994" y="64462"/>
                  <a:pt x="96994" y="64462"/>
                </a:cubicBezTo>
                <a:cubicBezTo>
                  <a:pt x="97305" y="64462"/>
                  <a:pt x="97616" y="64710"/>
                  <a:pt x="97616" y="64710"/>
                </a:cubicBezTo>
                <a:cubicBezTo>
                  <a:pt x="97616" y="65454"/>
                  <a:pt x="97616" y="66446"/>
                  <a:pt x="97305" y="67438"/>
                </a:cubicBezTo>
                <a:cubicBezTo>
                  <a:pt x="96994" y="67685"/>
                  <a:pt x="96994" y="67933"/>
                  <a:pt x="96683" y="67933"/>
                </a:cubicBezTo>
                <a:cubicBezTo>
                  <a:pt x="96062" y="68925"/>
                  <a:pt x="95440" y="69917"/>
                  <a:pt x="94507" y="70909"/>
                </a:cubicBezTo>
                <a:cubicBezTo>
                  <a:pt x="93575" y="71900"/>
                  <a:pt x="92953" y="72644"/>
                  <a:pt x="91709" y="72892"/>
                </a:cubicBezTo>
                <a:cubicBezTo>
                  <a:pt x="91088" y="73140"/>
                  <a:pt x="89222" y="73140"/>
                  <a:pt x="88601" y="72892"/>
                </a:cubicBezTo>
                <a:cubicBezTo>
                  <a:pt x="87668" y="72644"/>
                  <a:pt x="86735" y="71900"/>
                  <a:pt x="85803" y="70909"/>
                </a:cubicBezTo>
                <a:cubicBezTo>
                  <a:pt x="84870" y="69917"/>
                  <a:pt x="84248" y="68925"/>
                  <a:pt x="83937" y="67933"/>
                </a:cubicBezTo>
                <a:cubicBezTo>
                  <a:pt x="83626" y="67933"/>
                  <a:pt x="83316" y="67685"/>
                  <a:pt x="83316" y="67438"/>
                </a:cubicBezTo>
                <a:cubicBezTo>
                  <a:pt x="83005" y="66446"/>
                  <a:pt x="82694" y="65454"/>
                  <a:pt x="82694" y="64710"/>
                </a:cubicBezTo>
                <a:cubicBezTo>
                  <a:pt x="82694" y="64710"/>
                  <a:pt x="83005" y="64462"/>
                  <a:pt x="83005" y="64462"/>
                </a:cubicBezTo>
                <a:cubicBezTo>
                  <a:pt x="83005" y="63719"/>
                  <a:pt x="83005" y="61983"/>
                  <a:pt x="83005" y="61735"/>
                </a:cubicBezTo>
                <a:close/>
              </a:path>
            </a:pathLst>
          </a:custGeom>
          <a:solidFill>
            <a:srgbClr val="5F6062"/>
          </a:solidFill>
          <a:ln w="9525">
            <a:noFill/>
            <a:round/>
            <a:headEnd/>
            <a:tailEnd/>
          </a:ln>
        </p:spPr>
        <p:txBody>
          <a:bodyPr lIns="68569" tIns="34275" rIns="68569" bIns="34275"/>
          <a:lstStyle/>
          <a:p>
            <a:endParaRPr lang="en-US" sz="1425"/>
          </a:p>
        </p:txBody>
      </p:sp>
      <p:sp>
        <p:nvSpPr>
          <p:cNvPr id="46117" name="Shape 349"/>
          <p:cNvSpPr>
            <a:spLocks/>
          </p:cNvSpPr>
          <p:nvPr/>
        </p:nvSpPr>
        <p:spPr bwMode="auto">
          <a:xfrm>
            <a:off x="719139" y="3092053"/>
            <a:ext cx="140494" cy="138113"/>
          </a:xfrm>
          <a:custGeom>
            <a:avLst/>
            <a:gdLst>
              <a:gd name="T0" fmla="*/ 117500 w 120000"/>
              <a:gd name="T1" fmla="*/ 22921 h 120000"/>
              <a:gd name="T2" fmla="*/ 111750 w 120000"/>
              <a:gd name="T3" fmla="*/ 25078 h 120000"/>
              <a:gd name="T4" fmla="*/ 106000 w 120000"/>
              <a:gd name="T5" fmla="*/ 19955 h 120000"/>
              <a:gd name="T6" fmla="*/ 76500 w 120000"/>
              <a:gd name="T7" fmla="*/ 0 h 120000"/>
              <a:gd name="T8" fmla="*/ 44000 w 120000"/>
              <a:gd name="T9" fmla="*/ 33168 h 120000"/>
              <a:gd name="T10" fmla="*/ 44000 w 120000"/>
              <a:gd name="T11" fmla="*/ 33168 h 120000"/>
              <a:gd name="T12" fmla="*/ 44000 w 120000"/>
              <a:gd name="T13" fmla="*/ 33168 h 120000"/>
              <a:gd name="T14" fmla="*/ 43750 w 120000"/>
              <a:gd name="T15" fmla="*/ 34247 h 120000"/>
              <a:gd name="T16" fmla="*/ 38500 w 120000"/>
              <a:gd name="T17" fmla="*/ 39910 h 120000"/>
              <a:gd name="T18" fmla="*/ 16000 w 120000"/>
              <a:gd name="T19" fmla="*/ 34786 h 120000"/>
              <a:gd name="T20" fmla="*/ 25750 w 120000"/>
              <a:gd name="T21" fmla="*/ 64179 h 120000"/>
              <a:gd name="T22" fmla="*/ 33750 w 120000"/>
              <a:gd name="T23" fmla="*/ 73348 h 120000"/>
              <a:gd name="T24" fmla="*/ 34750 w 120000"/>
              <a:gd name="T25" fmla="*/ 80089 h 120000"/>
              <a:gd name="T26" fmla="*/ 13500 w 120000"/>
              <a:gd name="T27" fmla="*/ 90876 h 120000"/>
              <a:gd name="T28" fmla="*/ 12500 w 120000"/>
              <a:gd name="T29" fmla="*/ 95191 h 120000"/>
              <a:gd name="T30" fmla="*/ 104250 w 120000"/>
              <a:gd name="T31" fmla="*/ 53662 h 120000"/>
              <a:gd name="T32" fmla="*/ 108000 w 120000"/>
              <a:gd name="T33" fmla="*/ 44494 h 120000"/>
              <a:gd name="T34" fmla="*/ 111750 w 120000"/>
              <a:gd name="T35" fmla="*/ 37752 h 120000"/>
              <a:gd name="T36" fmla="*/ 117500 w 120000"/>
              <a:gd name="T37" fmla="*/ 22921 h 120000"/>
              <a:gd name="T38" fmla="*/ 84000 w 120000"/>
              <a:gd name="T39" fmla="*/ 32089 h 120000"/>
              <a:gd name="T40" fmla="*/ 78250 w 120000"/>
              <a:gd name="T41" fmla="*/ 25887 h 120000"/>
              <a:gd name="T42" fmla="*/ 84000 w 120000"/>
              <a:gd name="T43" fmla="*/ 19955 h 120000"/>
              <a:gd name="T44" fmla="*/ 89500 w 120000"/>
              <a:gd name="T45" fmla="*/ 25887 h 120000"/>
              <a:gd name="T46" fmla="*/ 84000 w 120000"/>
              <a:gd name="T47" fmla="*/ 32089 h 12000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0000"/>
              <a:gd name="T73" fmla="*/ 0 h 120000"/>
              <a:gd name="T74" fmla="*/ 120000 w 120000"/>
              <a:gd name="T75" fmla="*/ 120000 h 12000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0000" h="120000" extrusionOk="0">
                <a:moveTo>
                  <a:pt x="117500" y="22921"/>
                </a:moveTo>
                <a:cubicBezTo>
                  <a:pt x="116000" y="24269"/>
                  <a:pt x="113750" y="24808"/>
                  <a:pt x="111750" y="25078"/>
                </a:cubicBezTo>
                <a:cubicBezTo>
                  <a:pt x="107750" y="25617"/>
                  <a:pt x="107250" y="22921"/>
                  <a:pt x="106000" y="19955"/>
                </a:cubicBezTo>
                <a:cubicBezTo>
                  <a:pt x="100500" y="8089"/>
                  <a:pt x="89500" y="0"/>
                  <a:pt x="76500" y="0"/>
                </a:cubicBezTo>
                <a:cubicBezTo>
                  <a:pt x="59000" y="0"/>
                  <a:pt x="44750" y="14561"/>
                  <a:pt x="44000" y="33168"/>
                </a:cubicBezTo>
                <a:cubicBezTo>
                  <a:pt x="44000" y="33168"/>
                  <a:pt x="44000" y="33168"/>
                  <a:pt x="44000" y="33168"/>
                </a:cubicBezTo>
                <a:cubicBezTo>
                  <a:pt x="44000" y="33168"/>
                  <a:pt x="44000" y="33168"/>
                  <a:pt x="44000" y="33168"/>
                </a:cubicBezTo>
                <a:cubicBezTo>
                  <a:pt x="43750" y="33977"/>
                  <a:pt x="43750" y="33438"/>
                  <a:pt x="43750" y="34247"/>
                </a:cubicBezTo>
                <a:cubicBezTo>
                  <a:pt x="43750" y="38292"/>
                  <a:pt x="41000" y="39910"/>
                  <a:pt x="38500" y="39910"/>
                </a:cubicBezTo>
                <a:cubicBezTo>
                  <a:pt x="32750" y="39910"/>
                  <a:pt x="24750" y="39101"/>
                  <a:pt x="16000" y="34786"/>
                </a:cubicBezTo>
                <a:cubicBezTo>
                  <a:pt x="0" y="26966"/>
                  <a:pt x="22000" y="59595"/>
                  <a:pt x="25750" y="64179"/>
                </a:cubicBezTo>
                <a:cubicBezTo>
                  <a:pt x="27500" y="66337"/>
                  <a:pt x="31750" y="70921"/>
                  <a:pt x="33750" y="73348"/>
                </a:cubicBezTo>
                <a:cubicBezTo>
                  <a:pt x="36000" y="76044"/>
                  <a:pt x="36000" y="78202"/>
                  <a:pt x="34750" y="80089"/>
                </a:cubicBezTo>
                <a:cubicBezTo>
                  <a:pt x="30500" y="87370"/>
                  <a:pt x="23750" y="90606"/>
                  <a:pt x="13500" y="90876"/>
                </a:cubicBezTo>
                <a:cubicBezTo>
                  <a:pt x="6500" y="91146"/>
                  <a:pt x="8500" y="92764"/>
                  <a:pt x="12500" y="95191"/>
                </a:cubicBezTo>
                <a:cubicBezTo>
                  <a:pt x="30000" y="105438"/>
                  <a:pt x="70750" y="120000"/>
                  <a:pt x="104250" y="53662"/>
                </a:cubicBezTo>
                <a:cubicBezTo>
                  <a:pt x="105750" y="50696"/>
                  <a:pt x="106750" y="47460"/>
                  <a:pt x="108000" y="44494"/>
                </a:cubicBezTo>
                <a:cubicBezTo>
                  <a:pt x="109000" y="41528"/>
                  <a:pt x="109000" y="39910"/>
                  <a:pt x="111750" y="37752"/>
                </a:cubicBezTo>
                <a:cubicBezTo>
                  <a:pt x="118750" y="31280"/>
                  <a:pt x="120000" y="20764"/>
                  <a:pt x="117500" y="22921"/>
                </a:cubicBezTo>
                <a:close/>
                <a:moveTo>
                  <a:pt x="84000" y="32089"/>
                </a:moveTo>
                <a:cubicBezTo>
                  <a:pt x="80750" y="32089"/>
                  <a:pt x="78250" y="29393"/>
                  <a:pt x="78250" y="25887"/>
                </a:cubicBezTo>
                <a:cubicBezTo>
                  <a:pt x="78250" y="22651"/>
                  <a:pt x="80750" y="19955"/>
                  <a:pt x="84000" y="19955"/>
                </a:cubicBezTo>
                <a:cubicBezTo>
                  <a:pt x="87000" y="19955"/>
                  <a:pt x="89500" y="22651"/>
                  <a:pt x="89500" y="25887"/>
                </a:cubicBezTo>
                <a:cubicBezTo>
                  <a:pt x="89500" y="29393"/>
                  <a:pt x="87000" y="32089"/>
                  <a:pt x="84000" y="32089"/>
                </a:cubicBezTo>
                <a:close/>
              </a:path>
            </a:pathLst>
          </a:custGeom>
          <a:solidFill>
            <a:srgbClr val="5F6062"/>
          </a:solidFill>
          <a:ln w="9525">
            <a:noFill/>
            <a:round/>
            <a:headEnd/>
            <a:tailEnd/>
          </a:ln>
        </p:spPr>
        <p:txBody>
          <a:bodyPr lIns="68569" tIns="34275" rIns="68569" bIns="34275"/>
          <a:lstStyle/>
          <a:p>
            <a:endParaRPr lang="en-US" sz="1425"/>
          </a:p>
        </p:txBody>
      </p:sp>
    </p:spTree>
    <p:extLst>
      <p:ext uri="{BB962C8B-B14F-4D97-AF65-F5344CB8AC3E}">
        <p14:creationId xmlns:p14="http://schemas.microsoft.com/office/powerpoint/2010/main" val="15585573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7" name="Shape 419"/>
          <p:cNvSpPr txBox="1">
            <a:spLocks noGrp="1"/>
          </p:cNvSpPr>
          <p:nvPr>
            <p:ph type="title"/>
          </p:nvPr>
        </p:nvSpPr>
        <p:spPr>
          <a:xfrm>
            <a:off x="346473" y="150019"/>
            <a:ext cx="8227219" cy="692944"/>
          </a:xfrm>
        </p:spPr>
        <p:txBody>
          <a:bodyPr vert="horz" lIns="91406" tIns="45694" rIns="91406" bIns="45694" rtlCol="0" anchor="ctr" anchorCtr="0">
            <a:normAutofit/>
          </a:bodyPr>
          <a:lstStyle/>
          <a:p>
            <a:pPr eaLnBrk="1" hangingPunct="1">
              <a:spcBef>
                <a:spcPct val="0"/>
              </a:spcBef>
              <a:buSzPct val="25000"/>
              <a:buFontTx/>
              <a:buNone/>
            </a:pPr>
            <a:r>
              <a:rPr lang="en-US" smtClean="0">
                <a:latin typeface="Arial" charset="0"/>
                <a:cs typeface="Arial" charset="0"/>
                <a:sym typeface="Arial" charset="0"/>
              </a:rPr>
              <a:t>Operational Challenges Faced by the Customer</a:t>
            </a:r>
          </a:p>
        </p:txBody>
      </p:sp>
      <p:sp>
        <p:nvSpPr>
          <p:cNvPr id="50178" name="Shape 420"/>
          <p:cNvSpPr txBox="1">
            <a:spLocks noGrp="1"/>
          </p:cNvSpPr>
          <p:nvPr>
            <p:ph type="body" idx="1"/>
          </p:nvPr>
        </p:nvSpPr>
        <p:spPr>
          <a:xfrm>
            <a:off x="471488" y="870347"/>
            <a:ext cx="8228409" cy="3695700"/>
          </a:xfrm>
        </p:spPr>
        <p:txBody>
          <a:bodyPr vert="horz" lIns="91406" tIns="45694" rIns="91406" bIns="45694" rtlCol="0" anchor="t" anchorCtr="0">
            <a:normAutofit/>
          </a:bodyPr>
          <a:lstStyle/>
          <a:p>
            <a:pPr indent="-258366">
              <a:spcBef>
                <a:spcPct val="0"/>
              </a:spcBef>
              <a:buClr>
                <a:srgbClr val="4D4F53"/>
              </a:buClr>
              <a:buSzTx/>
              <a:buFontTx/>
              <a:buChar char="•"/>
            </a:pPr>
            <a:r>
              <a:rPr lang="en-US" sz="1950">
                <a:solidFill>
                  <a:srgbClr val="4D4F53"/>
                </a:solidFill>
                <a:latin typeface="Arial" charset="0"/>
                <a:cs typeface="Arial" charset="0"/>
                <a:sym typeface="Arial" charset="0"/>
              </a:rPr>
              <a:t>Large number of datasets</a:t>
            </a:r>
          </a:p>
          <a:p>
            <a:pPr indent="-258366">
              <a:spcBef>
                <a:spcPts val="394"/>
              </a:spcBef>
              <a:buClr>
                <a:srgbClr val="4D4F53"/>
              </a:buClr>
              <a:buSzTx/>
              <a:buFontTx/>
              <a:buChar char="•"/>
            </a:pPr>
            <a:r>
              <a:rPr lang="en-US" sz="1950">
                <a:solidFill>
                  <a:srgbClr val="4D4F53"/>
                </a:solidFill>
                <a:latin typeface="Arial" charset="0"/>
                <a:cs typeface="Arial" charset="0"/>
                <a:sym typeface="Arial" charset="0"/>
              </a:rPr>
              <a:t>Normal job ran overnight</a:t>
            </a:r>
          </a:p>
          <a:p>
            <a:pPr indent="-258366">
              <a:spcBef>
                <a:spcPts val="394"/>
              </a:spcBef>
              <a:buClr>
                <a:srgbClr val="4D4F53"/>
              </a:buClr>
              <a:buSzTx/>
              <a:buFontTx/>
              <a:buChar char="•"/>
            </a:pPr>
            <a:r>
              <a:rPr lang="en-US" sz="1950">
                <a:solidFill>
                  <a:srgbClr val="4D4F53"/>
                </a:solidFill>
                <a:latin typeface="Arial" charset="0"/>
                <a:cs typeface="Arial" charset="0"/>
                <a:sym typeface="Arial" charset="0"/>
              </a:rPr>
              <a:t>Over 10,000 different tables to import into the cluster</a:t>
            </a:r>
          </a:p>
          <a:p>
            <a:pPr indent="-258366">
              <a:spcBef>
                <a:spcPts val="394"/>
              </a:spcBef>
              <a:buClr>
                <a:srgbClr val="4D4F53"/>
              </a:buClr>
              <a:buSzTx/>
              <a:buFontTx/>
              <a:buChar char="•"/>
            </a:pPr>
            <a:r>
              <a:rPr lang="en-US" sz="1950">
                <a:solidFill>
                  <a:srgbClr val="4D4F53"/>
                </a:solidFill>
                <a:latin typeface="Arial" charset="0"/>
                <a:cs typeface="Arial" charset="0"/>
                <a:sym typeface="Arial" charset="0"/>
              </a:rPr>
              <a:t>Frequent issues: connections drops, had to restart the job to produce reliable data </a:t>
            </a:r>
          </a:p>
          <a:p>
            <a:pPr indent="-258366">
              <a:spcBef>
                <a:spcPts val="394"/>
              </a:spcBef>
              <a:buClr>
                <a:srgbClr val="4D4F53"/>
              </a:buClr>
              <a:buSzTx/>
              <a:buFontTx/>
              <a:buChar char="•"/>
            </a:pPr>
            <a:r>
              <a:rPr lang="en-US" sz="1950">
                <a:solidFill>
                  <a:srgbClr val="4D4F53"/>
                </a:solidFill>
                <a:latin typeface="Arial" charset="0"/>
                <a:cs typeface="Arial" charset="0"/>
                <a:sym typeface="Arial" charset="0"/>
              </a:rPr>
              <a:t>Looking to build automated framework </a:t>
            </a:r>
          </a:p>
        </p:txBody>
      </p:sp>
    </p:spTree>
    <p:extLst>
      <p:ext uri="{BB962C8B-B14F-4D97-AF65-F5344CB8AC3E}">
        <p14:creationId xmlns:p14="http://schemas.microsoft.com/office/powerpoint/2010/main" val="20041543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273" name="Shape 447"/>
          <p:cNvSpPr>
            <a:spLocks noChangeArrowheads="1"/>
          </p:cNvSpPr>
          <p:nvPr/>
        </p:nvSpPr>
        <p:spPr bwMode="auto">
          <a:xfrm>
            <a:off x="188120" y="1218010"/>
            <a:ext cx="8877300" cy="1551384"/>
          </a:xfrm>
          <a:prstGeom prst="rect">
            <a:avLst/>
          </a:prstGeom>
          <a:solidFill>
            <a:srgbClr val="D48D93"/>
          </a:solidFill>
          <a:ln w="9525">
            <a:solidFill>
              <a:srgbClr val="F25A73"/>
            </a:solidFill>
            <a:prstDash val="dash"/>
            <a:round/>
            <a:headEnd/>
            <a:tailEnd/>
          </a:ln>
        </p:spPr>
        <p:txBody>
          <a:bodyPr lIns="68569" tIns="34275" rIns="68569" bIns="34275"/>
          <a:lstStyle/>
          <a:p>
            <a:pPr>
              <a:buSzPct val="25000"/>
            </a:pPr>
            <a:r>
              <a:rPr lang="en-US" sz="1500" b="1">
                <a:solidFill>
                  <a:srgbClr val="FFFFFF"/>
                </a:solidFill>
              </a:rPr>
              <a:t>Main Parallel Script</a:t>
            </a:r>
          </a:p>
        </p:txBody>
      </p:sp>
      <p:sp>
        <p:nvSpPr>
          <p:cNvPr id="54274" name="Shape 448"/>
          <p:cNvSpPr txBox="1">
            <a:spLocks noGrp="1"/>
          </p:cNvSpPr>
          <p:nvPr>
            <p:ph type="title"/>
          </p:nvPr>
        </p:nvSpPr>
        <p:spPr>
          <a:xfrm>
            <a:off x="359570" y="150019"/>
            <a:ext cx="8228409" cy="692944"/>
          </a:xfrm>
        </p:spPr>
        <p:txBody>
          <a:bodyPr vert="horz" lIns="91406" tIns="45694" rIns="91406" bIns="45694" rtlCol="0" anchor="ctr" anchorCtr="0">
            <a:normAutofit/>
          </a:bodyPr>
          <a:lstStyle/>
          <a:p>
            <a:pPr eaLnBrk="1" hangingPunct="1">
              <a:spcBef>
                <a:spcPct val="0"/>
              </a:spcBef>
              <a:buSzPct val="25000"/>
              <a:buFontTx/>
              <a:buNone/>
            </a:pPr>
            <a:r>
              <a:rPr lang="en-US" dirty="0" smtClean="0">
                <a:latin typeface="Arial" charset="0"/>
                <a:cs typeface="Arial" charset="0"/>
                <a:sym typeface="Arial" charset="0"/>
              </a:rPr>
              <a:t>Automated Framework Developed by MapR</a:t>
            </a:r>
          </a:p>
        </p:txBody>
      </p:sp>
      <p:sp>
        <p:nvSpPr>
          <p:cNvPr id="54275" name="Shape 449"/>
          <p:cNvSpPr>
            <a:spLocks noChangeArrowheads="1"/>
          </p:cNvSpPr>
          <p:nvPr/>
        </p:nvSpPr>
        <p:spPr bwMode="auto">
          <a:xfrm>
            <a:off x="457201" y="1865710"/>
            <a:ext cx="1678781" cy="1060847"/>
          </a:xfrm>
          <a:prstGeom prst="rect">
            <a:avLst/>
          </a:prstGeom>
          <a:solidFill>
            <a:schemeClr val="accent1"/>
          </a:solidFill>
          <a:ln w="9525">
            <a:noFill/>
            <a:miter lim="800000"/>
            <a:headEnd/>
            <a:tailEnd/>
          </a:ln>
        </p:spPr>
        <p:txBody>
          <a:bodyPr lIns="68569" tIns="34275" rIns="68569" bIns="34275" anchor="ctr"/>
          <a:lstStyle/>
          <a:p>
            <a:pPr algn="ctr">
              <a:buSzPct val="25000"/>
            </a:pPr>
            <a:r>
              <a:rPr lang="en-US" sz="1500">
                <a:solidFill>
                  <a:srgbClr val="FFFFFF"/>
                </a:solidFill>
              </a:rPr>
              <a:t>Data Ingest Component</a:t>
            </a:r>
          </a:p>
        </p:txBody>
      </p:sp>
      <p:sp>
        <p:nvSpPr>
          <p:cNvPr id="54276" name="Shape 450"/>
          <p:cNvSpPr>
            <a:spLocks noChangeArrowheads="1"/>
          </p:cNvSpPr>
          <p:nvPr/>
        </p:nvSpPr>
        <p:spPr bwMode="auto">
          <a:xfrm>
            <a:off x="457201" y="3025379"/>
            <a:ext cx="1678781" cy="808434"/>
          </a:xfrm>
          <a:prstGeom prst="rect">
            <a:avLst/>
          </a:prstGeom>
          <a:noFill/>
          <a:ln w="9525">
            <a:noFill/>
            <a:miter lim="800000"/>
            <a:headEnd/>
            <a:tailEnd/>
          </a:ln>
        </p:spPr>
        <p:txBody>
          <a:bodyPr lIns="68569" tIns="34275" rIns="68569" bIns="34275"/>
          <a:lstStyle/>
          <a:p>
            <a:pPr marL="0" lvl="1" algn="ctr">
              <a:buClr>
                <a:srgbClr val="000000"/>
              </a:buClr>
              <a:buSzPct val="25000"/>
            </a:pPr>
            <a:r>
              <a:rPr lang="en-US" sz="1200" dirty="0"/>
              <a:t>Ingests data and metadata into Hadoop from RDBMS</a:t>
            </a:r>
          </a:p>
        </p:txBody>
      </p:sp>
      <p:sp>
        <p:nvSpPr>
          <p:cNvPr id="54277" name="Shape 451"/>
          <p:cNvSpPr>
            <a:spLocks noChangeArrowheads="1"/>
          </p:cNvSpPr>
          <p:nvPr/>
        </p:nvSpPr>
        <p:spPr bwMode="auto">
          <a:xfrm>
            <a:off x="2641997" y="1865710"/>
            <a:ext cx="1852613" cy="1060847"/>
          </a:xfrm>
          <a:prstGeom prst="rect">
            <a:avLst/>
          </a:prstGeom>
          <a:solidFill>
            <a:schemeClr val="accent1"/>
          </a:solidFill>
          <a:ln w="9525">
            <a:noFill/>
            <a:miter lim="800000"/>
            <a:headEnd/>
            <a:tailEnd/>
          </a:ln>
        </p:spPr>
        <p:txBody>
          <a:bodyPr lIns="68569" tIns="34275" rIns="68569" bIns="34275" anchor="ctr"/>
          <a:lstStyle/>
          <a:p>
            <a:pPr algn="ctr">
              <a:buSzPct val="25000"/>
            </a:pPr>
            <a:r>
              <a:rPr lang="en-US" sz="1500">
                <a:solidFill>
                  <a:srgbClr val="FFFFFF"/>
                </a:solidFill>
              </a:rPr>
              <a:t>Source-Destination</a:t>
            </a:r>
          </a:p>
          <a:p>
            <a:pPr algn="ctr">
              <a:buSzPct val="25000"/>
            </a:pPr>
            <a:r>
              <a:rPr lang="en-US" sz="1500">
                <a:solidFill>
                  <a:srgbClr val="FFFFFF"/>
                </a:solidFill>
              </a:rPr>
              <a:t>Component</a:t>
            </a:r>
          </a:p>
        </p:txBody>
      </p:sp>
      <p:sp>
        <p:nvSpPr>
          <p:cNvPr id="54278" name="Shape 452"/>
          <p:cNvSpPr>
            <a:spLocks noChangeArrowheads="1"/>
          </p:cNvSpPr>
          <p:nvPr/>
        </p:nvSpPr>
        <p:spPr bwMode="auto">
          <a:xfrm>
            <a:off x="2728914" y="3007519"/>
            <a:ext cx="1678781" cy="807244"/>
          </a:xfrm>
          <a:prstGeom prst="rect">
            <a:avLst/>
          </a:prstGeom>
          <a:noFill/>
          <a:ln w="9525">
            <a:noFill/>
            <a:miter lim="800000"/>
            <a:headEnd/>
            <a:tailEnd/>
          </a:ln>
        </p:spPr>
        <p:txBody>
          <a:bodyPr lIns="68569" tIns="34275" rIns="68569" bIns="34275"/>
          <a:lstStyle/>
          <a:p>
            <a:pPr marL="0" lvl="1" algn="ctr">
              <a:buSzPct val="25000"/>
            </a:pPr>
            <a:r>
              <a:rPr lang="en-US" sz="1200" dirty="0"/>
              <a:t>Script to validate and verify the ingested data on Hadoop</a:t>
            </a:r>
          </a:p>
        </p:txBody>
      </p:sp>
      <p:sp>
        <p:nvSpPr>
          <p:cNvPr id="54279" name="Shape 453"/>
          <p:cNvSpPr>
            <a:spLocks noChangeArrowheads="1"/>
          </p:cNvSpPr>
          <p:nvPr/>
        </p:nvSpPr>
        <p:spPr bwMode="auto">
          <a:xfrm>
            <a:off x="5064323" y="3000376"/>
            <a:ext cx="1608534" cy="622697"/>
          </a:xfrm>
          <a:prstGeom prst="rect">
            <a:avLst/>
          </a:prstGeom>
          <a:noFill/>
          <a:ln w="9525">
            <a:noFill/>
            <a:miter lim="800000"/>
            <a:headEnd/>
            <a:tailEnd/>
          </a:ln>
        </p:spPr>
        <p:txBody>
          <a:bodyPr lIns="68569" tIns="34275" rIns="68569" bIns="34275"/>
          <a:lstStyle/>
          <a:p>
            <a:pPr marL="0" lvl="1" algn="ctr">
              <a:buSzPct val="25000"/>
            </a:pPr>
            <a:r>
              <a:rPr lang="en-US" sz="1200" dirty="0"/>
              <a:t>Source to Target copy and validation script </a:t>
            </a:r>
          </a:p>
        </p:txBody>
      </p:sp>
      <p:sp>
        <p:nvSpPr>
          <p:cNvPr id="54280" name="Shape 454"/>
          <p:cNvSpPr>
            <a:spLocks noChangeArrowheads="1"/>
          </p:cNvSpPr>
          <p:nvPr/>
        </p:nvSpPr>
        <p:spPr bwMode="auto">
          <a:xfrm>
            <a:off x="5029201" y="1862138"/>
            <a:ext cx="1678781" cy="1060847"/>
          </a:xfrm>
          <a:prstGeom prst="rect">
            <a:avLst/>
          </a:prstGeom>
          <a:solidFill>
            <a:schemeClr val="accent1"/>
          </a:solidFill>
          <a:ln w="9525">
            <a:noFill/>
            <a:miter lim="800000"/>
            <a:headEnd/>
            <a:tailEnd/>
          </a:ln>
        </p:spPr>
        <p:txBody>
          <a:bodyPr lIns="68569" tIns="34275" rIns="68569" bIns="34275" anchor="ctr"/>
          <a:lstStyle/>
          <a:p>
            <a:pPr algn="ctr">
              <a:buSzPct val="25000"/>
            </a:pPr>
            <a:r>
              <a:rPr lang="en-US" sz="1500">
                <a:solidFill>
                  <a:srgbClr val="FFFFFF"/>
                </a:solidFill>
              </a:rPr>
              <a:t>Publish</a:t>
            </a:r>
          </a:p>
          <a:p>
            <a:pPr algn="ctr">
              <a:buSzPct val="25000"/>
            </a:pPr>
            <a:r>
              <a:rPr lang="en-US" sz="1500">
                <a:solidFill>
                  <a:srgbClr val="FFFFFF"/>
                </a:solidFill>
              </a:rPr>
              <a:t>Component</a:t>
            </a:r>
          </a:p>
        </p:txBody>
      </p:sp>
      <p:sp>
        <p:nvSpPr>
          <p:cNvPr id="54281" name="Shape 455"/>
          <p:cNvSpPr>
            <a:spLocks noChangeArrowheads="1"/>
          </p:cNvSpPr>
          <p:nvPr/>
        </p:nvSpPr>
        <p:spPr bwMode="auto">
          <a:xfrm>
            <a:off x="7143751" y="1862138"/>
            <a:ext cx="1678781" cy="1060847"/>
          </a:xfrm>
          <a:prstGeom prst="rect">
            <a:avLst/>
          </a:prstGeom>
          <a:solidFill>
            <a:schemeClr val="accent1"/>
          </a:solidFill>
          <a:ln w="9525">
            <a:noFill/>
            <a:miter lim="800000"/>
            <a:headEnd/>
            <a:tailEnd/>
          </a:ln>
        </p:spPr>
        <p:txBody>
          <a:bodyPr lIns="68569" tIns="34275" rIns="68569" bIns="34275" anchor="ctr"/>
          <a:lstStyle/>
          <a:p>
            <a:pPr algn="ctr">
              <a:buSzPct val="25000"/>
            </a:pPr>
            <a:r>
              <a:rPr lang="en-US" sz="1500">
                <a:solidFill>
                  <a:srgbClr val="FFFFFF"/>
                </a:solidFill>
              </a:rPr>
              <a:t>Notification</a:t>
            </a:r>
          </a:p>
          <a:p>
            <a:pPr algn="ctr">
              <a:buSzPct val="25000"/>
            </a:pPr>
            <a:r>
              <a:rPr lang="en-US" sz="1500">
                <a:solidFill>
                  <a:srgbClr val="FFFFFF"/>
                </a:solidFill>
              </a:rPr>
              <a:t>Component</a:t>
            </a:r>
          </a:p>
        </p:txBody>
      </p:sp>
      <p:sp>
        <p:nvSpPr>
          <p:cNvPr id="54282" name="Shape 456"/>
          <p:cNvSpPr>
            <a:spLocks noChangeArrowheads="1"/>
          </p:cNvSpPr>
          <p:nvPr/>
        </p:nvSpPr>
        <p:spPr bwMode="auto">
          <a:xfrm>
            <a:off x="7108032" y="3014663"/>
            <a:ext cx="1750218" cy="700088"/>
          </a:xfrm>
          <a:prstGeom prst="rect">
            <a:avLst/>
          </a:prstGeom>
          <a:noFill/>
          <a:ln w="9525">
            <a:noFill/>
            <a:miter lim="800000"/>
            <a:headEnd/>
            <a:tailEnd/>
          </a:ln>
        </p:spPr>
        <p:txBody>
          <a:bodyPr lIns="68569" tIns="34275" rIns="68569" bIns="34275"/>
          <a:lstStyle/>
          <a:p>
            <a:pPr marL="0" lvl="1" algn="ctr">
              <a:buSzPct val="25000"/>
            </a:pPr>
            <a:r>
              <a:rPr lang="en-US" sz="1200" dirty="0"/>
              <a:t>Creates and sends an email about the result of the run/execution</a:t>
            </a:r>
          </a:p>
        </p:txBody>
      </p:sp>
      <p:sp>
        <p:nvSpPr>
          <p:cNvPr id="54283" name="Shape 457"/>
          <p:cNvSpPr>
            <a:spLocks noChangeArrowheads="1"/>
          </p:cNvSpPr>
          <p:nvPr/>
        </p:nvSpPr>
        <p:spPr bwMode="auto">
          <a:xfrm>
            <a:off x="2146698" y="1239441"/>
            <a:ext cx="5766197" cy="438150"/>
          </a:xfrm>
          <a:prstGeom prst="rect">
            <a:avLst/>
          </a:prstGeom>
          <a:noFill/>
          <a:ln w="9525">
            <a:noFill/>
            <a:miter lim="800000"/>
            <a:headEnd/>
            <a:tailEnd/>
          </a:ln>
        </p:spPr>
        <p:txBody>
          <a:bodyPr lIns="68569" tIns="34275" rIns="68569" bIns="34275"/>
          <a:lstStyle/>
          <a:p>
            <a:pPr lvl="1">
              <a:buSzPct val="25000"/>
            </a:pPr>
            <a:r>
              <a:rPr lang="en-US" sz="1200" b="1" dirty="0">
                <a:solidFill>
                  <a:srgbClr val="FFFFFF"/>
                </a:solidFill>
              </a:rPr>
              <a:t>Sqoop-based main script that initiates, manages and executes in parallel all other component scripts</a:t>
            </a:r>
            <a:r>
              <a:rPr lang="en-US" sz="1200" dirty="0">
                <a:latin typeface="Courier New" pitchFamily="49" charset="0"/>
                <a:cs typeface="Courier New" pitchFamily="49" charset="0"/>
                <a:sym typeface="Courier New" pitchFamily="49" charset="0"/>
              </a:rPr>
              <a:t> </a:t>
            </a:r>
          </a:p>
        </p:txBody>
      </p:sp>
    </p:spTree>
    <p:extLst>
      <p:ext uri="{BB962C8B-B14F-4D97-AF65-F5344CB8AC3E}">
        <p14:creationId xmlns:p14="http://schemas.microsoft.com/office/powerpoint/2010/main" val="2419461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8129" name="Shape 355"/>
          <p:cNvGrpSpPr>
            <a:grpSpLocks/>
          </p:cNvGrpSpPr>
          <p:nvPr/>
        </p:nvGrpSpPr>
        <p:grpSpPr bwMode="auto">
          <a:xfrm>
            <a:off x="1741885" y="1100138"/>
            <a:ext cx="5038725" cy="3009900"/>
            <a:chOff x="2352176" y="1474670"/>
            <a:chExt cx="6719500" cy="4014215"/>
          </a:xfrm>
        </p:grpSpPr>
        <p:sp>
          <p:nvSpPr>
            <p:cNvPr id="48195" name="Shape 356"/>
            <p:cNvSpPr txBox="1">
              <a:spLocks noChangeArrowheads="1"/>
            </p:cNvSpPr>
            <p:nvPr/>
          </p:nvSpPr>
          <p:spPr bwMode="auto">
            <a:xfrm>
              <a:off x="2352176" y="1474670"/>
              <a:ext cx="6719500" cy="4014215"/>
            </a:xfrm>
            <a:prstGeom prst="rect">
              <a:avLst/>
            </a:prstGeom>
            <a:solidFill>
              <a:schemeClr val="bg1"/>
            </a:solidFill>
            <a:ln w="19050">
              <a:solidFill>
                <a:schemeClr val="accent1"/>
              </a:solidFill>
              <a:miter lim="800000"/>
              <a:headEnd/>
              <a:tailEnd/>
            </a:ln>
          </p:spPr>
          <p:txBody>
            <a:bodyPr lIns="68569" tIns="34275" rIns="68569" bIns="34275" anchor="ctr"/>
            <a:lstStyle/>
            <a:p>
              <a:pPr algn="ctr"/>
              <a:endParaRPr lang="en-US" sz="900">
                <a:solidFill>
                  <a:srgbClr val="FFFFFF"/>
                </a:solidFill>
              </a:endParaRPr>
            </a:p>
          </p:txBody>
        </p:sp>
        <p:sp>
          <p:nvSpPr>
            <p:cNvPr id="48196" name="Shape 357"/>
            <p:cNvSpPr txBox="1">
              <a:spLocks noChangeArrowheads="1"/>
            </p:cNvSpPr>
            <p:nvPr/>
          </p:nvSpPr>
          <p:spPr bwMode="auto">
            <a:xfrm>
              <a:off x="2655543" y="4468639"/>
              <a:ext cx="3576576" cy="584774"/>
            </a:xfrm>
            <a:prstGeom prst="rect">
              <a:avLst/>
            </a:prstGeom>
            <a:noFill/>
            <a:ln w="9525">
              <a:noFill/>
              <a:miter lim="800000"/>
              <a:headEnd/>
              <a:tailEnd/>
            </a:ln>
          </p:spPr>
          <p:txBody>
            <a:bodyPr lIns="68569" tIns="34275" rIns="68569" bIns="34275"/>
            <a:lstStyle/>
            <a:p>
              <a:pPr algn="ctr">
                <a:buSzPct val="25000"/>
              </a:pPr>
              <a:r>
                <a:rPr lang="en-US" sz="1200" b="1" dirty="0">
                  <a:solidFill>
                    <a:srgbClr val="FFFFFF"/>
                  </a:solidFill>
                </a:rPr>
                <a:t>MAPR DISTRIBUTION FOR HADOOP</a:t>
              </a:r>
            </a:p>
          </p:txBody>
        </p:sp>
        <p:sp>
          <p:nvSpPr>
            <p:cNvPr id="48197" name="Shape 358"/>
            <p:cNvSpPr>
              <a:spLocks noChangeArrowheads="1"/>
            </p:cNvSpPr>
            <p:nvPr/>
          </p:nvSpPr>
          <p:spPr bwMode="auto">
            <a:xfrm>
              <a:off x="2518851" y="3324832"/>
              <a:ext cx="1208397" cy="655341"/>
            </a:xfrm>
            <a:prstGeom prst="roundRect">
              <a:avLst>
                <a:gd name="adj" fmla="val 16667"/>
              </a:avLst>
            </a:prstGeom>
            <a:solidFill>
              <a:schemeClr val="accent1"/>
            </a:solidFill>
            <a:ln w="9525">
              <a:noFill/>
              <a:round/>
              <a:headEnd/>
              <a:tailEnd/>
            </a:ln>
          </p:spPr>
          <p:txBody>
            <a:bodyPr lIns="68569" tIns="34275" rIns="68569" bIns="34275" anchor="ctr"/>
            <a:lstStyle/>
            <a:p>
              <a:pPr algn="ctr">
                <a:buSzPct val="25000"/>
              </a:pPr>
              <a:r>
                <a:rPr lang="en-US" sz="825">
                  <a:solidFill>
                    <a:srgbClr val="FFFFFF"/>
                  </a:solidFill>
                </a:rPr>
                <a:t>Sqoop, NFS</a:t>
              </a:r>
            </a:p>
          </p:txBody>
        </p:sp>
        <p:sp>
          <p:nvSpPr>
            <p:cNvPr id="48198" name="Shape 359"/>
            <p:cNvSpPr>
              <a:spLocks noChangeArrowheads="1"/>
            </p:cNvSpPr>
            <p:nvPr/>
          </p:nvSpPr>
          <p:spPr bwMode="auto">
            <a:xfrm>
              <a:off x="5024539" y="3330960"/>
              <a:ext cx="1233397" cy="655341"/>
            </a:xfrm>
            <a:prstGeom prst="roundRect">
              <a:avLst>
                <a:gd name="adj" fmla="val 16667"/>
              </a:avLst>
            </a:prstGeom>
            <a:solidFill>
              <a:schemeClr val="accent1"/>
            </a:solidFill>
            <a:ln w="9525">
              <a:noFill/>
              <a:round/>
              <a:headEnd/>
              <a:tailEnd/>
            </a:ln>
          </p:spPr>
          <p:txBody>
            <a:bodyPr lIns="68569" tIns="34275" rIns="68569" bIns="34275" anchor="ctr"/>
            <a:lstStyle/>
            <a:p>
              <a:pPr algn="ctr">
                <a:buSzPct val="25000"/>
              </a:pPr>
              <a:r>
                <a:rPr lang="en-US" sz="825">
                  <a:solidFill>
                    <a:srgbClr val="FFFFFF"/>
                  </a:solidFill>
                </a:rPr>
                <a:t>Drill</a:t>
              </a:r>
            </a:p>
          </p:txBody>
        </p:sp>
        <p:sp>
          <p:nvSpPr>
            <p:cNvPr id="48199" name="Shape 360"/>
            <p:cNvSpPr>
              <a:spLocks noChangeArrowheads="1"/>
            </p:cNvSpPr>
            <p:nvPr/>
          </p:nvSpPr>
          <p:spPr bwMode="auto">
            <a:xfrm>
              <a:off x="3793919" y="3324832"/>
              <a:ext cx="1208397" cy="655341"/>
            </a:xfrm>
            <a:prstGeom prst="roundRect">
              <a:avLst>
                <a:gd name="adj" fmla="val 16667"/>
              </a:avLst>
            </a:prstGeom>
            <a:solidFill>
              <a:schemeClr val="accent1"/>
            </a:solidFill>
            <a:ln w="9525">
              <a:noFill/>
              <a:round/>
              <a:headEnd/>
              <a:tailEnd/>
            </a:ln>
          </p:spPr>
          <p:txBody>
            <a:bodyPr lIns="68569" tIns="34275" rIns="68569" bIns="34275" anchor="ctr"/>
            <a:lstStyle/>
            <a:p>
              <a:pPr algn="ctr">
                <a:buSzPct val="25000"/>
              </a:pPr>
              <a:r>
                <a:rPr lang="en-US" sz="825">
                  <a:solidFill>
                    <a:srgbClr val="FFFFFF"/>
                  </a:solidFill>
                </a:rPr>
                <a:t>Hive, Pig</a:t>
              </a:r>
            </a:p>
          </p:txBody>
        </p:sp>
        <p:sp>
          <p:nvSpPr>
            <p:cNvPr id="48200" name="Shape 361"/>
            <p:cNvSpPr>
              <a:spLocks noChangeArrowheads="1"/>
            </p:cNvSpPr>
            <p:nvPr/>
          </p:nvSpPr>
          <p:spPr bwMode="auto">
            <a:xfrm>
              <a:off x="2518851" y="4021416"/>
              <a:ext cx="2483463" cy="657053"/>
            </a:xfrm>
            <a:prstGeom prst="roundRect">
              <a:avLst>
                <a:gd name="adj" fmla="val 16667"/>
              </a:avLst>
            </a:prstGeom>
            <a:solidFill>
              <a:schemeClr val="accent1"/>
            </a:solidFill>
            <a:ln w="9525">
              <a:noFill/>
              <a:round/>
              <a:headEnd/>
              <a:tailEnd/>
            </a:ln>
          </p:spPr>
          <p:txBody>
            <a:bodyPr lIns="68569" tIns="34275" rIns="68569" bIns="34275"/>
            <a:lstStyle/>
            <a:p>
              <a:pPr algn="ctr">
                <a:buSzPct val="25000"/>
              </a:pPr>
              <a:r>
                <a:rPr lang="en-US" sz="1425">
                  <a:solidFill>
                    <a:srgbClr val="FFFFFF"/>
                  </a:solidFill>
                </a:rPr>
                <a:t>Ingest, ETL, Batch Processing</a:t>
              </a:r>
            </a:p>
          </p:txBody>
        </p:sp>
        <p:sp>
          <p:nvSpPr>
            <p:cNvPr id="48201" name="Shape 362"/>
            <p:cNvSpPr>
              <a:spLocks noChangeArrowheads="1"/>
            </p:cNvSpPr>
            <p:nvPr/>
          </p:nvSpPr>
          <p:spPr bwMode="auto">
            <a:xfrm>
              <a:off x="7535782" y="4021416"/>
              <a:ext cx="1233397" cy="655341"/>
            </a:xfrm>
            <a:prstGeom prst="roundRect">
              <a:avLst>
                <a:gd name="adj" fmla="val 16667"/>
              </a:avLst>
            </a:prstGeom>
            <a:solidFill>
              <a:schemeClr val="accent1"/>
            </a:solidFill>
            <a:ln w="9525">
              <a:noFill/>
              <a:round/>
              <a:headEnd/>
              <a:tailEnd/>
            </a:ln>
          </p:spPr>
          <p:txBody>
            <a:bodyPr lIns="68569" tIns="34275" rIns="68569" bIns="34275"/>
            <a:lstStyle/>
            <a:p>
              <a:pPr algn="ctr">
                <a:buSzPct val="25000"/>
              </a:pPr>
              <a:r>
                <a:rPr lang="en-US" sz="1425">
                  <a:solidFill>
                    <a:srgbClr val="FFFFFF"/>
                  </a:solidFill>
                </a:rPr>
                <a:t>Operational</a:t>
              </a:r>
            </a:p>
          </p:txBody>
        </p:sp>
        <p:sp>
          <p:nvSpPr>
            <p:cNvPr id="48202" name="Shape 363"/>
            <p:cNvSpPr>
              <a:spLocks noChangeArrowheads="1"/>
            </p:cNvSpPr>
            <p:nvPr/>
          </p:nvSpPr>
          <p:spPr bwMode="auto">
            <a:xfrm>
              <a:off x="5024539" y="4022271"/>
              <a:ext cx="1233397" cy="655341"/>
            </a:xfrm>
            <a:prstGeom prst="roundRect">
              <a:avLst>
                <a:gd name="adj" fmla="val 16667"/>
              </a:avLst>
            </a:prstGeom>
            <a:solidFill>
              <a:schemeClr val="accent1"/>
            </a:solidFill>
            <a:ln w="9525">
              <a:noFill/>
              <a:round/>
              <a:headEnd/>
              <a:tailEnd/>
            </a:ln>
          </p:spPr>
          <p:txBody>
            <a:bodyPr lIns="68569" tIns="34275" rIns="68569" bIns="34275"/>
            <a:lstStyle/>
            <a:p>
              <a:pPr algn="ctr">
                <a:buSzPct val="25000"/>
              </a:pPr>
              <a:r>
                <a:rPr lang="en-US" sz="900">
                  <a:solidFill>
                    <a:srgbClr val="FFFFFF"/>
                  </a:solidFill>
                </a:rPr>
                <a:t>Interactive SQL</a:t>
              </a:r>
            </a:p>
          </p:txBody>
        </p:sp>
        <p:sp>
          <p:nvSpPr>
            <p:cNvPr id="48203" name="Shape 364"/>
            <p:cNvSpPr>
              <a:spLocks noChangeArrowheads="1"/>
            </p:cNvSpPr>
            <p:nvPr/>
          </p:nvSpPr>
          <p:spPr bwMode="auto">
            <a:xfrm>
              <a:off x="7539821" y="3330960"/>
              <a:ext cx="1233397" cy="655341"/>
            </a:xfrm>
            <a:prstGeom prst="roundRect">
              <a:avLst>
                <a:gd name="adj" fmla="val 16667"/>
              </a:avLst>
            </a:prstGeom>
            <a:solidFill>
              <a:schemeClr val="accent1"/>
            </a:solidFill>
            <a:ln w="9525">
              <a:noFill/>
              <a:round/>
              <a:headEnd/>
              <a:tailEnd/>
            </a:ln>
          </p:spPr>
          <p:txBody>
            <a:bodyPr lIns="68569" tIns="34275" rIns="68569" bIns="34275" anchor="ctr"/>
            <a:lstStyle/>
            <a:p>
              <a:pPr algn="ctr">
                <a:buSzPct val="25000"/>
              </a:pPr>
              <a:r>
                <a:rPr lang="en-US" sz="825">
                  <a:solidFill>
                    <a:srgbClr val="FFFFFF"/>
                  </a:solidFill>
                </a:rPr>
                <a:t>MapR-DB / NoSQL,</a:t>
              </a:r>
            </a:p>
            <a:p>
              <a:pPr algn="ctr">
                <a:buSzPct val="25000"/>
              </a:pPr>
              <a:r>
                <a:rPr lang="en-US" sz="825">
                  <a:solidFill>
                    <a:srgbClr val="FFFFFF"/>
                  </a:solidFill>
                </a:rPr>
                <a:t>Search</a:t>
              </a:r>
            </a:p>
          </p:txBody>
        </p:sp>
        <p:sp>
          <p:nvSpPr>
            <p:cNvPr id="48204" name="Shape 365"/>
            <p:cNvSpPr txBox="1">
              <a:spLocks noChangeArrowheads="1"/>
            </p:cNvSpPr>
            <p:nvPr/>
          </p:nvSpPr>
          <p:spPr bwMode="auto">
            <a:xfrm>
              <a:off x="6323096" y="4370935"/>
              <a:ext cx="1086917" cy="246220"/>
            </a:xfrm>
            <a:prstGeom prst="rect">
              <a:avLst/>
            </a:prstGeom>
            <a:noFill/>
            <a:ln w="9525">
              <a:solidFill>
                <a:schemeClr val="bg1"/>
              </a:solidFill>
              <a:miter lim="800000"/>
              <a:headEnd/>
              <a:tailEnd/>
            </a:ln>
          </p:spPr>
          <p:txBody>
            <a:bodyPr lIns="68569" tIns="34275" rIns="68569" bIns="34275"/>
            <a:lstStyle/>
            <a:p>
              <a:pPr algn="ctr">
                <a:buSzPct val="25000"/>
              </a:pPr>
              <a:r>
                <a:rPr lang="en-US" sz="750">
                  <a:solidFill>
                    <a:srgbClr val="FFFFFF"/>
                  </a:solidFill>
                </a:rPr>
                <a:t>MapR-FS</a:t>
              </a:r>
            </a:p>
          </p:txBody>
        </p:sp>
        <p:sp>
          <p:nvSpPr>
            <p:cNvPr id="48205" name="Shape 366"/>
            <p:cNvSpPr>
              <a:spLocks noChangeArrowheads="1"/>
            </p:cNvSpPr>
            <p:nvPr/>
          </p:nvSpPr>
          <p:spPr bwMode="auto">
            <a:xfrm>
              <a:off x="6280162" y="4022271"/>
              <a:ext cx="1233397" cy="655341"/>
            </a:xfrm>
            <a:prstGeom prst="roundRect">
              <a:avLst>
                <a:gd name="adj" fmla="val 16667"/>
              </a:avLst>
            </a:prstGeom>
            <a:solidFill>
              <a:schemeClr val="accent1"/>
            </a:solidFill>
            <a:ln w="9525">
              <a:noFill/>
              <a:round/>
              <a:headEnd/>
              <a:tailEnd/>
            </a:ln>
          </p:spPr>
          <p:txBody>
            <a:bodyPr lIns="68569" tIns="34275" rIns="68569" bIns="34275"/>
            <a:lstStyle/>
            <a:p>
              <a:pPr algn="ctr">
                <a:buSzPct val="25000"/>
              </a:pPr>
              <a:r>
                <a:rPr lang="en-US" sz="1425">
                  <a:solidFill>
                    <a:srgbClr val="FFFFFF"/>
                  </a:solidFill>
                </a:rPr>
                <a:t>Real-time Processing</a:t>
              </a:r>
            </a:p>
          </p:txBody>
        </p:sp>
        <p:grpSp>
          <p:nvGrpSpPr>
            <p:cNvPr id="48206" name="Shape 367"/>
            <p:cNvGrpSpPr>
              <a:grpSpLocks/>
            </p:cNvGrpSpPr>
            <p:nvPr/>
          </p:nvGrpSpPr>
          <p:grpSpPr bwMode="auto">
            <a:xfrm>
              <a:off x="2518852" y="4734692"/>
              <a:ext cx="6250329" cy="660338"/>
              <a:chOff x="2984231" y="4591828"/>
              <a:chExt cx="6858000" cy="612648"/>
            </a:xfrm>
          </p:grpSpPr>
          <p:sp>
            <p:nvSpPr>
              <p:cNvPr id="48208" name="Shape 368"/>
              <p:cNvSpPr>
                <a:spLocks noChangeArrowheads="1"/>
              </p:cNvSpPr>
              <p:nvPr/>
            </p:nvSpPr>
            <p:spPr bwMode="auto">
              <a:xfrm>
                <a:off x="2984231" y="4591828"/>
                <a:ext cx="6858000" cy="612648"/>
              </a:xfrm>
              <a:prstGeom prst="roundRect">
                <a:avLst>
                  <a:gd name="adj" fmla="val 16667"/>
                </a:avLst>
              </a:prstGeom>
              <a:solidFill>
                <a:schemeClr val="accent1"/>
              </a:solidFill>
              <a:ln w="9525">
                <a:noFill/>
                <a:round/>
                <a:headEnd/>
                <a:tailEnd/>
              </a:ln>
            </p:spPr>
            <p:txBody>
              <a:bodyPr lIns="68569" tIns="34275" rIns="68569" bIns="34275" anchor="b"/>
              <a:lstStyle/>
              <a:p>
                <a:pPr algn="ctr">
                  <a:buSzPct val="25000"/>
                </a:pPr>
                <a:r>
                  <a:rPr lang="en-US" sz="1425" b="1">
                    <a:solidFill>
                      <a:srgbClr val="FFFFFF"/>
                    </a:solidFill>
                  </a:rPr>
                  <a:t>MapR</a:t>
                </a:r>
                <a:r>
                  <a:rPr lang="en-US" sz="1425">
                    <a:solidFill>
                      <a:srgbClr val="FFFFFF"/>
                    </a:solidFill>
                  </a:rPr>
                  <a:t> Data Platform</a:t>
                </a:r>
              </a:p>
            </p:txBody>
          </p:sp>
          <p:sp>
            <p:nvSpPr>
              <p:cNvPr id="48209" name="Shape 369"/>
              <p:cNvSpPr txBox="1">
                <a:spLocks noChangeArrowheads="1"/>
              </p:cNvSpPr>
              <p:nvPr/>
            </p:nvSpPr>
            <p:spPr bwMode="auto">
              <a:xfrm>
                <a:off x="3122611" y="4652171"/>
                <a:ext cx="1192591" cy="228439"/>
              </a:xfrm>
              <a:prstGeom prst="rect">
                <a:avLst/>
              </a:prstGeom>
              <a:noFill/>
              <a:ln w="9525">
                <a:solidFill>
                  <a:schemeClr val="bg1"/>
                </a:solidFill>
                <a:miter lim="800000"/>
                <a:headEnd/>
                <a:tailEnd/>
              </a:ln>
            </p:spPr>
            <p:txBody>
              <a:bodyPr lIns="68569" tIns="34275" rIns="68569" bIns="34275"/>
              <a:lstStyle/>
              <a:p>
                <a:pPr algn="ctr">
                  <a:buSzPct val="25000"/>
                </a:pPr>
                <a:r>
                  <a:rPr lang="en-US" sz="750">
                    <a:solidFill>
                      <a:srgbClr val="FFFFFF"/>
                    </a:solidFill>
                  </a:rPr>
                  <a:t>NFS</a:t>
                </a:r>
              </a:p>
            </p:txBody>
          </p:sp>
          <p:sp>
            <p:nvSpPr>
              <p:cNvPr id="48210" name="Shape 370"/>
              <p:cNvSpPr txBox="1">
                <a:spLocks noChangeArrowheads="1"/>
              </p:cNvSpPr>
              <p:nvPr/>
            </p:nvSpPr>
            <p:spPr bwMode="auto">
              <a:xfrm>
                <a:off x="4913237" y="4652171"/>
                <a:ext cx="1192591" cy="228439"/>
              </a:xfrm>
              <a:prstGeom prst="rect">
                <a:avLst/>
              </a:prstGeom>
              <a:noFill/>
              <a:ln w="9525">
                <a:solidFill>
                  <a:schemeClr val="bg1"/>
                </a:solidFill>
                <a:miter lim="800000"/>
                <a:headEnd/>
                <a:tailEnd/>
              </a:ln>
            </p:spPr>
            <p:txBody>
              <a:bodyPr lIns="68569" tIns="34275" rIns="68569" bIns="34275"/>
              <a:lstStyle/>
              <a:p>
                <a:pPr algn="ctr">
                  <a:buSzPct val="25000"/>
                </a:pPr>
                <a:r>
                  <a:rPr lang="en-US" sz="750">
                    <a:solidFill>
                      <a:srgbClr val="FFFFFF"/>
                    </a:solidFill>
                  </a:rPr>
                  <a:t>MapR-FS</a:t>
                </a:r>
              </a:p>
            </p:txBody>
          </p:sp>
          <p:sp>
            <p:nvSpPr>
              <p:cNvPr id="48211" name="Shape 371"/>
              <p:cNvSpPr txBox="1">
                <a:spLocks noChangeArrowheads="1"/>
              </p:cNvSpPr>
              <p:nvPr/>
            </p:nvSpPr>
            <p:spPr bwMode="auto">
              <a:xfrm>
                <a:off x="6703864" y="4645714"/>
                <a:ext cx="1191451" cy="228439"/>
              </a:xfrm>
              <a:prstGeom prst="rect">
                <a:avLst/>
              </a:prstGeom>
              <a:noFill/>
              <a:ln w="9525">
                <a:solidFill>
                  <a:schemeClr val="bg1"/>
                </a:solidFill>
                <a:miter lim="800000"/>
                <a:headEnd/>
                <a:tailEnd/>
              </a:ln>
            </p:spPr>
            <p:txBody>
              <a:bodyPr lIns="68569" tIns="34275" rIns="68569" bIns="34275"/>
              <a:lstStyle/>
              <a:p>
                <a:pPr algn="ctr">
                  <a:buSzPct val="25000"/>
                </a:pPr>
                <a:r>
                  <a:rPr lang="en-US" sz="750">
                    <a:solidFill>
                      <a:srgbClr val="FFFFFF"/>
                    </a:solidFill>
                  </a:rPr>
                  <a:t>MapR-DB</a:t>
                </a:r>
              </a:p>
            </p:txBody>
          </p:sp>
          <p:sp>
            <p:nvSpPr>
              <p:cNvPr id="48212" name="Shape 372"/>
              <p:cNvSpPr txBox="1">
                <a:spLocks noChangeArrowheads="1"/>
              </p:cNvSpPr>
              <p:nvPr/>
            </p:nvSpPr>
            <p:spPr bwMode="auto">
              <a:xfrm>
                <a:off x="8493350" y="4655807"/>
                <a:ext cx="1191451" cy="228439"/>
              </a:xfrm>
              <a:prstGeom prst="rect">
                <a:avLst/>
              </a:prstGeom>
              <a:noFill/>
              <a:ln w="9525">
                <a:solidFill>
                  <a:schemeClr val="bg1"/>
                </a:solidFill>
                <a:miter lim="800000"/>
                <a:headEnd/>
                <a:tailEnd/>
              </a:ln>
            </p:spPr>
            <p:txBody>
              <a:bodyPr lIns="68569" tIns="34275" rIns="68569" bIns="34275"/>
              <a:lstStyle/>
              <a:p>
                <a:pPr algn="ctr">
                  <a:buSzPct val="25000"/>
                </a:pPr>
                <a:r>
                  <a:rPr lang="en-US" sz="750" dirty="0">
                    <a:solidFill>
                      <a:srgbClr val="FFFFFF"/>
                    </a:solidFill>
                  </a:rPr>
                  <a:t>HBase API</a:t>
                </a:r>
              </a:p>
            </p:txBody>
          </p:sp>
        </p:grpSp>
        <p:sp>
          <p:nvSpPr>
            <p:cNvPr id="48207" name="Shape 373"/>
            <p:cNvSpPr>
              <a:spLocks noChangeArrowheads="1"/>
            </p:cNvSpPr>
            <p:nvPr/>
          </p:nvSpPr>
          <p:spPr bwMode="auto">
            <a:xfrm>
              <a:off x="6280162" y="3324832"/>
              <a:ext cx="1233397" cy="655341"/>
            </a:xfrm>
            <a:prstGeom prst="roundRect">
              <a:avLst>
                <a:gd name="adj" fmla="val 16667"/>
              </a:avLst>
            </a:prstGeom>
            <a:solidFill>
              <a:schemeClr val="accent1"/>
            </a:solidFill>
            <a:ln w="9525">
              <a:noFill/>
              <a:round/>
              <a:headEnd/>
              <a:tailEnd/>
            </a:ln>
          </p:spPr>
          <p:txBody>
            <a:bodyPr lIns="68569" tIns="34275" rIns="68569" bIns="34275" anchor="ctr"/>
            <a:lstStyle/>
            <a:p>
              <a:pPr algn="ctr">
                <a:buSzPct val="25000"/>
              </a:pPr>
              <a:r>
                <a:rPr lang="en-US" sz="750">
                  <a:solidFill>
                    <a:srgbClr val="FFFFFF"/>
                  </a:solidFill>
                </a:rPr>
                <a:t>Spark Streaming, Mahout, MLLib, SparkSQL</a:t>
              </a:r>
            </a:p>
          </p:txBody>
        </p:sp>
      </p:grpSp>
      <p:grpSp>
        <p:nvGrpSpPr>
          <p:cNvPr id="48130" name="Shape 374"/>
          <p:cNvGrpSpPr>
            <a:grpSpLocks/>
          </p:cNvGrpSpPr>
          <p:nvPr/>
        </p:nvGrpSpPr>
        <p:grpSpPr bwMode="auto">
          <a:xfrm>
            <a:off x="2843214" y="1901429"/>
            <a:ext cx="848915" cy="253603"/>
            <a:chOff x="4417001" y="2555975"/>
            <a:chExt cx="1131012" cy="338380"/>
          </a:xfrm>
        </p:grpSpPr>
        <p:pic>
          <p:nvPicPr>
            <p:cNvPr id="48192" name="Shape 375"/>
            <p:cNvPicPr preferRelativeResize="0">
              <a:picLocks noChangeAspect="1" noChangeArrowheads="1"/>
            </p:cNvPicPr>
            <p:nvPr/>
          </p:nvPicPr>
          <p:blipFill>
            <a:blip r:embed="rId3"/>
            <a:srcRect/>
            <a:stretch>
              <a:fillRect/>
            </a:stretch>
          </p:blipFill>
          <p:spPr bwMode="auto">
            <a:xfrm>
              <a:off x="4417001" y="2555975"/>
              <a:ext cx="914400" cy="185980"/>
            </a:xfrm>
            <a:prstGeom prst="rect">
              <a:avLst/>
            </a:prstGeom>
            <a:noFill/>
            <a:ln w="9525">
              <a:noFill/>
              <a:miter lim="800000"/>
              <a:headEnd/>
              <a:tailEnd/>
            </a:ln>
          </p:spPr>
        </p:pic>
        <p:pic>
          <p:nvPicPr>
            <p:cNvPr id="48193" name="Shape 376"/>
            <p:cNvPicPr preferRelativeResize="0">
              <a:picLocks noChangeAspect="1" noChangeArrowheads="1"/>
            </p:cNvPicPr>
            <p:nvPr/>
          </p:nvPicPr>
          <p:blipFill>
            <a:blip r:embed="rId3"/>
            <a:srcRect/>
            <a:stretch>
              <a:fillRect/>
            </a:stretch>
          </p:blipFill>
          <p:spPr bwMode="auto">
            <a:xfrm>
              <a:off x="4519457" y="2648965"/>
              <a:ext cx="914400" cy="185980"/>
            </a:xfrm>
            <a:prstGeom prst="rect">
              <a:avLst/>
            </a:prstGeom>
            <a:noFill/>
            <a:ln w="9525">
              <a:noFill/>
              <a:miter lim="800000"/>
              <a:headEnd/>
              <a:tailEnd/>
            </a:ln>
          </p:spPr>
        </p:pic>
        <p:pic>
          <p:nvPicPr>
            <p:cNvPr id="48194" name="Shape 377"/>
            <p:cNvPicPr preferRelativeResize="0">
              <a:picLocks noChangeAspect="1" noChangeArrowheads="1"/>
            </p:cNvPicPr>
            <p:nvPr/>
          </p:nvPicPr>
          <p:blipFill>
            <a:blip r:embed="rId3"/>
            <a:srcRect/>
            <a:stretch>
              <a:fillRect/>
            </a:stretch>
          </p:blipFill>
          <p:spPr bwMode="auto">
            <a:xfrm>
              <a:off x="4633614" y="2708375"/>
              <a:ext cx="914400" cy="185980"/>
            </a:xfrm>
            <a:prstGeom prst="rect">
              <a:avLst/>
            </a:prstGeom>
            <a:noFill/>
            <a:ln w="9525">
              <a:noFill/>
              <a:miter lim="800000"/>
              <a:headEnd/>
              <a:tailEnd/>
            </a:ln>
          </p:spPr>
        </p:pic>
      </p:grpSp>
      <p:sp>
        <p:nvSpPr>
          <p:cNvPr id="48131" name="Shape 378"/>
          <p:cNvSpPr txBox="1">
            <a:spLocks noGrp="1"/>
          </p:cNvSpPr>
          <p:nvPr>
            <p:ph type="title"/>
          </p:nvPr>
        </p:nvSpPr>
        <p:spPr>
          <a:xfrm>
            <a:off x="344091" y="150019"/>
            <a:ext cx="8224838" cy="692944"/>
          </a:xfrm>
        </p:spPr>
        <p:txBody>
          <a:bodyPr vert="horz" lIns="91406" tIns="45694" rIns="91406" bIns="45694" rtlCol="0" anchor="ctr">
            <a:normAutofit/>
          </a:bodyPr>
          <a:lstStyle/>
          <a:p>
            <a:pPr eaLnBrk="1" hangingPunct="1">
              <a:spcBef>
                <a:spcPct val="0"/>
              </a:spcBef>
              <a:buSzPct val="25000"/>
              <a:buFontTx/>
              <a:buNone/>
            </a:pPr>
            <a:r>
              <a:rPr lang="en-US" smtClean="0">
                <a:latin typeface="Arial" charset="0"/>
                <a:cs typeface="Arial" charset="0"/>
                <a:sym typeface="Arial" charset="0"/>
              </a:rPr>
              <a:t>High Level ETL Ecosystem</a:t>
            </a:r>
          </a:p>
        </p:txBody>
      </p:sp>
      <p:grpSp>
        <p:nvGrpSpPr>
          <p:cNvPr id="48132" name="Shape 379"/>
          <p:cNvGrpSpPr>
            <a:grpSpLocks/>
          </p:cNvGrpSpPr>
          <p:nvPr/>
        </p:nvGrpSpPr>
        <p:grpSpPr bwMode="auto">
          <a:xfrm>
            <a:off x="373857" y="1108472"/>
            <a:ext cx="1143000" cy="3005138"/>
            <a:chOff x="513556" y="854075"/>
            <a:chExt cx="1525587" cy="4008438"/>
          </a:xfrm>
        </p:grpSpPr>
        <p:sp>
          <p:nvSpPr>
            <p:cNvPr id="380" name="Shape 380"/>
            <p:cNvSpPr/>
            <p:nvPr/>
          </p:nvSpPr>
          <p:spPr>
            <a:xfrm>
              <a:off x="513556" y="854075"/>
              <a:ext cx="1525587" cy="419266"/>
            </a:xfrm>
            <a:prstGeom prst="rect">
              <a:avLst/>
            </a:prstGeom>
            <a:solidFill>
              <a:schemeClr val="accent4"/>
            </a:solidFill>
            <a:ln>
              <a:noFill/>
            </a:ln>
          </p:spPr>
          <p:txBody>
            <a:bodyPr lIns="68569" tIns="34275" rIns="68569" bIns="34275" anchor="ctr"/>
            <a:lstStyle/>
            <a:p>
              <a:pPr algn="ctr">
                <a:buSzPct val="25000"/>
                <a:defRPr/>
              </a:pPr>
              <a:r>
                <a:rPr lang="en-US" sz="1200" kern="0">
                  <a:solidFill>
                    <a:srgbClr val="FFFFFF"/>
                  </a:solidFill>
                  <a:latin typeface="Arial"/>
                  <a:ea typeface="Arial"/>
                  <a:cs typeface="Arial"/>
                  <a:sym typeface="Arial"/>
                </a:rPr>
                <a:t>Data Sources</a:t>
              </a:r>
            </a:p>
          </p:txBody>
        </p:sp>
        <p:sp>
          <p:nvSpPr>
            <p:cNvPr id="48191" name="Shape 381"/>
            <p:cNvSpPr>
              <a:spLocks noChangeArrowheads="1"/>
            </p:cNvSpPr>
            <p:nvPr/>
          </p:nvSpPr>
          <p:spPr bwMode="auto">
            <a:xfrm>
              <a:off x="513556" y="1281907"/>
              <a:ext cx="1525587" cy="3580605"/>
            </a:xfrm>
            <a:prstGeom prst="rect">
              <a:avLst/>
            </a:prstGeom>
            <a:noFill/>
            <a:ln w="9525">
              <a:solidFill>
                <a:srgbClr val="000000"/>
              </a:solidFill>
              <a:prstDash val="dash"/>
              <a:round/>
              <a:headEnd/>
              <a:tailEnd/>
            </a:ln>
          </p:spPr>
          <p:txBody>
            <a:bodyPr lIns="68569" tIns="34275" rIns="68569" bIns="34275"/>
            <a:lstStyle/>
            <a:p>
              <a:endParaRPr lang="en-US" sz="1425" dirty="0"/>
            </a:p>
            <a:p>
              <a:endParaRPr lang="en-US" sz="1425" dirty="0"/>
            </a:p>
            <a:p>
              <a:endParaRPr lang="en-US" sz="1425" dirty="0"/>
            </a:p>
            <a:p>
              <a:pPr>
                <a:buSzPct val="25000"/>
              </a:pPr>
              <a:r>
                <a:rPr lang="en-US" sz="1425" dirty="0"/>
                <a:t>CSV</a:t>
              </a:r>
            </a:p>
            <a:p>
              <a:pPr>
                <a:buSzPct val="25000"/>
              </a:pPr>
              <a:r>
                <a:rPr lang="en-US" sz="1425" dirty="0"/>
                <a:t>TSV</a:t>
              </a:r>
            </a:p>
            <a:p>
              <a:pPr>
                <a:buSzPct val="25000"/>
              </a:pPr>
              <a:r>
                <a:rPr lang="en-US" sz="1425" dirty="0"/>
                <a:t>NDB</a:t>
              </a:r>
            </a:p>
            <a:p>
              <a:pPr>
                <a:buSzPct val="25000"/>
              </a:pPr>
              <a:r>
                <a:rPr lang="en-US" sz="1425" dirty="0"/>
                <a:t>Text data </a:t>
              </a:r>
            </a:p>
            <a:p>
              <a:pPr>
                <a:buSzPct val="25000"/>
              </a:pPr>
              <a:r>
                <a:rPr lang="en-US" sz="1425" dirty="0"/>
                <a:t>Proprietary Data</a:t>
              </a:r>
            </a:p>
            <a:p>
              <a:pPr>
                <a:buSzPct val="25000"/>
              </a:pPr>
              <a:r>
                <a:rPr lang="en-US" sz="1425" dirty="0"/>
                <a:t>… and more.</a:t>
              </a:r>
            </a:p>
            <a:p>
              <a:endParaRPr lang="en-US" sz="825" dirty="0"/>
            </a:p>
          </p:txBody>
        </p:sp>
      </p:grpSp>
      <p:sp>
        <p:nvSpPr>
          <p:cNvPr id="48133" name="Shape 382"/>
          <p:cNvSpPr txBox="1">
            <a:spLocks noChangeArrowheads="1"/>
          </p:cNvSpPr>
          <p:nvPr/>
        </p:nvSpPr>
        <p:spPr bwMode="auto">
          <a:xfrm>
            <a:off x="8054579" y="332185"/>
            <a:ext cx="1087041" cy="230981"/>
          </a:xfrm>
          <a:prstGeom prst="rect">
            <a:avLst/>
          </a:prstGeom>
          <a:noFill/>
          <a:ln w="9525">
            <a:noFill/>
            <a:miter lim="800000"/>
            <a:headEnd/>
            <a:tailEnd/>
          </a:ln>
        </p:spPr>
        <p:txBody>
          <a:bodyPr lIns="68569" tIns="34275" rIns="68569" bIns="34275"/>
          <a:lstStyle/>
          <a:p>
            <a:pPr>
              <a:buSzPct val="25000"/>
            </a:pPr>
            <a:r>
              <a:rPr lang="en-US" sz="1425">
                <a:solidFill>
                  <a:srgbClr val="FFFFFF"/>
                </a:solidFill>
              </a:rPr>
              <a:t>Data Movement</a:t>
            </a:r>
          </a:p>
        </p:txBody>
      </p:sp>
      <p:sp>
        <p:nvSpPr>
          <p:cNvPr id="48134" name="Shape 383"/>
          <p:cNvSpPr txBox="1">
            <a:spLocks noChangeArrowheads="1"/>
          </p:cNvSpPr>
          <p:nvPr/>
        </p:nvSpPr>
        <p:spPr bwMode="auto">
          <a:xfrm>
            <a:off x="8054579" y="563167"/>
            <a:ext cx="1087041" cy="230981"/>
          </a:xfrm>
          <a:prstGeom prst="rect">
            <a:avLst/>
          </a:prstGeom>
          <a:noFill/>
          <a:ln w="9525">
            <a:noFill/>
            <a:miter lim="800000"/>
            <a:headEnd/>
            <a:tailEnd/>
          </a:ln>
        </p:spPr>
        <p:txBody>
          <a:bodyPr lIns="68569" tIns="34275" rIns="68569" bIns="34275"/>
          <a:lstStyle/>
          <a:p>
            <a:pPr>
              <a:buSzPct val="25000"/>
            </a:pPr>
            <a:r>
              <a:rPr lang="en-US" sz="1425">
                <a:solidFill>
                  <a:srgbClr val="FFFFFF"/>
                </a:solidFill>
              </a:rPr>
              <a:t>Data Access</a:t>
            </a:r>
          </a:p>
        </p:txBody>
      </p:sp>
      <p:grpSp>
        <p:nvGrpSpPr>
          <p:cNvPr id="48135" name="Shape 384"/>
          <p:cNvGrpSpPr>
            <a:grpSpLocks/>
          </p:cNvGrpSpPr>
          <p:nvPr/>
        </p:nvGrpSpPr>
        <p:grpSpPr bwMode="auto">
          <a:xfrm>
            <a:off x="6950870" y="482204"/>
            <a:ext cx="1740694" cy="4257675"/>
            <a:chOff x="9267722" y="642937"/>
            <a:chExt cx="2320925" cy="5677679"/>
          </a:xfrm>
        </p:grpSpPr>
        <p:cxnSp>
          <p:nvCxnSpPr>
            <p:cNvPr id="48168" name="Shape 385"/>
            <p:cNvCxnSpPr>
              <a:cxnSpLocks noChangeShapeType="1"/>
            </p:cNvCxnSpPr>
            <p:nvPr/>
          </p:nvCxnSpPr>
          <p:spPr bwMode="auto">
            <a:xfrm>
              <a:off x="10047288" y="642937"/>
              <a:ext cx="609599" cy="0"/>
            </a:xfrm>
            <a:prstGeom prst="straightConnector1">
              <a:avLst/>
            </a:prstGeom>
            <a:noFill/>
            <a:ln w="25400">
              <a:solidFill>
                <a:schemeClr val="bg1"/>
              </a:solidFill>
              <a:round/>
              <a:headEnd/>
              <a:tailEnd type="triangle" w="lg" len="lg"/>
            </a:ln>
          </p:spPr>
        </p:cxnSp>
        <p:grpSp>
          <p:nvGrpSpPr>
            <p:cNvPr id="48169" name="Shape 386"/>
            <p:cNvGrpSpPr>
              <a:grpSpLocks/>
            </p:cNvGrpSpPr>
            <p:nvPr/>
          </p:nvGrpSpPr>
          <p:grpSpPr bwMode="auto">
            <a:xfrm>
              <a:off x="9267723" y="2167983"/>
              <a:ext cx="2320924" cy="1264651"/>
              <a:chOff x="9320213" y="795974"/>
              <a:chExt cx="2320924" cy="1264651"/>
            </a:xfrm>
          </p:grpSpPr>
          <p:cxnSp>
            <p:nvCxnSpPr>
              <p:cNvPr id="48185" name="Shape 387"/>
              <p:cNvCxnSpPr>
                <a:cxnSpLocks noChangeShapeType="1"/>
              </p:cNvCxnSpPr>
              <p:nvPr/>
            </p:nvCxnSpPr>
            <p:spPr bwMode="auto">
              <a:xfrm>
                <a:off x="10047288" y="904875"/>
                <a:ext cx="609599" cy="0"/>
              </a:xfrm>
              <a:prstGeom prst="straightConnector1">
                <a:avLst/>
              </a:prstGeom>
              <a:noFill/>
              <a:ln w="25400">
                <a:solidFill>
                  <a:schemeClr val="bg1"/>
                </a:solidFill>
                <a:prstDash val="dash"/>
                <a:round/>
                <a:headEnd/>
                <a:tailEnd type="triangle" w="lg" len="lg"/>
              </a:ln>
            </p:spPr>
          </p:cxnSp>
          <p:grpSp>
            <p:nvGrpSpPr>
              <p:cNvPr id="48186" name="Shape 388"/>
              <p:cNvGrpSpPr>
                <a:grpSpLocks/>
              </p:cNvGrpSpPr>
              <p:nvPr/>
            </p:nvGrpSpPr>
            <p:grpSpPr bwMode="auto">
              <a:xfrm>
                <a:off x="9320213" y="795974"/>
                <a:ext cx="2320924" cy="1264651"/>
                <a:chOff x="9320213" y="795974"/>
                <a:chExt cx="2320924" cy="1264651"/>
              </a:xfrm>
            </p:grpSpPr>
            <p:sp>
              <p:nvSpPr>
                <p:cNvPr id="48188" name="Shape 389"/>
                <p:cNvSpPr txBox="1">
                  <a:spLocks noChangeArrowheads="1"/>
                </p:cNvSpPr>
                <p:nvPr/>
              </p:nvSpPr>
              <p:spPr bwMode="auto">
                <a:xfrm>
                  <a:off x="9320213" y="1262425"/>
                  <a:ext cx="2320924" cy="798200"/>
                </a:xfrm>
                <a:prstGeom prst="rect">
                  <a:avLst/>
                </a:prstGeom>
                <a:noFill/>
                <a:ln w="19050">
                  <a:solidFill>
                    <a:srgbClr val="00274C"/>
                  </a:solidFill>
                  <a:prstDash val="dot"/>
                  <a:miter lim="800000"/>
                  <a:headEnd/>
                  <a:tailEnd/>
                </a:ln>
              </p:spPr>
              <p:txBody>
                <a:bodyPr lIns="68569" tIns="34275" rIns="68569" bIns="34275" anchor="ctr"/>
                <a:lstStyle/>
                <a:p>
                  <a:pPr algn="ctr"/>
                  <a:endParaRPr lang="en-US" sz="1200"/>
                </a:p>
              </p:txBody>
            </p:sp>
            <p:sp>
              <p:nvSpPr>
                <p:cNvPr id="390" name="Shape 390"/>
                <p:cNvSpPr/>
                <p:nvPr/>
              </p:nvSpPr>
              <p:spPr>
                <a:xfrm>
                  <a:off x="9320212" y="796724"/>
                  <a:ext cx="2320925" cy="454087"/>
                </a:xfrm>
                <a:prstGeom prst="rect">
                  <a:avLst/>
                </a:prstGeom>
                <a:solidFill>
                  <a:schemeClr val="accent4"/>
                </a:solidFill>
                <a:ln>
                  <a:noFill/>
                </a:ln>
              </p:spPr>
              <p:txBody>
                <a:bodyPr lIns="68569" tIns="34275" rIns="68569" bIns="34275" anchor="ctr"/>
                <a:lstStyle/>
                <a:p>
                  <a:pPr algn="ctr">
                    <a:buSzPct val="25000"/>
                    <a:defRPr/>
                  </a:pPr>
                  <a:r>
                    <a:rPr lang="en-US" sz="1349" kern="0">
                      <a:solidFill>
                        <a:srgbClr val="FFFFFF"/>
                      </a:solidFill>
                      <a:latin typeface="Arial"/>
                      <a:ea typeface="Arial"/>
                      <a:cs typeface="Arial"/>
                      <a:sym typeface="Arial"/>
                    </a:rPr>
                    <a:t>Visualization</a:t>
                  </a:r>
                </a:p>
              </p:txBody>
            </p:sp>
          </p:grpSp>
          <p:pic>
            <p:nvPicPr>
              <p:cNvPr id="48187" name="Shape 391" descr="tableau logo.png"/>
              <p:cNvPicPr preferRelativeResize="0">
                <a:picLocks noChangeAspect="1" noChangeArrowheads="1"/>
              </p:cNvPicPr>
              <p:nvPr/>
            </p:nvPicPr>
            <p:blipFill>
              <a:blip r:embed="rId4"/>
              <a:srcRect/>
              <a:stretch>
                <a:fillRect/>
              </a:stretch>
            </p:blipFill>
            <p:spPr bwMode="auto">
              <a:xfrm>
                <a:off x="9603557" y="1489755"/>
                <a:ext cx="1754236" cy="343538"/>
              </a:xfrm>
              <a:prstGeom prst="rect">
                <a:avLst/>
              </a:prstGeom>
              <a:noFill/>
              <a:ln w="9525">
                <a:noFill/>
                <a:miter lim="800000"/>
                <a:headEnd/>
                <a:tailEnd/>
              </a:ln>
            </p:spPr>
          </p:pic>
        </p:grpSp>
        <p:sp>
          <p:nvSpPr>
            <p:cNvPr id="392" name="Shape 392"/>
            <p:cNvSpPr/>
            <p:nvPr/>
          </p:nvSpPr>
          <p:spPr>
            <a:xfrm>
              <a:off x="9267722" y="3638960"/>
              <a:ext cx="2320925" cy="454087"/>
            </a:xfrm>
            <a:prstGeom prst="rect">
              <a:avLst/>
            </a:prstGeom>
            <a:solidFill>
              <a:schemeClr val="accent4"/>
            </a:solidFill>
            <a:ln>
              <a:noFill/>
            </a:ln>
          </p:spPr>
          <p:txBody>
            <a:bodyPr lIns="68569" tIns="34275" rIns="68569" bIns="34275" anchor="ctr"/>
            <a:lstStyle/>
            <a:p>
              <a:pPr algn="ctr">
                <a:buSzPct val="25000"/>
                <a:defRPr/>
              </a:pPr>
              <a:r>
                <a:rPr lang="en-US" sz="1200" kern="0">
                  <a:solidFill>
                    <a:srgbClr val="FFFFFF"/>
                  </a:solidFill>
                  <a:latin typeface="Arial"/>
                  <a:ea typeface="Arial"/>
                  <a:cs typeface="Arial"/>
                  <a:sym typeface="Arial"/>
                </a:rPr>
                <a:t>Analytics</a:t>
              </a:r>
            </a:p>
          </p:txBody>
        </p:sp>
        <p:sp>
          <p:nvSpPr>
            <p:cNvPr id="48171" name="Shape 393"/>
            <p:cNvSpPr txBox="1">
              <a:spLocks noChangeArrowheads="1"/>
            </p:cNvSpPr>
            <p:nvPr/>
          </p:nvSpPr>
          <p:spPr bwMode="auto">
            <a:xfrm>
              <a:off x="9267722" y="4107160"/>
              <a:ext cx="2320924" cy="798200"/>
            </a:xfrm>
            <a:prstGeom prst="rect">
              <a:avLst/>
            </a:prstGeom>
            <a:noFill/>
            <a:ln w="19050">
              <a:solidFill>
                <a:srgbClr val="00274C"/>
              </a:solidFill>
              <a:prstDash val="dot"/>
              <a:miter lim="800000"/>
              <a:headEnd/>
              <a:tailEnd/>
            </a:ln>
          </p:spPr>
          <p:txBody>
            <a:bodyPr lIns="68569" tIns="34275" rIns="68569" bIns="34275" anchor="ctr"/>
            <a:lstStyle/>
            <a:p>
              <a:pPr algn="ctr"/>
              <a:endParaRPr lang="en-US" sz="1200"/>
            </a:p>
          </p:txBody>
        </p:sp>
        <p:pic>
          <p:nvPicPr>
            <p:cNvPr id="48172" name="Shape 394" descr="sas logo.jpeg"/>
            <p:cNvPicPr preferRelativeResize="0">
              <a:picLocks noChangeAspect="1" noChangeArrowheads="1"/>
            </p:cNvPicPr>
            <p:nvPr/>
          </p:nvPicPr>
          <p:blipFill>
            <a:blip r:embed="rId5"/>
            <a:srcRect t="23122" b="29630"/>
            <a:stretch>
              <a:fillRect/>
            </a:stretch>
          </p:blipFill>
          <p:spPr bwMode="auto">
            <a:xfrm>
              <a:off x="9321434" y="4323380"/>
              <a:ext cx="1103552" cy="365759"/>
            </a:xfrm>
            <a:prstGeom prst="rect">
              <a:avLst/>
            </a:prstGeom>
            <a:noFill/>
            <a:ln w="9525">
              <a:noFill/>
              <a:miter lim="800000"/>
              <a:headEnd/>
              <a:tailEnd/>
            </a:ln>
          </p:spPr>
        </p:pic>
        <p:pic>
          <p:nvPicPr>
            <p:cNvPr id="48173" name="Shape 395"/>
            <p:cNvPicPr preferRelativeResize="0">
              <a:picLocks noChangeAspect="1" noChangeArrowheads="1"/>
            </p:cNvPicPr>
            <p:nvPr/>
          </p:nvPicPr>
          <p:blipFill>
            <a:blip r:embed="rId6"/>
            <a:srcRect/>
            <a:stretch>
              <a:fillRect/>
            </a:stretch>
          </p:blipFill>
          <p:spPr bwMode="auto">
            <a:xfrm>
              <a:off x="10908722" y="4277660"/>
              <a:ext cx="457200" cy="457200"/>
            </a:xfrm>
            <a:prstGeom prst="rect">
              <a:avLst/>
            </a:prstGeom>
            <a:noFill/>
            <a:ln w="9525">
              <a:noFill/>
              <a:miter lim="800000"/>
              <a:headEnd/>
              <a:tailEnd/>
            </a:ln>
          </p:spPr>
        </p:pic>
        <p:grpSp>
          <p:nvGrpSpPr>
            <p:cNvPr id="48174" name="Shape 396"/>
            <p:cNvGrpSpPr>
              <a:grpSpLocks/>
            </p:cNvGrpSpPr>
            <p:nvPr/>
          </p:nvGrpSpPr>
          <p:grpSpPr bwMode="auto">
            <a:xfrm>
              <a:off x="9267723" y="5109759"/>
              <a:ext cx="2320924" cy="1210858"/>
              <a:chOff x="9320213" y="3847019"/>
              <a:chExt cx="2320924" cy="1210858"/>
            </a:xfrm>
          </p:grpSpPr>
          <p:grpSp>
            <p:nvGrpSpPr>
              <p:cNvPr id="48180" name="Shape 397"/>
              <p:cNvGrpSpPr>
                <a:grpSpLocks/>
              </p:cNvGrpSpPr>
              <p:nvPr/>
            </p:nvGrpSpPr>
            <p:grpSpPr bwMode="auto">
              <a:xfrm>
                <a:off x="9320213" y="3847019"/>
                <a:ext cx="2320924" cy="1210858"/>
                <a:chOff x="9320213" y="3847019"/>
                <a:chExt cx="2320924" cy="1210858"/>
              </a:xfrm>
            </p:grpSpPr>
            <p:sp>
              <p:nvSpPr>
                <p:cNvPr id="48183" name="Shape 398"/>
                <p:cNvSpPr txBox="1">
                  <a:spLocks noChangeArrowheads="1"/>
                </p:cNvSpPr>
                <p:nvPr/>
              </p:nvSpPr>
              <p:spPr bwMode="auto">
                <a:xfrm>
                  <a:off x="9320213" y="4259676"/>
                  <a:ext cx="2320924" cy="798200"/>
                </a:xfrm>
                <a:prstGeom prst="rect">
                  <a:avLst/>
                </a:prstGeom>
                <a:noFill/>
                <a:ln w="19050">
                  <a:solidFill>
                    <a:srgbClr val="00274C"/>
                  </a:solidFill>
                  <a:prstDash val="dot"/>
                  <a:miter lim="800000"/>
                  <a:headEnd/>
                  <a:tailEnd/>
                </a:ln>
              </p:spPr>
              <p:txBody>
                <a:bodyPr lIns="68569" tIns="34275" rIns="68569" bIns="34275" anchor="ctr"/>
                <a:lstStyle/>
                <a:p>
                  <a:pPr algn="ctr"/>
                  <a:endParaRPr lang="en-US" sz="1200"/>
                </a:p>
              </p:txBody>
            </p:sp>
            <p:sp>
              <p:nvSpPr>
                <p:cNvPr id="399" name="Shape 399"/>
                <p:cNvSpPr/>
                <p:nvPr/>
              </p:nvSpPr>
              <p:spPr>
                <a:xfrm>
                  <a:off x="9320212" y="3846447"/>
                  <a:ext cx="2320925" cy="400105"/>
                </a:xfrm>
                <a:prstGeom prst="rect">
                  <a:avLst/>
                </a:prstGeom>
                <a:solidFill>
                  <a:schemeClr val="accent4"/>
                </a:solidFill>
                <a:ln>
                  <a:noFill/>
                </a:ln>
              </p:spPr>
              <p:txBody>
                <a:bodyPr lIns="68569" tIns="34275" rIns="68569" bIns="34275" anchor="ctr"/>
                <a:lstStyle/>
                <a:p>
                  <a:pPr algn="ctr">
                    <a:buSzPct val="25000"/>
                    <a:defRPr/>
                  </a:pPr>
                  <a:r>
                    <a:rPr lang="en-US" sz="1349" kern="0">
                      <a:solidFill>
                        <a:srgbClr val="FFFFFF"/>
                      </a:solidFill>
                      <a:latin typeface="Arial"/>
                      <a:ea typeface="Arial"/>
                      <a:cs typeface="Arial"/>
                      <a:sym typeface="Arial"/>
                    </a:rPr>
                    <a:t>Search</a:t>
                  </a:r>
                </a:p>
              </p:txBody>
            </p:sp>
          </p:grpSp>
          <p:pic>
            <p:nvPicPr>
              <p:cNvPr id="48181" name="Shape 400"/>
              <p:cNvPicPr preferRelativeResize="0">
                <a:picLocks noChangeAspect="1" noChangeArrowheads="1"/>
              </p:cNvPicPr>
              <p:nvPr/>
            </p:nvPicPr>
            <p:blipFill>
              <a:blip r:embed="rId7"/>
              <a:srcRect/>
              <a:stretch>
                <a:fillRect/>
              </a:stretch>
            </p:blipFill>
            <p:spPr bwMode="auto">
              <a:xfrm>
                <a:off x="9535871" y="4256303"/>
                <a:ext cx="1570686" cy="400356"/>
              </a:xfrm>
              <a:prstGeom prst="rect">
                <a:avLst/>
              </a:prstGeom>
              <a:noFill/>
              <a:ln w="9525">
                <a:noFill/>
                <a:miter lim="800000"/>
                <a:headEnd/>
                <a:tailEnd/>
              </a:ln>
            </p:spPr>
          </p:pic>
          <p:pic>
            <p:nvPicPr>
              <p:cNvPr id="48182" name="Shape 401"/>
              <p:cNvPicPr preferRelativeResize="0">
                <a:picLocks noChangeAspect="1" noChangeArrowheads="1"/>
              </p:cNvPicPr>
              <p:nvPr/>
            </p:nvPicPr>
            <p:blipFill>
              <a:blip r:embed="rId8"/>
              <a:srcRect/>
              <a:stretch>
                <a:fillRect/>
              </a:stretch>
            </p:blipFill>
            <p:spPr bwMode="auto">
              <a:xfrm>
                <a:off x="9390525" y="4653289"/>
                <a:ext cx="1861377" cy="335279"/>
              </a:xfrm>
              <a:prstGeom prst="rect">
                <a:avLst/>
              </a:prstGeom>
              <a:noFill/>
              <a:ln w="9525">
                <a:noFill/>
                <a:miter lim="800000"/>
                <a:headEnd/>
                <a:tailEnd/>
              </a:ln>
            </p:spPr>
          </p:pic>
        </p:grpSp>
        <p:grpSp>
          <p:nvGrpSpPr>
            <p:cNvPr id="48175" name="Shape 402"/>
            <p:cNvGrpSpPr>
              <a:grpSpLocks/>
            </p:cNvGrpSpPr>
            <p:nvPr/>
          </p:nvGrpSpPr>
          <p:grpSpPr bwMode="auto">
            <a:xfrm>
              <a:off x="9267723" y="750888"/>
              <a:ext cx="2320924" cy="1210858"/>
              <a:chOff x="9320213" y="5233287"/>
              <a:chExt cx="2320924" cy="1210858"/>
            </a:xfrm>
          </p:grpSpPr>
          <p:grpSp>
            <p:nvGrpSpPr>
              <p:cNvPr id="48176" name="Shape 403"/>
              <p:cNvGrpSpPr>
                <a:grpSpLocks/>
              </p:cNvGrpSpPr>
              <p:nvPr/>
            </p:nvGrpSpPr>
            <p:grpSpPr bwMode="auto">
              <a:xfrm>
                <a:off x="9320213" y="5233287"/>
                <a:ext cx="2320924" cy="1210858"/>
                <a:chOff x="9320213" y="5233287"/>
                <a:chExt cx="2320924" cy="1210858"/>
              </a:xfrm>
            </p:grpSpPr>
            <p:sp>
              <p:nvSpPr>
                <p:cNvPr id="404" name="Shape 404"/>
                <p:cNvSpPr/>
                <p:nvPr/>
              </p:nvSpPr>
              <p:spPr>
                <a:xfrm>
                  <a:off x="9320212" y="5233301"/>
                  <a:ext cx="2320925" cy="400105"/>
                </a:xfrm>
                <a:prstGeom prst="rect">
                  <a:avLst/>
                </a:prstGeom>
                <a:solidFill>
                  <a:schemeClr val="accent4"/>
                </a:solidFill>
                <a:ln>
                  <a:noFill/>
                </a:ln>
              </p:spPr>
              <p:txBody>
                <a:bodyPr lIns="68569" tIns="34275" rIns="68569" bIns="34275" anchor="ctr"/>
                <a:lstStyle/>
                <a:p>
                  <a:pPr algn="ctr">
                    <a:buSzPct val="25000"/>
                    <a:defRPr/>
                  </a:pPr>
                  <a:r>
                    <a:rPr lang="en-US" sz="1425" kern="0">
                      <a:solidFill>
                        <a:srgbClr val="FFFFFF"/>
                      </a:solidFill>
                      <a:latin typeface="Arial"/>
                      <a:ea typeface="Arial"/>
                      <a:cs typeface="Arial"/>
                      <a:sym typeface="Arial"/>
                    </a:rPr>
                    <a:t>Operational Apps, Member 360, Call Center</a:t>
                  </a:r>
                </a:p>
              </p:txBody>
            </p:sp>
            <p:sp>
              <p:nvSpPr>
                <p:cNvPr id="48179" name="Shape 405"/>
                <p:cNvSpPr txBox="1">
                  <a:spLocks noChangeArrowheads="1"/>
                </p:cNvSpPr>
                <p:nvPr/>
              </p:nvSpPr>
              <p:spPr bwMode="auto">
                <a:xfrm>
                  <a:off x="9320213" y="5645944"/>
                  <a:ext cx="2320924" cy="798200"/>
                </a:xfrm>
                <a:prstGeom prst="rect">
                  <a:avLst/>
                </a:prstGeom>
                <a:noFill/>
                <a:ln w="19050">
                  <a:solidFill>
                    <a:srgbClr val="00274C"/>
                  </a:solidFill>
                  <a:prstDash val="dot"/>
                  <a:miter lim="800000"/>
                  <a:headEnd/>
                  <a:tailEnd/>
                </a:ln>
              </p:spPr>
              <p:txBody>
                <a:bodyPr lIns="68569" tIns="34275" rIns="68569" bIns="34275" anchor="ctr"/>
                <a:lstStyle/>
                <a:p>
                  <a:pPr algn="ctr"/>
                  <a:endParaRPr lang="en-US" sz="1200"/>
                </a:p>
              </p:txBody>
            </p:sp>
          </p:grpSp>
          <p:pic>
            <p:nvPicPr>
              <p:cNvPr id="48177" name="Shape 406"/>
              <p:cNvPicPr preferRelativeResize="0">
                <a:picLocks noChangeAspect="1" noChangeArrowheads="1"/>
              </p:cNvPicPr>
              <p:nvPr/>
            </p:nvPicPr>
            <p:blipFill>
              <a:blip r:embed="rId9"/>
              <a:srcRect/>
              <a:stretch>
                <a:fillRect/>
              </a:stretch>
            </p:blipFill>
            <p:spPr bwMode="auto">
              <a:xfrm>
                <a:off x="10114914" y="5657223"/>
                <a:ext cx="731519" cy="731519"/>
              </a:xfrm>
              <a:prstGeom prst="rect">
                <a:avLst/>
              </a:prstGeom>
              <a:noFill/>
              <a:ln w="9525">
                <a:noFill/>
                <a:miter lim="800000"/>
                <a:headEnd/>
                <a:tailEnd/>
              </a:ln>
            </p:spPr>
          </p:pic>
        </p:grpSp>
      </p:grpSp>
      <p:sp>
        <p:nvSpPr>
          <p:cNvPr id="407" name="Shape 407"/>
          <p:cNvSpPr/>
          <p:nvPr/>
        </p:nvSpPr>
        <p:spPr>
          <a:xfrm rot="5400000">
            <a:off x="3125391" y="952500"/>
            <a:ext cx="292894" cy="2797969"/>
          </a:xfrm>
          <a:prstGeom prst="leftBrace">
            <a:avLst>
              <a:gd name="adj1" fmla="val 8333"/>
              <a:gd name="adj2" fmla="val 50166"/>
            </a:avLst>
          </a:prstGeom>
          <a:noFill/>
          <a:ln w="25400" cap="flat" cmpd="sng">
            <a:solidFill>
              <a:schemeClr val="lt2"/>
            </a:solidFill>
            <a:prstDash val="solid"/>
            <a:round/>
            <a:headEnd type="none" w="med" len="med"/>
            <a:tailEnd type="none" w="med" len="med"/>
          </a:ln>
        </p:spPr>
        <p:txBody>
          <a:bodyPr lIns="68569" tIns="34275" rIns="68569" bIns="34275" anchor="ctr"/>
          <a:lstStyle/>
          <a:p>
            <a:pPr algn="ctr">
              <a:defRPr/>
            </a:pPr>
            <a:endParaRPr sz="1799" kern="0">
              <a:latin typeface="Arial"/>
              <a:ea typeface="Arial"/>
              <a:cs typeface="Arial"/>
              <a:sym typeface="Arial"/>
            </a:endParaRPr>
          </a:p>
        </p:txBody>
      </p:sp>
      <p:sp>
        <p:nvSpPr>
          <p:cNvPr id="408" name="Shape 408"/>
          <p:cNvSpPr/>
          <p:nvPr/>
        </p:nvSpPr>
        <p:spPr>
          <a:xfrm rot="5400000">
            <a:off x="5469137" y="1413867"/>
            <a:ext cx="302419" cy="1865710"/>
          </a:xfrm>
          <a:prstGeom prst="leftBrace">
            <a:avLst>
              <a:gd name="adj1" fmla="val 8333"/>
              <a:gd name="adj2" fmla="val 50000"/>
            </a:avLst>
          </a:prstGeom>
          <a:noFill/>
          <a:ln w="25400" cap="flat" cmpd="sng">
            <a:solidFill>
              <a:schemeClr val="lt2"/>
            </a:solidFill>
            <a:prstDash val="solid"/>
            <a:round/>
            <a:headEnd type="none" w="med" len="med"/>
            <a:tailEnd type="none" w="med" len="med"/>
          </a:ln>
        </p:spPr>
        <p:txBody>
          <a:bodyPr lIns="68569" tIns="34275" rIns="68569" bIns="34275"/>
          <a:lstStyle/>
          <a:p>
            <a:pPr>
              <a:defRPr/>
            </a:pPr>
            <a:endParaRPr sz="1799" kern="0">
              <a:latin typeface="Arial"/>
              <a:ea typeface="Arial"/>
              <a:cs typeface="Arial"/>
              <a:sym typeface="Arial"/>
            </a:endParaRPr>
          </a:p>
        </p:txBody>
      </p:sp>
      <p:grpSp>
        <p:nvGrpSpPr>
          <p:cNvPr id="48138" name="Shape 409"/>
          <p:cNvGrpSpPr>
            <a:grpSpLocks/>
          </p:cNvGrpSpPr>
          <p:nvPr/>
        </p:nvGrpSpPr>
        <p:grpSpPr bwMode="auto">
          <a:xfrm>
            <a:off x="5195888" y="1901429"/>
            <a:ext cx="847725" cy="253603"/>
            <a:chOff x="7559910" y="2555975"/>
            <a:chExt cx="1131012" cy="338380"/>
          </a:xfrm>
        </p:grpSpPr>
        <p:pic>
          <p:nvPicPr>
            <p:cNvPr id="48165" name="Shape 410"/>
            <p:cNvPicPr preferRelativeResize="0">
              <a:picLocks noChangeAspect="1" noChangeArrowheads="1"/>
            </p:cNvPicPr>
            <p:nvPr/>
          </p:nvPicPr>
          <p:blipFill>
            <a:blip r:embed="rId3"/>
            <a:srcRect/>
            <a:stretch>
              <a:fillRect/>
            </a:stretch>
          </p:blipFill>
          <p:spPr bwMode="auto">
            <a:xfrm>
              <a:off x="7559910" y="2555975"/>
              <a:ext cx="914400" cy="185980"/>
            </a:xfrm>
            <a:prstGeom prst="rect">
              <a:avLst/>
            </a:prstGeom>
            <a:noFill/>
            <a:ln w="9525">
              <a:noFill/>
              <a:miter lim="800000"/>
              <a:headEnd/>
              <a:tailEnd/>
            </a:ln>
          </p:spPr>
        </p:pic>
        <p:pic>
          <p:nvPicPr>
            <p:cNvPr id="48166" name="Shape 411"/>
            <p:cNvPicPr preferRelativeResize="0">
              <a:picLocks noChangeAspect="1" noChangeArrowheads="1"/>
            </p:cNvPicPr>
            <p:nvPr/>
          </p:nvPicPr>
          <p:blipFill>
            <a:blip r:embed="rId3"/>
            <a:srcRect/>
            <a:stretch>
              <a:fillRect/>
            </a:stretch>
          </p:blipFill>
          <p:spPr bwMode="auto">
            <a:xfrm>
              <a:off x="7662367" y="2648965"/>
              <a:ext cx="914400" cy="185980"/>
            </a:xfrm>
            <a:prstGeom prst="rect">
              <a:avLst/>
            </a:prstGeom>
            <a:noFill/>
            <a:ln w="9525">
              <a:noFill/>
              <a:miter lim="800000"/>
              <a:headEnd/>
              <a:tailEnd/>
            </a:ln>
          </p:spPr>
        </p:pic>
        <p:pic>
          <p:nvPicPr>
            <p:cNvPr id="48167" name="Shape 412"/>
            <p:cNvPicPr preferRelativeResize="0">
              <a:picLocks noChangeAspect="1" noChangeArrowheads="1"/>
            </p:cNvPicPr>
            <p:nvPr/>
          </p:nvPicPr>
          <p:blipFill>
            <a:blip r:embed="rId3"/>
            <a:srcRect/>
            <a:stretch>
              <a:fillRect/>
            </a:stretch>
          </p:blipFill>
          <p:spPr bwMode="auto">
            <a:xfrm>
              <a:off x="7776522" y="2708375"/>
              <a:ext cx="914400" cy="185980"/>
            </a:xfrm>
            <a:prstGeom prst="rect">
              <a:avLst/>
            </a:prstGeom>
            <a:noFill/>
            <a:ln w="9525">
              <a:noFill/>
              <a:miter lim="800000"/>
              <a:headEnd/>
              <a:tailEnd/>
            </a:ln>
          </p:spPr>
        </p:pic>
      </p:grpSp>
      <p:graphicFrame>
        <p:nvGraphicFramePr>
          <p:cNvPr id="413" name="Shape 413"/>
          <p:cNvGraphicFramePr/>
          <p:nvPr/>
        </p:nvGraphicFramePr>
        <p:xfrm>
          <a:off x="2676526" y="1253729"/>
          <a:ext cx="1181926" cy="571410"/>
        </p:xfrm>
        <a:graphic>
          <a:graphicData uri="http://schemas.openxmlformats.org/drawingml/2006/table">
            <a:tbl>
              <a:tblPr firstRow="1" bandRow="1">
                <a:noFill/>
              </a:tblPr>
              <a:tblGrid>
                <a:gridCol w="590963"/>
                <a:gridCol w="590963"/>
              </a:tblGrid>
              <a:tr h="188550">
                <a:tc gridSpan="2">
                  <a:txBody>
                    <a:bodyPr/>
                    <a:lstStyle/>
                    <a:p>
                      <a:pPr marL="0" marR="0" lvl="0" indent="0" algn="ctr" rtl="0">
                        <a:spcBef>
                          <a:spcPts val="0"/>
                        </a:spcBef>
                        <a:buSzPct val="25000"/>
                        <a:buNone/>
                      </a:pPr>
                      <a:r>
                        <a:rPr lang="en-US" sz="800" b="1" u="none" strike="noStrike" cap="none"/>
                        <a:t>Analytic Node Count</a:t>
                      </a:r>
                    </a:p>
                  </a:txBody>
                  <a:tcPr marL="68569" marR="68569" marT="34275" marB="34275"/>
                </a:tc>
                <a:tc hMerge="1">
                  <a:txBody>
                    <a:bodyPr/>
                    <a:lstStyle/>
                    <a:p>
                      <a:endParaRPr lang="en-US"/>
                    </a:p>
                  </a:txBody>
                  <a:tcPr/>
                </a:tc>
              </a:tr>
              <a:tr h="188550">
                <a:tc>
                  <a:txBody>
                    <a:bodyPr/>
                    <a:lstStyle/>
                    <a:p>
                      <a:pPr marL="0" marR="0" lvl="0" indent="0" algn="l" rtl="0">
                        <a:spcBef>
                          <a:spcPts val="0"/>
                        </a:spcBef>
                        <a:buSzPct val="25000"/>
                        <a:buNone/>
                      </a:pPr>
                      <a:r>
                        <a:rPr lang="en-US" sz="800" u="none" strike="noStrike" cap="none"/>
                        <a:t>Non-Prod</a:t>
                      </a:r>
                    </a:p>
                  </a:txBody>
                  <a:tcPr marL="68569" marR="68569" marT="34275" marB="34275"/>
                </a:tc>
                <a:tc>
                  <a:txBody>
                    <a:bodyPr/>
                    <a:lstStyle/>
                    <a:p>
                      <a:pPr marL="0" marR="0" lvl="0" indent="0" algn="l" rtl="0">
                        <a:spcBef>
                          <a:spcPts val="0"/>
                        </a:spcBef>
                        <a:buSzPct val="25000"/>
                        <a:buNone/>
                      </a:pPr>
                      <a:r>
                        <a:rPr lang="en-US" sz="800"/>
                        <a:t>Prod</a:t>
                      </a:r>
                    </a:p>
                  </a:txBody>
                  <a:tcPr marL="68569" marR="68569" marT="34275" marB="34275"/>
                </a:tc>
              </a:tr>
              <a:tr h="188550">
                <a:tc>
                  <a:txBody>
                    <a:bodyPr/>
                    <a:lstStyle/>
                    <a:p>
                      <a:pPr marL="0" marR="0" lvl="0" indent="0" algn="l" rtl="0">
                        <a:spcBef>
                          <a:spcPts val="0"/>
                        </a:spcBef>
                        <a:buSzPct val="25000"/>
                        <a:buNone/>
                      </a:pPr>
                      <a:r>
                        <a:rPr lang="en-US" sz="800"/>
                        <a:t>24</a:t>
                      </a:r>
                    </a:p>
                  </a:txBody>
                  <a:tcPr marL="68569" marR="68569" marT="34275" marB="34275"/>
                </a:tc>
                <a:tc>
                  <a:txBody>
                    <a:bodyPr/>
                    <a:lstStyle/>
                    <a:p>
                      <a:pPr marL="0" marR="0" lvl="0" indent="0" algn="l" rtl="0">
                        <a:spcBef>
                          <a:spcPts val="0"/>
                        </a:spcBef>
                        <a:buSzPct val="25000"/>
                        <a:buNone/>
                      </a:pPr>
                      <a:r>
                        <a:rPr lang="en-US" sz="800"/>
                        <a:t>48</a:t>
                      </a:r>
                    </a:p>
                  </a:txBody>
                  <a:tcPr marL="68569" marR="68569" marT="34275" marB="34275"/>
                </a:tc>
              </a:tr>
            </a:tbl>
          </a:graphicData>
        </a:graphic>
      </p:graphicFrame>
      <p:graphicFrame>
        <p:nvGraphicFramePr>
          <p:cNvPr id="414" name="Shape 414"/>
          <p:cNvGraphicFramePr/>
          <p:nvPr/>
        </p:nvGraphicFramePr>
        <p:xfrm>
          <a:off x="4970860" y="1253729"/>
          <a:ext cx="1297688" cy="693330"/>
        </p:xfrm>
        <a:graphic>
          <a:graphicData uri="http://schemas.openxmlformats.org/drawingml/2006/table">
            <a:tbl>
              <a:tblPr firstRow="1" bandRow="1">
                <a:noFill/>
              </a:tblPr>
              <a:tblGrid>
                <a:gridCol w="648844"/>
                <a:gridCol w="648844"/>
              </a:tblGrid>
              <a:tr h="188550">
                <a:tc gridSpan="2">
                  <a:txBody>
                    <a:bodyPr/>
                    <a:lstStyle/>
                    <a:p>
                      <a:pPr marL="0" marR="0" lvl="0" indent="0" algn="ctr" rtl="0">
                        <a:spcBef>
                          <a:spcPts val="0"/>
                        </a:spcBef>
                        <a:buSzPct val="25000"/>
                        <a:buNone/>
                      </a:pPr>
                      <a:r>
                        <a:rPr lang="en-US" sz="800" b="1"/>
                        <a:t>Operational Node Count</a:t>
                      </a:r>
                    </a:p>
                  </a:txBody>
                  <a:tcPr marL="68569" marR="68569" marT="34275" marB="34275"/>
                </a:tc>
                <a:tc hMerge="1">
                  <a:txBody>
                    <a:bodyPr/>
                    <a:lstStyle/>
                    <a:p>
                      <a:endParaRPr lang="en-US"/>
                    </a:p>
                  </a:txBody>
                  <a:tcPr/>
                </a:tc>
              </a:tr>
              <a:tr h="188550">
                <a:tc>
                  <a:txBody>
                    <a:bodyPr/>
                    <a:lstStyle/>
                    <a:p>
                      <a:pPr marL="0" marR="0" lvl="0" indent="0" algn="l" rtl="0">
                        <a:spcBef>
                          <a:spcPts val="0"/>
                        </a:spcBef>
                        <a:buSzPct val="25000"/>
                        <a:buNone/>
                      </a:pPr>
                      <a:r>
                        <a:rPr lang="en-US" sz="800"/>
                        <a:t>Non-Prod</a:t>
                      </a:r>
                    </a:p>
                  </a:txBody>
                  <a:tcPr marL="68569" marR="68569" marT="34275" marB="34275"/>
                </a:tc>
                <a:tc>
                  <a:txBody>
                    <a:bodyPr/>
                    <a:lstStyle/>
                    <a:p>
                      <a:pPr marL="0" marR="0" lvl="0" indent="0" algn="l" rtl="0">
                        <a:spcBef>
                          <a:spcPts val="0"/>
                        </a:spcBef>
                        <a:buSzPct val="25000"/>
                        <a:buNone/>
                      </a:pPr>
                      <a:r>
                        <a:rPr lang="en-US" sz="800"/>
                        <a:t>Prod</a:t>
                      </a:r>
                    </a:p>
                  </a:txBody>
                  <a:tcPr marL="68569" marR="68569" marT="34275" marB="34275"/>
                </a:tc>
              </a:tr>
              <a:tr h="188550">
                <a:tc>
                  <a:txBody>
                    <a:bodyPr/>
                    <a:lstStyle/>
                    <a:p>
                      <a:pPr marL="0" marR="0" lvl="0" indent="0" algn="l" rtl="0">
                        <a:spcBef>
                          <a:spcPts val="0"/>
                        </a:spcBef>
                        <a:buSzPct val="25000"/>
                        <a:buNone/>
                      </a:pPr>
                      <a:r>
                        <a:rPr lang="en-US" sz="800"/>
                        <a:t>8</a:t>
                      </a:r>
                    </a:p>
                  </a:txBody>
                  <a:tcPr marL="68569" marR="68569" marT="34275" marB="34275"/>
                </a:tc>
                <a:tc>
                  <a:txBody>
                    <a:bodyPr/>
                    <a:lstStyle/>
                    <a:p>
                      <a:pPr marL="0" marR="0" lvl="0" indent="0" algn="l" rtl="0">
                        <a:spcBef>
                          <a:spcPts val="0"/>
                        </a:spcBef>
                        <a:buSzPct val="25000"/>
                        <a:buNone/>
                      </a:pPr>
                      <a:r>
                        <a:rPr lang="en-US" sz="800"/>
                        <a:t>16</a:t>
                      </a:r>
                    </a:p>
                  </a:txBody>
                  <a:tcPr marL="68569" marR="68569" marT="34275" marB="34275"/>
                </a:tc>
              </a:tr>
            </a:tbl>
          </a:graphicData>
        </a:graphic>
      </p:graphicFrame>
    </p:spTree>
    <p:extLst>
      <p:ext uri="{BB962C8B-B14F-4D97-AF65-F5344CB8AC3E}">
        <p14:creationId xmlns:p14="http://schemas.microsoft.com/office/powerpoint/2010/main" val="19211465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Shape 462"/>
          <p:cNvSpPr txBox="1">
            <a:spLocks noGrp="1"/>
          </p:cNvSpPr>
          <p:nvPr>
            <p:ph type="title"/>
          </p:nvPr>
        </p:nvSpPr>
        <p:spPr>
          <a:xfrm>
            <a:off x="346473" y="140494"/>
            <a:ext cx="8227219" cy="691754"/>
          </a:xfrm>
        </p:spPr>
        <p:txBody>
          <a:bodyPr vert="horz" lIns="91406" tIns="45694" rIns="91406" bIns="45694" rtlCol="0" anchor="ctr" anchorCtr="0">
            <a:normAutofit/>
          </a:bodyPr>
          <a:lstStyle/>
          <a:p>
            <a:pPr eaLnBrk="1" hangingPunct="1">
              <a:spcBef>
                <a:spcPct val="0"/>
              </a:spcBef>
              <a:buSzPct val="25000"/>
              <a:buFontTx/>
              <a:buNone/>
            </a:pPr>
            <a:r>
              <a:rPr lang="en-US" smtClean="0">
                <a:latin typeface="Arial" charset="0"/>
                <a:cs typeface="Arial" charset="0"/>
                <a:sym typeface="Arial" charset="0"/>
              </a:rPr>
              <a:t>Operational Metrics</a:t>
            </a:r>
          </a:p>
        </p:txBody>
      </p:sp>
      <p:sp>
        <p:nvSpPr>
          <p:cNvPr id="463" name="Shape 463"/>
          <p:cNvSpPr txBox="1">
            <a:spLocks noGrp="1"/>
          </p:cNvSpPr>
          <p:nvPr>
            <p:ph type="body" idx="1"/>
          </p:nvPr>
        </p:nvSpPr>
        <p:spPr>
          <a:xfrm>
            <a:off x="458392" y="821199"/>
            <a:ext cx="8452247" cy="3989438"/>
          </a:xfrm>
        </p:spPr>
        <p:txBody>
          <a:bodyPr vert="horz" lIns="91406" tIns="45694" rIns="91406" bIns="45694" rtlCol="0" anchor="t" anchorCtr="0">
            <a:spAutoFit/>
          </a:bodyPr>
          <a:lstStyle/>
          <a:p>
            <a:pPr indent="-258366">
              <a:lnSpc>
                <a:spcPct val="90000"/>
              </a:lnSpc>
              <a:spcBef>
                <a:spcPts val="0"/>
              </a:spcBef>
              <a:buSzPct val="99166"/>
              <a:defRPr/>
            </a:pPr>
            <a:r>
              <a:rPr lang="en-US" sz="1785" dirty="0"/>
              <a:t>Approximate benchmark time to move data across Teradata to Hadoop  </a:t>
            </a:r>
          </a:p>
          <a:p>
            <a:pPr lvl="1" indent="-286941">
              <a:lnSpc>
                <a:spcPct val="90000"/>
              </a:lnSpc>
              <a:spcBef>
                <a:spcPts val="306"/>
              </a:spcBef>
              <a:buSzPct val="102000"/>
              <a:defRPr/>
            </a:pPr>
            <a:r>
              <a:rPr lang="en-US" sz="1530" dirty="0"/>
              <a:t>~ 3 hours per load of 1500 RDBMS tables (average # of rows in the 10s of millions)</a:t>
            </a:r>
          </a:p>
          <a:p>
            <a:pPr lvl="1" indent="-286941">
              <a:lnSpc>
                <a:spcPct val="90000"/>
              </a:lnSpc>
              <a:spcBef>
                <a:spcPts val="306"/>
              </a:spcBef>
              <a:buSzPct val="102000"/>
              <a:defRPr/>
            </a:pPr>
            <a:r>
              <a:rPr lang="en-US" sz="1530" dirty="0"/>
              <a:t>Sqoop/Hive/Hadoop FS Copy</a:t>
            </a:r>
          </a:p>
          <a:p>
            <a:pPr lvl="1" indent="-286941">
              <a:lnSpc>
                <a:spcPct val="90000"/>
              </a:lnSpc>
              <a:spcBef>
                <a:spcPts val="306"/>
              </a:spcBef>
              <a:buSzPct val="102000"/>
              <a:defRPr/>
            </a:pPr>
            <a:r>
              <a:rPr lang="en-US" sz="1530" dirty="0"/>
              <a:t>Metadata layer built in Hive </a:t>
            </a:r>
          </a:p>
          <a:p>
            <a:pPr indent="-258366">
              <a:lnSpc>
                <a:spcPct val="90000"/>
              </a:lnSpc>
              <a:spcBef>
                <a:spcPts val="357"/>
              </a:spcBef>
              <a:buSzPct val="99166"/>
              <a:defRPr/>
            </a:pPr>
            <a:r>
              <a:rPr lang="en-US" sz="1785" dirty="0"/>
              <a:t>What kind of hardware</a:t>
            </a:r>
          </a:p>
          <a:p>
            <a:pPr marL="601265" lvl="1" indent="-286940">
              <a:lnSpc>
                <a:spcPct val="90000"/>
              </a:lnSpc>
              <a:spcBef>
                <a:spcPts val="306"/>
              </a:spcBef>
              <a:buSzPct val="102000"/>
              <a:defRPr/>
            </a:pPr>
            <a:r>
              <a:rPr lang="en-US" sz="1530" dirty="0"/>
              <a:t>48 nodes, 48 x 4 x Quad cores</a:t>
            </a:r>
          </a:p>
          <a:p>
            <a:pPr lvl="1" indent="-286941">
              <a:lnSpc>
                <a:spcPct val="90000"/>
              </a:lnSpc>
              <a:spcBef>
                <a:spcPts val="306"/>
              </a:spcBef>
              <a:buSzPct val="102000"/>
              <a:defRPr/>
            </a:pPr>
            <a:r>
              <a:rPr lang="en-US" sz="1530" dirty="0"/>
              <a:t>96 GB Per node</a:t>
            </a:r>
          </a:p>
          <a:p>
            <a:pPr lvl="1" indent="-286941">
              <a:lnSpc>
                <a:spcPct val="90000"/>
              </a:lnSpc>
              <a:spcBef>
                <a:spcPts val="306"/>
              </a:spcBef>
              <a:buSzPct val="102000"/>
              <a:defRPr/>
            </a:pPr>
            <a:r>
              <a:rPr lang="en-US" sz="1530" dirty="0" err="1"/>
              <a:t>RedHat</a:t>
            </a:r>
            <a:r>
              <a:rPr lang="en-US" sz="1530" dirty="0"/>
              <a:t> OS 6.7.X</a:t>
            </a:r>
          </a:p>
          <a:p>
            <a:pPr indent="-258366">
              <a:lnSpc>
                <a:spcPct val="90000"/>
              </a:lnSpc>
              <a:spcBef>
                <a:spcPts val="357"/>
              </a:spcBef>
              <a:buSzPct val="99166"/>
              <a:defRPr/>
            </a:pPr>
            <a:r>
              <a:rPr lang="en-US" sz="1785" dirty="0"/>
              <a:t>How much work was involved?</a:t>
            </a:r>
          </a:p>
          <a:p>
            <a:pPr lvl="1" indent="-286941">
              <a:lnSpc>
                <a:spcPct val="90000"/>
              </a:lnSpc>
              <a:spcBef>
                <a:spcPts val="306"/>
              </a:spcBef>
              <a:buSzPct val="102000"/>
              <a:defRPr/>
            </a:pPr>
            <a:r>
              <a:rPr lang="en-US" sz="1530" dirty="0"/>
              <a:t>~ 4 months to build and automate the framework on an ongoing basis</a:t>
            </a:r>
          </a:p>
          <a:p>
            <a:pPr lvl="1" indent="-286941">
              <a:lnSpc>
                <a:spcPct val="90000"/>
              </a:lnSpc>
              <a:spcBef>
                <a:spcPts val="306"/>
              </a:spcBef>
              <a:buSzPct val="102000"/>
              <a:defRPr/>
            </a:pPr>
            <a:r>
              <a:rPr lang="en-US" sz="1530" dirty="0"/>
              <a:t>~ 2 weeks to adopt a new workload</a:t>
            </a:r>
          </a:p>
          <a:p>
            <a:pPr indent="-258366">
              <a:lnSpc>
                <a:spcPct val="90000"/>
              </a:lnSpc>
              <a:spcBef>
                <a:spcPts val="357"/>
              </a:spcBef>
              <a:buSzPct val="99166"/>
              <a:defRPr/>
            </a:pPr>
            <a:r>
              <a:rPr lang="en-US" sz="1785" dirty="0"/>
              <a:t>What was the ROI? </a:t>
            </a:r>
          </a:p>
          <a:p>
            <a:pPr lvl="1" indent="-286941">
              <a:lnSpc>
                <a:spcPct val="90000"/>
              </a:lnSpc>
              <a:spcBef>
                <a:spcPts val="306"/>
              </a:spcBef>
              <a:buSzPct val="102000"/>
              <a:defRPr/>
            </a:pPr>
            <a:r>
              <a:rPr lang="en-US" sz="1530" dirty="0"/>
              <a:t>Lower cost storage (Hadoop vs. Teradata)</a:t>
            </a:r>
          </a:p>
          <a:p>
            <a:pPr lvl="1" indent="-286941">
              <a:lnSpc>
                <a:spcPct val="90000"/>
              </a:lnSpc>
              <a:spcBef>
                <a:spcPts val="306"/>
              </a:spcBef>
              <a:buSzPct val="102000"/>
              <a:defRPr/>
            </a:pPr>
            <a:r>
              <a:rPr lang="en-US" sz="1530" dirty="0"/>
              <a:t>Reduced cycle times</a:t>
            </a:r>
          </a:p>
          <a:p>
            <a:pPr lvl="1" indent="-286941">
              <a:lnSpc>
                <a:spcPct val="90000"/>
              </a:lnSpc>
              <a:spcBef>
                <a:spcPts val="306"/>
              </a:spcBef>
              <a:buSzPct val="102000"/>
              <a:defRPr/>
            </a:pPr>
            <a:r>
              <a:rPr lang="en-US" sz="1530" dirty="0"/>
              <a:t>Alternative, powerful tools for data loading and manipulation</a:t>
            </a:r>
          </a:p>
        </p:txBody>
      </p:sp>
    </p:spTree>
    <p:extLst>
      <p:ext uri="{BB962C8B-B14F-4D97-AF65-F5344CB8AC3E}">
        <p14:creationId xmlns:p14="http://schemas.microsoft.com/office/powerpoint/2010/main" val="16777648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69" name="Shape 468"/>
          <p:cNvSpPr txBox="1">
            <a:spLocks noGrp="1"/>
          </p:cNvSpPr>
          <p:nvPr>
            <p:ph type="title"/>
          </p:nvPr>
        </p:nvSpPr>
        <p:spPr>
          <a:xfrm>
            <a:off x="359570" y="150019"/>
            <a:ext cx="8228409" cy="692944"/>
          </a:xfrm>
        </p:spPr>
        <p:txBody>
          <a:bodyPr vert="horz" lIns="91406" tIns="45694" rIns="91406" bIns="45694" rtlCol="0" anchor="ctr" anchorCtr="0">
            <a:normAutofit/>
          </a:bodyPr>
          <a:lstStyle/>
          <a:p>
            <a:pPr eaLnBrk="1" hangingPunct="1">
              <a:spcBef>
                <a:spcPct val="0"/>
              </a:spcBef>
              <a:buSzPct val="25000"/>
              <a:buFontTx/>
              <a:buNone/>
            </a:pPr>
            <a:r>
              <a:rPr lang="en-US" smtClean="0">
                <a:latin typeface="Arial" charset="0"/>
                <a:cs typeface="Arial" charset="0"/>
                <a:sym typeface="Arial" charset="0"/>
              </a:rPr>
              <a:t>Automation Driven by Configuration File </a:t>
            </a:r>
          </a:p>
        </p:txBody>
      </p:sp>
      <p:sp>
        <p:nvSpPr>
          <p:cNvPr id="469" name="Shape 469"/>
          <p:cNvSpPr txBox="1">
            <a:spLocks noGrp="1"/>
          </p:cNvSpPr>
          <p:nvPr>
            <p:ph type="body" idx="1"/>
          </p:nvPr>
        </p:nvSpPr>
        <p:spPr>
          <a:xfrm>
            <a:off x="444104" y="870347"/>
            <a:ext cx="8227219" cy="3695700"/>
          </a:xfrm>
          <a:solidFill>
            <a:srgbClr val="B6B8BC"/>
          </a:solidFill>
          <a:ln w="28575" cap="flat">
            <a:solidFill>
              <a:srgbClr val="404040"/>
            </a:solidFill>
            <a:round/>
            <a:headEnd type="none" w="med" len="med"/>
            <a:tailEnd type="none" w="med" len="med"/>
          </a:ln>
        </p:spPr>
        <p:txBody>
          <a:bodyPr vert="horz" lIns="91406" tIns="45694" rIns="91406" bIns="45694" rtlCol="0" anchor="t" anchorCtr="0">
            <a:noAutofit/>
          </a:bodyPr>
          <a:lstStyle/>
          <a:p>
            <a:pPr marL="0" indent="0">
              <a:lnSpc>
                <a:spcPct val="80000"/>
              </a:lnSpc>
              <a:spcBef>
                <a:spcPts val="0"/>
              </a:spcBef>
              <a:buSzPct val="25000"/>
              <a:buNone/>
              <a:defRPr/>
            </a:pPr>
            <a:r>
              <a:rPr lang="en-US" sz="1155" b="1" dirty="0"/>
              <a:t>Usage: MainParallel.sh &lt;</a:t>
            </a:r>
            <a:r>
              <a:rPr lang="en-US" sz="1155" b="1" dirty="0" err="1"/>
              <a:t>Configuration_file</a:t>
            </a:r>
            <a:r>
              <a:rPr lang="en-US" sz="1155" b="1" dirty="0"/>
              <a:t>&gt; &lt;</a:t>
            </a:r>
            <a:r>
              <a:rPr lang="en-US" sz="1155" b="1" dirty="0" err="1"/>
              <a:t>Number_of_scripts</a:t>
            </a:r>
            <a:r>
              <a:rPr lang="en-US" sz="1155" b="1" dirty="0"/>
              <a:t>&gt;</a:t>
            </a:r>
          </a:p>
          <a:p>
            <a:pPr marL="0" indent="0">
              <a:lnSpc>
                <a:spcPct val="80000"/>
              </a:lnSpc>
              <a:spcBef>
                <a:spcPts val="231"/>
              </a:spcBef>
              <a:buSzPct val="25000"/>
              <a:buNone/>
              <a:defRPr/>
            </a:pPr>
            <a:endParaRPr sz="1155" dirty="0"/>
          </a:p>
          <a:p>
            <a:pPr marL="0" indent="0">
              <a:lnSpc>
                <a:spcPct val="80000"/>
              </a:lnSpc>
              <a:spcBef>
                <a:spcPts val="231"/>
              </a:spcBef>
              <a:buSzPct val="25000"/>
              <a:buNone/>
              <a:defRPr/>
            </a:pPr>
            <a:r>
              <a:rPr lang="en-US" sz="1155" b="1" dirty="0"/>
              <a:t>&lt;</a:t>
            </a:r>
            <a:r>
              <a:rPr lang="en-US" sz="1155" b="1" dirty="0" err="1"/>
              <a:t>Configuration_file</a:t>
            </a:r>
            <a:r>
              <a:rPr lang="en-US" sz="1155" b="1" dirty="0"/>
              <a:t>&gt;</a:t>
            </a:r>
            <a:endParaRPr lang="en-US" sz="1155" dirty="0"/>
          </a:p>
          <a:p>
            <a:pPr marL="0" indent="0">
              <a:lnSpc>
                <a:spcPct val="80000"/>
              </a:lnSpc>
              <a:spcBef>
                <a:spcPts val="231"/>
              </a:spcBef>
              <a:buSzPct val="25000"/>
              <a:buNone/>
              <a:defRPr/>
            </a:pPr>
            <a:r>
              <a:rPr lang="en-US" sz="1155" dirty="0"/>
              <a:t>The purpose of the Configuration file is to define:</a:t>
            </a:r>
          </a:p>
          <a:p>
            <a:pPr marL="0" indent="0">
              <a:lnSpc>
                <a:spcPct val="80000"/>
              </a:lnSpc>
              <a:spcBef>
                <a:spcPts val="231"/>
              </a:spcBef>
              <a:buSzPct val="25000"/>
              <a:buNone/>
              <a:defRPr/>
            </a:pPr>
            <a:r>
              <a:rPr lang="en-US" sz="1155" dirty="0"/>
              <a:t>- all necessary </a:t>
            </a:r>
            <a:r>
              <a:rPr lang="en-US" sz="1155" b="1" dirty="0"/>
              <a:t>specific</a:t>
            </a:r>
            <a:r>
              <a:rPr lang="en-US" sz="1155" dirty="0"/>
              <a:t> parameters needed for the run</a:t>
            </a:r>
          </a:p>
          <a:p>
            <a:pPr marL="0" indent="0">
              <a:lnSpc>
                <a:spcPct val="80000"/>
              </a:lnSpc>
              <a:spcBef>
                <a:spcPts val="231"/>
              </a:spcBef>
              <a:buSzPct val="25000"/>
              <a:buNone/>
              <a:defRPr/>
            </a:pPr>
            <a:r>
              <a:rPr lang="en-US" sz="1155" dirty="0"/>
              <a:t>- definitions of N-numbered CONN_NAME - connections to the RDBMS</a:t>
            </a:r>
          </a:p>
          <a:p>
            <a:pPr marL="0" indent="0">
              <a:lnSpc>
                <a:spcPct val="80000"/>
              </a:lnSpc>
              <a:spcBef>
                <a:spcPts val="231"/>
              </a:spcBef>
              <a:buSzPct val="25000"/>
              <a:buNone/>
              <a:defRPr/>
            </a:pPr>
            <a:r>
              <a:rPr lang="en-US" sz="1155" dirty="0"/>
              <a:t>- definitions of N-numbered TABLES - tables to be imported into the Hadoop from the RDBMS</a:t>
            </a:r>
          </a:p>
          <a:p>
            <a:pPr marL="0" indent="0">
              <a:lnSpc>
                <a:spcPct val="80000"/>
              </a:lnSpc>
              <a:spcBef>
                <a:spcPts val="231"/>
              </a:spcBef>
              <a:buSzPct val="25000"/>
              <a:buNone/>
              <a:defRPr/>
            </a:pPr>
            <a:r>
              <a:rPr lang="en-US" sz="1155" dirty="0"/>
              <a:t>- definitions of N-numbered PUBLISHTBL - tables to be copied to the targeted destination</a:t>
            </a:r>
          </a:p>
          <a:p>
            <a:pPr marL="0" indent="0">
              <a:lnSpc>
                <a:spcPct val="80000"/>
              </a:lnSpc>
              <a:spcBef>
                <a:spcPts val="231"/>
              </a:spcBef>
              <a:buSzPct val="25000"/>
              <a:buNone/>
              <a:defRPr/>
            </a:pPr>
            <a:r>
              <a:rPr lang="en-US" sz="1155" dirty="0"/>
              <a:t> </a:t>
            </a:r>
          </a:p>
          <a:p>
            <a:pPr marL="0" indent="0">
              <a:lnSpc>
                <a:spcPct val="80000"/>
              </a:lnSpc>
              <a:spcBef>
                <a:spcPts val="231"/>
              </a:spcBef>
              <a:buSzPct val="25000"/>
              <a:buNone/>
              <a:defRPr/>
            </a:pPr>
            <a:r>
              <a:rPr lang="en-US" sz="1155" b="1" dirty="0"/>
              <a:t>&lt;</a:t>
            </a:r>
            <a:r>
              <a:rPr lang="en-US" sz="1155" b="1" dirty="0" err="1"/>
              <a:t>Number_of_scripts</a:t>
            </a:r>
            <a:r>
              <a:rPr lang="en-US" sz="1155" b="1" dirty="0"/>
              <a:t>&gt;</a:t>
            </a:r>
          </a:p>
          <a:p>
            <a:pPr marL="0" indent="0">
              <a:lnSpc>
                <a:spcPct val="80000"/>
              </a:lnSpc>
              <a:spcBef>
                <a:spcPts val="231"/>
              </a:spcBef>
              <a:buSzPct val="25000"/>
              <a:buNone/>
              <a:defRPr/>
            </a:pPr>
            <a:r>
              <a:rPr lang="en-US" sz="1155" dirty="0"/>
              <a:t>Defines how many groups will be run (all groups of tables will be run in parallel with all other groups.</a:t>
            </a:r>
          </a:p>
          <a:p>
            <a:pPr marL="0" indent="0">
              <a:lnSpc>
                <a:spcPct val="80000"/>
              </a:lnSpc>
              <a:spcBef>
                <a:spcPts val="231"/>
              </a:spcBef>
              <a:buSzPct val="25000"/>
              <a:buNone/>
              <a:defRPr/>
            </a:pPr>
            <a:endParaRPr lang="en-US" sz="1155" dirty="0"/>
          </a:p>
          <a:p>
            <a:pPr marL="0" indent="0">
              <a:lnSpc>
                <a:spcPct val="80000"/>
              </a:lnSpc>
              <a:spcBef>
                <a:spcPts val="231"/>
              </a:spcBef>
              <a:buSzPct val="25000"/>
              <a:buNone/>
              <a:defRPr/>
            </a:pPr>
            <a:r>
              <a:rPr lang="en-US" sz="1155" dirty="0"/>
              <a:t>Example:</a:t>
            </a:r>
          </a:p>
          <a:p>
            <a:pPr marL="0" indent="0">
              <a:lnSpc>
                <a:spcPct val="80000"/>
              </a:lnSpc>
              <a:spcBef>
                <a:spcPts val="231"/>
              </a:spcBef>
              <a:buSzPct val="25000"/>
              <a:buNone/>
              <a:defRPr/>
            </a:pPr>
            <a:endParaRPr lang="en-US" sz="1155" b="1" dirty="0"/>
          </a:p>
          <a:p>
            <a:pPr marL="0" indent="0">
              <a:lnSpc>
                <a:spcPct val="80000"/>
              </a:lnSpc>
              <a:spcBef>
                <a:spcPts val="231"/>
              </a:spcBef>
              <a:buSzPct val="25000"/>
              <a:buNone/>
              <a:defRPr/>
            </a:pPr>
            <a:r>
              <a:rPr lang="en-US" sz="1155" b="1" dirty="0"/>
              <a:t>&lt;Framework-Dir&gt;</a:t>
            </a:r>
            <a:r>
              <a:rPr lang="en-US" sz="1155" dirty="0"/>
              <a:t>/</a:t>
            </a:r>
            <a:r>
              <a:rPr lang="en-US" sz="1155" b="1" dirty="0"/>
              <a:t>MainParallel.sh ./Conf-simple.sh 4</a:t>
            </a:r>
          </a:p>
          <a:p>
            <a:pPr marL="0" indent="0">
              <a:lnSpc>
                <a:spcPct val="80000"/>
              </a:lnSpc>
              <a:spcBef>
                <a:spcPts val="231"/>
              </a:spcBef>
              <a:buSzPct val="25000"/>
              <a:buNone/>
              <a:defRPr/>
            </a:pPr>
            <a:r>
              <a:rPr lang="en-US" sz="1155" dirty="0"/>
              <a:t> </a:t>
            </a:r>
          </a:p>
          <a:p>
            <a:pPr marL="0" indent="0">
              <a:lnSpc>
                <a:spcPct val="80000"/>
              </a:lnSpc>
              <a:spcBef>
                <a:spcPts val="231"/>
              </a:spcBef>
              <a:buSzPct val="25000"/>
              <a:buNone/>
              <a:defRPr/>
            </a:pPr>
            <a:r>
              <a:rPr lang="en-US" sz="1155" dirty="0"/>
              <a:t>This will run 4 parallel executions</a:t>
            </a:r>
          </a:p>
          <a:p>
            <a:pPr marL="0" indent="0">
              <a:lnSpc>
                <a:spcPct val="80000"/>
              </a:lnSpc>
              <a:spcBef>
                <a:spcPts val="231"/>
              </a:spcBef>
              <a:buSzPct val="25000"/>
              <a:buFontTx/>
              <a:buChar char="-"/>
              <a:defRPr/>
            </a:pPr>
            <a:r>
              <a:rPr lang="en-US" sz="1155" dirty="0"/>
              <a:t>- 1</a:t>
            </a:r>
            <a:r>
              <a:rPr lang="en-US" sz="1155" baseline="30000" dirty="0"/>
              <a:t>st</a:t>
            </a:r>
            <a:r>
              <a:rPr lang="en-US" sz="1155" dirty="0"/>
              <a:t> execution: CONN_NAME1, TABLES1, PUBLISHTBL1</a:t>
            </a:r>
          </a:p>
          <a:p>
            <a:pPr marL="0" indent="0">
              <a:lnSpc>
                <a:spcPct val="80000"/>
              </a:lnSpc>
              <a:spcBef>
                <a:spcPts val="231"/>
              </a:spcBef>
              <a:buSzPct val="25000"/>
              <a:buFontTx/>
              <a:buChar char="-"/>
              <a:defRPr/>
            </a:pPr>
            <a:r>
              <a:rPr lang="en-US" sz="1155" dirty="0"/>
              <a:t>- 2</a:t>
            </a:r>
            <a:r>
              <a:rPr lang="en-US" sz="1155" baseline="30000" dirty="0"/>
              <a:t>nd</a:t>
            </a:r>
            <a:r>
              <a:rPr lang="en-US" sz="1155" dirty="0"/>
              <a:t> execution: CONN_NAME2, TABLES2, PUBLISHTBL2</a:t>
            </a:r>
          </a:p>
          <a:p>
            <a:pPr marL="0" indent="0">
              <a:lnSpc>
                <a:spcPct val="80000"/>
              </a:lnSpc>
              <a:spcBef>
                <a:spcPts val="231"/>
              </a:spcBef>
              <a:buSzPct val="25000"/>
              <a:buFontTx/>
              <a:buChar char="-"/>
              <a:defRPr/>
            </a:pPr>
            <a:r>
              <a:rPr lang="en-US" sz="1155" dirty="0"/>
              <a:t>- 3</a:t>
            </a:r>
            <a:r>
              <a:rPr lang="en-US" sz="1155" baseline="30000" dirty="0"/>
              <a:t>rd</a:t>
            </a:r>
            <a:r>
              <a:rPr lang="en-US" sz="1155" dirty="0"/>
              <a:t> execution: CONN_NAME3, TABLES3, PUBLISHTBL3</a:t>
            </a:r>
          </a:p>
          <a:p>
            <a:pPr marL="0" indent="0">
              <a:lnSpc>
                <a:spcPct val="80000"/>
              </a:lnSpc>
              <a:spcBef>
                <a:spcPts val="231"/>
              </a:spcBef>
              <a:buSzPct val="25000"/>
              <a:buFontTx/>
              <a:buChar char="-"/>
              <a:defRPr/>
            </a:pPr>
            <a:r>
              <a:rPr lang="en-US" sz="1155" dirty="0"/>
              <a:t>- 4</a:t>
            </a:r>
            <a:r>
              <a:rPr lang="en-US" sz="1155" baseline="30000" dirty="0"/>
              <a:t>th</a:t>
            </a:r>
            <a:r>
              <a:rPr lang="en-US" sz="1155" dirty="0"/>
              <a:t> execution: CONN_NAME4, TABLES4, PUBLISHTBL4</a:t>
            </a:r>
          </a:p>
          <a:p>
            <a:pPr marL="0" indent="0">
              <a:lnSpc>
                <a:spcPct val="80000"/>
              </a:lnSpc>
              <a:spcBef>
                <a:spcPts val="0"/>
              </a:spcBef>
              <a:buSzPct val="25000"/>
              <a:buNone/>
              <a:defRPr/>
            </a:pPr>
            <a:endParaRPr sz="1155" dirty="0"/>
          </a:p>
        </p:txBody>
      </p:sp>
    </p:spTree>
    <p:extLst>
      <p:ext uri="{BB962C8B-B14F-4D97-AF65-F5344CB8AC3E}">
        <p14:creationId xmlns:p14="http://schemas.microsoft.com/office/powerpoint/2010/main" val="5655985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417" name="Shape 474"/>
          <p:cNvSpPr txBox="1">
            <a:spLocks noGrp="1"/>
          </p:cNvSpPr>
          <p:nvPr>
            <p:ph type="title"/>
          </p:nvPr>
        </p:nvSpPr>
        <p:spPr>
          <a:xfrm>
            <a:off x="330995" y="164306"/>
            <a:ext cx="8227219" cy="691754"/>
          </a:xfrm>
        </p:spPr>
        <p:txBody>
          <a:bodyPr vert="horz" lIns="91406" tIns="45694" rIns="91406" bIns="45694" rtlCol="0" anchor="ctr">
            <a:normAutofit/>
          </a:bodyPr>
          <a:lstStyle/>
          <a:p>
            <a:pPr eaLnBrk="1" hangingPunct="1">
              <a:spcBef>
                <a:spcPct val="0"/>
              </a:spcBef>
              <a:buSzPct val="25000"/>
              <a:buFontTx/>
              <a:buNone/>
            </a:pPr>
            <a:r>
              <a:rPr lang="en-US" smtClean="0">
                <a:latin typeface="Arial" charset="0"/>
                <a:cs typeface="Arial" charset="0"/>
                <a:sym typeface="Arial" charset="0"/>
              </a:rPr>
              <a:t>Sample Configuration File</a:t>
            </a:r>
          </a:p>
        </p:txBody>
      </p:sp>
      <p:sp>
        <p:nvSpPr>
          <p:cNvPr id="475" name="Shape 475"/>
          <p:cNvSpPr txBox="1">
            <a:spLocks noGrp="1"/>
          </p:cNvSpPr>
          <p:nvPr>
            <p:ph type="body" idx="4294967295"/>
          </p:nvPr>
        </p:nvSpPr>
        <p:spPr>
          <a:xfrm>
            <a:off x="400051" y="800100"/>
            <a:ext cx="8497490" cy="3943350"/>
          </a:xfrm>
          <a:prstGeom prst="rect">
            <a:avLst/>
          </a:prstGeom>
        </p:spPr>
        <p:txBody>
          <a:bodyPr lIns="91406" tIns="45694" rIns="91406" bIns="45694">
            <a:noAutofit/>
          </a:bodyPr>
          <a:lstStyle/>
          <a:p>
            <a:pPr eaLnBrk="1" hangingPunct="1">
              <a:lnSpc>
                <a:spcPct val="80000"/>
              </a:lnSpc>
              <a:spcBef>
                <a:spcPct val="0"/>
              </a:spcBef>
              <a:buClr>
                <a:srgbClr val="4D4F53"/>
              </a:buClr>
              <a:buSzPct val="25000"/>
              <a:buFontTx/>
              <a:buNone/>
            </a:pPr>
            <a:r>
              <a:rPr lang="en-US" sz="825">
                <a:solidFill>
                  <a:srgbClr val="4D4F53"/>
                </a:solidFill>
                <a:latin typeface="Courier New" pitchFamily="49" charset="0"/>
                <a:cs typeface="Courier New" pitchFamily="49" charset="0"/>
                <a:sym typeface="Courier New" pitchFamily="49" charset="0"/>
              </a:rPr>
              <a:t>export SOURCESYSTEM=PCP</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 </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PI_RPT_DNS=maprfs:///mapr/datalake_test</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MAPR_DIR=/mapr</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PI_RPT_ROOTDIR=/datalake/???/ei/pi_reporting</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PI_ARA_DNS=maprfs:///mapr/datalake_test</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PI_ARA_DEST_DIR=$PI_ARA_DNS${PI_RPT_ROOTDIR}/tempdatadev/data_sources/Lab/PCP</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 </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LOG_DIR=${MAPR_DIR}${PI_RPT_ROOTDIR}/users/VADIM/VB_LOGS</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 </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HIVEDB=vb2</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TARGET_DIR=${PI_RPT_DNS}${PI_RPT_ROOTDIR}/users/VADIM/VB_DATA2</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 </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HADOOP_OPTS="-Dmapreduce.job.queuename=piaadmin_q1"</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JOB_QUEUE=${HADOOP_OPTS}</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 </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NO_OF_TRIES=5</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SLEEP_INTERVAL=0</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 </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CONN_NAME1="IOM_PCP_Facets"</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CONN_NAME2="IOM_PCP_Facets"</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CONN_NAME3="IOM_PCP_Facets"</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 </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TABLES1=“CMC_CMCM_CASE_MGT CMC_NWNW_NETWORK CDS_CLHC_TEMP"</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TABLES2="CDS_TEMP_CUST_CMP CDS_TEMP_CUST_CAS CDS_TEMP_CUST_CDS"</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TABLES3="CUS_AUTOA_CODEMASTER"</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 </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PUBLISHTBL1=“CMC_CMCM_CASE_MGT CMC_NWNW_NETWORK"</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PUBLISHTBL2="CDS_TEMP_CUST_CMP CDS_TEMP_CUST_CAS CDS_TEMP_CUST_CDS"</a:t>
            </a:r>
          </a:p>
          <a:p>
            <a:pPr>
              <a:lnSpc>
                <a:spcPct val="80000"/>
              </a:lnSpc>
              <a:spcBef>
                <a:spcPts val="197"/>
              </a:spcBef>
              <a:buClr>
                <a:srgbClr val="4D4F53"/>
              </a:buClr>
              <a:buSzPct val="25000"/>
              <a:buNone/>
            </a:pPr>
            <a:r>
              <a:rPr lang="en-US" sz="825">
                <a:solidFill>
                  <a:srgbClr val="4D4F53"/>
                </a:solidFill>
                <a:latin typeface="Courier New" pitchFamily="49" charset="0"/>
                <a:cs typeface="Courier New" pitchFamily="49" charset="0"/>
                <a:sym typeface="Courier New" pitchFamily="49" charset="0"/>
              </a:rPr>
              <a:t>export PUBLISHTBL3="CUS_AUTOA_CODEMASTER"</a:t>
            </a:r>
          </a:p>
        </p:txBody>
      </p:sp>
    </p:spTree>
    <p:extLst>
      <p:ext uri="{BB962C8B-B14F-4D97-AF65-F5344CB8AC3E}">
        <p14:creationId xmlns:p14="http://schemas.microsoft.com/office/powerpoint/2010/main" val="19363236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58957" y="1771177"/>
            <a:ext cx="7520474" cy="1411765"/>
          </a:xfrm>
        </p:spPr>
        <p:txBody>
          <a:bodyPr>
            <a:spAutoFit/>
          </a:bodyPr>
          <a:lstStyle/>
          <a:p>
            <a:r>
              <a:rPr lang="en-US" dirty="0"/>
              <a:t>Data Warehouse </a:t>
            </a:r>
            <a:endParaRPr lang="en-US" dirty="0" smtClean="0"/>
          </a:p>
          <a:p>
            <a:r>
              <a:rPr lang="en-US" dirty="0" smtClean="0"/>
              <a:t>Offload/Optimization</a:t>
            </a:r>
            <a:r>
              <a:rPr lang="en-US" dirty="0"/>
              <a:t/>
            </a:r>
            <a:br>
              <a:rPr lang="en-US" dirty="0"/>
            </a:br>
            <a:r>
              <a:rPr lang="en-US" dirty="0"/>
              <a:t>Motivating Factors</a:t>
            </a:r>
          </a:p>
        </p:txBody>
      </p:sp>
    </p:spTree>
    <p:extLst>
      <p:ext uri="{BB962C8B-B14F-4D97-AF65-F5344CB8AC3E}">
        <p14:creationId xmlns:p14="http://schemas.microsoft.com/office/powerpoint/2010/main" val="1864027310"/>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5" name="Shape 480"/>
          <p:cNvSpPr txBox="1">
            <a:spLocks noGrp="1"/>
          </p:cNvSpPr>
          <p:nvPr>
            <p:ph type="title"/>
          </p:nvPr>
        </p:nvSpPr>
        <p:spPr>
          <a:xfrm>
            <a:off x="397670" y="1221795"/>
            <a:ext cx="8227219" cy="2423688"/>
          </a:xfrm>
        </p:spPr>
        <p:txBody>
          <a:bodyPr vert="horz" lIns="91406" tIns="45694" rIns="91406" bIns="45694" rtlCol="0" anchor="ctr" anchorCtr="0">
            <a:spAutoFit/>
          </a:bodyPr>
          <a:lstStyle/>
          <a:p>
            <a:pPr algn="ctr" eaLnBrk="1" hangingPunct="1">
              <a:spcBef>
                <a:spcPct val="0"/>
              </a:spcBef>
              <a:buSzPct val="25000"/>
              <a:buFontTx/>
              <a:buNone/>
            </a:pPr>
            <a:r>
              <a:rPr lang="en-US" sz="4050" dirty="0">
                <a:latin typeface="Arial" charset="0"/>
                <a:cs typeface="Arial" charset="0"/>
                <a:sym typeface="Arial" charset="0"/>
              </a:rPr>
              <a:t>DWO Case Study 2</a:t>
            </a:r>
            <a:br>
              <a:rPr lang="en-US" sz="4050" dirty="0">
                <a:latin typeface="Arial" charset="0"/>
                <a:cs typeface="Arial" charset="0"/>
                <a:sym typeface="Arial" charset="0"/>
              </a:rPr>
            </a:br>
            <a:r>
              <a:rPr lang="en-US" sz="4050" dirty="0">
                <a:latin typeface="Arial" charset="0"/>
                <a:cs typeface="Arial" charset="0"/>
                <a:sym typeface="Arial" charset="0"/>
              </a:rPr>
              <a:t>Oil and Gas Client</a:t>
            </a:r>
            <a:br>
              <a:rPr lang="en-US" sz="4050" dirty="0">
                <a:latin typeface="Arial" charset="0"/>
                <a:cs typeface="Arial" charset="0"/>
                <a:sym typeface="Arial" charset="0"/>
              </a:rPr>
            </a:br>
            <a:r>
              <a:rPr lang="en-US" sz="4050" dirty="0">
                <a:latin typeface="Arial" charset="0"/>
                <a:cs typeface="Arial" charset="0"/>
                <a:sym typeface="Arial" charset="0"/>
              </a:rPr>
              <a:t/>
            </a:r>
            <a:br>
              <a:rPr lang="en-US" sz="4050" dirty="0">
                <a:latin typeface="Arial" charset="0"/>
                <a:cs typeface="Arial" charset="0"/>
                <a:sym typeface="Arial" charset="0"/>
              </a:rPr>
            </a:br>
            <a:r>
              <a:rPr lang="en-US" sz="3000" dirty="0">
                <a:latin typeface="Arial" charset="0"/>
                <a:cs typeface="Arial" charset="0"/>
                <a:sym typeface="Arial" charset="0"/>
              </a:rPr>
              <a:t> Semi-Automated Approach</a:t>
            </a:r>
          </a:p>
        </p:txBody>
      </p:sp>
    </p:spTree>
    <p:extLst>
      <p:ext uri="{BB962C8B-B14F-4D97-AF65-F5344CB8AC3E}">
        <p14:creationId xmlns:p14="http://schemas.microsoft.com/office/powerpoint/2010/main" val="18607135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3" name="Shape 485"/>
          <p:cNvSpPr txBox="1">
            <a:spLocks noGrp="1"/>
          </p:cNvSpPr>
          <p:nvPr>
            <p:ph type="title"/>
          </p:nvPr>
        </p:nvSpPr>
        <p:spPr>
          <a:xfrm>
            <a:off x="359570" y="164306"/>
            <a:ext cx="8228409" cy="691754"/>
          </a:xfrm>
        </p:spPr>
        <p:txBody>
          <a:bodyPr vert="horz" lIns="91406" tIns="45694" rIns="91406" bIns="45694" rtlCol="0" anchor="ctr" anchorCtr="0">
            <a:normAutofit/>
          </a:bodyPr>
          <a:lstStyle/>
          <a:p>
            <a:pPr eaLnBrk="1" hangingPunct="1">
              <a:spcBef>
                <a:spcPct val="0"/>
              </a:spcBef>
              <a:buSzPct val="25000"/>
              <a:buFontTx/>
              <a:buNone/>
            </a:pPr>
            <a:r>
              <a:rPr lang="en-US" smtClean="0">
                <a:latin typeface="Arial" charset="0"/>
                <a:cs typeface="Arial" charset="0"/>
                <a:sym typeface="Arial" charset="0"/>
              </a:rPr>
              <a:t>What’s the Difference</a:t>
            </a:r>
          </a:p>
        </p:txBody>
      </p:sp>
      <p:sp>
        <p:nvSpPr>
          <p:cNvPr id="64514" name="Shape 486"/>
          <p:cNvSpPr txBox="1">
            <a:spLocks noGrp="1"/>
          </p:cNvSpPr>
          <p:nvPr>
            <p:ph type="body" idx="1"/>
          </p:nvPr>
        </p:nvSpPr>
        <p:spPr>
          <a:xfrm>
            <a:off x="458391" y="870347"/>
            <a:ext cx="8228410" cy="3695700"/>
          </a:xfrm>
        </p:spPr>
        <p:txBody>
          <a:bodyPr vert="horz" lIns="91406" tIns="45694" rIns="91406" bIns="45694" rtlCol="0" anchor="t" anchorCtr="0">
            <a:normAutofit/>
          </a:bodyPr>
          <a:lstStyle/>
          <a:p>
            <a:pPr indent="-258366">
              <a:spcBef>
                <a:spcPct val="0"/>
              </a:spcBef>
              <a:buClr>
                <a:srgbClr val="4D4F53"/>
              </a:buClr>
              <a:buSzTx/>
              <a:buFontTx/>
              <a:buChar char="•"/>
            </a:pPr>
            <a:r>
              <a:rPr lang="en-US" sz="1950" dirty="0">
                <a:solidFill>
                  <a:srgbClr val="4D4F53"/>
                </a:solidFill>
                <a:latin typeface="Arial" charset="0"/>
                <a:cs typeface="Arial" charset="0"/>
                <a:sym typeface="Arial" charset="0"/>
              </a:rPr>
              <a:t>Similar to Automated approach</a:t>
            </a:r>
          </a:p>
          <a:p>
            <a:pPr indent="-258366">
              <a:spcBef>
                <a:spcPts val="394"/>
              </a:spcBef>
              <a:buClr>
                <a:srgbClr val="4D4F53"/>
              </a:buClr>
              <a:buSzTx/>
              <a:buFontTx/>
              <a:buChar char="•"/>
            </a:pPr>
            <a:r>
              <a:rPr lang="en-US" sz="1950" dirty="0">
                <a:solidFill>
                  <a:srgbClr val="4D4F53"/>
                </a:solidFill>
                <a:latin typeface="Arial" charset="0"/>
                <a:cs typeface="Arial" charset="0"/>
                <a:sym typeface="Arial" charset="0"/>
              </a:rPr>
              <a:t>Leverage automation to migrate workflow onto Hadoop</a:t>
            </a:r>
          </a:p>
          <a:p>
            <a:pPr lvl="1" indent="-286941">
              <a:spcBef>
                <a:spcPts val="329"/>
              </a:spcBef>
              <a:buClr>
                <a:srgbClr val="4D4F53"/>
              </a:buClr>
              <a:buSzTx/>
              <a:buFontTx/>
              <a:buChar char="–"/>
            </a:pPr>
            <a:r>
              <a:rPr lang="en-US" sz="1650" dirty="0">
                <a:solidFill>
                  <a:srgbClr val="4D4F53"/>
                </a:solidFill>
                <a:latin typeface="Arial" charset="0"/>
                <a:cs typeface="Arial" charset="0"/>
                <a:sym typeface="Arial" charset="0"/>
              </a:rPr>
              <a:t>Expected high success rate of migration</a:t>
            </a:r>
          </a:p>
          <a:p>
            <a:pPr lvl="1" indent="-286941">
              <a:spcBef>
                <a:spcPts val="329"/>
              </a:spcBef>
              <a:buClr>
                <a:srgbClr val="4D4F53"/>
              </a:buClr>
              <a:buSzTx/>
              <a:buFontTx/>
              <a:buChar char="–"/>
            </a:pPr>
            <a:r>
              <a:rPr lang="en-US" sz="1650" dirty="0">
                <a:solidFill>
                  <a:srgbClr val="4D4F53"/>
                </a:solidFill>
                <a:latin typeface="Arial" charset="0"/>
                <a:cs typeface="Arial" charset="0"/>
                <a:sym typeface="Arial" charset="0"/>
              </a:rPr>
              <a:t>Manually address complex elements </a:t>
            </a:r>
          </a:p>
          <a:p>
            <a:pPr lvl="2" indent="-234554">
              <a:spcBef>
                <a:spcPts val="272"/>
              </a:spcBef>
              <a:buClr>
                <a:srgbClr val="4D4F53"/>
              </a:buClr>
              <a:buSzTx/>
              <a:buFontTx/>
              <a:buChar char="•"/>
            </a:pPr>
            <a:r>
              <a:rPr lang="en-US" sz="1350" dirty="0">
                <a:solidFill>
                  <a:srgbClr val="4D4F53"/>
                </a:solidFill>
                <a:latin typeface="Arial" charset="0"/>
                <a:cs typeface="Arial" charset="0"/>
                <a:sym typeface="Arial" charset="0"/>
              </a:rPr>
              <a:t>Custom UDFs</a:t>
            </a:r>
          </a:p>
          <a:p>
            <a:pPr lvl="2" indent="-234554">
              <a:spcBef>
                <a:spcPts val="272"/>
              </a:spcBef>
              <a:buClr>
                <a:srgbClr val="4D4F53"/>
              </a:buClr>
              <a:buSzTx/>
              <a:buFontTx/>
              <a:buChar char="•"/>
            </a:pPr>
            <a:r>
              <a:rPr lang="en-US" sz="1350" dirty="0">
                <a:solidFill>
                  <a:srgbClr val="4D4F53"/>
                </a:solidFill>
                <a:latin typeface="Arial" charset="0"/>
                <a:cs typeface="Arial" charset="0"/>
                <a:sym typeface="Arial" charset="0"/>
              </a:rPr>
              <a:t>Data type formats </a:t>
            </a:r>
          </a:p>
          <a:p>
            <a:pPr lvl="2" indent="-234554">
              <a:spcBef>
                <a:spcPts val="272"/>
              </a:spcBef>
              <a:buClr>
                <a:srgbClr val="4D4F53"/>
              </a:buClr>
              <a:buSzTx/>
              <a:buFontTx/>
              <a:buChar char="•"/>
            </a:pPr>
            <a:r>
              <a:rPr lang="en-US" sz="1350" dirty="0">
                <a:solidFill>
                  <a:srgbClr val="4D4F53"/>
                </a:solidFill>
                <a:latin typeface="Arial" charset="0"/>
                <a:cs typeface="Arial" charset="0"/>
                <a:sym typeface="Arial" charset="0"/>
              </a:rPr>
              <a:t>Change data capture logic</a:t>
            </a:r>
          </a:p>
          <a:p>
            <a:pPr lvl="2" indent="-234554">
              <a:spcBef>
                <a:spcPts val="272"/>
              </a:spcBef>
              <a:buClr>
                <a:srgbClr val="4D4F53"/>
              </a:buClr>
              <a:buSzTx/>
              <a:buFontTx/>
              <a:buChar char="•"/>
            </a:pPr>
            <a:r>
              <a:rPr lang="en-US" sz="1350" dirty="0">
                <a:solidFill>
                  <a:srgbClr val="4D4F53"/>
                </a:solidFill>
                <a:latin typeface="Arial" charset="0"/>
                <a:cs typeface="Arial" charset="0"/>
                <a:sym typeface="Arial" charset="0"/>
              </a:rPr>
              <a:t>Massive joins</a:t>
            </a:r>
          </a:p>
          <a:p>
            <a:pPr lvl="2" indent="-234554">
              <a:spcBef>
                <a:spcPts val="272"/>
              </a:spcBef>
              <a:buClr>
                <a:srgbClr val="4D4F53"/>
              </a:buClr>
              <a:buSzTx/>
              <a:buFontTx/>
              <a:buChar char="•"/>
            </a:pPr>
            <a:r>
              <a:rPr lang="en-US" sz="1350" dirty="0">
                <a:solidFill>
                  <a:srgbClr val="4D4F53"/>
                </a:solidFill>
                <a:latin typeface="Arial" charset="0"/>
                <a:cs typeface="Arial" charset="0"/>
                <a:sym typeface="Arial" charset="0"/>
              </a:rPr>
              <a:t>Distinct/unique</a:t>
            </a:r>
          </a:p>
          <a:p>
            <a:pPr lvl="2" indent="-234554">
              <a:spcBef>
                <a:spcPts val="272"/>
              </a:spcBef>
              <a:buClr>
                <a:srgbClr val="4D4F53"/>
              </a:buClr>
              <a:buSzTx/>
              <a:buFontTx/>
              <a:buChar char="•"/>
            </a:pPr>
            <a:r>
              <a:rPr lang="en-US" sz="1350" dirty="0">
                <a:solidFill>
                  <a:srgbClr val="4D4F53"/>
                </a:solidFill>
                <a:latin typeface="Arial" charset="0"/>
                <a:cs typeface="Arial" charset="0"/>
                <a:sym typeface="Arial" charset="0"/>
              </a:rPr>
              <a:t>On disk data format and location (ORC, </a:t>
            </a:r>
            <a:r>
              <a:rPr lang="en-US" sz="1350" dirty="0" err="1">
                <a:solidFill>
                  <a:srgbClr val="4D4F53"/>
                </a:solidFill>
                <a:latin typeface="Arial" charset="0"/>
                <a:cs typeface="Arial" charset="0"/>
                <a:sym typeface="Arial" charset="0"/>
              </a:rPr>
              <a:t>Rcfile</a:t>
            </a:r>
            <a:r>
              <a:rPr lang="en-US" sz="1350" dirty="0">
                <a:solidFill>
                  <a:srgbClr val="4D4F53"/>
                </a:solidFill>
                <a:latin typeface="Arial" charset="0"/>
                <a:cs typeface="Arial" charset="0"/>
                <a:sym typeface="Arial" charset="0"/>
              </a:rPr>
              <a:t>, </a:t>
            </a:r>
            <a:r>
              <a:rPr lang="en-US" sz="1350" dirty="0" err="1">
                <a:solidFill>
                  <a:srgbClr val="4D4F53"/>
                </a:solidFill>
                <a:latin typeface="Arial" charset="0"/>
                <a:cs typeface="Arial" charset="0"/>
                <a:sym typeface="Arial" charset="0"/>
              </a:rPr>
              <a:t>sequencefile</a:t>
            </a:r>
            <a:r>
              <a:rPr lang="en-US" sz="1350" dirty="0">
                <a:solidFill>
                  <a:srgbClr val="4D4F53"/>
                </a:solidFill>
                <a:latin typeface="Arial" charset="0"/>
                <a:cs typeface="Arial" charset="0"/>
                <a:sym typeface="Arial" charset="0"/>
              </a:rPr>
              <a:t>, partition)</a:t>
            </a:r>
          </a:p>
        </p:txBody>
      </p:sp>
    </p:spTree>
    <p:extLst>
      <p:ext uri="{BB962C8B-B14F-4D97-AF65-F5344CB8AC3E}">
        <p14:creationId xmlns:p14="http://schemas.microsoft.com/office/powerpoint/2010/main" val="8399746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561" name="Shape 492"/>
          <p:cNvSpPr txBox="1">
            <a:spLocks noGrp="1"/>
          </p:cNvSpPr>
          <p:nvPr>
            <p:ph type="ctrTitle"/>
          </p:nvPr>
        </p:nvSpPr>
        <p:spPr>
          <a:xfrm>
            <a:off x="353616" y="0"/>
            <a:ext cx="5704285" cy="750094"/>
          </a:xfrm>
        </p:spPr>
        <p:txBody>
          <a:bodyPr vert="horz" lIns="91406" tIns="45694" rIns="91406" bIns="45694" rtlCol="0" anchor="b">
            <a:normAutofit/>
          </a:bodyPr>
          <a:lstStyle/>
          <a:p>
            <a:pPr algn="l" eaLnBrk="1" hangingPunct="1">
              <a:spcBef>
                <a:spcPct val="0"/>
              </a:spcBef>
              <a:buSzPct val="25000"/>
              <a:buFontTx/>
              <a:buNone/>
            </a:pPr>
            <a:r>
              <a:rPr lang="en-US" sz="2700">
                <a:latin typeface="Arial" charset="0"/>
                <a:cs typeface="Arial" charset="0"/>
                <a:sym typeface="Arial" charset="0"/>
              </a:rPr>
              <a:t>Workflow Process</a:t>
            </a:r>
          </a:p>
        </p:txBody>
      </p:sp>
      <p:pic>
        <p:nvPicPr>
          <p:cNvPr id="66562" name="Shape 493" descr="https://lh4.googleusercontent.com/thwu16VwsVINqYex4S05RQYVmKSp_ueufsYSQx44X0YdJ1iSOPlssx6xyab60g29eiUZup2Pfsv7wyzEIsXnMjH0YKpHz7PsssLjYjpE358Bsr_ot5eLFIyM1-o3rQn77_giaTUj"/>
          <p:cNvPicPr preferRelativeResize="0">
            <a:picLocks noChangeAspect="1" noChangeArrowheads="1"/>
          </p:cNvPicPr>
          <p:nvPr/>
        </p:nvPicPr>
        <p:blipFill>
          <a:blip r:embed="rId3"/>
          <a:srcRect/>
          <a:stretch>
            <a:fillRect/>
          </a:stretch>
        </p:blipFill>
        <p:spPr bwMode="auto">
          <a:xfrm>
            <a:off x="1581151" y="750094"/>
            <a:ext cx="5650706" cy="3749279"/>
          </a:xfrm>
          <a:prstGeom prst="rect">
            <a:avLst/>
          </a:prstGeom>
          <a:noFill/>
          <a:ln w="9525">
            <a:noFill/>
            <a:miter lim="800000"/>
            <a:headEnd/>
            <a:tailEnd/>
          </a:ln>
        </p:spPr>
      </p:pic>
      <p:sp>
        <p:nvSpPr>
          <p:cNvPr id="66563" name="Shape 494"/>
          <p:cNvSpPr>
            <a:spLocks noChangeArrowheads="1"/>
          </p:cNvSpPr>
          <p:nvPr/>
        </p:nvSpPr>
        <p:spPr bwMode="auto">
          <a:xfrm>
            <a:off x="1191" y="4400550"/>
            <a:ext cx="9141619" cy="0"/>
          </a:xfrm>
          <a:prstGeom prst="rect">
            <a:avLst/>
          </a:prstGeom>
          <a:noFill/>
          <a:ln w="9525">
            <a:noFill/>
            <a:miter lim="800000"/>
            <a:headEnd/>
            <a:tailEnd/>
          </a:ln>
        </p:spPr>
        <p:txBody>
          <a:bodyPr lIns="68569" tIns="34275" rIns="68569" bIns="34275" anchor="ctr"/>
          <a:lstStyle/>
          <a:p>
            <a:endParaRPr lang="en-US" sz="1800"/>
          </a:p>
        </p:txBody>
      </p:sp>
    </p:spTree>
    <p:extLst>
      <p:ext uri="{BB962C8B-B14F-4D97-AF65-F5344CB8AC3E}">
        <p14:creationId xmlns:p14="http://schemas.microsoft.com/office/powerpoint/2010/main" val="11980412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09" name="Shape 499"/>
          <p:cNvSpPr txBox="1">
            <a:spLocks noGrp="1"/>
          </p:cNvSpPr>
          <p:nvPr>
            <p:ph type="title"/>
          </p:nvPr>
        </p:nvSpPr>
        <p:spPr>
          <a:xfrm>
            <a:off x="359570" y="150019"/>
            <a:ext cx="8227219" cy="692944"/>
          </a:xfrm>
        </p:spPr>
        <p:txBody>
          <a:bodyPr vert="horz" lIns="91406" tIns="45694" rIns="91406" bIns="45694" rtlCol="0" anchor="ctr">
            <a:normAutofit/>
          </a:bodyPr>
          <a:lstStyle/>
          <a:p>
            <a:pPr eaLnBrk="1" hangingPunct="1">
              <a:spcBef>
                <a:spcPct val="0"/>
              </a:spcBef>
              <a:buSzPct val="25000"/>
              <a:buFontTx/>
              <a:buNone/>
            </a:pPr>
            <a:r>
              <a:rPr lang="en-US" smtClean="0">
                <a:latin typeface="Arial" charset="0"/>
                <a:cs typeface="Arial" charset="0"/>
                <a:sym typeface="Arial" charset="0"/>
              </a:rPr>
              <a:t>Workflow Steps</a:t>
            </a:r>
          </a:p>
        </p:txBody>
      </p:sp>
      <p:sp>
        <p:nvSpPr>
          <p:cNvPr id="500" name="Shape 500"/>
          <p:cNvSpPr txBox="1">
            <a:spLocks noGrp="1"/>
          </p:cNvSpPr>
          <p:nvPr>
            <p:ph type="body" idx="4294967295"/>
          </p:nvPr>
        </p:nvSpPr>
        <p:spPr>
          <a:xfrm>
            <a:off x="446485" y="742950"/>
            <a:ext cx="8454629" cy="3982641"/>
          </a:xfrm>
          <a:prstGeom prst="rect">
            <a:avLst/>
          </a:prstGeom>
        </p:spPr>
        <p:txBody>
          <a:bodyPr lIns="91406" tIns="45694" rIns="91406" bIns="45694">
            <a:noAutofit/>
          </a:bodyPr>
          <a:lstStyle/>
          <a:p>
            <a:pPr marL="173831" indent="-173831">
              <a:lnSpc>
                <a:spcPct val="90000"/>
              </a:lnSpc>
              <a:spcBef>
                <a:spcPct val="0"/>
              </a:spcBef>
              <a:buClr>
                <a:srgbClr val="4D4F53"/>
              </a:buClr>
              <a:buSzPct val="25000"/>
              <a:buNone/>
            </a:pPr>
            <a:r>
              <a:rPr lang="en-US" sz="1425" dirty="0">
                <a:solidFill>
                  <a:srgbClr val="4D4F53"/>
                </a:solidFill>
                <a:latin typeface="Courier New" pitchFamily="49" charset="0"/>
                <a:cs typeface="Courier New" pitchFamily="49" charset="0"/>
                <a:sym typeface="Courier New" pitchFamily="49" charset="0"/>
              </a:rPr>
              <a:t>sqoop_import_base_direct.sh &lt;TID&gt;</a:t>
            </a:r>
          </a:p>
          <a:p>
            <a:pPr marL="173831" indent="-173831">
              <a:lnSpc>
                <a:spcPct val="90000"/>
              </a:lnSpc>
              <a:spcBef>
                <a:spcPts val="281"/>
              </a:spcBef>
              <a:buClr>
                <a:srgbClr val="4D4F53"/>
              </a:buClr>
              <a:buFontTx/>
              <a:buChar char="•"/>
            </a:pPr>
            <a:r>
              <a:rPr lang="en-US" sz="1425" dirty="0">
                <a:solidFill>
                  <a:srgbClr val="4D4F53"/>
                </a:solidFill>
                <a:latin typeface="Georgia" pitchFamily="18" charset="0"/>
                <a:cs typeface="Arial" charset="0"/>
                <a:sym typeface="Georgia" pitchFamily="18" charset="0"/>
              </a:rPr>
              <a:t>pull stable data up to script execution timestamp from table defined in the script</a:t>
            </a:r>
          </a:p>
          <a:p>
            <a:pPr marL="173831" indent="-173831">
              <a:lnSpc>
                <a:spcPct val="90000"/>
              </a:lnSpc>
              <a:spcBef>
                <a:spcPts val="281"/>
              </a:spcBef>
              <a:buClr>
                <a:srgbClr val="4D4F53"/>
              </a:buClr>
              <a:buFontTx/>
              <a:buChar char="•"/>
            </a:pPr>
            <a:r>
              <a:rPr lang="en-US" sz="1425" dirty="0">
                <a:solidFill>
                  <a:srgbClr val="4D4F53"/>
                </a:solidFill>
                <a:latin typeface="Georgia" pitchFamily="18" charset="0"/>
                <a:cs typeface="Arial" charset="0"/>
                <a:sym typeface="Georgia" pitchFamily="18" charset="0"/>
              </a:rPr>
              <a:t>use </a:t>
            </a:r>
            <a:r>
              <a:rPr lang="en-US" sz="1425" dirty="0" err="1">
                <a:solidFill>
                  <a:srgbClr val="4D4F53"/>
                </a:solidFill>
                <a:latin typeface="Georgia" pitchFamily="18" charset="0"/>
                <a:cs typeface="Arial" charset="0"/>
                <a:sym typeface="Georgia" pitchFamily="18" charset="0"/>
              </a:rPr>
              <a:t>spassword</a:t>
            </a:r>
            <a:r>
              <a:rPr lang="en-US" sz="1425" dirty="0">
                <a:solidFill>
                  <a:srgbClr val="4D4F53"/>
                </a:solidFill>
                <a:latin typeface="Georgia" pitchFamily="18" charset="0"/>
                <a:cs typeface="Arial" charset="0"/>
                <a:sym typeface="Georgia" pitchFamily="18" charset="0"/>
              </a:rPr>
              <a:t> stored in MapR FS, under /user/</a:t>
            </a:r>
            <a:r>
              <a:rPr lang="en-US" sz="1425" dirty="0" err="1">
                <a:solidFill>
                  <a:srgbClr val="4D4F53"/>
                </a:solidFill>
                <a:latin typeface="Georgia" pitchFamily="18" charset="0"/>
                <a:cs typeface="Arial" charset="0"/>
                <a:sym typeface="Georgia" pitchFamily="18" charset="0"/>
              </a:rPr>
              <a:t>mapr</a:t>
            </a:r>
            <a:r>
              <a:rPr lang="en-US" sz="1425" dirty="0">
                <a:solidFill>
                  <a:srgbClr val="4D4F53"/>
                </a:solidFill>
                <a:latin typeface="Georgia" pitchFamily="18" charset="0"/>
                <a:cs typeface="Arial" charset="0"/>
                <a:sym typeface="Georgia" pitchFamily="18" charset="0"/>
              </a:rPr>
              <a:t>/&lt;TABLE&gt;_password.txt</a:t>
            </a:r>
          </a:p>
          <a:p>
            <a:pPr marL="173831" indent="-173831">
              <a:lnSpc>
                <a:spcPct val="90000"/>
              </a:lnSpc>
              <a:spcBef>
                <a:spcPts val="281"/>
              </a:spcBef>
              <a:buClr>
                <a:srgbClr val="4D4F53"/>
              </a:buClr>
              <a:buFontTx/>
              <a:buChar char="•"/>
            </a:pPr>
            <a:r>
              <a:rPr lang="en-US" sz="1425" dirty="0">
                <a:solidFill>
                  <a:srgbClr val="4D4F53"/>
                </a:solidFill>
                <a:latin typeface="Georgia" pitchFamily="18" charset="0"/>
                <a:cs typeface="Arial" charset="0"/>
                <a:sym typeface="Georgia" pitchFamily="18" charset="0"/>
              </a:rPr>
              <a:t>currently uses the Oracle Direct connector (can be modified to pull without the connector)</a:t>
            </a:r>
          </a:p>
          <a:p>
            <a:pPr marL="173831" indent="-173831">
              <a:lnSpc>
                <a:spcPct val="90000"/>
              </a:lnSpc>
              <a:spcBef>
                <a:spcPts val="281"/>
              </a:spcBef>
              <a:buClr>
                <a:srgbClr val="4D4F53"/>
              </a:buClr>
              <a:buFontTx/>
              <a:buChar char="•"/>
            </a:pPr>
            <a:r>
              <a:rPr lang="en-US" sz="1425" dirty="0">
                <a:solidFill>
                  <a:srgbClr val="4D4F53"/>
                </a:solidFill>
                <a:latin typeface="Georgia" pitchFamily="18" charset="0"/>
                <a:cs typeface="Arial" charset="0"/>
                <a:sym typeface="Georgia" pitchFamily="18" charset="0"/>
              </a:rPr>
              <a:t>saves to /offload/&lt;TABLE&gt;/&lt;TID&gt;_</a:t>
            </a:r>
            <a:r>
              <a:rPr lang="en-US" sz="1425" dirty="0" err="1">
                <a:solidFill>
                  <a:srgbClr val="4D4F53"/>
                </a:solidFill>
                <a:latin typeface="Georgia" pitchFamily="18" charset="0"/>
                <a:cs typeface="Arial" charset="0"/>
                <a:sym typeface="Georgia" pitchFamily="18" charset="0"/>
              </a:rPr>
              <a:t>base_direct</a:t>
            </a:r>
            <a:r>
              <a:rPr lang="en-US" sz="1425" dirty="0">
                <a:solidFill>
                  <a:srgbClr val="4D4F53"/>
                </a:solidFill>
                <a:latin typeface="Georgia" pitchFamily="18" charset="0"/>
                <a:cs typeface="Arial" charset="0"/>
                <a:sym typeface="Georgia" pitchFamily="18" charset="0"/>
              </a:rPr>
              <a:t> in Parquet format</a:t>
            </a:r>
            <a:r>
              <a:rPr lang="en-US" dirty="0" smtClean="0">
                <a:solidFill>
                  <a:srgbClr val="4D4F53"/>
                </a:solidFill>
                <a:latin typeface="Courier New" pitchFamily="49" charset="0"/>
                <a:cs typeface="Courier New" pitchFamily="49" charset="0"/>
                <a:sym typeface="Courier New" pitchFamily="49" charset="0"/>
              </a:rPr>
              <a:t/>
            </a:r>
            <a:br>
              <a:rPr lang="en-US" dirty="0" smtClean="0">
                <a:solidFill>
                  <a:srgbClr val="4D4F53"/>
                </a:solidFill>
                <a:latin typeface="Courier New" pitchFamily="49" charset="0"/>
                <a:cs typeface="Courier New" pitchFamily="49" charset="0"/>
                <a:sym typeface="Courier New" pitchFamily="49" charset="0"/>
              </a:rPr>
            </a:br>
            <a:endParaRPr lang="en-US" dirty="0" smtClean="0">
              <a:solidFill>
                <a:srgbClr val="4D4F53"/>
              </a:solidFill>
              <a:latin typeface="Courier New" pitchFamily="49" charset="0"/>
              <a:cs typeface="Courier New" pitchFamily="49" charset="0"/>
              <a:sym typeface="Courier New" pitchFamily="49" charset="0"/>
            </a:endParaRPr>
          </a:p>
          <a:p>
            <a:pPr marL="173831" indent="-173831">
              <a:lnSpc>
                <a:spcPct val="90000"/>
              </a:lnSpc>
              <a:spcBef>
                <a:spcPts val="281"/>
              </a:spcBef>
              <a:buClr>
                <a:srgbClr val="4D4F53"/>
              </a:buClr>
              <a:buSzPct val="25000"/>
              <a:buNone/>
            </a:pPr>
            <a:r>
              <a:rPr lang="en-US" sz="1425" dirty="0">
                <a:solidFill>
                  <a:srgbClr val="4D4F53"/>
                </a:solidFill>
                <a:latin typeface="Courier New" pitchFamily="49" charset="0"/>
                <a:cs typeface="Courier New" pitchFamily="49" charset="0"/>
                <a:sym typeface="Courier New" pitchFamily="49" charset="0"/>
              </a:rPr>
              <a:t>pull_incremental.sh &lt;TID&gt;, executes in three steps following:</a:t>
            </a:r>
          </a:p>
          <a:p>
            <a:pPr marL="173831" indent="-173831">
              <a:lnSpc>
                <a:spcPct val="90000"/>
              </a:lnSpc>
              <a:spcBef>
                <a:spcPts val="281"/>
              </a:spcBef>
              <a:buClr>
                <a:srgbClr val="4D4F53"/>
              </a:buClr>
              <a:buFontTx/>
              <a:buChar char="•"/>
            </a:pPr>
            <a:r>
              <a:rPr lang="en-US" sz="1425" dirty="0">
                <a:solidFill>
                  <a:srgbClr val="4D4F53"/>
                </a:solidFill>
                <a:latin typeface="Georgia" pitchFamily="18" charset="0"/>
                <a:cs typeface="Arial" charset="0"/>
                <a:sym typeface="Georgia" pitchFamily="18" charset="0"/>
              </a:rPr>
              <a:t>merges base pull with incremental pull, creating the reporting table</a:t>
            </a:r>
          </a:p>
          <a:p>
            <a:pPr marL="173831" indent="-173831">
              <a:lnSpc>
                <a:spcPct val="90000"/>
              </a:lnSpc>
              <a:spcBef>
                <a:spcPts val="281"/>
              </a:spcBef>
              <a:buClr>
                <a:srgbClr val="4D4F53"/>
              </a:buClr>
              <a:buFontTx/>
              <a:buChar char="•"/>
            </a:pPr>
            <a:r>
              <a:rPr lang="en-US" sz="1425" dirty="0">
                <a:solidFill>
                  <a:srgbClr val="4D4F53"/>
                </a:solidFill>
                <a:latin typeface="Georgia" pitchFamily="18" charset="0"/>
                <a:cs typeface="Arial" charset="0"/>
                <a:sym typeface="Georgia" pitchFamily="18" charset="0"/>
              </a:rPr>
              <a:t>filters out all incremental ID’s from base table</a:t>
            </a:r>
          </a:p>
          <a:p>
            <a:pPr marL="173831" indent="-173831">
              <a:lnSpc>
                <a:spcPct val="90000"/>
              </a:lnSpc>
              <a:spcBef>
                <a:spcPts val="281"/>
              </a:spcBef>
              <a:buClr>
                <a:srgbClr val="4D4F53"/>
              </a:buClr>
              <a:buFontTx/>
              <a:buChar char="•"/>
            </a:pPr>
            <a:r>
              <a:rPr lang="en-US" sz="1425" dirty="0">
                <a:solidFill>
                  <a:srgbClr val="4D4F53"/>
                </a:solidFill>
                <a:latin typeface="Georgia" pitchFamily="18" charset="0"/>
                <a:cs typeface="Arial" charset="0"/>
                <a:sym typeface="Georgia" pitchFamily="18" charset="0"/>
              </a:rPr>
              <a:t>coalesces base table to 540 partitions in order to prevent file sprawl</a:t>
            </a:r>
          </a:p>
          <a:p>
            <a:pPr marL="173831" indent="-173831">
              <a:lnSpc>
                <a:spcPct val="90000"/>
              </a:lnSpc>
              <a:spcBef>
                <a:spcPts val="281"/>
              </a:spcBef>
              <a:buClr>
                <a:srgbClr val="4D4F53"/>
              </a:buClr>
              <a:buFontTx/>
              <a:buChar char="•"/>
            </a:pPr>
            <a:r>
              <a:rPr lang="en-US" sz="1425" dirty="0">
                <a:solidFill>
                  <a:srgbClr val="4D4F53"/>
                </a:solidFill>
                <a:latin typeface="Georgia" pitchFamily="18" charset="0"/>
                <a:cs typeface="Arial" charset="0"/>
                <a:sym typeface="Georgia" pitchFamily="18" charset="0"/>
              </a:rPr>
              <a:t>saves base to /offload/&lt;TABLE&gt;/&lt;TID&gt;_</a:t>
            </a:r>
            <a:r>
              <a:rPr lang="en-US" sz="1425" dirty="0" err="1">
                <a:solidFill>
                  <a:srgbClr val="4D4F53"/>
                </a:solidFill>
                <a:latin typeface="Georgia" pitchFamily="18" charset="0"/>
                <a:cs typeface="Arial" charset="0"/>
                <a:sym typeface="Georgia" pitchFamily="18" charset="0"/>
              </a:rPr>
              <a:t>report_direct</a:t>
            </a:r>
            <a:r>
              <a:rPr lang="en-US" sz="1425" dirty="0">
                <a:solidFill>
                  <a:srgbClr val="4D4F53"/>
                </a:solidFill>
                <a:latin typeface="Georgia" pitchFamily="18" charset="0"/>
                <a:cs typeface="Arial" charset="0"/>
                <a:sym typeface="Georgia" pitchFamily="18" charset="0"/>
              </a:rPr>
              <a:t>/modified=0 in Parquet format</a:t>
            </a:r>
          </a:p>
          <a:p>
            <a:pPr marL="173831" indent="-173831">
              <a:lnSpc>
                <a:spcPct val="90000"/>
              </a:lnSpc>
              <a:spcBef>
                <a:spcPts val="281"/>
              </a:spcBef>
              <a:buClr>
                <a:srgbClr val="4D4F53"/>
              </a:buClr>
              <a:buFontTx/>
              <a:buChar char="•"/>
            </a:pPr>
            <a:r>
              <a:rPr lang="en-US" sz="1425" dirty="0">
                <a:solidFill>
                  <a:srgbClr val="4D4F53"/>
                </a:solidFill>
                <a:latin typeface="Georgia" pitchFamily="18" charset="0"/>
                <a:cs typeface="Arial" charset="0"/>
                <a:sym typeface="Georgia" pitchFamily="18" charset="0"/>
              </a:rPr>
              <a:t>saves incremental to /offload/&lt;TABLE&gt;/&lt;TID&gt;_</a:t>
            </a:r>
            <a:r>
              <a:rPr lang="en-US" sz="1425" dirty="0" err="1">
                <a:solidFill>
                  <a:srgbClr val="4D4F53"/>
                </a:solidFill>
                <a:latin typeface="Georgia" pitchFamily="18" charset="0"/>
                <a:cs typeface="Arial" charset="0"/>
                <a:sym typeface="Georgia" pitchFamily="18" charset="0"/>
              </a:rPr>
              <a:t>report_direct</a:t>
            </a:r>
            <a:r>
              <a:rPr lang="en-US" sz="1425" dirty="0">
                <a:solidFill>
                  <a:srgbClr val="4D4F53"/>
                </a:solidFill>
                <a:latin typeface="Georgia" pitchFamily="18" charset="0"/>
                <a:cs typeface="Arial" charset="0"/>
                <a:sym typeface="Georgia" pitchFamily="18" charset="0"/>
              </a:rPr>
              <a:t>/modified=1 in Parquet format</a:t>
            </a:r>
            <a:br>
              <a:rPr lang="en-US" sz="1425" dirty="0">
                <a:solidFill>
                  <a:srgbClr val="4D4F53"/>
                </a:solidFill>
                <a:latin typeface="Georgia" pitchFamily="18" charset="0"/>
                <a:cs typeface="Arial" charset="0"/>
                <a:sym typeface="Georgia" pitchFamily="18" charset="0"/>
              </a:rPr>
            </a:br>
            <a:endParaRPr lang="en-US" sz="1425" dirty="0">
              <a:solidFill>
                <a:srgbClr val="4D4F53"/>
              </a:solidFill>
              <a:latin typeface="Georgia" pitchFamily="18" charset="0"/>
              <a:cs typeface="Arial" charset="0"/>
              <a:sym typeface="Georgia" pitchFamily="18" charset="0"/>
            </a:endParaRPr>
          </a:p>
          <a:p>
            <a:pPr marL="173831" indent="-173831">
              <a:lnSpc>
                <a:spcPct val="90000"/>
              </a:lnSpc>
              <a:spcBef>
                <a:spcPts val="281"/>
              </a:spcBef>
              <a:buClr>
                <a:srgbClr val="4D4F53"/>
              </a:buClr>
              <a:buSzPct val="25000"/>
              <a:buNone/>
            </a:pPr>
            <a:r>
              <a:rPr lang="en-US" sz="1425" dirty="0">
                <a:solidFill>
                  <a:srgbClr val="4D4F53"/>
                </a:solidFill>
                <a:latin typeface="Courier New" pitchFamily="49" charset="0"/>
                <a:cs typeface="Courier New" pitchFamily="49" charset="0"/>
                <a:sym typeface="Courier New" pitchFamily="49" charset="0"/>
              </a:rPr>
              <a:t>swap_base_for_report.sh &lt;TID&gt;</a:t>
            </a:r>
          </a:p>
          <a:p>
            <a:pPr marL="173831" indent="-173831">
              <a:lnSpc>
                <a:spcPct val="90000"/>
              </a:lnSpc>
              <a:spcBef>
                <a:spcPts val="281"/>
              </a:spcBef>
              <a:buClr>
                <a:srgbClr val="4D4F53"/>
              </a:buClr>
              <a:buFontTx/>
              <a:buChar char="•"/>
            </a:pPr>
            <a:r>
              <a:rPr lang="en-US" sz="1425" dirty="0">
                <a:solidFill>
                  <a:srgbClr val="4D4F53"/>
                </a:solidFill>
                <a:latin typeface="Georgia" pitchFamily="18" charset="0"/>
                <a:cs typeface="Arial" charset="0"/>
                <a:sym typeface="Georgia" pitchFamily="18" charset="0"/>
              </a:rPr>
              <a:t>deletes old base</a:t>
            </a:r>
          </a:p>
          <a:p>
            <a:pPr marL="173831" indent="-173831">
              <a:lnSpc>
                <a:spcPct val="90000"/>
              </a:lnSpc>
              <a:spcBef>
                <a:spcPts val="281"/>
              </a:spcBef>
              <a:buClr>
                <a:srgbClr val="4D4F53"/>
              </a:buClr>
              <a:buFontTx/>
              <a:buChar char="•"/>
            </a:pPr>
            <a:r>
              <a:rPr lang="en-US" sz="1425" dirty="0">
                <a:solidFill>
                  <a:srgbClr val="4D4F53"/>
                </a:solidFill>
                <a:latin typeface="Georgia" pitchFamily="18" charset="0"/>
                <a:cs typeface="Arial" charset="0"/>
                <a:sym typeface="Georgia" pitchFamily="18" charset="0"/>
              </a:rPr>
              <a:t>deletes old incremental</a:t>
            </a:r>
          </a:p>
          <a:p>
            <a:pPr marL="173831" indent="-173831">
              <a:lnSpc>
                <a:spcPct val="90000"/>
              </a:lnSpc>
              <a:spcBef>
                <a:spcPts val="281"/>
              </a:spcBef>
              <a:buClr>
                <a:srgbClr val="4D4F53"/>
              </a:buClr>
              <a:buFontTx/>
              <a:buChar char="•"/>
            </a:pPr>
            <a:r>
              <a:rPr lang="en-US" sz="1425" dirty="0">
                <a:solidFill>
                  <a:srgbClr val="4D4F53"/>
                </a:solidFill>
                <a:latin typeface="Georgia" pitchFamily="18" charset="0"/>
                <a:cs typeface="Arial" charset="0"/>
                <a:sym typeface="Georgia" pitchFamily="18" charset="0"/>
              </a:rPr>
              <a:t>renames report to base</a:t>
            </a:r>
          </a:p>
          <a:p>
            <a:pPr marL="173831" indent="-173831">
              <a:lnSpc>
                <a:spcPct val="90000"/>
              </a:lnSpc>
              <a:spcBef>
                <a:spcPts val="206"/>
              </a:spcBef>
              <a:buClr>
                <a:srgbClr val="4D4F53"/>
              </a:buClr>
              <a:buSzPct val="25000"/>
              <a:buNone/>
            </a:pPr>
            <a:endParaRPr lang="en-US" sz="450" dirty="0">
              <a:solidFill>
                <a:srgbClr val="4D4F53"/>
              </a:solidFill>
              <a:latin typeface="Courier New" pitchFamily="49" charset="0"/>
              <a:cs typeface="Courier New" pitchFamily="49" charset="0"/>
              <a:sym typeface="Courier New" pitchFamily="49" charset="0"/>
            </a:endParaRPr>
          </a:p>
        </p:txBody>
      </p:sp>
    </p:spTree>
    <p:extLst>
      <p:ext uri="{BB962C8B-B14F-4D97-AF65-F5344CB8AC3E}">
        <p14:creationId xmlns:p14="http://schemas.microsoft.com/office/powerpoint/2010/main" val="18635058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7" name="Shape 506"/>
          <p:cNvSpPr txBox="1">
            <a:spLocks noGrp="1"/>
          </p:cNvSpPr>
          <p:nvPr>
            <p:ph type="ctrTitle"/>
          </p:nvPr>
        </p:nvSpPr>
        <p:spPr>
          <a:xfrm>
            <a:off x="340520" y="233362"/>
            <a:ext cx="6855619" cy="529829"/>
          </a:xfrm>
        </p:spPr>
        <p:txBody>
          <a:bodyPr vert="horz" lIns="91406" tIns="45694" rIns="91406" bIns="45694" rtlCol="0" anchor="b">
            <a:normAutofit/>
          </a:bodyPr>
          <a:lstStyle/>
          <a:p>
            <a:pPr algn="l" eaLnBrk="1" hangingPunct="1">
              <a:spcBef>
                <a:spcPct val="0"/>
              </a:spcBef>
              <a:buSzPct val="25000"/>
              <a:buFontTx/>
              <a:buNone/>
            </a:pPr>
            <a:r>
              <a:rPr lang="en-US" sz="2700">
                <a:latin typeface="Arial" charset="0"/>
                <a:cs typeface="Arial" charset="0"/>
                <a:sym typeface="Arial" charset="0"/>
              </a:rPr>
              <a:t>Data On Disk Layout</a:t>
            </a:r>
          </a:p>
        </p:txBody>
      </p:sp>
      <p:sp>
        <p:nvSpPr>
          <p:cNvPr id="507" name="Shape 507"/>
          <p:cNvSpPr txBox="1">
            <a:spLocks noGrp="1"/>
          </p:cNvSpPr>
          <p:nvPr>
            <p:ph type="subTitle" idx="1"/>
          </p:nvPr>
        </p:nvSpPr>
        <p:spPr>
          <a:xfrm>
            <a:off x="319088" y="832247"/>
            <a:ext cx="8195072" cy="3810000"/>
          </a:xfrm>
        </p:spPr>
        <p:txBody>
          <a:bodyPr vert="horz" lIns="91406" tIns="45694" rIns="91406" bIns="45694" rtlCol="0">
            <a:noAutofit/>
          </a:bodyPr>
          <a:lstStyle/>
          <a:p>
            <a:pPr marL="257175" indent="-257175" algn="l">
              <a:lnSpc>
                <a:spcPct val="90000"/>
              </a:lnSpc>
              <a:spcBef>
                <a:spcPts val="0"/>
              </a:spcBef>
              <a:buClr>
                <a:schemeClr val="dk1"/>
              </a:buClr>
              <a:buSzPct val="100000"/>
              <a:buFont typeface="Arial"/>
              <a:buChar char="•"/>
              <a:defRPr/>
            </a:pPr>
            <a:r>
              <a:rPr lang="en-US" sz="1800" dirty="0">
                <a:solidFill>
                  <a:schemeClr val="dk1"/>
                </a:solidFill>
              </a:rPr>
              <a:t>An offload base volume was created and mounted at /offload</a:t>
            </a:r>
            <a:endParaRPr sz="1800" dirty="0">
              <a:solidFill>
                <a:schemeClr val="dk1"/>
              </a:solidFill>
            </a:endParaRPr>
          </a:p>
          <a:p>
            <a:pPr marL="257175" indent="-257175" algn="l">
              <a:lnSpc>
                <a:spcPct val="90000"/>
              </a:lnSpc>
              <a:spcBef>
                <a:spcPts val="900"/>
              </a:spcBef>
              <a:buClr>
                <a:schemeClr val="dk1"/>
              </a:buClr>
              <a:buSzPct val="100000"/>
              <a:buFont typeface="Arial"/>
              <a:buChar char="•"/>
              <a:defRPr/>
            </a:pPr>
            <a:r>
              <a:rPr lang="en-US" sz="1800" dirty="0">
                <a:solidFill>
                  <a:schemeClr val="dk1"/>
                </a:solidFill>
              </a:rPr>
              <a:t>A volume was created in MCS for each table needing to be pulled (IE: headers, </a:t>
            </a:r>
            <a:r>
              <a:rPr lang="en-US" sz="1800" dirty="0" err="1">
                <a:solidFill>
                  <a:schemeClr val="dk1"/>
                </a:solidFill>
              </a:rPr>
              <a:t>resolution_log</a:t>
            </a:r>
            <a:r>
              <a:rPr lang="en-US" sz="1800" dirty="0">
                <a:solidFill>
                  <a:schemeClr val="dk1"/>
                </a:solidFill>
              </a:rPr>
              <a:t>, </a:t>
            </a:r>
            <a:r>
              <a:rPr lang="en-US" sz="1800" dirty="0" err="1">
                <a:solidFill>
                  <a:schemeClr val="dk1"/>
                </a:solidFill>
              </a:rPr>
              <a:t>rules_tripped</a:t>
            </a:r>
            <a:r>
              <a:rPr lang="en-US" sz="1800" dirty="0">
                <a:solidFill>
                  <a:schemeClr val="dk1"/>
                </a:solidFill>
              </a:rPr>
              <a:t>) and was mounted under /offload</a:t>
            </a:r>
            <a:endParaRPr sz="1800" dirty="0">
              <a:solidFill>
                <a:schemeClr val="dk1"/>
              </a:solidFill>
            </a:endParaRPr>
          </a:p>
          <a:p>
            <a:pPr marL="257175" indent="-257175" algn="l">
              <a:lnSpc>
                <a:spcPct val="90000"/>
              </a:lnSpc>
              <a:spcBef>
                <a:spcPts val="900"/>
              </a:spcBef>
              <a:buClr>
                <a:schemeClr val="dk1"/>
              </a:buClr>
              <a:buSzPct val="100000"/>
              <a:buFont typeface="Arial"/>
              <a:buChar char="•"/>
              <a:defRPr/>
            </a:pPr>
            <a:r>
              <a:rPr lang="en-US" sz="1800" dirty="0">
                <a:solidFill>
                  <a:schemeClr val="dk1"/>
                </a:solidFill>
              </a:rPr>
              <a:t>The volumes were created in the /data topology and were configured with replication 3 and minimum replication 2</a:t>
            </a:r>
            <a:endParaRPr sz="1800" dirty="0">
              <a:solidFill>
                <a:schemeClr val="dk1"/>
              </a:solidFill>
            </a:endParaRPr>
          </a:p>
          <a:p>
            <a:pPr marL="257175" indent="-257175" algn="l">
              <a:lnSpc>
                <a:spcPct val="90000"/>
              </a:lnSpc>
              <a:spcBef>
                <a:spcPts val="900"/>
              </a:spcBef>
              <a:buClr>
                <a:schemeClr val="dk1"/>
              </a:buClr>
              <a:buSzPct val="100000"/>
              <a:buFont typeface="Arial"/>
              <a:buChar char="•"/>
              <a:defRPr/>
            </a:pPr>
            <a:r>
              <a:rPr lang="en-US" sz="1800" dirty="0">
                <a:solidFill>
                  <a:schemeClr val="dk1"/>
                </a:solidFill>
              </a:rPr>
              <a:t>Volume creation can easily be scripted via </a:t>
            </a:r>
            <a:r>
              <a:rPr lang="en-US" sz="1800" dirty="0" err="1">
                <a:solidFill>
                  <a:schemeClr val="dk1"/>
                </a:solidFill>
              </a:rPr>
              <a:t>maprcli</a:t>
            </a:r>
            <a:r>
              <a:rPr lang="en-US" sz="1800" dirty="0">
                <a:solidFill>
                  <a:schemeClr val="dk1"/>
                </a:solidFill>
              </a:rPr>
              <a:t>:</a:t>
            </a:r>
          </a:p>
          <a:p>
            <a:pPr algn="l">
              <a:lnSpc>
                <a:spcPct val="90000"/>
              </a:lnSpc>
              <a:spcBef>
                <a:spcPts val="0"/>
              </a:spcBef>
              <a:buClr>
                <a:srgbClr val="BFBFBF"/>
              </a:buClr>
              <a:buSzPct val="25000"/>
              <a:defRPr/>
            </a:pPr>
            <a:r>
              <a:rPr lang="en-US" sz="1350" b="1" dirty="0">
                <a:solidFill>
                  <a:srgbClr val="BFBFBF"/>
                </a:solidFill>
                <a:latin typeface="Courier New"/>
                <a:ea typeface="Courier New"/>
                <a:cs typeface="Courier New"/>
                <a:sym typeface="Courier New"/>
              </a:rPr>
              <a:t>    create -name "&lt;TABLE&gt;"-path /offload/&lt;TABLE&gt; -replication 3 -  </a:t>
            </a:r>
          </a:p>
          <a:p>
            <a:pPr algn="l">
              <a:lnSpc>
                <a:spcPct val="90000"/>
              </a:lnSpc>
              <a:spcBef>
                <a:spcPts val="0"/>
              </a:spcBef>
              <a:buClr>
                <a:srgbClr val="BFBFBF"/>
              </a:buClr>
              <a:buSzPct val="25000"/>
              <a:defRPr/>
            </a:pPr>
            <a:r>
              <a:rPr lang="en-US" sz="1350" b="1" dirty="0">
                <a:solidFill>
                  <a:srgbClr val="BFBFBF"/>
                </a:solidFill>
                <a:latin typeface="Courier New"/>
                <a:ea typeface="Courier New"/>
                <a:cs typeface="Courier New"/>
                <a:sym typeface="Courier New"/>
              </a:rPr>
              <a:t>    </a:t>
            </a:r>
            <a:r>
              <a:rPr lang="en-US" sz="1350" b="1" dirty="0" err="1">
                <a:solidFill>
                  <a:srgbClr val="BFBFBF"/>
                </a:solidFill>
                <a:latin typeface="Courier New"/>
                <a:ea typeface="Courier New"/>
                <a:cs typeface="Courier New"/>
                <a:sym typeface="Courier New"/>
              </a:rPr>
              <a:t>minreplication</a:t>
            </a:r>
            <a:r>
              <a:rPr lang="en-US" sz="1350" b="1" dirty="0">
                <a:solidFill>
                  <a:srgbClr val="BFBFBF"/>
                </a:solidFill>
                <a:latin typeface="Courier New"/>
                <a:ea typeface="Courier New"/>
                <a:cs typeface="Courier New"/>
                <a:sym typeface="Courier New"/>
              </a:rPr>
              <a:t> 2 -topology /data -type </a:t>
            </a:r>
            <a:r>
              <a:rPr lang="en-US" sz="1350" b="1" dirty="0" err="1">
                <a:solidFill>
                  <a:srgbClr val="BFBFBF"/>
                </a:solidFill>
                <a:latin typeface="Courier New"/>
                <a:ea typeface="Courier New"/>
                <a:cs typeface="Courier New"/>
                <a:sym typeface="Courier New"/>
              </a:rPr>
              <a:t>rw</a:t>
            </a:r>
            <a:endParaRPr sz="1800" dirty="0">
              <a:solidFill>
                <a:schemeClr val="dk1"/>
              </a:solidFill>
            </a:endParaRPr>
          </a:p>
          <a:p>
            <a:pPr marL="257175" indent="-257175" algn="l">
              <a:lnSpc>
                <a:spcPct val="90000"/>
              </a:lnSpc>
              <a:spcBef>
                <a:spcPts val="900"/>
              </a:spcBef>
              <a:buClr>
                <a:schemeClr val="dk1"/>
              </a:buClr>
              <a:buSzPct val="100000"/>
              <a:buFont typeface="Arial"/>
              <a:buChar char="•"/>
              <a:defRPr/>
            </a:pPr>
            <a:r>
              <a:rPr lang="en-US" sz="1800" dirty="0">
                <a:solidFill>
                  <a:schemeClr val="dk1"/>
                </a:solidFill>
              </a:rPr>
              <a:t>Nightly snapshots were configured for the “headers” volume. Snapshot recovery was tested with a sample file copy out of the .snapshot directory</a:t>
            </a:r>
            <a:endParaRPr dirty="0"/>
          </a:p>
        </p:txBody>
      </p:sp>
      <p:sp>
        <p:nvSpPr>
          <p:cNvPr id="70659" name="Shape 508"/>
          <p:cNvSpPr>
            <a:spLocks noChangeArrowheads="1"/>
          </p:cNvSpPr>
          <p:nvPr/>
        </p:nvSpPr>
        <p:spPr bwMode="auto">
          <a:xfrm>
            <a:off x="1191" y="1628775"/>
            <a:ext cx="9141619" cy="342900"/>
          </a:xfrm>
          <a:prstGeom prst="rect">
            <a:avLst/>
          </a:prstGeom>
          <a:noFill/>
          <a:ln w="9525">
            <a:noFill/>
            <a:miter lim="800000"/>
            <a:headEnd/>
            <a:tailEnd/>
          </a:ln>
        </p:spPr>
        <p:txBody>
          <a:bodyPr lIns="68569" tIns="34275" rIns="68569" bIns="34275" anchor="ctr"/>
          <a:lstStyle/>
          <a:p>
            <a:endParaRPr lang="en-US" sz="1800"/>
          </a:p>
        </p:txBody>
      </p:sp>
    </p:spTree>
    <p:extLst>
      <p:ext uri="{BB962C8B-B14F-4D97-AF65-F5344CB8AC3E}">
        <p14:creationId xmlns:p14="http://schemas.microsoft.com/office/powerpoint/2010/main" val="348511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705" name="Shape 513"/>
          <p:cNvSpPr txBox="1">
            <a:spLocks noGrp="1"/>
          </p:cNvSpPr>
          <p:nvPr>
            <p:ph type="title"/>
          </p:nvPr>
        </p:nvSpPr>
        <p:spPr>
          <a:xfrm>
            <a:off x="388145" y="1057061"/>
            <a:ext cx="8227219" cy="2262105"/>
          </a:xfrm>
        </p:spPr>
        <p:txBody>
          <a:bodyPr vert="horz" lIns="91406" tIns="45694" rIns="91406" bIns="45694" rtlCol="0" anchor="ctr" anchorCtr="0">
            <a:spAutoFit/>
          </a:bodyPr>
          <a:lstStyle/>
          <a:p>
            <a:pPr algn="ctr" eaLnBrk="1" hangingPunct="1">
              <a:spcBef>
                <a:spcPct val="0"/>
              </a:spcBef>
              <a:buSzPct val="25000"/>
              <a:buFontTx/>
              <a:buNone/>
            </a:pPr>
            <a:r>
              <a:rPr lang="en-US" sz="4050" dirty="0">
                <a:latin typeface="Arial" charset="0"/>
                <a:cs typeface="Arial" charset="0"/>
                <a:sym typeface="Arial" charset="0"/>
              </a:rPr>
              <a:t>DWO Case Study 3</a:t>
            </a:r>
            <a:br>
              <a:rPr lang="en-US" sz="4050" dirty="0">
                <a:latin typeface="Arial" charset="0"/>
                <a:cs typeface="Arial" charset="0"/>
                <a:sym typeface="Arial" charset="0"/>
              </a:rPr>
            </a:br>
            <a:r>
              <a:rPr lang="en-US" sz="4050" dirty="0">
                <a:latin typeface="Arial" charset="0"/>
                <a:cs typeface="Arial" charset="0"/>
                <a:sym typeface="Arial" charset="0"/>
              </a:rPr>
              <a:t>Telecom Client</a:t>
            </a:r>
            <a:br>
              <a:rPr lang="en-US" sz="4050" dirty="0">
                <a:latin typeface="Arial" charset="0"/>
                <a:cs typeface="Arial" charset="0"/>
                <a:sym typeface="Arial" charset="0"/>
              </a:rPr>
            </a:br>
            <a:r>
              <a:rPr lang="en-US" sz="3000" dirty="0">
                <a:latin typeface="Arial" charset="0"/>
                <a:cs typeface="Arial" charset="0"/>
                <a:sym typeface="Arial" charset="0"/>
              </a:rPr>
              <a:t/>
            </a:r>
            <a:br>
              <a:rPr lang="en-US" sz="3000" dirty="0">
                <a:latin typeface="Arial" charset="0"/>
                <a:cs typeface="Arial" charset="0"/>
                <a:sym typeface="Arial" charset="0"/>
              </a:rPr>
            </a:br>
            <a:r>
              <a:rPr lang="en-US" sz="3000" dirty="0">
                <a:latin typeface="Arial" charset="0"/>
                <a:cs typeface="Arial" charset="0"/>
                <a:sym typeface="Arial" charset="0"/>
              </a:rPr>
              <a:t>Modernized Data Architecture</a:t>
            </a:r>
          </a:p>
        </p:txBody>
      </p:sp>
    </p:spTree>
    <p:extLst>
      <p:ext uri="{BB962C8B-B14F-4D97-AF65-F5344CB8AC3E}">
        <p14:creationId xmlns:p14="http://schemas.microsoft.com/office/powerpoint/2010/main" val="11362783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3" name="Shape 518"/>
          <p:cNvSpPr txBox="1">
            <a:spLocks noGrp="1"/>
          </p:cNvSpPr>
          <p:nvPr>
            <p:ph type="title"/>
          </p:nvPr>
        </p:nvSpPr>
        <p:spPr>
          <a:xfrm>
            <a:off x="373857" y="150019"/>
            <a:ext cx="8227219" cy="692944"/>
          </a:xfrm>
        </p:spPr>
        <p:txBody>
          <a:bodyPr vert="horz" lIns="91406" tIns="45694" rIns="91406" bIns="45694" rtlCol="0" anchor="ctr" anchorCtr="0">
            <a:normAutofit/>
          </a:bodyPr>
          <a:lstStyle/>
          <a:p>
            <a:pPr eaLnBrk="1" hangingPunct="1">
              <a:spcBef>
                <a:spcPct val="0"/>
              </a:spcBef>
              <a:buSzPct val="25000"/>
              <a:buFontTx/>
              <a:buNone/>
            </a:pPr>
            <a:r>
              <a:rPr lang="en-US" smtClean="0">
                <a:latin typeface="Arial" charset="0"/>
                <a:cs typeface="Arial" charset="0"/>
                <a:sym typeface="Arial" charset="0"/>
              </a:rPr>
              <a:t>What’s the Difference	</a:t>
            </a:r>
          </a:p>
        </p:txBody>
      </p:sp>
      <p:sp>
        <p:nvSpPr>
          <p:cNvPr id="74754" name="Shape 519"/>
          <p:cNvSpPr txBox="1">
            <a:spLocks noGrp="1"/>
          </p:cNvSpPr>
          <p:nvPr>
            <p:ph type="body" idx="1"/>
          </p:nvPr>
        </p:nvSpPr>
        <p:spPr>
          <a:xfrm>
            <a:off x="458391" y="870347"/>
            <a:ext cx="8227219" cy="3695700"/>
          </a:xfrm>
        </p:spPr>
        <p:txBody>
          <a:bodyPr vert="horz" lIns="91406" tIns="45694" rIns="91406" bIns="45694" rtlCol="0" anchor="t" anchorCtr="0">
            <a:normAutofit/>
          </a:bodyPr>
          <a:lstStyle/>
          <a:p>
            <a:pPr indent="-258366">
              <a:spcBef>
                <a:spcPct val="0"/>
              </a:spcBef>
              <a:buClr>
                <a:srgbClr val="4D4F53"/>
              </a:buClr>
              <a:buSzTx/>
              <a:buFontTx/>
              <a:buChar char="•"/>
            </a:pPr>
            <a:r>
              <a:rPr lang="en-US" sz="1950" dirty="0">
                <a:solidFill>
                  <a:srgbClr val="4D4F53"/>
                </a:solidFill>
                <a:latin typeface="Arial" charset="0"/>
                <a:cs typeface="Arial" charset="0"/>
                <a:sym typeface="Arial" charset="0"/>
              </a:rPr>
              <a:t>Goes well beyond Automated and Semi-Automated approaches</a:t>
            </a:r>
          </a:p>
          <a:p>
            <a:pPr indent="-258366">
              <a:spcBef>
                <a:spcPts val="394"/>
              </a:spcBef>
              <a:buClr>
                <a:srgbClr val="4D4F53"/>
              </a:buClr>
              <a:buSzTx/>
              <a:buFontTx/>
              <a:buChar char="•"/>
            </a:pPr>
            <a:r>
              <a:rPr lang="en-US" sz="1950" dirty="0">
                <a:solidFill>
                  <a:srgbClr val="4D4F53"/>
                </a:solidFill>
                <a:latin typeface="Arial" charset="0"/>
                <a:cs typeface="Arial" charset="0"/>
                <a:sym typeface="Arial" charset="0"/>
              </a:rPr>
              <a:t>Modernize workflows using Hadoop</a:t>
            </a:r>
          </a:p>
          <a:p>
            <a:pPr lvl="1" indent="-286941">
              <a:spcBef>
                <a:spcPts val="329"/>
              </a:spcBef>
              <a:buClr>
                <a:srgbClr val="4D4F53"/>
              </a:buClr>
              <a:buSzTx/>
              <a:buFontTx/>
              <a:buChar char="–"/>
            </a:pPr>
            <a:r>
              <a:rPr lang="en-US" sz="1650" dirty="0">
                <a:solidFill>
                  <a:srgbClr val="4D4F53"/>
                </a:solidFill>
                <a:latin typeface="Arial" charset="0"/>
                <a:cs typeface="Arial" charset="0"/>
                <a:sym typeface="Arial" charset="0"/>
              </a:rPr>
              <a:t>New patterns of ingestion</a:t>
            </a:r>
          </a:p>
          <a:p>
            <a:pPr lvl="1" indent="-286941">
              <a:spcBef>
                <a:spcPts val="329"/>
              </a:spcBef>
              <a:buClr>
                <a:srgbClr val="4D4F53"/>
              </a:buClr>
              <a:buSzTx/>
              <a:buFontTx/>
              <a:buChar char="–"/>
            </a:pPr>
            <a:r>
              <a:rPr lang="en-US" sz="1650" dirty="0">
                <a:solidFill>
                  <a:srgbClr val="4D4F53"/>
                </a:solidFill>
                <a:latin typeface="Arial" charset="0"/>
                <a:cs typeface="Arial" charset="0"/>
                <a:sym typeface="Arial" charset="0"/>
              </a:rPr>
              <a:t>New processing engines</a:t>
            </a:r>
          </a:p>
          <a:p>
            <a:pPr lvl="1" indent="-286941">
              <a:spcBef>
                <a:spcPts val="329"/>
              </a:spcBef>
              <a:buClr>
                <a:srgbClr val="4D4F53"/>
              </a:buClr>
              <a:buSzTx/>
              <a:buFontTx/>
              <a:buChar char="–"/>
            </a:pPr>
            <a:r>
              <a:rPr lang="en-US" sz="1650" dirty="0">
                <a:solidFill>
                  <a:srgbClr val="4D4F53"/>
                </a:solidFill>
                <a:latin typeface="Arial" charset="0"/>
                <a:cs typeface="Arial" charset="0"/>
                <a:sym typeface="Arial" charset="0"/>
              </a:rPr>
              <a:t>Low latency BI</a:t>
            </a:r>
          </a:p>
          <a:p>
            <a:pPr lvl="1" indent="-286941">
              <a:spcBef>
                <a:spcPts val="329"/>
              </a:spcBef>
              <a:buClr>
                <a:srgbClr val="4D4F53"/>
              </a:buClr>
              <a:buSzTx/>
              <a:buFontTx/>
              <a:buChar char="–"/>
            </a:pPr>
            <a:r>
              <a:rPr lang="en-US" sz="1650" dirty="0">
                <a:solidFill>
                  <a:srgbClr val="4D4F53"/>
                </a:solidFill>
                <a:latin typeface="Arial" charset="0"/>
                <a:cs typeface="Arial" charset="0"/>
                <a:sym typeface="Arial" charset="0"/>
              </a:rPr>
              <a:t>Leverage NoSQL</a:t>
            </a:r>
          </a:p>
          <a:p>
            <a:pPr lvl="1" indent="-286941">
              <a:spcBef>
                <a:spcPts val="329"/>
              </a:spcBef>
              <a:buClr>
                <a:srgbClr val="4D4F53"/>
              </a:buClr>
              <a:buSzTx/>
              <a:buFontTx/>
              <a:buChar char="–"/>
            </a:pPr>
            <a:r>
              <a:rPr lang="en-US" sz="1650" dirty="0">
                <a:solidFill>
                  <a:srgbClr val="4D4F53"/>
                </a:solidFill>
                <a:latin typeface="Arial" charset="0"/>
                <a:cs typeface="Arial" charset="0"/>
                <a:sym typeface="Arial" charset="0"/>
              </a:rPr>
              <a:t>Etc …</a:t>
            </a:r>
          </a:p>
          <a:p>
            <a:pPr lvl="1" indent="-286941">
              <a:spcBef>
                <a:spcPts val="356"/>
              </a:spcBef>
              <a:buClr>
                <a:srgbClr val="4D4F53"/>
              </a:buClr>
              <a:buSzTx/>
              <a:buNone/>
            </a:pPr>
            <a:endParaRPr lang="en-US" dirty="0" smtClean="0">
              <a:solidFill>
                <a:srgbClr val="4D4F53"/>
              </a:solidFill>
              <a:latin typeface="Arial" charset="0"/>
              <a:cs typeface="Arial" charset="0"/>
              <a:sym typeface="Arial" charset="0"/>
            </a:endParaRPr>
          </a:p>
          <a:p>
            <a:pPr lvl="1" indent="-286941">
              <a:spcBef>
                <a:spcPts val="356"/>
              </a:spcBef>
              <a:buClr>
                <a:srgbClr val="4D4F53"/>
              </a:buClr>
              <a:buSzTx/>
              <a:buNone/>
            </a:pPr>
            <a:endParaRPr lang="en-US" dirty="0" smtClean="0">
              <a:solidFill>
                <a:srgbClr val="4D4F53"/>
              </a:solidFill>
              <a:latin typeface="Arial" charset="0"/>
              <a:cs typeface="Arial" charset="0"/>
              <a:sym typeface="Arial" charset="0"/>
            </a:endParaRPr>
          </a:p>
          <a:p>
            <a:pPr indent="-258366">
              <a:spcBef>
                <a:spcPts val="422"/>
              </a:spcBef>
              <a:buClr>
                <a:srgbClr val="4D4F53"/>
              </a:buClr>
              <a:buSzTx/>
              <a:buNone/>
            </a:pPr>
            <a:endParaRPr lang="en-US" dirty="0" smtClean="0">
              <a:solidFill>
                <a:srgbClr val="4D4F53"/>
              </a:solidFill>
              <a:latin typeface="Arial" charset="0"/>
              <a:cs typeface="Arial" charset="0"/>
              <a:sym typeface="Arial" charset="0"/>
            </a:endParaRPr>
          </a:p>
        </p:txBody>
      </p:sp>
    </p:spTree>
    <p:extLst>
      <p:ext uri="{BB962C8B-B14F-4D97-AF65-F5344CB8AC3E}">
        <p14:creationId xmlns:p14="http://schemas.microsoft.com/office/powerpoint/2010/main" val="17678691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801" name="Shape 524"/>
          <p:cNvSpPr txBox="1">
            <a:spLocks noGrp="1"/>
          </p:cNvSpPr>
          <p:nvPr>
            <p:ph type="title"/>
          </p:nvPr>
        </p:nvSpPr>
        <p:spPr>
          <a:xfrm>
            <a:off x="332185" y="164306"/>
            <a:ext cx="8227219" cy="691754"/>
          </a:xfrm>
        </p:spPr>
        <p:txBody>
          <a:bodyPr vert="horz" lIns="91406" tIns="45694" rIns="91406" bIns="45694" rtlCol="0" anchor="ctr" anchorCtr="0">
            <a:normAutofit/>
          </a:bodyPr>
          <a:lstStyle/>
          <a:p>
            <a:pPr eaLnBrk="1" hangingPunct="1">
              <a:spcBef>
                <a:spcPct val="0"/>
              </a:spcBef>
              <a:buSzPct val="25000"/>
              <a:buFontTx/>
              <a:buNone/>
            </a:pPr>
            <a:r>
              <a:rPr lang="en-US" dirty="0" smtClean="0">
                <a:latin typeface="Arial" charset="0"/>
                <a:cs typeface="Arial" charset="0"/>
                <a:sym typeface="Arial" charset="0"/>
              </a:rPr>
              <a:t>How Is It Accomplished </a:t>
            </a:r>
          </a:p>
        </p:txBody>
      </p:sp>
      <p:sp>
        <p:nvSpPr>
          <p:cNvPr id="76802" name="Shape 525"/>
          <p:cNvSpPr txBox="1">
            <a:spLocks noGrp="1"/>
          </p:cNvSpPr>
          <p:nvPr>
            <p:ph type="body" idx="1"/>
          </p:nvPr>
        </p:nvSpPr>
        <p:spPr>
          <a:xfrm>
            <a:off x="444104" y="842963"/>
            <a:ext cx="8227219" cy="3695700"/>
          </a:xfrm>
        </p:spPr>
        <p:txBody>
          <a:bodyPr vert="horz" lIns="91406" tIns="45694" rIns="91406" bIns="45694" rtlCol="0" anchor="t" anchorCtr="0">
            <a:normAutofit/>
          </a:bodyPr>
          <a:lstStyle/>
          <a:p>
            <a:pPr indent="-258366">
              <a:spcBef>
                <a:spcPct val="0"/>
              </a:spcBef>
              <a:buClr>
                <a:srgbClr val="4D4F53"/>
              </a:buClr>
              <a:buSzTx/>
              <a:buFontTx/>
              <a:buChar char="•"/>
            </a:pPr>
            <a:r>
              <a:rPr lang="en-US" sz="1950" dirty="0">
                <a:solidFill>
                  <a:srgbClr val="4D4F53"/>
                </a:solidFill>
                <a:latin typeface="Arial" charset="0"/>
                <a:cs typeface="Arial" charset="0"/>
                <a:sym typeface="Arial" charset="0"/>
              </a:rPr>
              <a:t>Start with the end in mind</a:t>
            </a:r>
          </a:p>
          <a:p>
            <a:pPr indent="-258366">
              <a:spcBef>
                <a:spcPts val="394"/>
              </a:spcBef>
              <a:buClr>
                <a:srgbClr val="4D4F53"/>
              </a:buClr>
              <a:buSzTx/>
              <a:buFontTx/>
              <a:buChar char="•"/>
            </a:pPr>
            <a:r>
              <a:rPr lang="en-US" sz="1950" dirty="0">
                <a:solidFill>
                  <a:srgbClr val="4D4F53"/>
                </a:solidFill>
                <a:latin typeface="Arial" charset="0"/>
                <a:cs typeface="Arial" charset="0"/>
                <a:sym typeface="Arial" charset="0"/>
              </a:rPr>
              <a:t>Identify the source(s)</a:t>
            </a:r>
          </a:p>
          <a:p>
            <a:pPr indent="-258366">
              <a:spcBef>
                <a:spcPts val="394"/>
              </a:spcBef>
              <a:buClr>
                <a:srgbClr val="4D4F53"/>
              </a:buClr>
              <a:buSzTx/>
              <a:buFontTx/>
              <a:buChar char="•"/>
            </a:pPr>
            <a:r>
              <a:rPr lang="en-US" sz="1950" dirty="0">
                <a:solidFill>
                  <a:srgbClr val="4D4F53"/>
                </a:solidFill>
                <a:latin typeface="Arial" charset="0"/>
                <a:cs typeface="Arial" charset="0"/>
                <a:sym typeface="Arial" charset="0"/>
              </a:rPr>
              <a:t>Map existing data source to end points</a:t>
            </a:r>
          </a:p>
          <a:p>
            <a:pPr lvl="1" indent="-286941">
              <a:spcBef>
                <a:spcPts val="394"/>
              </a:spcBef>
              <a:buClr>
                <a:srgbClr val="4D4F53"/>
              </a:buClr>
              <a:buSzPct val="118000"/>
              <a:buFontTx/>
              <a:buChar char="–"/>
            </a:pPr>
            <a:r>
              <a:rPr lang="en-US" sz="1650" dirty="0">
                <a:solidFill>
                  <a:srgbClr val="4D4F53"/>
                </a:solidFill>
                <a:latin typeface="Arial" charset="0"/>
                <a:cs typeface="Arial" charset="0"/>
                <a:sym typeface="Arial" charset="0"/>
              </a:rPr>
              <a:t>This represents a use case footprint including:</a:t>
            </a:r>
            <a:r>
              <a:rPr lang="en-US" sz="1950" dirty="0">
                <a:solidFill>
                  <a:srgbClr val="4D4F53"/>
                </a:solidFill>
                <a:latin typeface="Arial" charset="0"/>
                <a:cs typeface="Arial" charset="0"/>
                <a:sym typeface="Arial" charset="0"/>
              </a:rPr>
              <a:t>	</a:t>
            </a:r>
          </a:p>
          <a:p>
            <a:pPr lvl="2" indent="-234554">
              <a:spcBef>
                <a:spcPts val="272"/>
              </a:spcBef>
              <a:buClr>
                <a:srgbClr val="4D4F53"/>
              </a:buClr>
              <a:buSzTx/>
              <a:buFontTx/>
              <a:buChar char="•"/>
            </a:pPr>
            <a:r>
              <a:rPr lang="en-US" sz="1350" dirty="0">
                <a:solidFill>
                  <a:srgbClr val="4D4F53"/>
                </a:solidFill>
                <a:latin typeface="Arial" charset="0"/>
                <a:cs typeface="Arial" charset="0"/>
                <a:sym typeface="Arial" charset="0"/>
              </a:rPr>
              <a:t>All data </a:t>
            </a:r>
          </a:p>
          <a:p>
            <a:pPr lvl="2" indent="-234554">
              <a:spcBef>
                <a:spcPts val="272"/>
              </a:spcBef>
              <a:buClr>
                <a:srgbClr val="4D4F53"/>
              </a:buClr>
              <a:buSzTx/>
              <a:buFontTx/>
              <a:buChar char="•"/>
            </a:pPr>
            <a:r>
              <a:rPr lang="en-US" sz="1350" dirty="0">
                <a:solidFill>
                  <a:srgbClr val="4D4F53"/>
                </a:solidFill>
                <a:latin typeface="Arial" charset="0"/>
                <a:cs typeface="Arial" charset="0"/>
                <a:sym typeface="Arial" charset="0"/>
              </a:rPr>
              <a:t>Transformation</a:t>
            </a:r>
          </a:p>
          <a:p>
            <a:pPr lvl="2" indent="-234554">
              <a:spcBef>
                <a:spcPts val="272"/>
              </a:spcBef>
              <a:buClr>
                <a:srgbClr val="4D4F53"/>
              </a:buClr>
              <a:buSzTx/>
              <a:buFontTx/>
              <a:buChar char="•"/>
            </a:pPr>
            <a:r>
              <a:rPr lang="en-US" sz="1350" dirty="0">
                <a:solidFill>
                  <a:srgbClr val="4D4F53"/>
                </a:solidFill>
                <a:latin typeface="Arial" charset="0"/>
                <a:cs typeface="Arial" charset="0"/>
                <a:sym typeface="Arial" charset="0"/>
              </a:rPr>
              <a:t>Aggregation</a:t>
            </a:r>
          </a:p>
          <a:p>
            <a:pPr lvl="2" indent="-234554">
              <a:spcBef>
                <a:spcPts val="272"/>
              </a:spcBef>
              <a:buClr>
                <a:srgbClr val="4D4F53"/>
              </a:buClr>
              <a:buSzTx/>
              <a:buFontTx/>
              <a:buChar char="•"/>
            </a:pPr>
            <a:r>
              <a:rPr lang="en-US" sz="1350" dirty="0">
                <a:solidFill>
                  <a:srgbClr val="4D4F53"/>
                </a:solidFill>
                <a:latin typeface="Arial" charset="0"/>
                <a:cs typeface="Arial" charset="0"/>
                <a:sym typeface="Arial" charset="0"/>
              </a:rPr>
              <a:t>Access patterns</a:t>
            </a:r>
          </a:p>
          <a:p>
            <a:pPr indent="-258366">
              <a:spcBef>
                <a:spcPts val="394"/>
              </a:spcBef>
              <a:buClr>
                <a:srgbClr val="4D4F53"/>
              </a:buClr>
              <a:buSzTx/>
              <a:buFontTx/>
              <a:buChar char="•"/>
            </a:pPr>
            <a:r>
              <a:rPr lang="en-US" sz="1950" dirty="0">
                <a:solidFill>
                  <a:srgbClr val="4D4F53"/>
                </a:solidFill>
                <a:latin typeface="Arial" charset="0"/>
                <a:cs typeface="Arial" charset="0"/>
                <a:sym typeface="Arial" charset="0"/>
              </a:rPr>
              <a:t>Modernize the workflow using Hadoop</a:t>
            </a:r>
          </a:p>
        </p:txBody>
      </p:sp>
    </p:spTree>
    <p:extLst>
      <p:ext uri="{BB962C8B-B14F-4D97-AF65-F5344CB8AC3E}">
        <p14:creationId xmlns:p14="http://schemas.microsoft.com/office/powerpoint/2010/main" val="673305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849" name="Shape 531"/>
          <p:cNvSpPr txBox="1">
            <a:spLocks noChangeArrowheads="1"/>
          </p:cNvSpPr>
          <p:nvPr/>
        </p:nvSpPr>
        <p:spPr bwMode="auto">
          <a:xfrm>
            <a:off x="7121129" y="1006079"/>
            <a:ext cx="1563291" cy="3619500"/>
          </a:xfrm>
          <a:prstGeom prst="rect">
            <a:avLst/>
          </a:prstGeom>
          <a:noFill/>
          <a:ln w="19050">
            <a:solidFill>
              <a:schemeClr val="tx2"/>
            </a:solidFill>
            <a:prstDash val="dot"/>
            <a:miter lim="800000"/>
            <a:headEnd/>
            <a:tailEnd/>
          </a:ln>
        </p:spPr>
        <p:txBody>
          <a:bodyPr lIns="68569" tIns="34275" rIns="68569" bIns="34275" anchor="ctr"/>
          <a:lstStyle/>
          <a:p>
            <a:pPr algn="ctr"/>
            <a:endParaRPr lang="en-US" sz="900">
              <a:solidFill>
                <a:srgbClr val="4D4F53"/>
              </a:solidFill>
            </a:endParaRPr>
          </a:p>
        </p:txBody>
      </p:sp>
      <p:sp>
        <p:nvSpPr>
          <p:cNvPr id="78850" name="Shape 532"/>
          <p:cNvSpPr txBox="1">
            <a:spLocks noGrp="1"/>
          </p:cNvSpPr>
          <p:nvPr>
            <p:ph type="title"/>
          </p:nvPr>
        </p:nvSpPr>
        <p:spPr>
          <a:xfrm>
            <a:off x="359570" y="150019"/>
            <a:ext cx="8228409" cy="692944"/>
          </a:xfrm>
        </p:spPr>
        <p:txBody>
          <a:bodyPr vert="horz" lIns="91406" tIns="45694" rIns="91406" bIns="45694" rtlCol="0" anchor="ctr" anchorCtr="0">
            <a:normAutofit/>
          </a:bodyPr>
          <a:lstStyle/>
          <a:p>
            <a:pPr eaLnBrk="1" hangingPunct="1">
              <a:spcBef>
                <a:spcPct val="0"/>
              </a:spcBef>
              <a:buSzPct val="25000"/>
              <a:buFontTx/>
              <a:buNone/>
            </a:pPr>
            <a:r>
              <a:rPr lang="en-US" smtClean="0">
                <a:latin typeface="Arial" charset="0"/>
                <a:cs typeface="Arial" charset="0"/>
                <a:sym typeface="Arial" charset="0"/>
              </a:rPr>
              <a:t>Big Data Workflow (ETL) On MapR</a:t>
            </a:r>
          </a:p>
        </p:txBody>
      </p:sp>
      <p:pic>
        <p:nvPicPr>
          <p:cNvPr id="78851" name="Shape 533"/>
          <p:cNvPicPr preferRelativeResize="0">
            <a:picLocks noChangeAspect="1" noChangeArrowheads="1"/>
          </p:cNvPicPr>
          <p:nvPr/>
        </p:nvPicPr>
        <p:blipFill>
          <a:blip r:embed="rId3"/>
          <a:srcRect l="121" r="-340"/>
          <a:stretch>
            <a:fillRect/>
          </a:stretch>
        </p:blipFill>
        <p:spPr bwMode="auto">
          <a:xfrm>
            <a:off x="3119439" y="1263253"/>
            <a:ext cx="3274219" cy="2699147"/>
          </a:xfrm>
          <a:prstGeom prst="rect">
            <a:avLst/>
          </a:prstGeom>
          <a:noFill/>
          <a:ln w="9525">
            <a:noFill/>
            <a:miter lim="800000"/>
            <a:headEnd/>
            <a:tailEnd/>
          </a:ln>
        </p:spPr>
      </p:pic>
      <p:sp>
        <p:nvSpPr>
          <p:cNvPr id="78852" name="Shape 534"/>
          <p:cNvSpPr>
            <a:spLocks noChangeArrowheads="1"/>
          </p:cNvSpPr>
          <p:nvPr/>
        </p:nvSpPr>
        <p:spPr bwMode="auto">
          <a:xfrm>
            <a:off x="3033713" y="3851672"/>
            <a:ext cx="3490913" cy="547688"/>
          </a:xfrm>
          <a:prstGeom prst="rect">
            <a:avLst/>
          </a:prstGeom>
          <a:gradFill rotWithShape="0">
            <a:gsLst>
              <a:gs pos="0">
                <a:srgbClr val="B90B2C"/>
              </a:gs>
              <a:gs pos="4584">
                <a:srgbClr val="B90B2C"/>
              </a:gs>
              <a:gs pos="49001">
                <a:srgbClr val="950924"/>
              </a:gs>
              <a:gs pos="100000">
                <a:srgbClr val="630618"/>
              </a:gs>
            </a:gsLst>
            <a:lin ang="5400000"/>
          </a:gradFill>
          <a:ln w="9525">
            <a:noFill/>
            <a:miter lim="800000"/>
            <a:headEnd/>
            <a:tailEnd/>
          </a:ln>
        </p:spPr>
        <p:txBody>
          <a:bodyPr lIns="0" tIns="0" rIns="0" bIns="0" anchor="ctr"/>
          <a:lstStyle/>
          <a:p>
            <a:pPr algn="ctr">
              <a:lnSpc>
                <a:spcPct val="95000"/>
              </a:lnSpc>
            </a:pPr>
            <a:endParaRPr lang="en-US" sz="1500">
              <a:solidFill>
                <a:srgbClr val="FFFFFF"/>
              </a:solidFill>
            </a:endParaRPr>
          </a:p>
        </p:txBody>
      </p:sp>
      <p:sp>
        <p:nvSpPr>
          <p:cNvPr id="78853" name="Shape 535"/>
          <p:cNvSpPr>
            <a:spLocks noChangeArrowheads="1"/>
          </p:cNvSpPr>
          <p:nvPr/>
        </p:nvSpPr>
        <p:spPr bwMode="auto">
          <a:xfrm rot="5400000">
            <a:off x="6384728" y="3716536"/>
            <a:ext cx="123825" cy="155972"/>
          </a:xfrm>
          <a:prstGeom prst="triangle">
            <a:avLst>
              <a:gd name="adj" fmla="val 99755"/>
            </a:avLst>
          </a:prstGeom>
          <a:gradFill rotWithShape="0">
            <a:gsLst>
              <a:gs pos="0">
                <a:srgbClr val="393B3E"/>
              </a:gs>
              <a:gs pos="20000">
                <a:srgbClr val="393B3E"/>
              </a:gs>
              <a:gs pos="100000">
                <a:srgbClr val="262729"/>
              </a:gs>
            </a:gsLst>
            <a:lin ang="5400000"/>
          </a:gradFill>
          <a:ln w="9525">
            <a:noFill/>
            <a:miter lim="800000"/>
            <a:headEnd/>
            <a:tailEnd/>
          </a:ln>
        </p:spPr>
        <p:txBody>
          <a:bodyPr lIns="0" tIns="0" rIns="0" bIns="0" anchor="ctr"/>
          <a:lstStyle/>
          <a:p>
            <a:pPr algn="ctr">
              <a:lnSpc>
                <a:spcPct val="95000"/>
              </a:lnSpc>
            </a:pPr>
            <a:endParaRPr lang="en-US" sz="750" b="1">
              <a:solidFill>
                <a:srgbClr val="FFFFFF"/>
              </a:solidFill>
            </a:endParaRPr>
          </a:p>
        </p:txBody>
      </p:sp>
      <p:sp>
        <p:nvSpPr>
          <p:cNvPr id="78854" name="Shape 536"/>
          <p:cNvSpPr>
            <a:spLocks noChangeArrowheads="1"/>
          </p:cNvSpPr>
          <p:nvPr/>
        </p:nvSpPr>
        <p:spPr bwMode="auto">
          <a:xfrm>
            <a:off x="3119438" y="3962400"/>
            <a:ext cx="3405188" cy="332185"/>
          </a:xfrm>
          <a:prstGeom prst="rect">
            <a:avLst/>
          </a:prstGeom>
          <a:noFill/>
          <a:ln w="9525">
            <a:noFill/>
            <a:miter lim="800000"/>
            <a:headEnd/>
            <a:tailEnd/>
          </a:ln>
        </p:spPr>
        <p:txBody>
          <a:bodyPr lIns="68569" tIns="34275" rIns="68569" bIns="34275"/>
          <a:lstStyle/>
          <a:p>
            <a:pPr algn="ctr">
              <a:lnSpc>
                <a:spcPct val="95000"/>
              </a:lnSpc>
              <a:buSzPct val="25000"/>
            </a:pPr>
            <a:r>
              <a:rPr lang="en-US" sz="1800">
                <a:solidFill>
                  <a:srgbClr val="FFFFFF"/>
                </a:solidFill>
              </a:rPr>
              <a:t>MapR Data Platform</a:t>
            </a:r>
          </a:p>
        </p:txBody>
      </p:sp>
      <p:sp>
        <p:nvSpPr>
          <p:cNvPr id="78855" name="Shape 537"/>
          <p:cNvSpPr txBox="1">
            <a:spLocks noChangeArrowheads="1"/>
          </p:cNvSpPr>
          <p:nvPr/>
        </p:nvSpPr>
        <p:spPr bwMode="auto">
          <a:xfrm>
            <a:off x="532210" y="1006079"/>
            <a:ext cx="1913335" cy="3777853"/>
          </a:xfrm>
          <a:prstGeom prst="rect">
            <a:avLst/>
          </a:prstGeom>
          <a:solidFill>
            <a:srgbClr val="E2E2E4"/>
          </a:solidFill>
          <a:ln w="19050">
            <a:solidFill>
              <a:schemeClr val="tx2"/>
            </a:solidFill>
            <a:prstDash val="dot"/>
            <a:miter lim="800000"/>
            <a:headEnd/>
            <a:tailEnd/>
          </a:ln>
        </p:spPr>
        <p:txBody>
          <a:bodyPr lIns="68569" tIns="34275" rIns="68569" bIns="34275" anchor="ctr"/>
          <a:lstStyle/>
          <a:p>
            <a:pPr algn="ctr"/>
            <a:endParaRPr lang="en-US" sz="900">
              <a:solidFill>
                <a:srgbClr val="4D4F53"/>
              </a:solidFill>
            </a:endParaRPr>
          </a:p>
        </p:txBody>
      </p:sp>
      <p:sp>
        <p:nvSpPr>
          <p:cNvPr id="78856" name="Shape 538"/>
          <p:cNvSpPr txBox="1">
            <a:spLocks noChangeArrowheads="1"/>
          </p:cNvSpPr>
          <p:nvPr/>
        </p:nvSpPr>
        <p:spPr bwMode="auto">
          <a:xfrm>
            <a:off x="3119439" y="1381126"/>
            <a:ext cx="3249215" cy="269081"/>
          </a:xfrm>
          <a:prstGeom prst="rect">
            <a:avLst/>
          </a:prstGeom>
          <a:noFill/>
          <a:ln w="9525">
            <a:noFill/>
            <a:miter lim="800000"/>
            <a:headEnd/>
            <a:tailEnd/>
          </a:ln>
        </p:spPr>
        <p:txBody>
          <a:bodyPr lIns="68569" tIns="34275" rIns="68569" bIns="34275"/>
          <a:lstStyle/>
          <a:p>
            <a:pPr algn="ctr">
              <a:lnSpc>
                <a:spcPct val="95000"/>
              </a:lnSpc>
              <a:buSzPct val="25000"/>
            </a:pPr>
            <a:r>
              <a:rPr lang="en-US" sz="1350" b="1">
                <a:solidFill>
                  <a:srgbClr val="4D4F53"/>
                </a:solidFill>
              </a:rPr>
              <a:t>Processing and Analytics</a:t>
            </a:r>
          </a:p>
        </p:txBody>
      </p:sp>
      <p:grpSp>
        <p:nvGrpSpPr>
          <p:cNvPr id="78857" name="Shape 539"/>
          <p:cNvGrpSpPr>
            <a:grpSpLocks/>
          </p:cNvGrpSpPr>
          <p:nvPr/>
        </p:nvGrpSpPr>
        <p:grpSpPr bwMode="auto">
          <a:xfrm>
            <a:off x="2347913" y="1697831"/>
            <a:ext cx="1027509" cy="1849041"/>
            <a:chOff x="2761456" y="2273335"/>
            <a:chExt cx="1369241" cy="2466396"/>
          </a:xfrm>
        </p:grpSpPr>
        <p:grpSp>
          <p:nvGrpSpPr>
            <p:cNvPr id="78963" name="Shape 540"/>
            <p:cNvGrpSpPr>
              <a:grpSpLocks/>
            </p:cNvGrpSpPr>
            <p:nvPr/>
          </p:nvGrpSpPr>
          <p:grpSpPr bwMode="auto">
            <a:xfrm>
              <a:off x="2761456" y="2273335"/>
              <a:ext cx="1369241" cy="2466396"/>
              <a:chOff x="3646967" y="1873576"/>
              <a:chExt cx="2154524" cy="1057618"/>
            </a:xfrm>
          </p:grpSpPr>
          <p:sp>
            <p:nvSpPr>
              <p:cNvPr id="78969" name="Shape 541"/>
              <p:cNvSpPr>
                <a:spLocks noChangeArrowheads="1"/>
              </p:cNvSpPr>
              <p:nvPr/>
            </p:nvSpPr>
            <p:spPr bwMode="auto">
              <a:xfrm>
                <a:off x="3646967" y="1873576"/>
                <a:ext cx="2154524" cy="1057618"/>
              </a:xfrm>
              <a:prstGeom prst="rect">
                <a:avLst/>
              </a:prstGeom>
              <a:gradFill rotWithShape="0">
                <a:gsLst>
                  <a:gs pos="0">
                    <a:schemeClr val="bg1"/>
                  </a:gs>
                  <a:gs pos="100000">
                    <a:srgbClr val="F3F6F7"/>
                  </a:gs>
                </a:gsLst>
                <a:lin ang="5400000"/>
              </a:gradFill>
              <a:ln w="9525">
                <a:solidFill>
                  <a:srgbClr val="BFBFBF"/>
                </a:solidFill>
                <a:round/>
                <a:headEnd/>
                <a:tailEnd/>
              </a:ln>
            </p:spPr>
            <p:txBody>
              <a:bodyPr lIns="0" tIns="0" rIns="0" bIns="0" anchor="ctr"/>
              <a:lstStyle/>
              <a:p>
                <a:pPr algn="ctr">
                  <a:lnSpc>
                    <a:spcPct val="95000"/>
                  </a:lnSpc>
                </a:pPr>
                <a:endParaRPr lang="en-US" sz="1500" b="1">
                  <a:solidFill>
                    <a:srgbClr val="FFFFFF"/>
                  </a:solidFill>
                </a:endParaRPr>
              </a:p>
            </p:txBody>
          </p:sp>
          <p:sp>
            <p:nvSpPr>
              <p:cNvPr id="542" name="Shape 542"/>
              <p:cNvSpPr/>
              <p:nvPr/>
            </p:nvSpPr>
            <p:spPr>
              <a:xfrm>
                <a:off x="3751822" y="1902179"/>
                <a:ext cx="1944814" cy="1001093"/>
              </a:xfrm>
              <a:prstGeom prst="rect">
                <a:avLst/>
              </a:prstGeom>
              <a:gradFill>
                <a:gsLst>
                  <a:gs pos="0">
                    <a:srgbClr val="A3A6A7"/>
                  </a:gs>
                  <a:gs pos="31000">
                    <a:srgbClr val="888A8B"/>
                  </a:gs>
                  <a:gs pos="100000">
                    <a:schemeClr val="accent4"/>
                  </a:gs>
                </a:gsLst>
                <a:lin ang="5400000" scaled="0"/>
              </a:gradFill>
              <a:ln>
                <a:noFill/>
              </a:ln>
            </p:spPr>
            <p:txBody>
              <a:bodyPr lIns="68569" tIns="34275" rIns="68569" bIns="34275" anchor="ctr"/>
              <a:lstStyle/>
              <a:p>
                <a:pPr algn="ctr">
                  <a:defRPr/>
                </a:pPr>
                <a:endParaRPr sz="1200" kern="0">
                  <a:solidFill>
                    <a:srgbClr val="FFFFFF"/>
                  </a:solidFill>
                  <a:latin typeface="Arial"/>
                  <a:ea typeface="Arial"/>
                  <a:cs typeface="Arial"/>
                  <a:sym typeface="Arial"/>
                </a:endParaRPr>
              </a:p>
            </p:txBody>
          </p:sp>
        </p:grpSp>
        <p:sp>
          <p:nvSpPr>
            <p:cNvPr id="78964" name="Shape 543"/>
            <p:cNvSpPr txBox="1">
              <a:spLocks noChangeArrowheads="1"/>
            </p:cNvSpPr>
            <p:nvPr/>
          </p:nvSpPr>
          <p:spPr bwMode="auto">
            <a:xfrm>
              <a:off x="2777538" y="2300475"/>
              <a:ext cx="1353159" cy="357790"/>
            </a:xfrm>
            <a:prstGeom prst="rect">
              <a:avLst/>
            </a:prstGeom>
            <a:noFill/>
            <a:ln w="9525">
              <a:noFill/>
              <a:miter lim="800000"/>
              <a:headEnd/>
              <a:tailEnd/>
            </a:ln>
          </p:spPr>
          <p:txBody>
            <a:bodyPr lIns="68569" tIns="34275" rIns="68569" bIns="34275"/>
            <a:lstStyle/>
            <a:p>
              <a:pPr algn="ctr">
                <a:lnSpc>
                  <a:spcPct val="95000"/>
                </a:lnSpc>
                <a:buSzPct val="25000"/>
              </a:pPr>
              <a:r>
                <a:rPr lang="en-US" sz="1350" b="1">
                  <a:solidFill>
                    <a:srgbClr val="4D4F53"/>
                  </a:solidFill>
                </a:rPr>
                <a:t>Ingest</a:t>
              </a:r>
            </a:p>
          </p:txBody>
        </p:sp>
        <p:sp>
          <p:nvSpPr>
            <p:cNvPr id="78965" name="Shape 544"/>
            <p:cNvSpPr>
              <a:spLocks noChangeArrowheads="1"/>
            </p:cNvSpPr>
            <p:nvPr/>
          </p:nvSpPr>
          <p:spPr bwMode="auto">
            <a:xfrm>
              <a:off x="3006466" y="3185216"/>
              <a:ext cx="914162"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Sqoop</a:t>
              </a:r>
            </a:p>
          </p:txBody>
        </p:sp>
        <p:sp>
          <p:nvSpPr>
            <p:cNvPr id="78966" name="Shape 545"/>
            <p:cNvSpPr>
              <a:spLocks noChangeArrowheads="1"/>
            </p:cNvSpPr>
            <p:nvPr/>
          </p:nvSpPr>
          <p:spPr bwMode="auto">
            <a:xfrm>
              <a:off x="3006466" y="3660339"/>
              <a:ext cx="914162"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Flume</a:t>
              </a:r>
            </a:p>
          </p:txBody>
        </p:sp>
        <p:sp>
          <p:nvSpPr>
            <p:cNvPr id="78967" name="Shape 546"/>
            <p:cNvSpPr>
              <a:spLocks noChangeArrowheads="1"/>
            </p:cNvSpPr>
            <p:nvPr/>
          </p:nvSpPr>
          <p:spPr bwMode="auto">
            <a:xfrm>
              <a:off x="3006466" y="4135462"/>
              <a:ext cx="914162"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HDFS</a:t>
              </a:r>
            </a:p>
          </p:txBody>
        </p:sp>
        <p:sp>
          <p:nvSpPr>
            <p:cNvPr id="78968" name="Shape 547"/>
            <p:cNvSpPr>
              <a:spLocks noChangeArrowheads="1"/>
            </p:cNvSpPr>
            <p:nvPr/>
          </p:nvSpPr>
          <p:spPr bwMode="auto">
            <a:xfrm>
              <a:off x="3006466" y="2710091"/>
              <a:ext cx="914162"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NFS</a:t>
              </a:r>
            </a:p>
          </p:txBody>
        </p:sp>
      </p:grpSp>
      <p:grpSp>
        <p:nvGrpSpPr>
          <p:cNvPr id="78858" name="Shape 548"/>
          <p:cNvGrpSpPr>
            <a:grpSpLocks/>
          </p:cNvGrpSpPr>
          <p:nvPr/>
        </p:nvGrpSpPr>
        <p:grpSpPr bwMode="auto">
          <a:xfrm>
            <a:off x="6093620" y="1537097"/>
            <a:ext cx="1101328" cy="2171700"/>
            <a:chOff x="7782303" y="2014329"/>
            <a:chExt cx="1468771" cy="2895649"/>
          </a:xfrm>
        </p:grpSpPr>
        <p:grpSp>
          <p:nvGrpSpPr>
            <p:cNvPr id="78953" name="Shape 549"/>
            <p:cNvGrpSpPr>
              <a:grpSpLocks/>
            </p:cNvGrpSpPr>
            <p:nvPr/>
          </p:nvGrpSpPr>
          <p:grpSpPr bwMode="auto">
            <a:xfrm>
              <a:off x="7782303" y="2014329"/>
              <a:ext cx="1468771" cy="2895649"/>
              <a:chOff x="3646967" y="1873576"/>
              <a:chExt cx="2154524" cy="1057618"/>
            </a:xfrm>
          </p:grpSpPr>
          <p:sp>
            <p:nvSpPr>
              <p:cNvPr id="78961" name="Shape 550"/>
              <p:cNvSpPr>
                <a:spLocks noChangeArrowheads="1"/>
              </p:cNvSpPr>
              <p:nvPr/>
            </p:nvSpPr>
            <p:spPr bwMode="auto">
              <a:xfrm>
                <a:off x="3646967" y="1873576"/>
                <a:ext cx="2154524" cy="1057618"/>
              </a:xfrm>
              <a:prstGeom prst="rect">
                <a:avLst/>
              </a:prstGeom>
              <a:gradFill rotWithShape="0">
                <a:gsLst>
                  <a:gs pos="0">
                    <a:schemeClr val="bg1"/>
                  </a:gs>
                  <a:gs pos="100000">
                    <a:srgbClr val="F3F6F7"/>
                  </a:gs>
                </a:gsLst>
                <a:lin ang="5400000"/>
              </a:gradFill>
              <a:ln w="9525">
                <a:solidFill>
                  <a:srgbClr val="BFBFBF"/>
                </a:solidFill>
                <a:round/>
                <a:headEnd/>
                <a:tailEnd/>
              </a:ln>
            </p:spPr>
            <p:txBody>
              <a:bodyPr lIns="0" tIns="0" rIns="0" bIns="0" anchor="ctr"/>
              <a:lstStyle/>
              <a:p>
                <a:pPr algn="ctr">
                  <a:lnSpc>
                    <a:spcPct val="95000"/>
                  </a:lnSpc>
                </a:pPr>
                <a:endParaRPr lang="en-US" sz="1500" b="1">
                  <a:solidFill>
                    <a:srgbClr val="FFFFFF"/>
                  </a:solidFill>
                </a:endParaRPr>
              </a:p>
            </p:txBody>
          </p:sp>
          <p:sp>
            <p:nvSpPr>
              <p:cNvPr id="551" name="Shape 551"/>
              <p:cNvSpPr/>
              <p:nvPr/>
            </p:nvSpPr>
            <p:spPr>
              <a:xfrm>
                <a:off x="3751781" y="1902568"/>
                <a:ext cx="1944896" cy="1000794"/>
              </a:xfrm>
              <a:prstGeom prst="rect">
                <a:avLst/>
              </a:prstGeom>
              <a:solidFill>
                <a:schemeClr val="accent4"/>
              </a:solidFill>
              <a:ln>
                <a:noFill/>
              </a:ln>
            </p:spPr>
            <p:txBody>
              <a:bodyPr lIns="68569" tIns="34275" rIns="68569" bIns="34275" anchor="ctr"/>
              <a:lstStyle/>
              <a:p>
                <a:pPr algn="ctr">
                  <a:defRPr/>
                </a:pPr>
                <a:endParaRPr sz="1200" kern="0">
                  <a:solidFill>
                    <a:srgbClr val="FFFFFF"/>
                  </a:solidFill>
                  <a:latin typeface="Arial"/>
                  <a:ea typeface="Arial"/>
                  <a:cs typeface="Arial"/>
                  <a:sym typeface="Arial"/>
                </a:endParaRPr>
              </a:p>
            </p:txBody>
          </p:sp>
        </p:grpSp>
        <p:sp>
          <p:nvSpPr>
            <p:cNvPr id="78954" name="Shape 552"/>
            <p:cNvSpPr txBox="1">
              <a:spLocks noChangeArrowheads="1"/>
            </p:cNvSpPr>
            <p:nvPr/>
          </p:nvSpPr>
          <p:spPr bwMode="auto">
            <a:xfrm>
              <a:off x="7798384" y="2063576"/>
              <a:ext cx="1353159" cy="357790"/>
            </a:xfrm>
            <a:prstGeom prst="rect">
              <a:avLst/>
            </a:prstGeom>
            <a:noFill/>
            <a:ln w="9525">
              <a:noFill/>
              <a:miter lim="800000"/>
              <a:headEnd/>
              <a:tailEnd/>
            </a:ln>
          </p:spPr>
          <p:txBody>
            <a:bodyPr lIns="68569" tIns="34275" rIns="68569" bIns="34275"/>
            <a:lstStyle/>
            <a:p>
              <a:pPr algn="ctr">
                <a:lnSpc>
                  <a:spcPct val="95000"/>
                </a:lnSpc>
                <a:buSzPct val="25000"/>
              </a:pPr>
              <a:r>
                <a:rPr lang="en-US" sz="1350" b="1">
                  <a:solidFill>
                    <a:srgbClr val="4D4F53"/>
                  </a:solidFill>
                </a:rPr>
                <a:t>Access</a:t>
              </a:r>
            </a:p>
          </p:txBody>
        </p:sp>
        <p:grpSp>
          <p:nvGrpSpPr>
            <p:cNvPr id="78955" name="Shape 553"/>
            <p:cNvGrpSpPr>
              <a:grpSpLocks/>
            </p:cNvGrpSpPr>
            <p:nvPr/>
          </p:nvGrpSpPr>
          <p:grpSpPr bwMode="auto">
            <a:xfrm>
              <a:off x="8059607" y="2459824"/>
              <a:ext cx="914162" cy="2279908"/>
              <a:chOff x="8027313" y="2473192"/>
              <a:chExt cx="914162" cy="2279908"/>
            </a:xfrm>
          </p:grpSpPr>
          <p:sp>
            <p:nvSpPr>
              <p:cNvPr id="78956" name="Shape 554"/>
              <p:cNvSpPr>
                <a:spLocks noChangeArrowheads="1"/>
              </p:cNvSpPr>
              <p:nvPr/>
            </p:nvSpPr>
            <p:spPr bwMode="auto">
              <a:xfrm>
                <a:off x="8027313" y="2951730"/>
                <a:ext cx="914162"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Tez</a:t>
                </a:r>
              </a:p>
            </p:txBody>
          </p:sp>
          <p:sp>
            <p:nvSpPr>
              <p:cNvPr id="78957" name="Shape 555"/>
              <p:cNvSpPr>
                <a:spLocks noChangeArrowheads="1"/>
              </p:cNvSpPr>
              <p:nvPr/>
            </p:nvSpPr>
            <p:spPr bwMode="auto">
              <a:xfrm>
                <a:off x="8027313" y="3430267"/>
                <a:ext cx="914162"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Drill</a:t>
                </a:r>
              </a:p>
            </p:txBody>
          </p:sp>
          <p:sp>
            <p:nvSpPr>
              <p:cNvPr id="78958" name="Shape 556"/>
              <p:cNvSpPr>
                <a:spLocks noChangeArrowheads="1"/>
              </p:cNvSpPr>
              <p:nvPr/>
            </p:nvSpPr>
            <p:spPr bwMode="auto">
              <a:xfrm>
                <a:off x="8027313" y="3908803"/>
                <a:ext cx="914162"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Hive</a:t>
                </a:r>
              </a:p>
            </p:txBody>
          </p:sp>
          <p:sp>
            <p:nvSpPr>
              <p:cNvPr id="78959" name="Shape 557"/>
              <p:cNvSpPr>
                <a:spLocks noChangeArrowheads="1"/>
              </p:cNvSpPr>
              <p:nvPr/>
            </p:nvSpPr>
            <p:spPr bwMode="auto">
              <a:xfrm>
                <a:off x="8027313" y="2473192"/>
                <a:ext cx="914162"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Pig</a:t>
                </a:r>
              </a:p>
            </p:txBody>
          </p:sp>
          <p:sp>
            <p:nvSpPr>
              <p:cNvPr id="78960" name="Shape 558"/>
              <p:cNvSpPr>
                <a:spLocks noChangeArrowheads="1"/>
              </p:cNvSpPr>
              <p:nvPr/>
            </p:nvSpPr>
            <p:spPr bwMode="auto">
              <a:xfrm>
                <a:off x="8027313" y="4387341"/>
                <a:ext cx="914162"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Impala</a:t>
                </a:r>
              </a:p>
            </p:txBody>
          </p:sp>
        </p:grpSp>
      </p:grpSp>
      <p:sp>
        <p:nvSpPr>
          <p:cNvPr id="78859" name="Shape 559"/>
          <p:cNvSpPr txBox="1">
            <a:spLocks noChangeArrowheads="1"/>
          </p:cNvSpPr>
          <p:nvPr/>
        </p:nvSpPr>
        <p:spPr bwMode="auto">
          <a:xfrm>
            <a:off x="547689" y="1041798"/>
            <a:ext cx="1401365" cy="267890"/>
          </a:xfrm>
          <a:prstGeom prst="rect">
            <a:avLst/>
          </a:prstGeom>
          <a:noFill/>
          <a:ln w="9525">
            <a:noFill/>
            <a:miter lim="800000"/>
            <a:headEnd/>
            <a:tailEnd/>
          </a:ln>
        </p:spPr>
        <p:txBody>
          <a:bodyPr lIns="68569" tIns="34275" rIns="68569" bIns="34275"/>
          <a:lstStyle/>
          <a:p>
            <a:pPr algn="ctr">
              <a:lnSpc>
                <a:spcPct val="95000"/>
              </a:lnSpc>
              <a:buSzPct val="25000"/>
            </a:pPr>
            <a:r>
              <a:rPr lang="en-US" sz="1350" b="1">
                <a:solidFill>
                  <a:srgbClr val="4D4F53"/>
                </a:solidFill>
              </a:rPr>
              <a:t>Data Sources</a:t>
            </a:r>
          </a:p>
        </p:txBody>
      </p:sp>
      <p:grpSp>
        <p:nvGrpSpPr>
          <p:cNvPr id="78860" name="Shape 560"/>
          <p:cNvGrpSpPr>
            <a:grpSpLocks/>
          </p:cNvGrpSpPr>
          <p:nvPr/>
        </p:nvGrpSpPr>
        <p:grpSpPr bwMode="auto">
          <a:xfrm>
            <a:off x="683420" y="2938462"/>
            <a:ext cx="358378" cy="396479"/>
            <a:chOff x="950912" y="1438275"/>
            <a:chExt cx="2052636" cy="2268537"/>
          </a:xfrm>
        </p:grpSpPr>
        <p:sp>
          <p:nvSpPr>
            <p:cNvPr id="78948" name="Shape 561"/>
            <p:cNvSpPr>
              <a:spLocks/>
            </p:cNvSpPr>
            <p:nvPr/>
          </p:nvSpPr>
          <p:spPr bwMode="auto">
            <a:xfrm>
              <a:off x="950912" y="1438275"/>
              <a:ext cx="2052636" cy="2268537"/>
            </a:xfrm>
            <a:custGeom>
              <a:avLst/>
              <a:gdLst>
                <a:gd name="T0" fmla="*/ 96965 w 120000"/>
                <a:gd name="T1" fmla="*/ 0 h 120000"/>
                <a:gd name="T2" fmla="*/ 73053 w 120000"/>
                <a:gd name="T3" fmla="*/ 39272 h 120000"/>
                <a:gd name="T4" fmla="*/ 28299 w 120000"/>
                <a:gd name="T5" fmla="*/ 31338 h 120000"/>
                <a:gd name="T6" fmla="*/ 0 w 120000"/>
                <a:gd name="T7" fmla="*/ 24198 h 120000"/>
                <a:gd name="T8" fmla="*/ 34442 w 120000"/>
                <a:gd name="T9" fmla="*/ 44826 h 120000"/>
                <a:gd name="T10" fmla="*/ 17769 w 120000"/>
                <a:gd name="T11" fmla="*/ 70413 h 120000"/>
                <a:gd name="T12" fmla="*/ 15137 w 120000"/>
                <a:gd name="T13" fmla="*/ 82909 h 120000"/>
                <a:gd name="T14" fmla="*/ 34223 w 120000"/>
                <a:gd name="T15" fmla="*/ 67834 h 120000"/>
                <a:gd name="T16" fmla="*/ 41462 w 120000"/>
                <a:gd name="T17" fmla="*/ 106710 h 120000"/>
                <a:gd name="T18" fmla="*/ 59451 w 120000"/>
                <a:gd name="T19" fmla="*/ 93818 h 120000"/>
                <a:gd name="T20" fmla="*/ 92138 w 120000"/>
                <a:gd name="T21" fmla="*/ 70016 h 120000"/>
                <a:gd name="T22" fmla="*/ 104862 w 120000"/>
                <a:gd name="T23" fmla="*/ 64661 h 120000"/>
                <a:gd name="T24" fmla="*/ 81170 w 120000"/>
                <a:gd name="T25" fmla="*/ 60297 h 120000"/>
                <a:gd name="T26" fmla="*/ 83583 w 120000"/>
                <a:gd name="T27" fmla="*/ 37487 h 120000"/>
                <a:gd name="T28" fmla="*/ 89945 w 120000"/>
                <a:gd name="T29" fmla="*/ 20231 h 120000"/>
                <a:gd name="T30" fmla="*/ 89945 w 120000"/>
                <a:gd name="T31" fmla="*/ 17454 h 120000"/>
                <a:gd name="T32" fmla="*/ 94332 w 120000"/>
                <a:gd name="T33" fmla="*/ 15867 h 120000"/>
                <a:gd name="T34" fmla="*/ 94332 w 120000"/>
                <a:gd name="T35" fmla="*/ 12892 h 120000"/>
                <a:gd name="T36" fmla="*/ 95210 w 120000"/>
                <a:gd name="T37" fmla="*/ 10314 h 120000"/>
                <a:gd name="T38" fmla="*/ 104204 w 120000"/>
                <a:gd name="T39" fmla="*/ 8132 h 120000"/>
                <a:gd name="T40" fmla="*/ 104204 w 120000"/>
                <a:gd name="T41" fmla="*/ 11305 h 120000"/>
                <a:gd name="T42" fmla="*/ 100255 w 120000"/>
                <a:gd name="T43" fmla="*/ 12495 h 120000"/>
                <a:gd name="T44" fmla="*/ 99159 w 120000"/>
                <a:gd name="T45" fmla="*/ 14876 h 120000"/>
                <a:gd name="T46" fmla="*/ 99159 w 120000"/>
                <a:gd name="T47" fmla="*/ 17454 h 120000"/>
                <a:gd name="T48" fmla="*/ 103765 w 120000"/>
                <a:gd name="T49" fmla="*/ 19239 h 120000"/>
                <a:gd name="T50" fmla="*/ 99817 w 120000"/>
                <a:gd name="T51" fmla="*/ 21619 h 120000"/>
                <a:gd name="T52" fmla="*/ 99159 w 120000"/>
                <a:gd name="T53" fmla="*/ 23801 h 120000"/>
                <a:gd name="T54" fmla="*/ 99159 w 120000"/>
                <a:gd name="T55" fmla="*/ 26975 h 120000"/>
                <a:gd name="T56" fmla="*/ 99159 w 120000"/>
                <a:gd name="T57" fmla="*/ 30545 h 120000"/>
                <a:gd name="T58" fmla="*/ 99159 w 120000"/>
                <a:gd name="T59" fmla="*/ 33123 h 120000"/>
                <a:gd name="T60" fmla="*/ 94332 w 120000"/>
                <a:gd name="T61" fmla="*/ 31537 h 120000"/>
                <a:gd name="T62" fmla="*/ 94332 w 120000"/>
                <a:gd name="T63" fmla="*/ 28165 h 120000"/>
                <a:gd name="T64" fmla="*/ 94332 w 120000"/>
                <a:gd name="T65" fmla="*/ 24793 h 120000"/>
                <a:gd name="T66" fmla="*/ 94332 w 120000"/>
                <a:gd name="T67" fmla="*/ 21619 h 120000"/>
                <a:gd name="T68" fmla="*/ 22376 w 120000"/>
                <a:gd name="T69" fmla="*/ 22016 h 120000"/>
                <a:gd name="T70" fmla="*/ 17769 w 120000"/>
                <a:gd name="T71" fmla="*/ 30347 h 120000"/>
                <a:gd name="T72" fmla="*/ 7020 w 120000"/>
                <a:gd name="T73" fmla="*/ 30347 h 120000"/>
                <a:gd name="T74" fmla="*/ 8994 w 120000"/>
                <a:gd name="T75" fmla="*/ 26776 h 120000"/>
                <a:gd name="T76" fmla="*/ 7020 w 120000"/>
                <a:gd name="T77" fmla="*/ 23404 h 120000"/>
                <a:gd name="T78" fmla="*/ 7458 w 120000"/>
                <a:gd name="T79" fmla="*/ 19239 h 120000"/>
                <a:gd name="T80" fmla="*/ 15137 w 120000"/>
                <a:gd name="T81" fmla="*/ 22016 h 120000"/>
                <a:gd name="T82" fmla="*/ 21499 w 120000"/>
                <a:gd name="T83" fmla="*/ 19636 h 120000"/>
                <a:gd name="T84" fmla="*/ 24351 w 120000"/>
                <a:gd name="T85" fmla="*/ 20231 h 120000"/>
                <a:gd name="T86" fmla="*/ 62084 w 120000"/>
                <a:gd name="T87" fmla="*/ 101355 h 120000"/>
                <a:gd name="T88" fmla="*/ 63839 w 120000"/>
                <a:gd name="T89" fmla="*/ 103933 h 120000"/>
                <a:gd name="T90" fmla="*/ 61206 w 120000"/>
                <a:gd name="T91" fmla="*/ 105520 h 120000"/>
                <a:gd name="T92" fmla="*/ 59232 w 120000"/>
                <a:gd name="T93" fmla="*/ 103140 h 120000"/>
                <a:gd name="T94" fmla="*/ 60329 w 120000"/>
                <a:gd name="T95" fmla="*/ 98776 h 120000"/>
                <a:gd name="T96" fmla="*/ 57257 w 120000"/>
                <a:gd name="T97" fmla="*/ 99768 h 120000"/>
                <a:gd name="T98" fmla="*/ 58793 w 120000"/>
                <a:gd name="T99" fmla="*/ 101553 h 120000"/>
                <a:gd name="T100" fmla="*/ 57696 w 120000"/>
                <a:gd name="T101" fmla="*/ 105520 h 120000"/>
                <a:gd name="T102" fmla="*/ 56380 w 120000"/>
                <a:gd name="T103" fmla="*/ 107305 h 120000"/>
                <a:gd name="T104" fmla="*/ 57038 w 120000"/>
                <a:gd name="T105" fmla="*/ 108297 h 120000"/>
                <a:gd name="T106" fmla="*/ 59890 w 120000"/>
                <a:gd name="T107" fmla="*/ 112066 h 120000"/>
                <a:gd name="T108" fmla="*/ 49360 w 120000"/>
                <a:gd name="T109" fmla="*/ 115438 h 120000"/>
                <a:gd name="T110" fmla="*/ 50018 w 120000"/>
                <a:gd name="T111" fmla="*/ 110479 h 120000"/>
                <a:gd name="T112" fmla="*/ 54405 w 120000"/>
                <a:gd name="T113" fmla="*/ 108694 h 120000"/>
                <a:gd name="T114" fmla="*/ 54186 w 120000"/>
                <a:gd name="T115" fmla="*/ 107305 h 120000"/>
                <a:gd name="T116" fmla="*/ 52650 w 120000"/>
                <a:gd name="T117" fmla="*/ 106909 h 120000"/>
                <a:gd name="T118" fmla="*/ 50895 w 120000"/>
                <a:gd name="T119" fmla="*/ 100165 h 120000"/>
                <a:gd name="T120" fmla="*/ 55283 w 120000"/>
                <a:gd name="T121" fmla="*/ 98776 h 120000"/>
                <a:gd name="T122" fmla="*/ 38829 w 120000"/>
                <a:gd name="T123" fmla="*/ 57123 h 120000"/>
                <a:gd name="T124" fmla="*/ 56160 w 120000"/>
                <a:gd name="T125" fmla="*/ 72793 h 12000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20000"/>
                <a:gd name="T190" fmla="*/ 0 h 120000"/>
                <a:gd name="T191" fmla="*/ 120000 w 120000"/>
                <a:gd name="T192" fmla="*/ 120000 h 12000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20000" h="120000" extrusionOk="0">
                  <a:moveTo>
                    <a:pt x="96965" y="41454"/>
                  </a:moveTo>
                  <a:cubicBezTo>
                    <a:pt x="109689" y="41454"/>
                    <a:pt x="120000" y="32132"/>
                    <a:pt x="120000" y="20628"/>
                  </a:cubicBezTo>
                  <a:cubicBezTo>
                    <a:pt x="120000" y="9322"/>
                    <a:pt x="109689" y="0"/>
                    <a:pt x="96965" y="0"/>
                  </a:cubicBezTo>
                  <a:cubicBezTo>
                    <a:pt x="84460" y="0"/>
                    <a:pt x="74149" y="9322"/>
                    <a:pt x="74149" y="20628"/>
                  </a:cubicBezTo>
                  <a:cubicBezTo>
                    <a:pt x="74149" y="25388"/>
                    <a:pt x="75904" y="29950"/>
                    <a:pt x="78976" y="33322"/>
                  </a:cubicBezTo>
                  <a:cubicBezTo>
                    <a:pt x="73053" y="39272"/>
                    <a:pt x="73053" y="39272"/>
                    <a:pt x="73053" y="39272"/>
                  </a:cubicBezTo>
                  <a:cubicBezTo>
                    <a:pt x="68446" y="35702"/>
                    <a:pt x="62742" y="33520"/>
                    <a:pt x="56160" y="33520"/>
                  </a:cubicBezTo>
                  <a:cubicBezTo>
                    <a:pt x="49360" y="33520"/>
                    <a:pt x="42998" y="36099"/>
                    <a:pt x="38391" y="40066"/>
                  </a:cubicBezTo>
                  <a:cubicBezTo>
                    <a:pt x="28299" y="31338"/>
                    <a:pt x="28299" y="31338"/>
                    <a:pt x="28299" y="31338"/>
                  </a:cubicBezTo>
                  <a:cubicBezTo>
                    <a:pt x="29835" y="29355"/>
                    <a:pt x="30493" y="26776"/>
                    <a:pt x="30493" y="24198"/>
                  </a:cubicBezTo>
                  <a:cubicBezTo>
                    <a:pt x="30493" y="16462"/>
                    <a:pt x="23692" y="10314"/>
                    <a:pt x="15356" y="10314"/>
                  </a:cubicBezTo>
                  <a:cubicBezTo>
                    <a:pt x="6800" y="10314"/>
                    <a:pt x="0" y="16462"/>
                    <a:pt x="0" y="24198"/>
                  </a:cubicBezTo>
                  <a:cubicBezTo>
                    <a:pt x="0" y="31933"/>
                    <a:pt x="6800" y="38082"/>
                    <a:pt x="15356" y="38082"/>
                  </a:cubicBezTo>
                  <a:cubicBezTo>
                    <a:pt x="18427" y="38082"/>
                    <a:pt x="21499" y="37090"/>
                    <a:pt x="23912" y="35702"/>
                  </a:cubicBezTo>
                  <a:cubicBezTo>
                    <a:pt x="34442" y="44826"/>
                    <a:pt x="34442" y="44826"/>
                    <a:pt x="34442" y="44826"/>
                  </a:cubicBezTo>
                  <a:cubicBezTo>
                    <a:pt x="32248" y="48198"/>
                    <a:pt x="30932" y="52165"/>
                    <a:pt x="30932" y="56330"/>
                  </a:cubicBezTo>
                  <a:cubicBezTo>
                    <a:pt x="30932" y="58512"/>
                    <a:pt x="31151" y="60297"/>
                    <a:pt x="31809" y="62280"/>
                  </a:cubicBezTo>
                  <a:cubicBezTo>
                    <a:pt x="17769" y="70413"/>
                    <a:pt x="17769" y="70413"/>
                    <a:pt x="17769" y="70413"/>
                  </a:cubicBezTo>
                  <a:cubicBezTo>
                    <a:pt x="16892" y="70016"/>
                    <a:pt x="16014" y="69818"/>
                    <a:pt x="15137" y="69818"/>
                  </a:cubicBezTo>
                  <a:cubicBezTo>
                    <a:pt x="11188" y="69818"/>
                    <a:pt x="7897" y="72793"/>
                    <a:pt x="7897" y="76363"/>
                  </a:cubicBezTo>
                  <a:cubicBezTo>
                    <a:pt x="7897" y="80132"/>
                    <a:pt x="11188" y="82909"/>
                    <a:pt x="15137" y="82909"/>
                  </a:cubicBezTo>
                  <a:cubicBezTo>
                    <a:pt x="19085" y="82909"/>
                    <a:pt x="22376" y="80132"/>
                    <a:pt x="22376" y="76363"/>
                  </a:cubicBezTo>
                  <a:cubicBezTo>
                    <a:pt x="22376" y="75966"/>
                    <a:pt x="22376" y="75371"/>
                    <a:pt x="22157" y="74776"/>
                  </a:cubicBezTo>
                  <a:cubicBezTo>
                    <a:pt x="34223" y="67834"/>
                    <a:pt x="34223" y="67834"/>
                    <a:pt x="34223" y="67834"/>
                  </a:cubicBezTo>
                  <a:cubicBezTo>
                    <a:pt x="38171" y="73983"/>
                    <a:pt x="44972" y="78347"/>
                    <a:pt x="53089" y="79140"/>
                  </a:cubicBezTo>
                  <a:cubicBezTo>
                    <a:pt x="52870" y="93818"/>
                    <a:pt x="52870" y="93818"/>
                    <a:pt x="52870" y="93818"/>
                  </a:cubicBezTo>
                  <a:cubicBezTo>
                    <a:pt x="46508" y="95008"/>
                    <a:pt x="41462" y="100363"/>
                    <a:pt x="41462" y="106710"/>
                  </a:cubicBezTo>
                  <a:cubicBezTo>
                    <a:pt x="41462" y="114049"/>
                    <a:pt x="48043" y="120000"/>
                    <a:pt x="56160" y="120000"/>
                  </a:cubicBezTo>
                  <a:cubicBezTo>
                    <a:pt x="64277" y="120000"/>
                    <a:pt x="70859" y="114049"/>
                    <a:pt x="70859" y="106710"/>
                  </a:cubicBezTo>
                  <a:cubicBezTo>
                    <a:pt x="70859" y="100363"/>
                    <a:pt x="66032" y="95008"/>
                    <a:pt x="59451" y="93818"/>
                  </a:cubicBezTo>
                  <a:cubicBezTo>
                    <a:pt x="59670" y="79140"/>
                    <a:pt x="59670" y="79140"/>
                    <a:pt x="59670" y="79140"/>
                  </a:cubicBezTo>
                  <a:cubicBezTo>
                    <a:pt x="68446" y="77950"/>
                    <a:pt x="75685" y="72991"/>
                    <a:pt x="79414" y="65851"/>
                  </a:cubicBezTo>
                  <a:cubicBezTo>
                    <a:pt x="92138" y="70016"/>
                    <a:pt x="92138" y="70016"/>
                    <a:pt x="92138" y="70016"/>
                  </a:cubicBezTo>
                  <a:cubicBezTo>
                    <a:pt x="92358" y="71008"/>
                    <a:pt x="92797" y="71801"/>
                    <a:pt x="93455" y="72595"/>
                  </a:cubicBezTo>
                  <a:cubicBezTo>
                    <a:pt x="95868" y="75570"/>
                    <a:pt x="100475" y="76165"/>
                    <a:pt x="103546" y="73785"/>
                  </a:cubicBezTo>
                  <a:cubicBezTo>
                    <a:pt x="106837" y="71603"/>
                    <a:pt x="107276" y="67636"/>
                    <a:pt x="104862" y="64661"/>
                  </a:cubicBezTo>
                  <a:cubicBezTo>
                    <a:pt x="102449" y="61884"/>
                    <a:pt x="98062" y="61289"/>
                    <a:pt x="94771" y="63471"/>
                  </a:cubicBezTo>
                  <a:cubicBezTo>
                    <a:pt x="94332" y="63669"/>
                    <a:pt x="94113" y="64066"/>
                    <a:pt x="93674" y="64264"/>
                  </a:cubicBezTo>
                  <a:cubicBezTo>
                    <a:pt x="81170" y="60297"/>
                    <a:pt x="81170" y="60297"/>
                    <a:pt x="81170" y="60297"/>
                  </a:cubicBezTo>
                  <a:cubicBezTo>
                    <a:pt x="81389" y="58909"/>
                    <a:pt x="81608" y="57719"/>
                    <a:pt x="81608" y="56330"/>
                  </a:cubicBezTo>
                  <a:cubicBezTo>
                    <a:pt x="81608" y="51768"/>
                    <a:pt x="80073" y="47404"/>
                    <a:pt x="77221" y="43636"/>
                  </a:cubicBezTo>
                  <a:cubicBezTo>
                    <a:pt x="83583" y="37487"/>
                    <a:pt x="83583" y="37487"/>
                    <a:pt x="83583" y="37487"/>
                  </a:cubicBezTo>
                  <a:cubicBezTo>
                    <a:pt x="87531" y="39867"/>
                    <a:pt x="92138" y="41454"/>
                    <a:pt x="96965" y="41454"/>
                  </a:cubicBezTo>
                  <a:close/>
                  <a:moveTo>
                    <a:pt x="89945" y="20429"/>
                  </a:moveTo>
                  <a:cubicBezTo>
                    <a:pt x="89945" y="20231"/>
                    <a:pt x="89945" y="20231"/>
                    <a:pt x="89945" y="20231"/>
                  </a:cubicBezTo>
                  <a:cubicBezTo>
                    <a:pt x="89945" y="19239"/>
                    <a:pt x="89945" y="19239"/>
                    <a:pt x="89945" y="19239"/>
                  </a:cubicBezTo>
                  <a:cubicBezTo>
                    <a:pt x="89945" y="18049"/>
                    <a:pt x="89945" y="18049"/>
                    <a:pt x="89945" y="18049"/>
                  </a:cubicBezTo>
                  <a:cubicBezTo>
                    <a:pt x="89945" y="17454"/>
                    <a:pt x="89945" y="17454"/>
                    <a:pt x="89945" y="17454"/>
                  </a:cubicBezTo>
                  <a:cubicBezTo>
                    <a:pt x="94332" y="17454"/>
                    <a:pt x="94332" y="17454"/>
                    <a:pt x="94332" y="17454"/>
                  </a:cubicBezTo>
                  <a:cubicBezTo>
                    <a:pt x="94332" y="17057"/>
                    <a:pt x="94332" y="17057"/>
                    <a:pt x="94332" y="17057"/>
                  </a:cubicBezTo>
                  <a:cubicBezTo>
                    <a:pt x="94332" y="15867"/>
                    <a:pt x="94332" y="15867"/>
                    <a:pt x="94332" y="15867"/>
                  </a:cubicBezTo>
                  <a:cubicBezTo>
                    <a:pt x="94332" y="14876"/>
                    <a:pt x="94332" y="14876"/>
                    <a:pt x="94332" y="14876"/>
                  </a:cubicBezTo>
                  <a:cubicBezTo>
                    <a:pt x="94332" y="13685"/>
                    <a:pt x="94332" y="13685"/>
                    <a:pt x="94332" y="13685"/>
                  </a:cubicBezTo>
                  <a:cubicBezTo>
                    <a:pt x="94332" y="12892"/>
                    <a:pt x="94332" y="12892"/>
                    <a:pt x="94332" y="12892"/>
                  </a:cubicBezTo>
                  <a:cubicBezTo>
                    <a:pt x="94332" y="12495"/>
                    <a:pt x="94332" y="12495"/>
                    <a:pt x="94332" y="12495"/>
                  </a:cubicBezTo>
                  <a:cubicBezTo>
                    <a:pt x="94332" y="12099"/>
                    <a:pt x="94332" y="11702"/>
                    <a:pt x="94552" y="11305"/>
                  </a:cubicBezTo>
                  <a:cubicBezTo>
                    <a:pt x="94771" y="10909"/>
                    <a:pt x="94990" y="10710"/>
                    <a:pt x="95210" y="10314"/>
                  </a:cubicBezTo>
                  <a:cubicBezTo>
                    <a:pt x="95429" y="9917"/>
                    <a:pt x="95868" y="9520"/>
                    <a:pt x="96307" y="9123"/>
                  </a:cubicBezTo>
                  <a:cubicBezTo>
                    <a:pt x="97184" y="8528"/>
                    <a:pt x="98281" y="8132"/>
                    <a:pt x="99159" y="8132"/>
                  </a:cubicBezTo>
                  <a:cubicBezTo>
                    <a:pt x="104204" y="8132"/>
                    <a:pt x="104204" y="8132"/>
                    <a:pt x="104204" y="8132"/>
                  </a:cubicBezTo>
                  <a:cubicBezTo>
                    <a:pt x="104204" y="9123"/>
                    <a:pt x="104204" y="9123"/>
                    <a:pt x="104204" y="9123"/>
                  </a:cubicBezTo>
                  <a:cubicBezTo>
                    <a:pt x="104204" y="10314"/>
                    <a:pt x="104204" y="10314"/>
                    <a:pt x="104204" y="10314"/>
                  </a:cubicBezTo>
                  <a:cubicBezTo>
                    <a:pt x="104204" y="11305"/>
                    <a:pt x="104204" y="11305"/>
                    <a:pt x="104204" y="11305"/>
                  </a:cubicBezTo>
                  <a:cubicBezTo>
                    <a:pt x="104204" y="11900"/>
                    <a:pt x="104204" y="11900"/>
                    <a:pt x="104204" y="11900"/>
                  </a:cubicBezTo>
                  <a:cubicBezTo>
                    <a:pt x="102010" y="11900"/>
                    <a:pt x="102010" y="11900"/>
                    <a:pt x="102010" y="11900"/>
                  </a:cubicBezTo>
                  <a:cubicBezTo>
                    <a:pt x="101352" y="11900"/>
                    <a:pt x="100694" y="12297"/>
                    <a:pt x="100255" y="12495"/>
                  </a:cubicBezTo>
                  <a:cubicBezTo>
                    <a:pt x="99817" y="12892"/>
                    <a:pt x="99378" y="13289"/>
                    <a:pt x="99159" y="13685"/>
                  </a:cubicBezTo>
                  <a:cubicBezTo>
                    <a:pt x="99159" y="13685"/>
                    <a:pt x="99159" y="13884"/>
                    <a:pt x="99159" y="13884"/>
                  </a:cubicBezTo>
                  <a:cubicBezTo>
                    <a:pt x="99159" y="14876"/>
                    <a:pt x="99159" y="14876"/>
                    <a:pt x="99159" y="14876"/>
                  </a:cubicBezTo>
                  <a:cubicBezTo>
                    <a:pt x="99159" y="15867"/>
                    <a:pt x="99159" y="15867"/>
                    <a:pt x="99159" y="15867"/>
                  </a:cubicBezTo>
                  <a:cubicBezTo>
                    <a:pt x="99159" y="17057"/>
                    <a:pt x="99159" y="17057"/>
                    <a:pt x="99159" y="17057"/>
                  </a:cubicBezTo>
                  <a:cubicBezTo>
                    <a:pt x="99159" y="17454"/>
                    <a:pt x="99159" y="17454"/>
                    <a:pt x="99159" y="17454"/>
                  </a:cubicBezTo>
                  <a:cubicBezTo>
                    <a:pt x="103765" y="17454"/>
                    <a:pt x="103765" y="17454"/>
                    <a:pt x="103765" y="17454"/>
                  </a:cubicBezTo>
                  <a:cubicBezTo>
                    <a:pt x="103765" y="18049"/>
                    <a:pt x="103765" y="18049"/>
                    <a:pt x="103765" y="18049"/>
                  </a:cubicBezTo>
                  <a:cubicBezTo>
                    <a:pt x="103765" y="19239"/>
                    <a:pt x="103765" y="19239"/>
                    <a:pt x="103765" y="19239"/>
                  </a:cubicBezTo>
                  <a:cubicBezTo>
                    <a:pt x="103765" y="20231"/>
                    <a:pt x="103765" y="20231"/>
                    <a:pt x="103765" y="20231"/>
                  </a:cubicBezTo>
                  <a:cubicBezTo>
                    <a:pt x="103765" y="21619"/>
                    <a:pt x="103765" y="21619"/>
                    <a:pt x="103765" y="21619"/>
                  </a:cubicBezTo>
                  <a:cubicBezTo>
                    <a:pt x="99817" y="21619"/>
                    <a:pt x="99817" y="21619"/>
                    <a:pt x="99817" y="21619"/>
                  </a:cubicBezTo>
                  <a:cubicBezTo>
                    <a:pt x="99159" y="21619"/>
                    <a:pt x="99159" y="21619"/>
                    <a:pt x="99159" y="21619"/>
                  </a:cubicBezTo>
                  <a:cubicBezTo>
                    <a:pt x="99159" y="22611"/>
                    <a:pt x="99159" y="22611"/>
                    <a:pt x="99159" y="22611"/>
                  </a:cubicBezTo>
                  <a:cubicBezTo>
                    <a:pt x="99159" y="23801"/>
                    <a:pt x="99159" y="23801"/>
                    <a:pt x="99159" y="23801"/>
                  </a:cubicBezTo>
                  <a:cubicBezTo>
                    <a:pt x="99159" y="24793"/>
                    <a:pt x="99159" y="24793"/>
                    <a:pt x="99159" y="24793"/>
                  </a:cubicBezTo>
                  <a:cubicBezTo>
                    <a:pt x="99159" y="25983"/>
                    <a:pt x="99159" y="25983"/>
                    <a:pt x="99159" y="25983"/>
                  </a:cubicBezTo>
                  <a:cubicBezTo>
                    <a:pt x="99159" y="26975"/>
                    <a:pt x="99159" y="26975"/>
                    <a:pt x="99159" y="26975"/>
                  </a:cubicBezTo>
                  <a:cubicBezTo>
                    <a:pt x="99159" y="28165"/>
                    <a:pt x="99159" y="28165"/>
                    <a:pt x="99159" y="28165"/>
                  </a:cubicBezTo>
                  <a:cubicBezTo>
                    <a:pt x="99159" y="29355"/>
                    <a:pt x="99159" y="29355"/>
                    <a:pt x="99159" y="29355"/>
                  </a:cubicBezTo>
                  <a:cubicBezTo>
                    <a:pt x="99159" y="30545"/>
                    <a:pt x="99159" y="30545"/>
                    <a:pt x="99159" y="30545"/>
                  </a:cubicBezTo>
                  <a:cubicBezTo>
                    <a:pt x="99159" y="31537"/>
                    <a:pt x="99159" y="31537"/>
                    <a:pt x="99159" y="31537"/>
                  </a:cubicBezTo>
                  <a:cubicBezTo>
                    <a:pt x="99159" y="32727"/>
                    <a:pt x="99159" y="32727"/>
                    <a:pt x="99159" y="32727"/>
                  </a:cubicBezTo>
                  <a:cubicBezTo>
                    <a:pt x="99159" y="33123"/>
                    <a:pt x="99159" y="33123"/>
                    <a:pt x="99159" y="33123"/>
                  </a:cubicBezTo>
                  <a:cubicBezTo>
                    <a:pt x="94332" y="33123"/>
                    <a:pt x="94332" y="33123"/>
                    <a:pt x="94332" y="33123"/>
                  </a:cubicBezTo>
                  <a:cubicBezTo>
                    <a:pt x="94332" y="32727"/>
                    <a:pt x="94332" y="32727"/>
                    <a:pt x="94332" y="32727"/>
                  </a:cubicBezTo>
                  <a:cubicBezTo>
                    <a:pt x="94332" y="31537"/>
                    <a:pt x="94332" y="31537"/>
                    <a:pt x="94332" y="31537"/>
                  </a:cubicBezTo>
                  <a:cubicBezTo>
                    <a:pt x="94332" y="30545"/>
                    <a:pt x="94332" y="30545"/>
                    <a:pt x="94332" y="30545"/>
                  </a:cubicBezTo>
                  <a:cubicBezTo>
                    <a:pt x="94332" y="29355"/>
                    <a:pt x="94332" y="29355"/>
                    <a:pt x="94332" y="29355"/>
                  </a:cubicBezTo>
                  <a:cubicBezTo>
                    <a:pt x="94332" y="28165"/>
                    <a:pt x="94332" y="28165"/>
                    <a:pt x="94332" y="28165"/>
                  </a:cubicBezTo>
                  <a:cubicBezTo>
                    <a:pt x="94332" y="26975"/>
                    <a:pt x="94332" y="26975"/>
                    <a:pt x="94332" y="26975"/>
                  </a:cubicBezTo>
                  <a:cubicBezTo>
                    <a:pt x="94332" y="25983"/>
                    <a:pt x="94332" y="25983"/>
                    <a:pt x="94332" y="25983"/>
                  </a:cubicBezTo>
                  <a:cubicBezTo>
                    <a:pt x="94332" y="24793"/>
                    <a:pt x="94332" y="24793"/>
                    <a:pt x="94332" y="24793"/>
                  </a:cubicBezTo>
                  <a:cubicBezTo>
                    <a:pt x="94332" y="23801"/>
                    <a:pt x="94332" y="23801"/>
                    <a:pt x="94332" y="23801"/>
                  </a:cubicBezTo>
                  <a:cubicBezTo>
                    <a:pt x="94332" y="22611"/>
                    <a:pt x="94332" y="22611"/>
                    <a:pt x="94332" y="22611"/>
                  </a:cubicBezTo>
                  <a:cubicBezTo>
                    <a:pt x="94332" y="21619"/>
                    <a:pt x="94332" y="21619"/>
                    <a:pt x="94332" y="21619"/>
                  </a:cubicBezTo>
                  <a:cubicBezTo>
                    <a:pt x="89945" y="21619"/>
                    <a:pt x="89945" y="21619"/>
                    <a:pt x="89945" y="21619"/>
                  </a:cubicBezTo>
                  <a:lnTo>
                    <a:pt x="89945" y="20429"/>
                  </a:lnTo>
                  <a:close/>
                  <a:moveTo>
                    <a:pt x="22376" y="22016"/>
                  </a:moveTo>
                  <a:cubicBezTo>
                    <a:pt x="22376" y="22016"/>
                    <a:pt x="22376" y="22214"/>
                    <a:pt x="22376" y="22413"/>
                  </a:cubicBezTo>
                  <a:cubicBezTo>
                    <a:pt x="22376" y="23404"/>
                    <a:pt x="22157" y="24595"/>
                    <a:pt x="21718" y="25785"/>
                  </a:cubicBezTo>
                  <a:cubicBezTo>
                    <a:pt x="21060" y="27570"/>
                    <a:pt x="19744" y="29157"/>
                    <a:pt x="17769" y="30347"/>
                  </a:cubicBezTo>
                  <a:cubicBezTo>
                    <a:pt x="16234" y="31338"/>
                    <a:pt x="14259" y="31933"/>
                    <a:pt x="11846" y="31933"/>
                  </a:cubicBezTo>
                  <a:cubicBezTo>
                    <a:pt x="9872" y="31933"/>
                    <a:pt x="7897" y="31338"/>
                    <a:pt x="6142" y="30347"/>
                  </a:cubicBezTo>
                  <a:cubicBezTo>
                    <a:pt x="6581" y="30347"/>
                    <a:pt x="6800" y="30347"/>
                    <a:pt x="7020" y="30347"/>
                  </a:cubicBezTo>
                  <a:cubicBezTo>
                    <a:pt x="8775" y="30347"/>
                    <a:pt x="10530" y="29950"/>
                    <a:pt x="11627" y="28958"/>
                  </a:cubicBezTo>
                  <a:cubicBezTo>
                    <a:pt x="10091" y="28958"/>
                    <a:pt x="8775" y="27966"/>
                    <a:pt x="8336" y="26578"/>
                  </a:cubicBezTo>
                  <a:cubicBezTo>
                    <a:pt x="8555" y="26776"/>
                    <a:pt x="8775" y="26776"/>
                    <a:pt x="8994" y="26776"/>
                  </a:cubicBezTo>
                  <a:cubicBezTo>
                    <a:pt x="9213" y="26776"/>
                    <a:pt x="9652" y="26776"/>
                    <a:pt x="9872" y="26578"/>
                  </a:cubicBezTo>
                  <a:cubicBezTo>
                    <a:pt x="8117" y="26380"/>
                    <a:pt x="7020" y="24991"/>
                    <a:pt x="7020" y="23404"/>
                  </a:cubicBezTo>
                  <a:cubicBezTo>
                    <a:pt x="7020" y="23404"/>
                    <a:pt x="7020" y="23404"/>
                    <a:pt x="7020" y="23404"/>
                  </a:cubicBezTo>
                  <a:cubicBezTo>
                    <a:pt x="7458" y="23603"/>
                    <a:pt x="8117" y="23801"/>
                    <a:pt x="8555" y="23801"/>
                  </a:cubicBezTo>
                  <a:cubicBezTo>
                    <a:pt x="7678" y="23206"/>
                    <a:pt x="7020" y="22016"/>
                    <a:pt x="7020" y="21024"/>
                  </a:cubicBezTo>
                  <a:cubicBezTo>
                    <a:pt x="7020" y="20429"/>
                    <a:pt x="7239" y="19834"/>
                    <a:pt x="7458" y="19239"/>
                  </a:cubicBezTo>
                  <a:cubicBezTo>
                    <a:pt x="8994" y="21024"/>
                    <a:pt x="11407" y="22214"/>
                    <a:pt x="13820" y="22611"/>
                  </a:cubicBezTo>
                  <a:cubicBezTo>
                    <a:pt x="14259" y="22611"/>
                    <a:pt x="14698" y="22809"/>
                    <a:pt x="15137" y="22809"/>
                  </a:cubicBezTo>
                  <a:cubicBezTo>
                    <a:pt x="15137" y="22413"/>
                    <a:pt x="15137" y="22214"/>
                    <a:pt x="15137" y="22016"/>
                  </a:cubicBezTo>
                  <a:cubicBezTo>
                    <a:pt x="15137" y="21818"/>
                    <a:pt x="15137" y="21619"/>
                    <a:pt x="15137" y="21619"/>
                  </a:cubicBezTo>
                  <a:cubicBezTo>
                    <a:pt x="15356" y="19834"/>
                    <a:pt x="16892" y="18644"/>
                    <a:pt x="18647" y="18644"/>
                  </a:cubicBezTo>
                  <a:cubicBezTo>
                    <a:pt x="19744" y="18644"/>
                    <a:pt x="20840" y="19041"/>
                    <a:pt x="21499" y="19636"/>
                  </a:cubicBezTo>
                  <a:cubicBezTo>
                    <a:pt x="22376" y="19636"/>
                    <a:pt x="23034" y="19239"/>
                    <a:pt x="23912" y="18842"/>
                  </a:cubicBezTo>
                  <a:cubicBezTo>
                    <a:pt x="23473" y="19636"/>
                    <a:pt x="23034" y="20429"/>
                    <a:pt x="22157" y="20826"/>
                  </a:cubicBezTo>
                  <a:cubicBezTo>
                    <a:pt x="23034" y="20628"/>
                    <a:pt x="23692" y="20429"/>
                    <a:pt x="24351" y="20231"/>
                  </a:cubicBezTo>
                  <a:cubicBezTo>
                    <a:pt x="23912" y="20826"/>
                    <a:pt x="23254" y="21421"/>
                    <a:pt x="22376" y="22016"/>
                  </a:cubicBezTo>
                  <a:close/>
                  <a:moveTo>
                    <a:pt x="61206" y="101355"/>
                  </a:moveTo>
                  <a:cubicBezTo>
                    <a:pt x="62084" y="101355"/>
                    <a:pt x="62084" y="101355"/>
                    <a:pt x="62084" y="101355"/>
                  </a:cubicBezTo>
                  <a:cubicBezTo>
                    <a:pt x="62084" y="103140"/>
                    <a:pt x="62084" y="103140"/>
                    <a:pt x="62084" y="103140"/>
                  </a:cubicBezTo>
                  <a:cubicBezTo>
                    <a:pt x="63839" y="103140"/>
                    <a:pt x="63839" y="103140"/>
                    <a:pt x="63839" y="103140"/>
                  </a:cubicBezTo>
                  <a:cubicBezTo>
                    <a:pt x="63839" y="103933"/>
                    <a:pt x="63839" y="103933"/>
                    <a:pt x="63839" y="103933"/>
                  </a:cubicBezTo>
                  <a:cubicBezTo>
                    <a:pt x="62084" y="103933"/>
                    <a:pt x="62084" y="103933"/>
                    <a:pt x="62084" y="103933"/>
                  </a:cubicBezTo>
                  <a:cubicBezTo>
                    <a:pt x="62084" y="105520"/>
                    <a:pt x="62084" y="105520"/>
                    <a:pt x="62084" y="105520"/>
                  </a:cubicBezTo>
                  <a:cubicBezTo>
                    <a:pt x="61206" y="105520"/>
                    <a:pt x="61206" y="105520"/>
                    <a:pt x="61206" y="105520"/>
                  </a:cubicBezTo>
                  <a:cubicBezTo>
                    <a:pt x="61206" y="103933"/>
                    <a:pt x="61206" y="103933"/>
                    <a:pt x="61206" y="103933"/>
                  </a:cubicBezTo>
                  <a:cubicBezTo>
                    <a:pt x="59232" y="103933"/>
                    <a:pt x="59232" y="103933"/>
                    <a:pt x="59232" y="103933"/>
                  </a:cubicBezTo>
                  <a:cubicBezTo>
                    <a:pt x="59232" y="103140"/>
                    <a:pt x="59232" y="103140"/>
                    <a:pt x="59232" y="103140"/>
                  </a:cubicBezTo>
                  <a:cubicBezTo>
                    <a:pt x="61206" y="103140"/>
                    <a:pt x="61206" y="103140"/>
                    <a:pt x="61206" y="103140"/>
                  </a:cubicBezTo>
                  <a:lnTo>
                    <a:pt x="61206" y="101355"/>
                  </a:lnTo>
                  <a:close/>
                  <a:moveTo>
                    <a:pt x="60329" y="98776"/>
                  </a:moveTo>
                  <a:cubicBezTo>
                    <a:pt x="59451" y="99371"/>
                    <a:pt x="59451" y="99371"/>
                    <a:pt x="59451" y="99371"/>
                  </a:cubicBezTo>
                  <a:cubicBezTo>
                    <a:pt x="58793" y="99768"/>
                    <a:pt x="58793" y="99768"/>
                    <a:pt x="58793" y="99768"/>
                  </a:cubicBezTo>
                  <a:cubicBezTo>
                    <a:pt x="57257" y="99768"/>
                    <a:pt x="57257" y="99768"/>
                    <a:pt x="57257" y="99768"/>
                  </a:cubicBezTo>
                  <a:cubicBezTo>
                    <a:pt x="57477" y="99768"/>
                    <a:pt x="57696" y="99966"/>
                    <a:pt x="57915" y="100165"/>
                  </a:cubicBezTo>
                  <a:cubicBezTo>
                    <a:pt x="57915" y="100165"/>
                    <a:pt x="58135" y="100561"/>
                    <a:pt x="58354" y="100760"/>
                  </a:cubicBezTo>
                  <a:cubicBezTo>
                    <a:pt x="58574" y="100958"/>
                    <a:pt x="58793" y="101355"/>
                    <a:pt x="58793" y="101553"/>
                  </a:cubicBezTo>
                  <a:cubicBezTo>
                    <a:pt x="59012" y="101950"/>
                    <a:pt x="59012" y="102347"/>
                    <a:pt x="59012" y="102743"/>
                  </a:cubicBezTo>
                  <a:cubicBezTo>
                    <a:pt x="59012" y="103735"/>
                    <a:pt x="58793" y="104330"/>
                    <a:pt x="58354" y="104727"/>
                  </a:cubicBezTo>
                  <a:cubicBezTo>
                    <a:pt x="58135" y="105123"/>
                    <a:pt x="57915" y="105322"/>
                    <a:pt x="57696" y="105520"/>
                  </a:cubicBezTo>
                  <a:cubicBezTo>
                    <a:pt x="57477" y="105719"/>
                    <a:pt x="57257" y="105917"/>
                    <a:pt x="57038" y="106115"/>
                  </a:cubicBezTo>
                  <a:cubicBezTo>
                    <a:pt x="56819" y="106314"/>
                    <a:pt x="56819" y="106314"/>
                    <a:pt x="56599" y="106512"/>
                  </a:cubicBezTo>
                  <a:cubicBezTo>
                    <a:pt x="56380" y="106710"/>
                    <a:pt x="56380" y="106909"/>
                    <a:pt x="56380" y="107305"/>
                  </a:cubicBezTo>
                  <a:cubicBezTo>
                    <a:pt x="56380" y="107504"/>
                    <a:pt x="56380" y="107702"/>
                    <a:pt x="56599" y="107900"/>
                  </a:cubicBezTo>
                  <a:cubicBezTo>
                    <a:pt x="56599" y="107900"/>
                    <a:pt x="56599" y="107900"/>
                    <a:pt x="56599" y="107900"/>
                  </a:cubicBezTo>
                  <a:cubicBezTo>
                    <a:pt x="56819" y="108099"/>
                    <a:pt x="56819" y="108099"/>
                    <a:pt x="57038" y="108297"/>
                  </a:cubicBezTo>
                  <a:cubicBezTo>
                    <a:pt x="57915" y="108892"/>
                    <a:pt x="57915" y="108892"/>
                    <a:pt x="57915" y="108892"/>
                  </a:cubicBezTo>
                  <a:cubicBezTo>
                    <a:pt x="58354" y="109289"/>
                    <a:pt x="59012" y="109685"/>
                    <a:pt x="59232" y="110280"/>
                  </a:cubicBezTo>
                  <a:cubicBezTo>
                    <a:pt x="59670" y="110677"/>
                    <a:pt x="59890" y="111272"/>
                    <a:pt x="59890" y="112066"/>
                  </a:cubicBezTo>
                  <a:cubicBezTo>
                    <a:pt x="59890" y="113256"/>
                    <a:pt x="59451" y="114247"/>
                    <a:pt x="58354" y="115041"/>
                  </a:cubicBezTo>
                  <a:cubicBezTo>
                    <a:pt x="57038" y="116033"/>
                    <a:pt x="55502" y="116429"/>
                    <a:pt x="53308" y="116628"/>
                  </a:cubicBezTo>
                  <a:cubicBezTo>
                    <a:pt x="51553" y="116429"/>
                    <a:pt x="50237" y="116231"/>
                    <a:pt x="49360" y="115438"/>
                  </a:cubicBezTo>
                  <a:cubicBezTo>
                    <a:pt x="48482" y="114842"/>
                    <a:pt x="48043" y="114049"/>
                    <a:pt x="48043" y="113256"/>
                  </a:cubicBezTo>
                  <a:cubicBezTo>
                    <a:pt x="48043" y="112859"/>
                    <a:pt x="48043" y="112264"/>
                    <a:pt x="48482" y="111867"/>
                  </a:cubicBezTo>
                  <a:cubicBezTo>
                    <a:pt x="48702" y="111272"/>
                    <a:pt x="49140" y="110876"/>
                    <a:pt x="50018" y="110479"/>
                  </a:cubicBezTo>
                  <a:cubicBezTo>
                    <a:pt x="50676" y="109884"/>
                    <a:pt x="51553" y="109685"/>
                    <a:pt x="52650" y="109487"/>
                  </a:cubicBezTo>
                  <a:cubicBezTo>
                    <a:pt x="53528" y="109487"/>
                    <a:pt x="54186" y="109289"/>
                    <a:pt x="54844" y="109289"/>
                  </a:cubicBezTo>
                  <a:cubicBezTo>
                    <a:pt x="54625" y="109090"/>
                    <a:pt x="54405" y="108892"/>
                    <a:pt x="54405" y="108694"/>
                  </a:cubicBezTo>
                  <a:cubicBezTo>
                    <a:pt x="54186" y="108495"/>
                    <a:pt x="54186" y="108099"/>
                    <a:pt x="53967" y="107900"/>
                  </a:cubicBezTo>
                  <a:cubicBezTo>
                    <a:pt x="53967" y="107900"/>
                    <a:pt x="53967" y="107702"/>
                    <a:pt x="53967" y="107702"/>
                  </a:cubicBezTo>
                  <a:cubicBezTo>
                    <a:pt x="53967" y="107504"/>
                    <a:pt x="54186" y="107305"/>
                    <a:pt x="54186" y="107305"/>
                  </a:cubicBezTo>
                  <a:cubicBezTo>
                    <a:pt x="54186" y="107107"/>
                    <a:pt x="54186" y="106909"/>
                    <a:pt x="54405" y="106909"/>
                  </a:cubicBezTo>
                  <a:cubicBezTo>
                    <a:pt x="53967" y="106909"/>
                    <a:pt x="53747" y="106909"/>
                    <a:pt x="53528" y="106909"/>
                  </a:cubicBezTo>
                  <a:cubicBezTo>
                    <a:pt x="53308" y="106909"/>
                    <a:pt x="53089" y="106909"/>
                    <a:pt x="52650" y="106909"/>
                  </a:cubicBezTo>
                  <a:cubicBezTo>
                    <a:pt x="51773" y="106710"/>
                    <a:pt x="50895" y="106314"/>
                    <a:pt x="50457" y="105719"/>
                  </a:cubicBezTo>
                  <a:cubicBezTo>
                    <a:pt x="49579" y="104925"/>
                    <a:pt x="49140" y="104132"/>
                    <a:pt x="49140" y="103140"/>
                  </a:cubicBezTo>
                  <a:cubicBezTo>
                    <a:pt x="49140" y="102148"/>
                    <a:pt x="49798" y="100958"/>
                    <a:pt x="50895" y="100165"/>
                  </a:cubicBezTo>
                  <a:cubicBezTo>
                    <a:pt x="51553" y="99570"/>
                    <a:pt x="52212" y="99371"/>
                    <a:pt x="52870" y="99173"/>
                  </a:cubicBezTo>
                  <a:cubicBezTo>
                    <a:pt x="52870" y="99173"/>
                    <a:pt x="53089" y="98975"/>
                    <a:pt x="53089" y="98975"/>
                  </a:cubicBezTo>
                  <a:cubicBezTo>
                    <a:pt x="53967" y="98975"/>
                    <a:pt x="54625" y="98776"/>
                    <a:pt x="55283" y="98776"/>
                  </a:cubicBezTo>
                  <a:lnTo>
                    <a:pt x="60329" y="98776"/>
                  </a:lnTo>
                  <a:close/>
                  <a:moveTo>
                    <a:pt x="56160" y="72793"/>
                  </a:moveTo>
                  <a:cubicBezTo>
                    <a:pt x="46508" y="72793"/>
                    <a:pt x="38829" y="65851"/>
                    <a:pt x="38829" y="57123"/>
                  </a:cubicBezTo>
                  <a:cubicBezTo>
                    <a:pt x="38829" y="48396"/>
                    <a:pt x="46508" y="41256"/>
                    <a:pt x="56160" y="41256"/>
                  </a:cubicBezTo>
                  <a:cubicBezTo>
                    <a:pt x="65813" y="41256"/>
                    <a:pt x="73491" y="48396"/>
                    <a:pt x="73491" y="57123"/>
                  </a:cubicBezTo>
                  <a:cubicBezTo>
                    <a:pt x="73491" y="65851"/>
                    <a:pt x="65813" y="72793"/>
                    <a:pt x="56160" y="72793"/>
                  </a:cubicBezTo>
                  <a:close/>
                </a:path>
              </a:pathLst>
            </a:custGeom>
            <a:solidFill>
              <a:schemeClr val="accent2"/>
            </a:solidFill>
            <a:ln w="9525">
              <a:noFill/>
              <a:round/>
              <a:headEnd/>
              <a:tailEnd/>
            </a:ln>
          </p:spPr>
          <p:txBody>
            <a:bodyPr lIns="68569" tIns="34275" rIns="68569" bIns="34275"/>
            <a:lstStyle/>
            <a:p>
              <a:endParaRPr lang="en-US" sz="1425"/>
            </a:p>
          </p:txBody>
        </p:sp>
        <p:sp>
          <p:nvSpPr>
            <p:cNvPr id="78949" name="Shape 562"/>
            <p:cNvSpPr>
              <a:spLocks/>
            </p:cNvSpPr>
            <p:nvPr/>
          </p:nvSpPr>
          <p:spPr bwMode="auto">
            <a:xfrm>
              <a:off x="1809750" y="3516312"/>
              <a:ext cx="139699" cy="107949"/>
            </a:xfrm>
            <a:custGeom>
              <a:avLst/>
              <a:gdLst>
                <a:gd name="T0" fmla="*/ 120000 w 120000"/>
                <a:gd name="T1" fmla="*/ 66206 h 120000"/>
                <a:gd name="T2" fmla="*/ 103783 w 120000"/>
                <a:gd name="T3" fmla="*/ 103448 h 120000"/>
                <a:gd name="T4" fmla="*/ 64864 w 120000"/>
                <a:gd name="T5" fmla="*/ 120000 h 120000"/>
                <a:gd name="T6" fmla="*/ 16216 w 120000"/>
                <a:gd name="T7" fmla="*/ 99310 h 120000"/>
                <a:gd name="T8" fmla="*/ 0 w 120000"/>
                <a:gd name="T9" fmla="*/ 57931 h 120000"/>
                <a:gd name="T10" fmla="*/ 3243 w 120000"/>
                <a:gd name="T11" fmla="*/ 37241 h 120000"/>
                <a:gd name="T12" fmla="*/ 12972 w 120000"/>
                <a:gd name="T13" fmla="*/ 20689 h 120000"/>
                <a:gd name="T14" fmla="*/ 22702 w 120000"/>
                <a:gd name="T15" fmla="*/ 12413 h 120000"/>
                <a:gd name="T16" fmla="*/ 29189 w 120000"/>
                <a:gd name="T17" fmla="*/ 8275 h 120000"/>
                <a:gd name="T18" fmla="*/ 55135 w 120000"/>
                <a:gd name="T19" fmla="*/ 4137 h 120000"/>
                <a:gd name="T20" fmla="*/ 68108 w 120000"/>
                <a:gd name="T21" fmla="*/ 0 h 120000"/>
                <a:gd name="T22" fmla="*/ 77837 w 120000"/>
                <a:gd name="T23" fmla="*/ 0 h 120000"/>
                <a:gd name="T24" fmla="*/ 110270 w 120000"/>
                <a:gd name="T25" fmla="*/ 33103 h 120000"/>
                <a:gd name="T26" fmla="*/ 120000 w 120000"/>
                <a:gd name="T27" fmla="*/ 66206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0000"/>
                <a:gd name="T43" fmla="*/ 0 h 120000"/>
                <a:gd name="T44" fmla="*/ 120000 w 120000"/>
                <a:gd name="T45" fmla="*/ 120000 h 1200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0000" h="120000" extrusionOk="0">
                  <a:moveTo>
                    <a:pt x="120000" y="66206"/>
                  </a:moveTo>
                  <a:cubicBezTo>
                    <a:pt x="120000" y="82758"/>
                    <a:pt x="113513" y="95172"/>
                    <a:pt x="103783" y="103448"/>
                  </a:cubicBezTo>
                  <a:cubicBezTo>
                    <a:pt x="94054" y="111724"/>
                    <a:pt x="81081" y="120000"/>
                    <a:pt x="64864" y="120000"/>
                  </a:cubicBezTo>
                  <a:cubicBezTo>
                    <a:pt x="42162" y="120000"/>
                    <a:pt x="29189" y="111724"/>
                    <a:pt x="16216" y="99310"/>
                  </a:cubicBezTo>
                  <a:cubicBezTo>
                    <a:pt x="3243" y="91034"/>
                    <a:pt x="0" y="74482"/>
                    <a:pt x="0" y="57931"/>
                  </a:cubicBezTo>
                  <a:cubicBezTo>
                    <a:pt x="0" y="49655"/>
                    <a:pt x="0" y="41379"/>
                    <a:pt x="3243" y="37241"/>
                  </a:cubicBezTo>
                  <a:cubicBezTo>
                    <a:pt x="6486" y="33103"/>
                    <a:pt x="6486" y="24827"/>
                    <a:pt x="12972" y="20689"/>
                  </a:cubicBezTo>
                  <a:cubicBezTo>
                    <a:pt x="16216" y="16551"/>
                    <a:pt x="19459" y="16551"/>
                    <a:pt x="22702" y="12413"/>
                  </a:cubicBezTo>
                  <a:cubicBezTo>
                    <a:pt x="25945" y="12413"/>
                    <a:pt x="29189" y="8275"/>
                    <a:pt x="29189" y="8275"/>
                  </a:cubicBezTo>
                  <a:cubicBezTo>
                    <a:pt x="38918" y="4137"/>
                    <a:pt x="45405" y="4137"/>
                    <a:pt x="55135" y="4137"/>
                  </a:cubicBezTo>
                  <a:cubicBezTo>
                    <a:pt x="61621" y="0"/>
                    <a:pt x="68108" y="0"/>
                    <a:pt x="68108" y="0"/>
                  </a:cubicBezTo>
                  <a:cubicBezTo>
                    <a:pt x="71351" y="0"/>
                    <a:pt x="74594" y="0"/>
                    <a:pt x="77837" y="0"/>
                  </a:cubicBezTo>
                  <a:cubicBezTo>
                    <a:pt x="90810" y="16551"/>
                    <a:pt x="103783" y="24827"/>
                    <a:pt x="110270" y="33103"/>
                  </a:cubicBezTo>
                  <a:cubicBezTo>
                    <a:pt x="116756" y="41379"/>
                    <a:pt x="120000" y="53793"/>
                    <a:pt x="120000" y="66206"/>
                  </a:cubicBezTo>
                  <a:close/>
                </a:path>
              </a:pathLst>
            </a:custGeom>
            <a:solidFill>
              <a:schemeClr val="accent2"/>
            </a:solidFill>
            <a:ln w="9525">
              <a:noFill/>
              <a:round/>
              <a:headEnd/>
              <a:tailEnd/>
            </a:ln>
          </p:spPr>
          <p:txBody>
            <a:bodyPr lIns="68569" tIns="34275" rIns="68569" bIns="34275"/>
            <a:lstStyle/>
            <a:p>
              <a:endParaRPr lang="en-US" sz="1425"/>
            </a:p>
          </p:txBody>
        </p:sp>
        <p:sp>
          <p:nvSpPr>
            <p:cNvPr id="78950" name="Shape 563"/>
            <p:cNvSpPr>
              <a:spLocks/>
            </p:cNvSpPr>
            <p:nvPr/>
          </p:nvSpPr>
          <p:spPr bwMode="auto">
            <a:xfrm>
              <a:off x="1828800" y="3321050"/>
              <a:ext cx="93662" cy="127000"/>
            </a:xfrm>
            <a:custGeom>
              <a:avLst/>
              <a:gdLst>
                <a:gd name="T0" fmla="*/ 120000 w 120000"/>
                <a:gd name="T1" fmla="*/ 77647 h 120000"/>
                <a:gd name="T2" fmla="*/ 120000 w 120000"/>
                <a:gd name="T3" fmla="*/ 91764 h 120000"/>
                <a:gd name="T4" fmla="*/ 110400 w 120000"/>
                <a:gd name="T5" fmla="*/ 105882 h 120000"/>
                <a:gd name="T6" fmla="*/ 72000 w 120000"/>
                <a:gd name="T7" fmla="*/ 120000 h 120000"/>
                <a:gd name="T8" fmla="*/ 43200 w 120000"/>
                <a:gd name="T9" fmla="*/ 109411 h 120000"/>
                <a:gd name="T10" fmla="*/ 33600 w 120000"/>
                <a:gd name="T11" fmla="*/ 102352 h 120000"/>
                <a:gd name="T12" fmla="*/ 19200 w 120000"/>
                <a:gd name="T13" fmla="*/ 91764 h 120000"/>
                <a:gd name="T14" fmla="*/ 0 w 120000"/>
                <a:gd name="T15" fmla="*/ 45882 h 120000"/>
                <a:gd name="T16" fmla="*/ 14400 w 120000"/>
                <a:gd name="T17" fmla="*/ 14117 h 120000"/>
                <a:gd name="T18" fmla="*/ 33600 w 120000"/>
                <a:gd name="T19" fmla="*/ 3529 h 120000"/>
                <a:gd name="T20" fmla="*/ 52800 w 120000"/>
                <a:gd name="T21" fmla="*/ 0 h 120000"/>
                <a:gd name="T22" fmla="*/ 81600 w 120000"/>
                <a:gd name="T23" fmla="*/ 7058 h 120000"/>
                <a:gd name="T24" fmla="*/ 105600 w 120000"/>
                <a:gd name="T25" fmla="*/ 28235 h 120000"/>
                <a:gd name="T26" fmla="*/ 120000 w 120000"/>
                <a:gd name="T27" fmla="*/ 77647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0000"/>
                <a:gd name="T43" fmla="*/ 0 h 120000"/>
                <a:gd name="T44" fmla="*/ 120000 w 120000"/>
                <a:gd name="T45" fmla="*/ 120000 h 1200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0000" h="120000" extrusionOk="0">
                  <a:moveTo>
                    <a:pt x="120000" y="77647"/>
                  </a:moveTo>
                  <a:cubicBezTo>
                    <a:pt x="120000" y="81176"/>
                    <a:pt x="120000" y="84705"/>
                    <a:pt x="120000" y="91764"/>
                  </a:cubicBezTo>
                  <a:cubicBezTo>
                    <a:pt x="120000" y="95294"/>
                    <a:pt x="115200" y="102352"/>
                    <a:pt x="110400" y="105882"/>
                  </a:cubicBezTo>
                  <a:cubicBezTo>
                    <a:pt x="100800" y="112941"/>
                    <a:pt x="86400" y="120000"/>
                    <a:pt x="72000" y="120000"/>
                  </a:cubicBezTo>
                  <a:cubicBezTo>
                    <a:pt x="62400" y="120000"/>
                    <a:pt x="52800" y="116470"/>
                    <a:pt x="43200" y="109411"/>
                  </a:cubicBezTo>
                  <a:cubicBezTo>
                    <a:pt x="38400" y="109411"/>
                    <a:pt x="33600" y="105882"/>
                    <a:pt x="33600" y="102352"/>
                  </a:cubicBezTo>
                  <a:cubicBezTo>
                    <a:pt x="28800" y="98823"/>
                    <a:pt x="24000" y="95294"/>
                    <a:pt x="19200" y="91764"/>
                  </a:cubicBezTo>
                  <a:cubicBezTo>
                    <a:pt x="9600" y="74117"/>
                    <a:pt x="0" y="60000"/>
                    <a:pt x="0" y="45882"/>
                  </a:cubicBezTo>
                  <a:cubicBezTo>
                    <a:pt x="0" y="35294"/>
                    <a:pt x="4800" y="24705"/>
                    <a:pt x="14400" y="14117"/>
                  </a:cubicBezTo>
                  <a:cubicBezTo>
                    <a:pt x="19200" y="10588"/>
                    <a:pt x="24000" y="7058"/>
                    <a:pt x="33600" y="3529"/>
                  </a:cubicBezTo>
                  <a:cubicBezTo>
                    <a:pt x="38400" y="3529"/>
                    <a:pt x="43200" y="0"/>
                    <a:pt x="52800" y="0"/>
                  </a:cubicBezTo>
                  <a:cubicBezTo>
                    <a:pt x="62400" y="0"/>
                    <a:pt x="72000" y="3529"/>
                    <a:pt x="81600" y="7058"/>
                  </a:cubicBezTo>
                  <a:cubicBezTo>
                    <a:pt x="91200" y="14117"/>
                    <a:pt x="96000" y="21176"/>
                    <a:pt x="105600" y="28235"/>
                  </a:cubicBezTo>
                  <a:cubicBezTo>
                    <a:pt x="115200" y="45882"/>
                    <a:pt x="120000" y="60000"/>
                    <a:pt x="120000" y="77647"/>
                  </a:cubicBezTo>
                  <a:close/>
                </a:path>
              </a:pathLst>
            </a:custGeom>
            <a:solidFill>
              <a:schemeClr val="accent2"/>
            </a:solidFill>
            <a:ln w="9525">
              <a:noFill/>
              <a:round/>
              <a:headEnd/>
              <a:tailEnd/>
            </a:ln>
          </p:spPr>
          <p:txBody>
            <a:bodyPr lIns="68569" tIns="34275" rIns="68569" bIns="34275"/>
            <a:lstStyle/>
            <a:p>
              <a:endParaRPr lang="en-US" sz="1425"/>
            </a:p>
          </p:txBody>
        </p:sp>
        <p:sp>
          <p:nvSpPr>
            <p:cNvPr id="78951" name="Shape 564"/>
            <p:cNvSpPr>
              <a:spLocks/>
            </p:cNvSpPr>
            <p:nvPr/>
          </p:nvSpPr>
          <p:spPr bwMode="auto">
            <a:xfrm>
              <a:off x="1968500" y="3305175"/>
              <a:ext cx="14287" cy="11113"/>
            </a:xfrm>
            <a:custGeom>
              <a:avLst/>
              <a:gdLst>
                <a:gd name="T0" fmla="*/ 120000 w 120000"/>
                <a:gd name="T1" fmla="*/ 0 h 120000"/>
                <a:gd name="T2" fmla="*/ 0 w 120000"/>
                <a:gd name="T3" fmla="*/ 119999 h 120000"/>
                <a:gd name="T4" fmla="*/ 0 w 120000"/>
                <a:gd name="T5" fmla="*/ 0 h 120000"/>
                <a:gd name="T6" fmla="*/ 120000 w 120000"/>
                <a:gd name="T7" fmla="*/ 0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120000" y="0"/>
                  </a:moveTo>
                  <a:lnTo>
                    <a:pt x="0" y="119999"/>
                  </a:lnTo>
                  <a:lnTo>
                    <a:pt x="0" y="0"/>
                  </a:lnTo>
                  <a:lnTo>
                    <a:pt x="120000" y="0"/>
                  </a:lnTo>
                  <a:close/>
                </a:path>
              </a:pathLst>
            </a:custGeom>
            <a:solidFill>
              <a:schemeClr val="accent2"/>
            </a:solidFill>
            <a:ln w="9525">
              <a:noFill/>
              <a:round/>
              <a:headEnd/>
              <a:tailEnd/>
            </a:ln>
          </p:spPr>
          <p:txBody>
            <a:bodyPr lIns="68569" tIns="34275" rIns="68569" bIns="34275"/>
            <a:lstStyle/>
            <a:p>
              <a:endParaRPr lang="en-US" sz="1425"/>
            </a:p>
          </p:txBody>
        </p:sp>
        <p:sp>
          <p:nvSpPr>
            <p:cNvPr id="78952" name="Shape 565"/>
            <p:cNvSpPr>
              <a:spLocks/>
            </p:cNvSpPr>
            <p:nvPr/>
          </p:nvSpPr>
          <p:spPr bwMode="auto">
            <a:xfrm>
              <a:off x="1963738" y="3387725"/>
              <a:ext cx="4762" cy="15875"/>
            </a:xfrm>
            <a:custGeom>
              <a:avLst/>
              <a:gdLst>
                <a:gd name="T0" fmla="*/ 120000 w 120000"/>
                <a:gd name="T1" fmla="*/ 0 h 120000"/>
                <a:gd name="T2" fmla="*/ 0 w 120000"/>
                <a:gd name="T3" fmla="*/ 120000 h 120000"/>
                <a:gd name="T4" fmla="*/ 0 w 120000"/>
                <a:gd name="T5" fmla="*/ 120000 h 120000"/>
                <a:gd name="T6" fmla="*/ 0 w 120000"/>
                <a:gd name="T7" fmla="*/ 0 h 120000"/>
                <a:gd name="T8" fmla="*/ 12000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120000" y="0"/>
                  </a:moveTo>
                  <a:lnTo>
                    <a:pt x="0" y="120000"/>
                  </a:lnTo>
                  <a:lnTo>
                    <a:pt x="0" y="0"/>
                  </a:lnTo>
                  <a:lnTo>
                    <a:pt x="120000" y="0"/>
                  </a:lnTo>
                  <a:close/>
                </a:path>
              </a:pathLst>
            </a:custGeom>
            <a:solidFill>
              <a:schemeClr val="accent2"/>
            </a:solidFill>
            <a:ln w="9525">
              <a:noFill/>
              <a:round/>
              <a:headEnd/>
              <a:tailEnd/>
            </a:ln>
          </p:spPr>
          <p:txBody>
            <a:bodyPr lIns="68569" tIns="34275" rIns="68569" bIns="34275"/>
            <a:lstStyle/>
            <a:p>
              <a:endParaRPr lang="en-US" sz="1425"/>
            </a:p>
          </p:txBody>
        </p:sp>
      </p:grpSp>
      <p:grpSp>
        <p:nvGrpSpPr>
          <p:cNvPr id="78861" name="Shape 566"/>
          <p:cNvGrpSpPr>
            <a:grpSpLocks/>
          </p:cNvGrpSpPr>
          <p:nvPr/>
        </p:nvGrpSpPr>
        <p:grpSpPr bwMode="auto">
          <a:xfrm rot="5400000">
            <a:off x="812007" y="1323975"/>
            <a:ext cx="102394" cy="273844"/>
            <a:chOff x="1236662" y="1854200"/>
            <a:chExt cx="685800" cy="1833563"/>
          </a:xfrm>
        </p:grpSpPr>
        <p:sp>
          <p:nvSpPr>
            <p:cNvPr id="78944" name="Shape 567"/>
            <p:cNvSpPr>
              <a:spLocks/>
            </p:cNvSpPr>
            <p:nvPr/>
          </p:nvSpPr>
          <p:spPr bwMode="auto">
            <a:xfrm>
              <a:off x="1236662" y="2900363"/>
              <a:ext cx="685799" cy="787400"/>
            </a:xfrm>
            <a:custGeom>
              <a:avLst/>
              <a:gdLst>
                <a:gd name="T0" fmla="*/ 120000 w 120000"/>
                <a:gd name="T1" fmla="*/ 6857 h 120000"/>
                <a:gd name="T2" fmla="*/ 120000 w 120000"/>
                <a:gd name="T3" fmla="*/ 72571 h 120000"/>
                <a:gd name="T4" fmla="*/ 68196 w 120000"/>
                <a:gd name="T5" fmla="*/ 120000 h 120000"/>
                <a:gd name="T6" fmla="*/ 51147 w 120000"/>
                <a:gd name="T7" fmla="*/ 120000 h 120000"/>
                <a:gd name="T8" fmla="*/ 0 w 120000"/>
                <a:gd name="T9" fmla="*/ 72571 h 120000"/>
                <a:gd name="T10" fmla="*/ 0 w 120000"/>
                <a:gd name="T11" fmla="*/ 6857 h 120000"/>
                <a:gd name="T12" fmla="*/ 0 w 120000"/>
                <a:gd name="T13" fmla="*/ 6857 h 120000"/>
                <a:gd name="T14" fmla="*/ 56393 w 120000"/>
                <a:gd name="T15" fmla="*/ 0 h 120000"/>
                <a:gd name="T16" fmla="*/ 59672 w 120000"/>
                <a:gd name="T17" fmla="*/ 0 h 120000"/>
                <a:gd name="T18" fmla="*/ 62950 w 120000"/>
                <a:gd name="T19" fmla="*/ 0 h 120000"/>
                <a:gd name="T20" fmla="*/ 120000 w 120000"/>
                <a:gd name="T21" fmla="*/ 6857 h 120000"/>
                <a:gd name="T22" fmla="*/ 120000 w 120000"/>
                <a:gd name="T23" fmla="*/ 6857 h 1200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0000"/>
                <a:gd name="T37" fmla="*/ 0 h 120000"/>
                <a:gd name="T38" fmla="*/ 120000 w 120000"/>
                <a:gd name="T39" fmla="*/ 120000 h 1200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0000" h="120000" extrusionOk="0">
                  <a:moveTo>
                    <a:pt x="120000" y="6857"/>
                  </a:moveTo>
                  <a:cubicBezTo>
                    <a:pt x="120000" y="72571"/>
                    <a:pt x="120000" y="72571"/>
                    <a:pt x="120000" y="72571"/>
                  </a:cubicBezTo>
                  <a:cubicBezTo>
                    <a:pt x="120000" y="72571"/>
                    <a:pt x="111475" y="120000"/>
                    <a:pt x="68196" y="120000"/>
                  </a:cubicBezTo>
                  <a:cubicBezTo>
                    <a:pt x="51147" y="120000"/>
                    <a:pt x="51147" y="120000"/>
                    <a:pt x="51147" y="120000"/>
                  </a:cubicBezTo>
                  <a:cubicBezTo>
                    <a:pt x="8524" y="120000"/>
                    <a:pt x="0" y="72571"/>
                    <a:pt x="0" y="72571"/>
                  </a:cubicBezTo>
                  <a:cubicBezTo>
                    <a:pt x="0" y="6857"/>
                    <a:pt x="0" y="6857"/>
                    <a:pt x="0" y="6857"/>
                  </a:cubicBezTo>
                  <a:cubicBezTo>
                    <a:pt x="0" y="6857"/>
                    <a:pt x="0" y="6857"/>
                    <a:pt x="0" y="6857"/>
                  </a:cubicBezTo>
                  <a:cubicBezTo>
                    <a:pt x="1967" y="6285"/>
                    <a:pt x="24918" y="0"/>
                    <a:pt x="56393" y="0"/>
                  </a:cubicBezTo>
                  <a:cubicBezTo>
                    <a:pt x="57704" y="0"/>
                    <a:pt x="59016" y="0"/>
                    <a:pt x="59672" y="0"/>
                  </a:cubicBezTo>
                  <a:cubicBezTo>
                    <a:pt x="60983" y="0"/>
                    <a:pt x="62295" y="0"/>
                    <a:pt x="62950" y="0"/>
                  </a:cubicBezTo>
                  <a:cubicBezTo>
                    <a:pt x="94426" y="0"/>
                    <a:pt x="117377" y="5714"/>
                    <a:pt x="120000" y="6857"/>
                  </a:cubicBezTo>
                  <a:cubicBezTo>
                    <a:pt x="120000" y="6857"/>
                    <a:pt x="120000" y="6857"/>
                    <a:pt x="120000" y="6857"/>
                  </a:cubicBezTo>
                  <a:close/>
                </a:path>
              </a:pathLst>
            </a:custGeom>
            <a:solidFill>
              <a:schemeClr val="accent2"/>
            </a:solidFill>
            <a:ln w="9525">
              <a:noFill/>
              <a:round/>
              <a:headEnd/>
              <a:tailEnd/>
            </a:ln>
          </p:spPr>
          <p:txBody>
            <a:bodyPr lIns="68569" tIns="34275" rIns="68569" bIns="34275"/>
            <a:lstStyle/>
            <a:p>
              <a:endParaRPr lang="en-US" sz="1425"/>
            </a:p>
          </p:txBody>
        </p:sp>
        <p:sp>
          <p:nvSpPr>
            <p:cNvPr id="78945" name="Shape 568"/>
            <p:cNvSpPr>
              <a:spLocks/>
            </p:cNvSpPr>
            <p:nvPr/>
          </p:nvSpPr>
          <p:spPr bwMode="auto">
            <a:xfrm>
              <a:off x="1603375" y="2616200"/>
              <a:ext cx="319087" cy="292100"/>
            </a:xfrm>
            <a:custGeom>
              <a:avLst/>
              <a:gdLst>
                <a:gd name="T0" fmla="*/ 120000 w 120000"/>
                <a:gd name="T1" fmla="*/ 120000 h 120000"/>
                <a:gd name="T2" fmla="*/ 0 w 120000"/>
                <a:gd name="T3" fmla="*/ 103076 h 120000"/>
                <a:gd name="T4" fmla="*/ 0 w 120000"/>
                <a:gd name="T5" fmla="*/ 0 h 120000"/>
                <a:gd name="T6" fmla="*/ 57882 w 120000"/>
                <a:gd name="T7" fmla="*/ 0 h 120000"/>
                <a:gd name="T8" fmla="*/ 120000 w 120000"/>
                <a:gd name="T9" fmla="*/ 12000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120000" y="120000"/>
                  </a:moveTo>
                  <a:cubicBezTo>
                    <a:pt x="114352" y="118461"/>
                    <a:pt x="64941" y="103076"/>
                    <a:pt x="0" y="103076"/>
                  </a:cubicBezTo>
                  <a:cubicBezTo>
                    <a:pt x="0" y="0"/>
                    <a:pt x="0" y="0"/>
                    <a:pt x="0" y="0"/>
                  </a:cubicBezTo>
                  <a:cubicBezTo>
                    <a:pt x="57882" y="0"/>
                    <a:pt x="57882" y="0"/>
                    <a:pt x="57882" y="0"/>
                  </a:cubicBezTo>
                  <a:cubicBezTo>
                    <a:pt x="101647" y="18461"/>
                    <a:pt x="117176" y="104615"/>
                    <a:pt x="120000" y="120000"/>
                  </a:cubicBezTo>
                  <a:close/>
                </a:path>
              </a:pathLst>
            </a:custGeom>
            <a:solidFill>
              <a:schemeClr val="accent2"/>
            </a:solidFill>
            <a:ln w="9525">
              <a:noFill/>
              <a:round/>
              <a:headEnd/>
              <a:tailEnd/>
            </a:ln>
          </p:spPr>
          <p:txBody>
            <a:bodyPr lIns="68569" tIns="34275" rIns="68569" bIns="34275"/>
            <a:lstStyle/>
            <a:p>
              <a:endParaRPr lang="en-US" sz="1425"/>
            </a:p>
          </p:txBody>
        </p:sp>
        <p:sp>
          <p:nvSpPr>
            <p:cNvPr id="78946" name="Shape 569"/>
            <p:cNvSpPr>
              <a:spLocks/>
            </p:cNvSpPr>
            <p:nvPr/>
          </p:nvSpPr>
          <p:spPr bwMode="auto">
            <a:xfrm>
              <a:off x="1236662" y="2616200"/>
              <a:ext cx="314324" cy="292100"/>
            </a:xfrm>
            <a:custGeom>
              <a:avLst/>
              <a:gdLst>
                <a:gd name="T0" fmla="*/ 120000 w 120000"/>
                <a:gd name="T1" fmla="*/ 0 h 120000"/>
                <a:gd name="T2" fmla="*/ 120000 w 120000"/>
                <a:gd name="T3" fmla="*/ 103076 h 120000"/>
                <a:gd name="T4" fmla="*/ 0 w 120000"/>
                <a:gd name="T5" fmla="*/ 120000 h 120000"/>
                <a:gd name="T6" fmla="*/ 61428 w 120000"/>
                <a:gd name="T7" fmla="*/ 0 h 120000"/>
                <a:gd name="T8" fmla="*/ 12000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120000" y="0"/>
                  </a:moveTo>
                  <a:cubicBezTo>
                    <a:pt x="120000" y="103076"/>
                    <a:pt x="120000" y="103076"/>
                    <a:pt x="120000" y="103076"/>
                  </a:cubicBezTo>
                  <a:cubicBezTo>
                    <a:pt x="52857" y="103076"/>
                    <a:pt x="4285" y="118461"/>
                    <a:pt x="0" y="120000"/>
                  </a:cubicBezTo>
                  <a:cubicBezTo>
                    <a:pt x="1428" y="104615"/>
                    <a:pt x="17142" y="18461"/>
                    <a:pt x="61428" y="0"/>
                  </a:cubicBezTo>
                  <a:lnTo>
                    <a:pt x="120000" y="0"/>
                  </a:lnTo>
                  <a:close/>
                </a:path>
              </a:pathLst>
            </a:custGeom>
            <a:solidFill>
              <a:schemeClr val="accent2"/>
            </a:solidFill>
            <a:ln w="9525">
              <a:noFill/>
              <a:round/>
              <a:headEnd/>
              <a:tailEnd/>
            </a:ln>
          </p:spPr>
          <p:txBody>
            <a:bodyPr lIns="68569" tIns="34275" rIns="68569" bIns="34275"/>
            <a:lstStyle/>
            <a:p>
              <a:endParaRPr lang="en-US" sz="1425"/>
            </a:p>
          </p:txBody>
        </p:sp>
        <p:sp>
          <p:nvSpPr>
            <p:cNvPr id="78947" name="Shape 570"/>
            <p:cNvSpPr>
              <a:spLocks/>
            </p:cNvSpPr>
            <p:nvPr/>
          </p:nvSpPr>
          <p:spPr bwMode="auto">
            <a:xfrm>
              <a:off x="1539875" y="1854200"/>
              <a:ext cx="303213" cy="704850"/>
            </a:xfrm>
            <a:custGeom>
              <a:avLst/>
              <a:gdLst>
                <a:gd name="T0" fmla="*/ 47407 w 120000"/>
                <a:gd name="T1" fmla="*/ 90000 h 120000"/>
                <a:gd name="T2" fmla="*/ 28148 w 120000"/>
                <a:gd name="T3" fmla="*/ 120000 h 120000"/>
                <a:gd name="T4" fmla="*/ 4444 w 120000"/>
                <a:gd name="T5" fmla="*/ 120000 h 120000"/>
                <a:gd name="T6" fmla="*/ 38518 w 120000"/>
                <a:gd name="T7" fmla="*/ 80425 h 120000"/>
                <a:gd name="T8" fmla="*/ 91851 w 120000"/>
                <a:gd name="T9" fmla="*/ 55531 h 120000"/>
                <a:gd name="T10" fmla="*/ 54814 w 120000"/>
                <a:gd name="T11" fmla="*/ 39574 h 120000"/>
                <a:gd name="T12" fmla="*/ 8888 w 120000"/>
                <a:gd name="T13" fmla="*/ 20425 h 120000"/>
                <a:gd name="T14" fmla="*/ 11851 w 120000"/>
                <a:gd name="T15" fmla="*/ 0 h 120000"/>
                <a:gd name="T16" fmla="*/ 40000 w 120000"/>
                <a:gd name="T17" fmla="*/ 0 h 120000"/>
                <a:gd name="T18" fmla="*/ 32592 w 120000"/>
                <a:gd name="T19" fmla="*/ 17872 h 120000"/>
                <a:gd name="T20" fmla="*/ 66666 w 120000"/>
                <a:gd name="T21" fmla="*/ 30638 h 120000"/>
                <a:gd name="T22" fmla="*/ 115555 w 120000"/>
                <a:gd name="T23" fmla="*/ 54255 h 120000"/>
                <a:gd name="T24" fmla="*/ 47407 w 120000"/>
                <a:gd name="T25" fmla="*/ 90000 h 12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0000"/>
                <a:gd name="T40" fmla="*/ 0 h 120000"/>
                <a:gd name="T41" fmla="*/ 120000 w 120000"/>
                <a:gd name="T42" fmla="*/ 120000 h 12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0000" h="120000" extrusionOk="0">
                  <a:moveTo>
                    <a:pt x="47407" y="90000"/>
                  </a:moveTo>
                  <a:cubicBezTo>
                    <a:pt x="22222" y="94468"/>
                    <a:pt x="26666" y="114255"/>
                    <a:pt x="28148" y="120000"/>
                  </a:cubicBezTo>
                  <a:cubicBezTo>
                    <a:pt x="4444" y="120000"/>
                    <a:pt x="4444" y="120000"/>
                    <a:pt x="4444" y="120000"/>
                  </a:cubicBezTo>
                  <a:cubicBezTo>
                    <a:pt x="1481" y="111063"/>
                    <a:pt x="0" y="87446"/>
                    <a:pt x="38518" y="80425"/>
                  </a:cubicBezTo>
                  <a:cubicBezTo>
                    <a:pt x="69629" y="75319"/>
                    <a:pt x="94814" y="63829"/>
                    <a:pt x="91851" y="55531"/>
                  </a:cubicBezTo>
                  <a:cubicBezTo>
                    <a:pt x="90370" y="47872"/>
                    <a:pt x="74074" y="44042"/>
                    <a:pt x="54814" y="39574"/>
                  </a:cubicBezTo>
                  <a:cubicBezTo>
                    <a:pt x="37037" y="35106"/>
                    <a:pt x="14814" y="30000"/>
                    <a:pt x="8888" y="20425"/>
                  </a:cubicBezTo>
                  <a:cubicBezTo>
                    <a:pt x="4444" y="11489"/>
                    <a:pt x="7407" y="4468"/>
                    <a:pt x="11851" y="0"/>
                  </a:cubicBezTo>
                  <a:cubicBezTo>
                    <a:pt x="40000" y="0"/>
                    <a:pt x="40000" y="0"/>
                    <a:pt x="40000" y="0"/>
                  </a:cubicBezTo>
                  <a:cubicBezTo>
                    <a:pt x="35555" y="1914"/>
                    <a:pt x="26666" y="8297"/>
                    <a:pt x="32592" y="17872"/>
                  </a:cubicBezTo>
                  <a:cubicBezTo>
                    <a:pt x="35555" y="23617"/>
                    <a:pt x="50370" y="26808"/>
                    <a:pt x="66666" y="30638"/>
                  </a:cubicBezTo>
                  <a:cubicBezTo>
                    <a:pt x="87407" y="35744"/>
                    <a:pt x="112592" y="41489"/>
                    <a:pt x="115555" y="54255"/>
                  </a:cubicBezTo>
                  <a:cubicBezTo>
                    <a:pt x="120000" y="67021"/>
                    <a:pt x="90370" y="82340"/>
                    <a:pt x="47407" y="90000"/>
                  </a:cubicBezTo>
                  <a:close/>
                </a:path>
              </a:pathLst>
            </a:custGeom>
            <a:solidFill>
              <a:schemeClr val="accent2"/>
            </a:solidFill>
            <a:ln w="9525">
              <a:noFill/>
              <a:round/>
              <a:headEnd/>
              <a:tailEnd/>
            </a:ln>
          </p:spPr>
          <p:txBody>
            <a:bodyPr lIns="68569" tIns="34275" rIns="68569" bIns="34275"/>
            <a:lstStyle/>
            <a:p>
              <a:endParaRPr lang="en-US" sz="1425"/>
            </a:p>
          </p:txBody>
        </p:sp>
      </p:grpSp>
      <p:grpSp>
        <p:nvGrpSpPr>
          <p:cNvPr id="78862" name="Shape 571"/>
          <p:cNvGrpSpPr>
            <a:grpSpLocks/>
          </p:cNvGrpSpPr>
          <p:nvPr/>
        </p:nvGrpSpPr>
        <p:grpSpPr bwMode="auto">
          <a:xfrm rot="5400000">
            <a:off x="720925" y="1590080"/>
            <a:ext cx="284559" cy="273844"/>
            <a:chOff x="1719263" y="2974975"/>
            <a:chExt cx="1387474" cy="1338263"/>
          </a:xfrm>
        </p:grpSpPr>
        <p:sp>
          <p:nvSpPr>
            <p:cNvPr id="78939" name="Shape 572"/>
            <p:cNvSpPr>
              <a:spLocks noChangeArrowheads="1"/>
            </p:cNvSpPr>
            <p:nvPr/>
          </p:nvSpPr>
          <p:spPr bwMode="auto">
            <a:xfrm>
              <a:off x="2233613" y="3956050"/>
              <a:ext cx="355600" cy="357188"/>
            </a:xfrm>
            <a:prstGeom prst="ellipse">
              <a:avLst/>
            </a:prstGeom>
            <a:solidFill>
              <a:schemeClr val="accent2"/>
            </a:solidFill>
            <a:ln w="9525">
              <a:noFill/>
              <a:round/>
              <a:headEnd/>
              <a:tailEnd/>
            </a:ln>
          </p:spPr>
          <p:txBody>
            <a:bodyPr lIns="68569" tIns="34275" rIns="68569" bIns="34275"/>
            <a:lstStyle/>
            <a:p>
              <a:endParaRPr lang="en-US" sz="1800"/>
            </a:p>
          </p:txBody>
        </p:sp>
        <p:sp>
          <p:nvSpPr>
            <p:cNvPr id="78940" name="Shape 573"/>
            <p:cNvSpPr>
              <a:spLocks/>
            </p:cNvSpPr>
            <p:nvPr/>
          </p:nvSpPr>
          <p:spPr bwMode="auto">
            <a:xfrm>
              <a:off x="2082800" y="3690937"/>
              <a:ext cx="660400" cy="220663"/>
            </a:xfrm>
            <a:custGeom>
              <a:avLst/>
              <a:gdLst>
                <a:gd name="T0" fmla="*/ 120000 w 120000"/>
                <a:gd name="T1" fmla="*/ 77288 h 120000"/>
                <a:gd name="T2" fmla="*/ 111136 w 120000"/>
                <a:gd name="T3" fmla="*/ 120000 h 120000"/>
                <a:gd name="T4" fmla="*/ 60000 w 120000"/>
                <a:gd name="T5" fmla="*/ 48813 h 120000"/>
                <a:gd name="T6" fmla="*/ 8181 w 120000"/>
                <a:gd name="T7" fmla="*/ 120000 h 120000"/>
                <a:gd name="T8" fmla="*/ 0 w 120000"/>
                <a:gd name="T9" fmla="*/ 77288 h 120000"/>
                <a:gd name="T10" fmla="*/ 60000 w 120000"/>
                <a:gd name="T11" fmla="*/ 0 h 120000"/>
                <a:gd name="T12" fmla="*/ 120000 w 120000"/>
                <a:gd name="T13" fmla="*/ 77288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120000" y="77288"/>
                  </a:moveTo>
                  <a:cubicBezTo>
                    <a:pt x="111136" y="120000"/>
                    <a:pt x="111136" y="120000"/>
                    <a:pt x="111136" y="120000"/>
                  </a:cubicBezTo>
                  <a:cubicBezTo>
                    <a:pt x="98863" y="77288"/>
                    <a:pt x="80454" y="48813"/>
                    <a:pt x="60000" y="48813"/>
                  </a:cubicBezTo>
                  <a:cubicBezTo>
                    <a:pt x="39545" y="48813"/>
                    <a:pt x="20454" y="77288"/>
                    <a:pt x="8181" y="120000"/>
                  </a:cubicBezTo>
                  <a:cubicBezTo>
                    <a:pt x="0" y="77288"/>
                    <a:pt x="0" y="77288"/>
                    <a:pt x="0" y="77288"/>
                  </a:cubicBezTo>
                  <a:cubicBezTo>
                    <a:pt x="15000" y="30508"/>
                    <a:pt x="36136" y="0"/>
                    <a:pt x="60000" y="0"/>
                  </a:cubicBezTo>
                  <a:cubicBezTo>
                    <a:pt x="83181" y="0"/>
                    <a:pt x="104318" y="30508"/>
                    <a:pt x="120000" y="77288"/>
                  </a:cubicBezTo>
                  <a:close/>
                </a:path>
              </a:pathLst>
            </a:custGeom>
            <a:solidFill>
              <a:schemeClr val="accent2"/>
            </a:solidFill>
            <a:ln w="9525">
              <a:noFill/>
              <a:round/>
              <a:headEnd/>
              <a:tailEnd/>
            </a:ln>
          </p:spPr>
          <p:txBody>
            <a:bodyPr lIns="68569" tIns="34275" rIns="68569" bIns="34275"/>
            <a:lstStyle/>
            <a:p>
              <a:endParaRPr lang="en-US" sz="1425"/>
            </a:p>
          </p:txBody>
        </p:sp>
        <p:sp>
          <p:nvSpPr>
            <p:cNvPr id="78941" name="Shape 574"/>
            <p:cNvSpPr>
              <a:spLocks/>
            </p:cNvSpPr>
            <p:nvPr/>
          </p:nvSpPr>
          <p:spPr bwMode="auto">
            <a:xfrm>
              <a:off x="1963738" y="3462337"/>
              <a:ext cx="895349" cy="242887"/>
            </a:xfrm>
            <a:custGeom>
              <a:avLst/>
              <a:gdLst>
                <a:gd name="T0" fmla="*/ 120000 w 120000"/>
                <a:gd name="T1" fmla="*/ 81230 h 120000"/>
                <a:gd name="T2" fmla="*/ 113974 w 120000"/>
                <a:gd name="T3" fmla="*/ 120000 h 120000"/>
                <a:gd name="T4" fmla="*/ 60251 w 120000"/>
                <a:gd name="T5" fmla="*/ 44307 h 120000"/>
                <a:gd name="T6" fmla="*/ 6527 w 120000"/>
                <a:gd name="T7" fmla="*/ 120000 h 120000"/>
                <a:gd name="T8" fmla="*/ 0 w 120000"/>
                <a:gd name="T9" fmla="*/ 81230 h 120000"/>
                <a:gd name="T10" fmla="*/ 60251 w 120000"/>
                <a:gd name="T11" fmla="*/ 0 h 120000"/>
                <a:gd name="T12" fmla="*/ 120000 w 120000"/>
                <a:gd name="T13" fmla="*/ 8123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120000" y="81230"/>
                  </a:moveTo>
                  <a:cubicBezTo>
                    <a:pt x="113974" y="120000"/>
                    <a:pt x="113974" y="120000"/>
                    <a:pt x="113974" y="120000"/>
                  </a:cubicBezTo>
                  <a:cubicBezTo>
                    <a:pt x="99414" y="73846"/>
                    <a:pt x="80836" y="44307"/>
                    <a:pt x="60251" y="44307"/>
                  </a:cubicBezTo>
                  <a:cubicBezTo>
                    <a:pt x="39665" y="44307"/>
                    <a:pt x="20585" y="73846"/>
                    <a:pt x="6527" y="120000"/>
                  </a:cubicBezTo>
                  <a:cubicBezTo>
                    <a:pt x="0" y="81230"/>
                    <a:pt x="0" y="81230"/>
                    <a:pt x="0" y="81230"/>
                  </a:cubicBezTo>
                  <a:cubicBezTo>
                    <a:pt x="16066" y="31384"/>
                    <a:pt x="37154" y="0"/>
                    <a:pt x="60251" y="0"/>
                  </a:cubicBezTo>
                  <a:cubicBezTo>
                    <a:pt x="82845" y="0"/>
                    <a:pt x="103933" y="31384"/>
                    <a:pt x="120000" y="81230"/>
                  </a:cubicBezTo>
                  <a:close/>
                </a:path>
              </a:pathLst>
            </a:custGeom>
            <a:solidFill>
              <a:schemeClr val="accent2"/>
            </a:solidFill>
            <a:ln w="9525">
              <a:noFill/>
              <a:round/>
              <a:headEnd/>
              <a:tailEnd/>
            </a:ln>
          </p:spPr>
          <p:txBody>
            <a:bodyPr lIns="68569" tIns="34275" rIns="68569" bIns="34275"/>
            <a:lstStyle/>
            <a:p>
              <a:endParaRPr lang="en-US" sz="1425"/>
            </a:p>
          </p:txBody>
        </p:sp>
        <p:sp>
          <p:nvSpPr>
            <p:cNvPr id="78942" name="Shape 575"/>
            <p:cNvSpPr>
              <a:spLocks/>
            </p:cNvSpPr>
            <p:nvPr/>
          </p:nvSpPr>
          <p:spPr bwMode="auto">
            <a:xfrm>
              <a:off x="1835150" y="3203575"/>
              <a:ext cx="1155700" cy="276224"/>
            </a:xfrm>
            <a:custGeom>
              <a:avLst/>
              <a:gdLst>
                <a:gd name="T0" fmla="*/ 120000 w 120000"/>
                <a:gd name="T1" fmla="*/ 85945 h 120000"/>
                <a:gd name="T2" fmla="*/ 115324 w 120000"/>
                <a:gd name="T3" fmla="*/ 120000 h 120000"/>
                <a:gd name="T4" fmla="*/ 60000 w 120000"/>
                <a:gd name="T5" fmla="*/ 38918 h 120000"/>
                <a:gd name="T6" fmla="*/ 4675 w 120000"/>
                <a:gd name="T7" fmla="*/ 120000 h 120000"/>
                <a:gd name="T8" fmla="*/ 0 w 120000"/>
                <a:gd name="T9" fmla="*/ 85945 h 120000"/>
                <a:gd name="T10" fmla="*/ 60000 w 120000"/>
                <a:gd name="T11" fmla="*/ 0 h 120000"/>
                <a:gd name="T12" fmla="*/ 120000 w 120000"/>
                <a:gd name="T13" fmla="*/ 85945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120000" y="85945"/>
                  </a:moveTo>
                  <a:cubicBezTo>
                    <a:pt x="115324" y="120000"/>
                    <a:pt x="115324" y="120000"/>
                    <a:pt x="115324" y="120000"/>
                  </a:cubicBezTo>
                  <a:cubicBezTo>
                    <a:pt x="100129" y="69729"/>
                    <a:pt x="80649" y="38918"/>
                    <a:pt x="60000" y="38918"/>
                  </a:cubicBezTo>
                  <a:cubicBezTo>
                    <a:pt x="38961" y="38918"/>
                    <a:pt x="19870" y="69729"/>
                    <a:pt x="4675" y="120000"/>
                  </a:cubicBezTo>
                  <a:cubicBezTo>
                    <a:pt x="0" y="85945"/>
                    <a:pt x="0" y="85945"/>
                    <a:pt x="0" y="85945"/>
                  </a:cubicBezTo>
                  <a:cubicBezTo>
                    <a:pt x="16363" y="32432"/>
                    <a:pt x="37402" y="0"/>
                    <a:pt x="60000" y="0"/>
                  </a:cubicBezTo>
                  <a:cubicBezTo>
                    <a:pt x="82597" y="0"/>
                    <a:pt x="103246" y="32432"/>
                    <a:pt x="120000" y="85945"/>
                  </a:cubicBezTo>
                  <a:close/>
                </a:path>
              </a:pathLst>
            </a:custGeom>
            <a:solidFill>
              <a:schemeClr val="accent2"/>
            </a:solidFill>
            <a:ln w="9525">
              <a:noFill/>
              <a:round/>
              <a:headEnd/>
              <a:tailEnd/>
            </a:ln>
          </p:spPr>
          <p:txBody>
            <a:bodyPr lIns="68569" tIns="34275" rIns="68569" bIns="34275"/>
            <a:lstStyle/>
            <a:p>
              <a:endParaRPr lang="en-US" sz="1425"/>
            </a:p>
          </p:txBody>
        </p:sp>
        <p:sp>
          <p:nvSpPr>
            <p:cNvPr id="78943" name="Shape 576"/>
            <p:cNvSpPr>
              <a:spLocks/>
            </p:cNvSpPr>
            <p:nvPr/>
          </p:nvSpPr>
          <p:spPr bwMode="auto">
            <a:xfrm>
              <a:off x="1719263" y="2974975"/>
              <a:ext cx="1387474" cy="306387"/>
            </a:xfrm>
            <a:custGeom>
              <a:avLst/>
              <a:gdLst>
                <a:gd name="T0" fmla="*/ 120000 w 120000"/>
                <a:gd name="T1" fmla="*/ 89268 h 120000"/>
                <a:gd name="T2" fmla="*/ 115783 w 120000"/>
                <a:gd name="T3" fmla="*/ 120000 h 120000"/>
                <a:gd name="T4" fmla="*/ 60000 w 120000"/>
                <a:gd name="T5" fmla="*/ 35121 h 120000"/>
                <a:gd name="T6" fmla="*/ 3891 w 120000"/>
                <a:gd name="T7" fmla="*/ 120000 h 120000"/>
                <a:gd name="T8" fmla="*/ 0 w 120000"/>
                <a:gd name="T9" fmla="*/ 89268 h 120000"/>
                <a:gd name="T10" fmla="*/ 60000 w 120000"/>
                <a:gd name="T11" fmla="*/ 0 h 120000"/>
                <a:gd name="T12" fmla="*/ 120000 w 120000"/>
                <a:gd name="T13" fmla="*/ 89268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120000" y="89268"/>
                  </a:moveTo>
                  <a:cubicBezTo>
                    <a:pt x="115783" y="120000"/>
                    <a:pt x="115783" y="120000"/>
                    <a:pt x="115783" y="120000"/>
                  </a:cubicBezTo>
                  <a:cubicBezTo>
                    <a:pt x="100216" y="67317"/>
                    <a:pt x="80756" y="35121"/>
                    <a:pt x="60000" y="35121"/>
                  </a:cubicBezTo>
                  <a:cubicBezTo>
                    <a:pt x="38918" y="35121"/>
                    <a:pt x="19459" y="67317"/>
                    <a:pt x="3891" y="120000"/>
                  </a:cubicBezTo>
                  <a:cubicBezTo>
                    <a:pt x="0" y="89268"/>
                    <a:pt x="0" y="89268"/>
                    <a:pt x="0" y="89268"/>
                  </a:cubicBezTo>
                  <a:cubicBezTo>
                    <a:pt x="16864" y="33658"/>
                    <a:pt x="37621" y="0"/>
                    <a:pt x="60000" y="0"/>
                  </a:cubicBezTo>
                  <a:cubicBezTo>
                    <a:pt x="82378" y="0"/>
                    <a:pt x="103135" y="33658"/>
                    <a:pt x="120000" y="89268"/>
                  </a:cubicBezTo>
                  <a:close/>
                </a:path>
              </a:pathLst>
            </a:custGeom>
            <a:solidFill>
              <a:schemeClr val="accent2"/>
            </a:solidFill>
            <a:ln w="9525">
              <a:noFill/>
              <a:round/>
              <a:headEnd/>
              <a:tailEnd/>
            </a:ln>
          </p:spPr>
          <p:txBody>
            <a:bodyPr lIns="68569" tIns="34275" rIns="68569" bIns="34275"/>
            <a:lstStyle/>
            <a:p>
              <a:endParaRPr lang="en-US" sz="1425"/>
            </a:p>
          </p:txBody>
        </p:sp>
      </p:grpSp>
      <p:grpSp>
        <p:nvGrpSpPr>
          <p:cNvPr id="78863" name="Shape 577"/>
          <p:cNvGrpSpPr>
            <a:grpSpLocks/>
          </p:cNvGrpSpPr>
          <p:nvPr/>
        </p:nvGrpSpPr>
        <p:grpSpPr bwMode="auto">
          <a:xfrm>
            <a:off x="751285" y="2221707"/>
            <a:ext cx="222647" cy="275035"/>
            <a:chOff x="2528888" y="3252788"/>
            <a:chExt cx="1541461" cy="1901824"/>
          </a:xfrm>
        </p:grpSpPr>
        <p:sp>
          <p:nvSpPr>
            <p:cNvPr id="78933" name="Shape 578"/>
            <p:cNvSpPr>
              <a:spLocks/>
            </p:cNvSpPr>
            <p:nvPr/>
          </p:nvSpPr>
          <p:spPr bwMode="auto">
            <a:xfrm>
              <a:off x="2528888" y="3538537"/>
              <a:ext cx="1282700" cy="1616074"/>
            </a:xfrm>
            <a:custGeom>
              <a:avLst/>
              <a:gdLst>
                <a:gd name="T0" fmla="*/ 102105 w 120000"/>
                <a:gd name="T1" fmla="*/ 0 h 120000"/>
                <a:gd name="T2" fmla="*/ 103508 w 120000"/>
                <a:gd name="T3" fmla="*/ 8631 h 120000"/>
                <a:gd name="T4" fmla="*/ 102105 w 120000"/>
                <a:gd name="T5" fmla="*/ 10580 h 120000"/>
                <a:gd name="T6" fmla="*/ 21754 w 120000"/>
                <a:gd name="T7" fmla="*/ 10580 h 120000"/>
                <a:gd name="T8" fmla="*/ 20350 w 120000"/>
                <a:gd name="T9" fmla="*/ 8631 h 120000"/>
                <a:gd name="T10" fmla="*/ 21403 w 120000"/>
                <a:gd name="T11" fmla="*/ 0 h 120000"/>
                <a:gd name="T12" fmla="*/ 0 w 120000"/>
                <a:gd name="T13" fmla="*/ 0 h 120000"/>
                <a:gd name="T14" fmla="*/ 0 w 120000"/>
                <a:gd name="T15" fmla="*/ 120000 h 120000"/>
                <a:gd name="T16" fmla="*/ 120000 w 120000"/>
                <a:gd name="T17" fmla="*/ 120000 h 120000"/>
                <a:gd name="T18" fmla="*/ 120000 w 120000"/>
                <a:gd name="T19" fmla="*/ 0 h 120000"/>
                <a:gd name="T20" fmla="*/ 102105 w 120000"/>
                <a:gd name="T21" fmla="*/ 0 h 120000"/>
                <a:gd name="T22" fmla="*/ 30877 w 120000"/>
                <a:gd name="T23" fmla="*/ 98283 h 120000"/>
                <a:gd name="T24" fmla="*/ 24210 w 120000"/>
                <a:gd name="T25" fmla="*/ 92993 h 120000"/>
                <a:gd name="T26" fmla="*/ 30877 w 120000"/>
                <a:gd name="T27" fmla="*/ 87703 h 120000"/>
                <a:gd name="T28" fmla="*/ 37543 w 120000"/>
                <a:gd name="T29" fmla="*/ 92993 h 120000"/>
                <a:gd name="T30" fmla="*/ 30877 w 120000"/>
                <a:gd name="T31" fmla="*/ 98283 h 120000"/>
                <a:gd name="T32" fmla="*/ 30877 w 120000"/>
                <a:gd name="T33" fmla="*/ 76287 h 120000"/>
                <a:gd name="T34" fmla="*/ 24210 w 120000"/>
                <a:gd name="T35" fmla="*/ 70997 h 120000"/>
                <a:gd name="T36" fmla="*/ 30877 w 120000"/>
                <a:gd name="T37" fmla="*/ 65707 h 120000"/>
                <a:gd name="T38" fmla="*/ 37543 w 120000"/>
                <a:gd name="T39" fmla="*/ 70997 h 120000"/>
                <a:gd name="T40" fmla="*/ 30877 w 120000"/>
                <a:gd name="T41" fmla="*/ 76287 h 120000"/>
                <a:gd name="T42" fmla="*/ 30877 w 120000"/>
                <a:gd name="T43" fmla="*/ 54292 h 120000"/>
                <a:gd name="T44" fmla="*/ 24210 w 120000"/>
                <a:gd name="T45" fmla="*/ 49002 h 120000"/>
                <a:gd name="T46" fmla="*/ 30877 w 120000"/>
                <a:gd name="T47" fmla="*/ 43712 h 120000"/>
                <a:gd name="T48" fmla="*/ 37543 w 120000"/>
                <a:gd name="T49" fmla="*/ 49002 h 120000"/>
                <a:gd name="T50" fmla="*/ 30877 w 120000"/>
                <a:gd name="T51" fmla="*/ 54292 h 120000"/>
                <a:gd name="T52" fmla="*/ 30877 w 120000"/>
                <a:gd name="T53" fmla="*/ 32296 h 120000"/>
                <a:gd name="T54" fmla="*/ 24210 w 120000"/>
                <a:gd name="T55" fmla="*/ 27006 h 120000"/>
                <a:gd name="T56" fmla="*/ 30877 w 120000"/>
                <a:gd name="T57" fmla="*/ 21716 h 120000"/>
                <a:gd name="T58" fmla="*/ 37543 w 120000"/>
                <a:gd name="T59" fmla="*/ 27006 h 120000"/>
                <a:gd name="T60" fmla="*/ 30877 w 120000"/>
                <a:gd name="T61" fmla="*/ 32296 h 120000"/>
                <a:gd name="T62" fmla="*/ 97192 w 120000"/>
                <a:gd name="T63" fmla="*/ 95777 h 120000"/>
                <a:gd name="T64" fmla="*/ 45964 w 120000"/>
                <a:gd name="T65" fmla="*/ 95777 h 120000"/>
                <a:gd name="T66" fmla="*/ 45964 w 120000"/>
                <a:gd name="T67" fmla="*/ 90208 h 120000"/>
                <a:gd name="T68" fmla="*/ 97192 w 120000"/>
                <a:gd name="T69" fmla="*/ 90208 h 120000"/>
                <a:gd name="T70" fmla="*/ 97192 w 120000"/>
                <a:gd name="T71" fmla="*/ 95777 h 120000"/>
                <a:gd name="T72" fmla="*/ 97192 w 120000"/>
                <a:gd name="T73" fmla="*/ 73781 h 120000"/>
                <a:gd name="T74" fmla="*/ 45964 w 120000"/>
                <a:gd name="T75" fmla="*/ 73781 h 120000"/>
                <a:gd name="T76" fmla="*/ 45964 w 120000"/>
                <a:gd name="T77" fmla="*/ 68213 h 120000"/>
                <a:gd name="T78" fmla="*/ 97192 w 120000"/>
                <a:gd name="T79" fmla="*/ 68213 h 120000"/>
                <a:gd name="T80" fmla="*/ 97192 w 120000"/>
                <a:gd name="T81" fmla="*/ 73781 h 120000"/>
                <a:gd name="T82" fmla="*/ 97192 w 120000"/>
                <a:gd name="T83" fmla="*/ 52064 h 120000"/>
                <a:gd name="T84" fmla="*/ 45964 w 120000"/>
                <a:gd name="T85" fmla="*/ 52064 h 120000"/>
                <a:gd name="T86" fmla="*/ 45964 w 120000"/>
                <a:gd name="T87" fmla="*/ 46218 h 120000"/>
                <a:gd name="T88" fmla="*/ 97192 w 120000"/>
                <a:gd name="T89" fmla="*/ 46218 h 120000"/>
                <a:gd name="T90" fmla="*/ 97192 w 120000"/>
                <a:gd name="T91" fmla="*/ 52064 h 120000"/>
                <a:gd name="T92" fmla="*/ 97192 w 120000"/>
                <a:gd name="T93" fmla="*/ 30626 h 120000"/>
                <a:gd name="T94" fmla="*/ 45964 w 120000"/>
                <a:gd name="T95" fmla="*/ 30626 h 120000"/>
                <a:gd name="T96" fmla="*/ 45964 w 120000"/>
                <a:gd name="T97" fmla="*/ 24779 h 120000"/>
                <a:gd name="T98" fmla="*/ 97192 w 120000"/>
                <a:gd name="T99" fmla="*/ 24779 h 120000"/>
                <a:gd name="T100" fmla="*/ 97192 w 120000"/>
                <a:gd name="T101" fmla="*/ 30626 h 12000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20000"/>
                <a:gd name="T154" fmla="*/ 0 h 120000"/>
                <a:gd name="T155" fmla="*/ 120000 w 120000"/>
                <a:gd name="T156" fmla="*/ 120000 h 12000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20000" h="120000" extrusionOk="0">
                  <a:moveTo>
                    <a:pt x="102105" y="0"/>
                  </a:moveTo>
                  <a:cubicBezTo>
                    <a:pt x="104912" y="3341"/>
                    <a:pt x="104210" y="6960"/>
                    <a:pt x="103508" y="8631"/>
                  </a:cubicBezTo>
                  <a:cubicBezTo>
                    <a:pt x="102105" y="10580"/>
                    <a:pt x="102105" y="10580"/>
                    <a:pt x="102105" y="10580"/>
                  </a:cubicBezTo>
                  <a:cubicBezTo>
                    <a:pt x="21754" y="10580"/>
                    <a:pt x="21754" y="10580"/>
                    <a:pt x="21754" y="10580"/>
                  </a:cubicBezTo>
                  <a:cubicBezTo>
                    <a:pt x="20350" y="8631"/>
                    <a:pt x="20350" y="8631"/>
                    <a:pt x="20350" y="8631"/>
                  </a:cubicBezTo>
                  <a:cubicBezTo>
                    <a:pt x="19649" y="6960"/>
                    <a:pt x="18947" y="3341"/>
                    <a:pt x="21403" y="0"/>
                  </a:cubicBezTo>
                  <a:cubicBezTo>
                    <a:pt x="0" y="0"/>
                    <a:pt x="0" y="0"/>
                    <a:pt x="0" y="0"/>
                  </a:cubicBezTo>
                  <a:cubicBezTo>
                    <a:pt x="0" y="120000"/>
                    <a:pt x="0" y="120000"/>
                    <a:pt x="0" y="120000"/>
                  </a:cubicBezTo>
                  <a:cubicBezTo>
                    <a:pt x="120000" y="120000"/>
                    <a:pt x="120000" y="120000"/>
                    <a:pt x="120000" y="120000"/>
                  </a:cubicBezTo>
                  <a:cubicBezTo>
                    <a:pt x="120000" y="0"/>
                    <a:pt x="120000" y="0"/>
                    <a:pt x="120000" y="0"/>
                  </a:cubicBezTo>
                  <a:lnTo>
                    <a:pt x="102105" y="0"/>
                  </a:lnTo>
                  <a:close/>
                  <a:moveTo>
                    <a:pt x="30877" y="98283"/>
                  </a:moveTo>
                  <a:cubicBezTo>
                    <a:pt x="27017" y="98283"/>
                    <a:pt x="24210" y="96055"/>
                    <a:pt x="24210" y="92993"/>
                  </a:cubicBezTo>
                  <a:cubicBezTo>
                    <a:pt x="24210" y="89930"/>
                    <a:pt x="27017" y="87703"/>
                    <a:pt x="30877" y="87703"/>
                  </a:cubicBezTo>
                  <a:cubicBezTo>
                    <a:pt x="34385" y="87703"/>
                    <a:pt x="37543" y="89930"/>
                    <a:pt x="37543" y="92993"/>
                  </a:cubicBezTo>
                  <a:cubicBezTo>
                    <a:pt x="37543" y="96055"/>
                    <a:pt x="34385" y="98283"/>
                    <a:pt x="30877" y="98283"/>
                  </a:cubicBezTo>
                  <a:close/>
                  <a:moveTo>
                    <a:pt x="30877" y="76287"/>
                  </a:moveTo>
                  <a:cubicBezTo>
                    <a:pt x="27017" y="76287"/>
                    <a:pt x="24210" y="74060"/>
                    <a:pt x="24210" y="70997"/>
                  </a:cubicBezTo>
                  <a:cubicBezTo>
                    <a:pt x="24210" y="68213"/>
                    <a:pt x="27017" y="65707"/>
                    <a:pt x="30877" y="65707"/>
                  </a:cubicBezTo>
                  <a:cubicBezTo>
                    <a:pt x="34385" y="65707"/>
                    <a:pt x="37543" y="68213"/>
                    <a:pt x="37543" y="70997"/>
                  </a:cubicBezTo>
                  <a:cubicBezTo>
                    <a:pt x="37543" y="74060"/>
                    <a:pt x="34385" y="76287"/>
                    <a:pt x="30877" y="76287"/>
                  </a:cubicBezTo>
                  <a:close/>
                  <a:moveTo>
                    <a:pt x="30877" y="54292"/>
                  </a:moveTo>
                  <a:cubicBezTo>
                    <a:pt x="27017" y="54292"/>
                    <a:pt x="24210" y="52064"/>
                    <a:pt x="24210" y="49002"/>
                  </a:cubicBezTo>
                  <a:cubicBezTo>
                    <a:pt x="24210" y="46218"/>
                    <a:pt x="27017" y="43712"/>
                    <a:pt x="30877" y="43712"/>
                  </a:cubicBezTo>
                  <a:cubicBezTo>
                    <a:pt x="34385" y="43712"/>
                    <a:pt x="37543" y="46218"/>
                    <a:pt x="37543" y="49002"/>
                  </a:cubicBezTo>
                  <a:cubicBezTo>
                    <a:pt x="37543" y="52064"/>
                    <a:pt x="34385" y="54292"/>
                    <a:pt x="30877" y="54292"/>
                  </a:cubicBezTo>
                  <a:close/>
                  <a:moveTo>
                    <a:pt x="30877" y="32296"/>
                  </a:moveTo>
                  <a:cubicBezTo>
                    <a:pt x="27017" y="32296"/>
                    <a:pt x="24210" y="30069"/>
                    <a:pt x="24210" y="27006"/>
                  </a:cubicBezTo>
                  <a:cubicBezTo>
                    <a:pt x="24210" y="24222"/>
                    <a:pt x="27017" y="21716"/>
                    <a:pt x="30877" y="21716"/>
                  </a:cubicBezTo>
                  <a:cubicBezTo>
                    <a:pt x="34385" y="21716"/>
                    <a:pt x="37543" y="24222"/>
                    <a:pt x="37543" y="27006"/>
                  </a:cubicBezTo>
                  <a:cubicBezTo>
                    <a:pt x="37543" y="30069"/>
                    <a:pt x="34385" y="32296"/>
                    <a:pt x="30877" y="32296"/>
                  </a:cubicBezTo>
                  <a:close/>
                  <a:moveTo>
                    <a:pt x="97192" y="95777"/>
                  </a:moveTo>
                  <a:cubicBezTo>
                    <a:pt x="45964" y="95777"/>
                    <a:pt x="45964" y="95777"/>
                    <a:pt x="45964" y="95777"/>
                  </a:cubicBezTo>
                  <a:cubicBezTo>
                    <a:pt x="45964" y="90208"/>
                    <a:pt x="45964" y="90208"/>
                    <a:pt x="45964" y="90208"/>
                  </a:cubicBezTo>
                  <a:cubicBezTo>
                    <a:pt x="97192" y="90208"/>
                    <a:pt x="97192" y="90208"/>
                    <a:pt x="97192" y="90208"/>
                  </a:cubicBezTo>
                  <a:lnTo>
                    <a:pt x="97192" y="95777"/>
                  </a:lnTo>
                  <a:close/>
                  <a:moveTo>
                    <a:pt x="97192" y="73781"/>
                  </a:moveTo>
                  <a:cubicBezTo>
                    <a:pt x="45964" y="73781"/>
                    <a:pt x="45964" y="73781"/>
                    <a:pt x="45964" y="73781"/>
                  </a:cubicBezTo>
                  <a:cubicBezTo>
                    <a:pt x="45964" y="68213"/>
                    <a:pt x="45964" y="68213"/>
                    <a:pt x="45964" y="68213"/>
                  </a:cubicBezTo>
                  <a:cubicBezTo>
                    <a:pt x="97192" y="68213"/>
                    <a:pt x="97192" y="68213"/>
                    <a:pt x="97192" y="68213"/>
                  </a:cubicBezTo>
                  <a:lnTo>
                    <a:pt x="97192" y="73781"/>
                  </a:lnTo>
                  <a:close/>
                  <a:moveTo>
                    <a:pt x="97192" y="52064"/>
                  </a:moveTo>
                  <a:cubicBezTo>
                    <a:pt x="45964" y="52064"/>
                    <a:pt x="45964" y="52064"/>
                    <a:pt x="45964" y="52064"/>
                  </a:cubicBezTo>
                  <a:cubicBezTo>
                    <a:pt x="45964" y="46218"/>
                    <a:pt x="45964" y="46218"/>
                    <a:pt x="45964" y="46218"/>
                  </a:cubicBezTo>
                  <a:cubicBezTo>
                    <a:pt x="97192" y="46218"/>
                    <a:pt x="97192" y="46218"/>
                    <a:pt x="97192" y="46218"/>
                  </a:cubicBezTo>
                  <a:lnTo>
                    <a:pt x="97192" y="52064"/>
                  </a:lnTo>
                  <a:close/>
                  <a:moveTo>
                    <a:pt x="97192" y="30626"/>
                  </a:moveTo>
                  <a:cubicBezTo>
                    <a:pt x="45964" y="30626"/>
                    <a:pt x="45964" y="30626"/>
                    <a:pt x="45964" y="30626"/>
                  </a:cubicBezTo>
                  <a:cubicBezTo>
                    <a:pt x="45964" y="24779"/>
                    <a:pt x="45964" y="24779"/>
                    <a:pt x="45964" y="24779"/>
                  </a:cubicBezTo>
                  <a:cubicBezTo>
                    <a:pt x="97192" y="24779"/>
                    <a:pt x="97192" y="24779"/>
                    <a:pt x="97192" y="24779"/>
                  </a:cubicBezTo>
                  <a:lnTo>
                    <a:pt x="97192" y="30626"/>
                  </a:lnTo>
                  <a:close/>
                </a:path>
              </a:pathLst>
            </a:custGeom>
            <a:solidFill>
              <a:schemeClr val="accent2"/>
            </a:solidFill>
            <a:ln w="9525">
              <a:noFill/>
              <a:round/>
              <a:headEnd/>
              <a:tailEnd/>
            </a:ln>
          </p:spPr>
          <p:txBody>
            <a:bodyPr lIns="68569" tIns="34275" rIns="68569" bIns="34275"/>
            <a:lstStyle/>
            <a:p>
              <a:endParaRPr lang="en-US" sz="1425"/>
            </a:p>
          </p:txBody>
        </p:sp>
        <p:sp>
          <p:nvSpPr>
            <p:cNvPr id="78934" name="Shape 579"/>
            <p:cNvSpPr>
              <a:spLocks/>
            </p:cNvSpPr>
            <p:nvPr/>
          </p:nvSpPr>
          <p:spPr bwMode="auto">
            <a:xfrm>
              <a:off x="2768600" y="3252788"/>
              <a:ext cx="842961" cy="382588"/>
            </a:xfrm>
            <a:custGeom>
              <a:avLst/>
              <a:gdLst>
                <a:gd name="T0" fmla="*/ 115200 w 120000"/>
                <a:gd name="T1" fmla="*/ 94117 h 120000"/>
                <a:gd name="T2" fmla="*/ 82133 w 120000"/>
                <a:gd name="T3" fmla="*/ 72941 h 120000"/>
                <a:gd name="T4" fmla="*/ 76800 w 120000"/>
                <a:gd name="T5" fmla="*/ 50588 h 120000"/>
                <a:gd name="T6" fmla="*/ 77333 w 120000"/>
                <a:gd name="T7" fmla="*/ 48235 h 120000"/>
                <a:gd name="T8" fmla="*/ 77333 w 120000"/>
                <a:gd name="T9" fmla="*/ 48235 h 120000"/>
                <a:gd name="T10" fmla="*/ 77333 w 120000"/>
                <a:gd name="T11" fmla="*/ 48235 h 120000"/>
                <a:gd name="T12" fmla="*/ 77866 w 120000"/>
                <a:gd name="T13" fmla="*/ 40000 h 120000"/>
                <a:gd name="T14" fmla="*/ 59733 w 120000"/>
                <a:gd name="T15" fmla="*/ 0 h 120000"/>
                <a:gd name="T16" fmla="*/ 42133 w 120000"/>
                <a:gd name="T17" fmla="*/ 40000 h 120000"/>
                <a:gd name="T18" fmla="*/ 42666 w 120000"/>
                <a:gd name="T19" fmla="*/ 48235 h 120000"/>
                <a:gd name="T20" fmla="*/ 43200 w 120000"/>
                <a:gd name="T21" fmla="*/ 51764 h 120000"/>
                <a:gd name="T22" fmla="*/ 43200 w 120000"/>
                <a:gd name="T23" fmla="*/ 51764 h 120000"/>
                <a:gd name="T24" fmla="*/ 37866 w 120000"/>
                <a:gd name="T25" fmla="*/ 72941 h 120000"/>
                <a:gd name="T26" fmla="*/ 4800 w 120000"/>
                <a:gd name="T27" fmla="*/ 94117 h 120000"/>
                <a:gd name="T28" fmla="*/ 2666 w 120000"/>
                <a:gd name="T29" fmla="*/ 120000 h 120000"/>
                <a:gd name="T30" fmla="*/ 117333 w 120000"/>
                <a:gd name="T31" fmla="*/ 120000 h 120000"/>
                <a:gd name="T32" fmla="*/ 115200 w 120000"/>
                <a:gd name="T33" fmla="*/ 94117 h 120000"/>
                <a:gd name="T34" fmla="*/ 59733 w 120000"/>
                <a:gd name="T35" fmla="*/ 60000 h 120000"/>
                <a:gd name="T36" fmla="*/ 50666 w 120000"/>
                <a:gd name="T37" fmla="*/ 40000 h 120000"/>
                <a:gd name="T38" fmla="*/ 59733 w 120000"/>
                <a:gd name="T39" fmla="*/ 20000 h 120000"/>
                <a:gd name="T40" fmla="*/ 68800 w 120000"/>
                <a:gd name="T41" fmla="*/ 40000 h 120000"/>
                <a:gd name="T42" fmla="*/ 59733 w 120000"/>
                <a:gd name="T43" fmla="*/ 60000 h 1200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0000"/>
                <a:gd name="T67" fmla="*/ 0 h 120000"/>
                <a:gd name="T68" fmla="*/ 120000 w 120000"/>
                <a:gd name="T69" fmla="*/ 120000 h 1200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0000" h="120000" extrusionOk="0">
                  <a:moveTo>
                    <a:pt x="115200" y="94117"/>
                  </a:moveTo>
                  <a:cubicBezTo>
                    <a:pt x="104533" y="67058"/>
                    <a:pt x="90133" y="81176"/>
                    <a:pt x="82133" y="72941"/>
                  </a:cubicBezTo>
                  <a:cubicBezTo>
                    <a:pt x="76266" y="67058"/>
                    <a:pt x="76266" y="56470"/>
                    <a:pt x="76800" y="50588"/>
                  </a:cubicBezTo>
                  <a:cubicBezTo>
                    <a:pt x="76800" y="49411"/>
                    <a:pt x="77333" y="49411"/>
                    <a:pt x="77333" y="48235"/>
                  </a:cubicBezTo>
                  <a:cubicBezTo>
                    <a:pt x="77333" y="48235"/>
                    <a:pt x="77333" y="48235"/>
                    <a:pt x="77333" y="48235"/>
                  </a:cubicBezTo>
                  <a:cubicBezTo>
                    <a:pt x="77333" y="48235"/>
                    <a:pt x="77333" y="48235"/>
                    <a:pt x="77333" y="48235"/>
                  </a:cubicBezTo>
                  <a:cubicBezTo>
                    <a:pt x="77333" y="45882"/>
                    <a:pt x="77866" y="42352"/>
                    <a:pt x="77866" y="40000"/>
                  </a:cubicBezTo>
                  <a:cubicBezTo>
                    <a:pt x="77866" y="17647"/>
                    <a:pt x="69866" y="0"/>
                    <a:pt x="59733" y="0"/>
                  </a:cubicBezTo>
                  <a:cubicBezTo>
                    <a:pt x="50133" y="0"/>
                    <a:pt x="42133" y="17647"/>
                    <a:pt x="42133" y="40000"/>
                  </a:cubicBezTo>
                  <a:cubicBezTo>
                    <a:pt x="42133" y="42352"/>
                    <a:pt x="42133" y="45882"/>
                    <a:pt x="42666" y="48235"/>
                  </a:cubicBezTo>
                  <a:cubicBezTo>
                    <a:pt x="42666" y="48235"/>
                    <a:pt x="42666" y="49411"/>
                    <a:pt x="43200" y="51764"/>
                  </a:cubicBezTo>
                  <a:cubicBezTo>
                    <a:pt x="43200" y="51764"/>
                    <a:pt x="43200" y="51764"/>
                    <a:pt x="43200" y="51764"/>
                  </a:cubicBezTo>
                  <a:cubicBezTo>
                    <a:pt x="43200" y="56470"/>
                    <a:pt x="43200" y="67058"/>
                    <a:pt x="37866" y="72941"/>
                  </a:cubicBezTo>
                  <a:cubicBezTo>
                    <a:pt x="29866" y="81176"/>
                    <a:pt x="15466" y="67058"/>
                    <a:pt x="4800" y="94117"/>
                  </a:cubicBezTo>
                  <a:cubicBezTo>
                    <a:pt x="0" y="107058"/>
                    <a:pt x="2666" y="120000"/>
                    <a:pt x="2666" y="120000"/>
                  </a:cubicBezTo>
                  <a:cubicBezTo>
                    <a:pt x="117333" y="120000"/>
                    <a:pt x="117333" y="120000"/>
                    <a:pt x="117333" y="120000"/>
                  </a:cubicBezTo>
                  <a:cubicBezTo>
                    <a:pt x="117333" y="120000"/>
                    <a:pt x="120000" y="107058"/>
                    <a:pt x="115200" y="94117"/>
                  </a:cubicBezTo>
                  <a:close/>
                  <a:moveTo>
                    <a:pt x="59733" y="60000"/>
                  </a:moveTo>
                  <a:cubicBezTo>
                    <a:pt x="54933" y="60000"/>
                    <a:pt x="50666" y="50588"/>
                    <a:pt x="50666" y="40000"/>
                  </a:cubicBezTo>
                  <a:cubicBezTo>
                    <a:pt x="50666" y="28235"/>
                    <a:pt x="54933" y="20000"/>
                    <a:pt x="59733" y="20000"/>
                  </a:cubicBezTo>
                  <a:cubicBezTo>
                    <a:pt x="65066" y="20000"/>
                    <a:pt x="68800" y="28235"/>
                    <a:pt x="68800" y="40000"/>
                  </a:cubicBezTo>
                  <a:cubicBezTo>
                    <a:pt x="68800" y="50588"/>
                    <a:pt x="65066" y="60000"/>
                    <a:pt x="59733" y="60000"/>
                  </a:cubicBezTo>
                  <a:close/>
                </a:path>
              </a:pathLst>
            </a:custGeom>
            <a:solidFill>
              <a:schemeClr val="accent2"/>
            </a:solidFill>
            <a:ln w="9525">
              <a:noFill/>
              <a:round/>
              <a:headEnd/>
              <a:tailEnd/>
            </a:ln>
          </p:spPr>
          <p:txBody>
            <a:bodyPr lIns="68569" tIns="34275" rIns="68569" bIns="34275"/>
            <a:lstStyle/>
            <a:p>
              <a:endParaRPr lang="en-US" sz="1425"/>
            </a:p>
          </p:txBody>
        </p:sp>
        <p:sp>
          <p:nvSpPr>
            <p:cNvPr id="78935" name="Shape 580"/>
            <p:cNvSpPr>
              <a:spLocks/>
            </p:cNvSpPr>
            <p:nvPr/>
          </p:nvSpPr>
          <p:spPr bwMode="auto">
            <a:xfrm>
              <a:off x="3068638" y="3365501"/>
              <a:ext cx="3174" cy="11113"/>
            </a:xfrm>
            <a:custGeom>
              <a:avLst/>
              <a:gdLst>
                <a:gd name="T0" fmla="*/ 0 w 120000"/>
                <a:gd name="T1" fmla="*/ 0 h 120000"/>
                <a:gd name="T2" fmla="*/ 120000 w 120000"/>
                <a:gd name="T3" fmla="*/ 120000 h 120000"/>
                <a:gd name="T4" fmla="*/ 0 w 120000"/>
                <a:gd name="T5" fmla="*/ 0 h 120000"/>
                <a:gd name="T6" fmla="*/ 0 60000 65536"/>
                <a:gd name="T7" fmla="*/ 0 60000 65536"/>
                <a:gd name="T8" fmla="*/ 0 60000 65536"/>
                <a:gd name="T9" fmla="*/ 0 w 120000"/>
                <a:gd name="T10" fmla="*/ 0 h 120000"/>
                <a:gd name="T11" fmla="*/ 120000 w 120000"/>
                <a:gd name="T12" fmla="*/ 120000 h 120000"/>
              </a:gdLst>
              <a:ahLst/>
              <a:cxnLst>
                <a:cxn ang="T6">
                  <a:pos x="T0" y="T1"/>
                </a:cxn>
                <a:cxn ang="T7">
                  <a:pos x="T2" y="T3"/>
                </a:cxn>
                <a:cxn ang="T8">
                  <a:pos x="T4" y="T5"/>
                </a:cxn>
              </a:cxnLst>
              <a:rect l="T9" t="T10" r="T11" b="T12"/>
              <a:pathLst>
                <a:path w="120000" h="120000" extrusionOk="0">
                  <a:moveTo>
                    <a:pt x="0" y="0"/>
                  </a:moveTo>
                  <a:cubicBezTo>
                    <a:pt x="0" y="0"/>
                    <a:pt x="0" y="40000"/>
                    <a:pt x="120000" y="120000"/>
                  </a:cubicBezTo>
                  <a:cubicBezTo>
                    <a:pt x="0" y="80000"/>
                    <a:pt x="0" y="40000"/>
                    <a:pt x="0" y="0"/>
                  </a:cubicBezTo>
                  <a:close/>
                </a:path>
              </a:pathLst>
            </a:custGeom>
            <a:solidFill>
              <a:schemeClr val="accent2"/>
            </a:solidFill>
            <a:ln w="9525">
              <a:noFill/>
              <a:round/>
              <a:headEnd/>
              <a:tailEnd/>
            </a:ln>
          </p:spPr>
          <p:txBody>
            <a:bodyPr lIns="68569" tIns="34275" rIns="68569" bIns="34275"/>
            <a:lstStyle/>
            <a:p>
              <a:endParaRPr lang="en-US" sz="1425"/>
            </a:p>
          </p:txBody>
        </p:sp>
        <p:sp>
          <p:nvSpPr>
            <p:cNvPr id="78936" name="Shape 581"/>
            <p:cNvSpPr>
              <a:spLocks/>
            </p:cNvSpPr>
            <p:nvPr/>
          </p:nvSpPr>
          <p:spPr bwMode="auto">
            <a:xfrm>
              <a:off x="3308350" y="3365501"/>
              <a:ext cx="3174" cy="7937"/>
            </a:xfrm>
            <a:custGeom>
              <a:avLst/>
              <a:gdLst>
                <a:gd name="T0" fmla="*/ 120000 w 120000"/>
                <a:gd name="T1" fmla="*/ 0 h 120000"/>
                <a:gd name="T2" fmla="*/ 0 w 120000"/>
                <a:gd name="T3" fmla="*/ 120000 h 120000"/>
                <a:gd name="T4" fmla="*/ 120000 w 120000"/>
                <a:gd name="T5" fmla="*/ 0 h 120000"/>
                <a:gd name="T6" fmla="*/ 0 60000 65536"/>
                <a:gd name="T7" fmla="*/ 0 60000 65536"/>
                <a:gd name="T8" fmla="*/ 0 60000 65536"/>
                <a:gd name="T9" fmla="*/ 0 w 120000"/>
                <a:gd name="T10" fmla="*/ 0 h 120000"/>
                <a:gd name="T11" fmla="*/ 120000 w 120000"/>
                <a:gd name="T12" fmla="*/ 120000 h 120000"/>
              </a:gdLst>
              <a:ahLst/>
              <a:cxnLst>
                <a:cxn ang="T6">
                  <a:pos x="T0" y="T1"/>
                </a:cxn>
                <a:cxn ang="T7">
                  <a:pos x="T2" y="T3"/>
                </a:cxn>
                <a:cxn ang="T8">
                  <a:pos x="T4" y="T5"/>
                </a:cxn>
              </a:cxnLst>
              <a:rect l="T9" t="T10" r="T11" b="T12"/>
              <a:pathLst>
                <a:path w="120000" h="120000" extrusionOk="0">
                  <a:moveTo>
                    <a:pt x="120000" y="0"/>
                  </a:moveTo>
                  <a:cubicBezTo>
                    <a:pt x="120000" y="60000"/>
                    <a:pt x="120000" y="120000"/>
                    <a:pt x="0" y="120000"/>
                  </a:cubicBezTo>
                  <a:cubicBezTo>
                    <a:pt x="0" y="60000"/>
                    <a:pt x="120000" y="60000"/>
                    <a:pt x="120000" y="0"/>
                  </a:cubicBezTo>
                  <a:close/>
                </a:path>
              </a:pathLst>
            </a:custGeom>
            <a:solidFill>
              <a:schemeClr val="accent2"/>
            </a:solidFill>
            <a:ln w="9525">
              <a:noFill/>
              <a:round/>
              <a:headEnd/>
              <a:tailEnd/>
            </a:ln>
          </p:spPr>
          <p:txBody>
            <a:bodyPr lIns="68569" tIns="34275" rIns="68569" bIns="34275"/>
            <a:lstStyle/>
            <a:p>
              <a:endParaRPr lang="en-US" sz="1425"/>
            </a:p>
          </p:txBody>
        </p:sp>
        <p:sp>
          <p:nvSpPr>
            <p:cNvPr id="78937" name="Shape 582"/>
            <p:cNvSpPr>
              <a:spLocks/>
            </p:cNvSpPr>
            <p:nvPr/>
          </p:nvSpPr>
          <p:spPr bwMode="auto">
            <a:xfrm>
              <a:off x="3946525" y="3706812"/>
              <a:ext cx="123824" cy="123824"/>
            </a:xfrm>
            <a:custGeom>
              <a:avLst/>
              <a:gdLst>
                <a:gd name="T0" fmla="*/ 0 w 120000"/>
                <a:gd name="T1" fmla="*/ 120000 h 120000"/>
                <a:gd name="T2" fmla="*/ 0 w 120000"/>
                <a:gd name="T3" fmla="*/ 50769 h 120000"/>
                <a:gd name="T4" fmla="*/ 61538 w 120000"/>
                <a:gd name="T5" fmla="*/ 0 h 120000"/>
                <a:gd name="T6" fmla="*/ 120000 w 120000"/>
                <a:gd name="T7" fmla="*/ 47692 h 120000"/>
                <a:gd name="T8" fmla="*/ 120000 w 120000"/>
                <a:gd name="T9" fmla="*/ 120000 h 120000"/>
                <a:gd name="T10" fmla="*/ 0 w 120000"/>
                <a:gd name="T11" fmla="*/ 120000 h 120000"/>
                <a:gd name="T12" fmla="*/ 0 60000 65536"/>
                <a:gd name="T13" fmla="*/ 0 60000 65536"/>
                <a:gd name="T14" fmla="*/ 0 60000 65536"/>
                <a:gd name="T15" fmla="*/ 0 60000 65536"/>
                <a:gd name="T16" fmla="*/ 0 60000 65536"/>
                <a:gd name="T17" fmla="*/ 0 60000 65536"/>
                <a:gd name="T18" fmla="*/ 0 w 120000"/>
                <a:gd name="T19" fmla="*/ 0 h 120000"/>
                <a:gd name="T20" fmla="*/ 120000 w 120000"/>
                <a:gd name="T21" fmla="*/ 120000 h 120000"/>
              </a:gdLst>
              <a:ahLst/>
              <a:cxnLst>
                <a:cxn ang="T12">
                  <a:pos x="T0" y="T1"/>
                </a:cxn>
                <a:cxn ang="T13">
                  <a:pos x="T2" y="T3"/>
                </a:cxn>
                <a:cxn ang="T14">
                  <a:pos x="T4" y="T5"/>
                </a:cxn>
                <a:cxn ang="T15">
                  <a:pos x="T6" y="T7"/>
                </a:cxn>
                <a:cxn ang="T16">
                  <a:pos x="T8" y="T9"/>
                </a:cxn>
                <a:cxn ang="T17">
                  <a:pos x="T10" y="T11"/>
                </a:cxn>
              </a:cxnLst>
              <a:rect l="T18" t="T19" r="T20" b="T21"/>
              <a:pathLst>
                <a:path w="120000" h="120000" extrusionOk="0">
                  <a:moveTo>
                    <a:pt x="0" y="120000"/>
                  </a:moveTo>
                  <a:lnTo>
                    <a:pt x="0" y="50769"/>
                  </a:lnTo>
                  <a:lnTo>
                    <a:pt x="61538" y="0"/>
                  </a:lnTo>
                  <a:lnTo>
                    <a:pt x="120000" y="47692"/>
                  </a:lnTo>
                  <a:lnTo>
                    <a:pt x="120000" y="120000"/>
                  </a:lnTo>
                  <a:lnTo>
                    <a:pt x="0" y="120000"/>
                  </a:lnTo>
                  <a:close/>
                </a:path>
              </a:pathLst>
            </a:custGeom>
            <a:solidFill>
              <a:schemeClr val="accent2"/>
            </a:solidFill>
            <a:ln w="9525">
              <a:noFill/>
              <a:round/>
              <a:headEnd/>
              <a:tailEnd/>
            </a:ln>
          </p:spPr>
          <p:txBody>
            <a:bodyPr lIns="68569" tIns="34275" rIns="68569" bIns="34275"/>
            <a:lstStyle/>
            <a:p>
              <a:endParaRPr lang="en-US" sz="1425"/>
            </a:p>
          </p:txBody>
        </p:sp>
        <p:sp>
          <p:nvSpPr>
            <p:cNvPr id="78938" name="Shape 583"/>
            <p:cNvSpPr>
              <a:spLocks/>
            </p:cNvSpPr>
            <p:nvPr/>
          </p:nvSpPr>
          <p:spPr bwMode="auto">
            <a:xfrm>
              <a:off x="3946525" y="3890962"/>
              <a:ext cx="123824" cy="1076324"/>
            </a:xfrm>
            <a:custGeom>
              <a:avLst/>
              <a:gdLst>
                <a:gd name="T0" fmla="*/ 120000 w 120000"/>
                <a:gd name="T1" fmla="*/ 0 h 120000"/>
                <a:gd name="T2" fmla="*/ 120000 w 120000"/>
                <a:gd name="T3" fmla="*/ 104424 h 120000"/>
                <a:gd name="T4" fmla="*/ 61538 w 120000"/>
                <a:gd name="T5" fmla="*/ 120000 h 120000"/>
                <a:gd name="T6" fmla="*/ 0 w 120000"/>
                <a:gd name="T7" fmla="*/ 104424 h 120000"/>
                <a:gd name="T8" fmla="*/ 0 w 120000"/>
                <a:gd name="T9" fmla="*/ 0 h 120000"/>
                <a:gd name="T10" fmla="*/ 120000 w 120000"/>
                <a:gd name="T11" fmla="*/ 0 h 120000"/>
                <a:gd name="T12" fmla="*/ 0 60000 65536"/>
                <a:gd name="T13" fmla="*/ 0 60000 65536"/>
                <a:gd name="T14" fmla="*/ 0 60000 65536"/>
                <a:gd name="T15" fmla="*/ 0 60000 65536"/>
                <a:gd name="T16" fmla="*/ 0 60000 65536"/>
                <a:gd name="T17" fmla="*/ 0 60000 65536"/>
                <a:gd name="T18" fmla="*/ 0 w 120000"/>
                <a:gd name="T19" fmla="*/ 0 h 120000"/>
                <a:gd name="T20" fmla="*/ 120000 w 120000"/>
                <a:gd name="T21" fmla="*/ 120000 h 120000"/>
              </a:gdLst>
              <a:ahLst/>
              <a:cxnLst>
                <a:cxn ang="T12">
                  <a:pos x="T0" y="T1"/>
                </a:cxn>
                <a:cxn ang="T13">
                  <a:pos x="T2" y="T3"/>
                </a:cxn>
                <a:cxn ang="T14">
                  <a:pos x="T4" y="T5"/>
                </a:cxn>
                <a:cxn ang="T15">
                  <a:pos x="T6" y="T7"/>
                </a:cxn>
                <a:cxn ang="T16">
                  <a:pos x="T8" y="T9"/>
                </a:cxn>
                <a:cxn ang="T17">
                  <a:pos x="T10" y="T11"/>
                </a:cxn>
              </a:cxnLst>
              <a:rect l="T18" t="T19" r="T20" b="T21"/>
              <a:pathLst>
                <a:path w="120000" h="120000" extrusionOk="0">
                  <a:moveTo>
                    <a:pt x="120000" y="0"/>
                  </a:moveTo>
                  <a:lnTo>
                    <a:pt x="120000" y="104424"/>
                  </a:lnTo>
                  <a:lnTo>
                    <a:pt x="61538" y="120000"/>
                  </a:lnTo>
                  <a:lnTo>
                    <a:pt x="0" y="104424"/>
                  </a:lnTo>
                  <a:lnTo>
                    <a:pt x="0" y="0"/>
                  </a:lnTo>
                  <a:lnTo>
                    <a:pt x="120000" y="0"/>
                  </a:lnTo>
                  <a:close/>
                </a:path>
              </a:pathLst>
            </a:custGeom>
            <a:solidFill>
              <a:schemeClr val="accent2"/>
            </a:solidFill>
            <a:ln w="9525">
              <a:noFill/>
              <a:round/>
              <a:headEnd/>
              <a:tailEnd/>
            </a:ln>
          </p:spPr>
          <p:txBody>
            <a:bodyPr lIns="68569" tIns="34275" rIns="68569" bIns="34275"/>
            <a:lstStyle/>
            <a:p>
              <a:endParaRPr lang="en-US" sz="1425"/>
            </a:p>
          </p:txBody>
        </p:sp>
      </p:grpSp>
      <p:grpSp>
        <p:nvGrpSpPr>
          <p:cNvPr id="78864" name="Shape 584"/>
          <p:cNvGrpSpPr>
            <a:grpSpLocks/>
          </p:cNvGrpSpPr>
          <p:nvPr/>
        </p:nvGrpSpPr>
        <p:grpSpPr bwMode="auto">
          <a:xfrm>
            <a:off x="722710" y="2591991"/>
            <a:ext cx="280988" cy="273844"/>
            <a:chOff x="2841224" y="3140508"/>
            <a:chExt cx="1979612" cy="1935161"/>
          </a:xfrm>
        </p:grpSpPr>
        <p:sp>
          <p:nvSpPr>
            <p:cNvPr id="78929" name="Shape 585"/>
            <p:cNvSpPr>
              <a:spLocks noChangeArrowheads="1"/>
            </p:cNvSpPr>
            <p:nvPr/>
          </p:nvSpPr>
          <p:spPr bwMode="auto">
            <a:xfrm>
              <a:off x="3893735" y="4204133"/>
              <a:ext cx="169861" cy="169861"/>
            </a:xfrm>
            <a:prstGeom prst="ellipse">
              <a:avLst/>
            </a:prstGeom>
            <a:solidFill>
              <a:schemeClr val="accent2"/>
            </a:solidFill>
            <a:ln w="9525">
              <a:noFill/>
              <a:round/>
              <a:headEnd/>
              <a:tailEnd/>
            </a:ln>
          </p:spPr>
          <p:txBody>
            <a:bodyPr lIns="68569" tIns="34275" rIns="68569" bIns="34275"/>
            <a:lstStyle/>
            <a:p>
              <a:endParaRPr lang="en-US" sz="1800"/>
            </a:p>
          </p:txBody>
        </p:sp>
        <p:sp>
          <p:nvSpPr>
            <p:cNvPr id="78930" name="Shape 586"/>
            <p:cNvSpPr>
              <a:spLocks noChangeArrowheads="1"/>
            </p:cNvSpPr>
            <p:nvPr/>
          </p:nvSpPr>
          <p:spPr bwMode="auto">
            <a:xfrm>
              <a:off x="3598460" y="3840596"/>
              <a:ext cx="168274" cy="173037"/>
            </a:xfrm>
            <a:prstGeom prst="ellipse">
              <a:avLst/>
            </a:prstGeom>
            <a:solidFill>
              <a:schemeClr val="accent2"/>
            </a:solidFill>
            <a:ln w="9525">
              <a:noFill/>
              <a:round/>
              <a:headEnd/>
              <a:tailEnd/>
            </a:ln>
          </p:spPr>
          <p:txBody>
            <a:bodyPr lIns="68569" tIns="34275" rIns="68569" bIns="34275"/>
            <a:lstStyle/>
            <a:p>
              <a:endParaRPr lang="en-US" sz="1800"/>
            </a:p>
          </p:txBody>
        </p:sp>
        <p:sp>
          <p:nvSpPr>
            <p:cNvPr id="78931" name="Shape 587"/>
            <p:cNvSpPr>
              <a:spLocks/>
            </p:cNvSpPr>
            <p:nvPr/>
          </p:nvSpPr>
          <p:spPr bwMode="auto">
            <a:xfrm>
              <a:off x="3246035" y="3523096"/>
              <a:ext cx="1169986" cy="1169986"/>
            </a:xfrm>
            <a:custGeom>
              <a:avLst/>
              <a:gdLst>
                <a:gd name="T0" fmla="*/ 60000 w 120000"/>
                <a:gd name="T1" fmla="*/ 0 h 120000"/>
                <a:gd name="T2" fmla="*/ 0 w 120000"/>
                <a:gd name="T3" fmla="*/ 60000 h 120000"/>
                <a:gd name="T4" fmla="*/ 60000 w 120000"/>
                <a:gd name="T5" fmla="*/ 120000 h 120000"/>
                <a:gd name="T6" fmla="*/ 120000 w 120000"/>
                <a:gd name="T7" fmla="*/ 60000 h 120000"/>
                <a:gd name="T8" fmla="*/ 60000 w 120000"/>
                <a:gd name="T9" fmla="*/ 0 h 120000"/>
                <a:gd name="T10" fmla="*/ 30384 w 120000"/>
                <a:gd name="T11" fmla="*/ 41538 h 120000"/>
                <a:gd name="T12" fmla="*/ 44615 w 120000"/>
                <a:gd name="T13" fmla="*/ 27307 h 120000"/>
                <a:gd name="T14" fmla="*/ 58846 w 120000"/>
                <a:gd name="T15" fmla="*/ 41538 h 120000"/>
                <a:gd name="T16" fmla="*/ 44615 w 120000"/>
                <a:gd name="T17" fmla="*/ 55769 h 120000"/>
                <a:gd name="T18" fmla="*/ 30384 w 120000"/>
                <a:gd name="T19" fmla="*/ 41538 h 120000"/>
                <a:gd name="T20" fmla="*/ 44230 w 120000"/>
                <a:gd name="T21" fmla="*/ 93846 h 120000"/>
                <a:gd name="T22" fmla="*/ 39230 w 120000"/>
                <a:gd name="T23" fmla="*/ 93846 h 120000"/>
                <a:gd name="T24" fmla="*/ 76538 w 120000"/>
                <a:gd name="T25" fmla="*/ 26538 h 120000"/>
                <a:gd name="T26" fmla="*/ 81923 w 120000"/>
                <a:gd name="T27" fmla="*/ 26538 h 120000"/>
                <a:gd name="T28" fmla="*/ 44230 w 120000"/>
                <a:gd name="T29" fmla="*/ 93846 h 120000"/>
                <a:gd name="T30" fmla="*/ 75384 w 120000"/>
                <a:gd name="T31" fmla="*/ 92692 h 120000"/>
                <a:gd name="T32" fmla="*/ 61153 w 120000"/>
                <a:gd name="T33" fmla="*/ 78846 h 120000"/>
                <a:gd name="T34" fmla="*/ 75384 w 120000"/>
                <a:gd name="T35" fmla="*/ 64615 h 120000"/>
                <a:gd name="T36" fmla="*/ 89615 w 120000"/>
                <a:gd name="T37" fmla="*/ 78846 h 120000"/>
                <a:gd name="T38" fmla="*/ 75384 w 120000"/>
                <a:gd name="T39" fmla="*/ 92692 h 12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0000"/>
                <a:gd name="T61" fmla="*/ 0 h 120000"/>
                <a:gd name="T62" fmla="*/ 120000 w 120000"/>
                <a:gd name="T63" fmla="*/ 120000 h 12000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0000" h="120000" extrusionOk="0">
                  <a:moveTo>
                    <a:pt x="60000" y="0"/>
                  </a:moveTo>
                  <a:cubicBezTo>
                    <a:pt x="26923" y="0"/>
                    <a:pt x="0" y="26923"/>
                    <a:pt x="0" y="60000"/>
                  </a:cubicBezTo>
                  <a:cubicBezTo>
                    <a:pt x="0" y="93076"/>
                    <a:pt x="26923" y="120000"/>
                    <a:pt x="60000" y="120000"/>
                  </a:cubicBezTo>
                  <a:cubicBezTo>
                    <a:pt x="93076" y="120000"/>
                    <a:pt x="120000" y="93076"/>
                    <a:pt x="120000" y="60000"/>
                  </a:cubicBezTo>
                  <a:cubicBezTo>
                    <a:pt x="120000" y="26923"/>
                    <a:pt x="93076" y="0"/>
                    <a:pt x="60000" y="0"/>
                  </a:cubicBezTo>
                  <a:close/>
                  <a:moveTo>
                    <a:pt x="30384" y="41538"/>
                  </a:moveTo>
                  <a:cubicBezTo>
                    <a:pt x="30384" y="33846"/>
                    <a:pt x="36538" y="27307"/>
                    <a:pt x="44615" y="27307"/>
                  </a:cubicBezTo>
                  <a:cubicBezTo>
                    <a:pt x="52692" y="27307"/>
                    <a:pt x="58846" y="33846"/>
                    <a:pt x="58846" y="41538"/>
                  </a:cubicBezTo>
                  <a:cubicBezTo>
                    <a:pt x="58846" y="49230"/>
                    <a:pt x="52692" y="55769"/>
                    <a:pt x="44615" y="55769"/>
                  </a:cubicBezTo>
                  <a:cubicBezTo>
                    <a:pt x="36538" y="55769"/>
                    <a:pt x="30384" y="49230"/>
                    <a:pt x="30384" y="41538"/>
                  </a:cubicBezTo>
                  <a:close/>
                  <a:moveTo>
                    <a:pt x="44230" y="93846"/>
                  </a:moveTo>
                  <a:cubicBezTo>
                    <a:pt x="39230" y="93846"/>
                    <a:pt x="39230" y="93846"/>
                    <a:pt x="39230" y="93846"/>
                  </a:cubicBezTo>
                  <a:cubicBezTo>
                    <a:pt x="76538" y="26538"/>
                    <a:pt x="76538" y="26538"/>
                    <a:pt x="76538" y="26538"/>
                  </a:cubicBezTo>
                  <a:cubicBezTo>
                    <a:pt x="81923" y="26538"/>
                    <a:pt x="81923" y="26538"/>
                    <a:pt x="81923" y="26538"/>
                  </a:cubicBezTo>
                  <a:lnTo>
                    <a:pt x="44230" y="93846"/>
                  </a:lnTo>
                  <a:close/>
                  <a:moveTo>
                    <a:pt x="75384" y="92692"/>
                  </a:moveTo>
                  <a:cubicBezTo>
                    <a:pt x="67307" y="92692"/>
                    <a:pt x="61153" y="86538"/>
                    <a:pt x="61153" y="78846"/>
                  </a:cubicBezTo>
                  <a:cubicBezTo>
                    <a:pt x="61153" y="71153"/>
                    <a:pt x="67307" y="64615"/>
                    <a:pt x="75384" y="64615"/>
                  </a:cubicBezTo>
                  <a:cubicBezTo>
                    <a:pt x="83461" y="64615"/>
                    <a:pt x="89615" y="71153"/>
                    <a:pt x="89615" y="78846"/>
                  </a:cubicBezTo>
                  <a:cubicBezTo>
                    <a:pt x="89615" y="86538"/>
                    <a:pt x="83461" y="92692"/>
                    <a:pt x="75384" y="92692"/>
                  </a:cubicBezTo>
                  <a:close/>
                </a:path>
              </a:pathLst>
            </a:custGeom>
            <a:solidFill>
              <a:schemeClr val="accent2"/>
            </a:solidFill>
            <a:ln w="9525">
              <a:noFill/>
              <a:round/>
              <a:headEnd/>
              <a:tailEnd/>
            </a:ln>
          </p:spPr>
          <p:txBody>
            <a:bodyPr lIns="68569" tIns="34275" rIns="68569" bIns="34275"/>
            <a:lstStyle/>
            <a:p>
              <a:endParaRPr lang="en-US" sz="1425"/>
            </a:p>
          </p:txBody>
        </p:sp>
        <p:sp>
          <p:nvSpPr>
            <p:cNvPr id="78932" name="Shape 588"/>
            <p:cNvSpPr>
              <a:spLocks/>
            </p:cNvSpPr>
            <p:nvPr/>
          </p:nvSpPr>
          <p:spPr bwMode="auto">
            <a:xfrm>
              <a:off x="2841224" y="3140508"/>
              <a:ext cx="1979612" cy="1935161"/>
            </a:xfrm>
            <a:custGeom>
              <a:avLst/>
              <a:gdLst>
                <a:gd name="T0" fmla="*/ 120000 w 120000"/>
                <a:gd name="T1" fmla="*/ 59069 h 120000"/>
                <a:gd name="T2" fmla="*/ 108863 w 120000"/>
                <a:gd name="T3" fmla="*/ 47906 h 120000"/>
                <a:gd name="T4" fmla="*/ 113636 w 120000"/>
                <a:gd name="T5" fmla="*/ 32558 h 120000"/>
                <a:gd name="T6" fmla="*/ 98863 w 120000"/>
                <a:gd name="T7" fmla="*/ 27209 h 120000"/>
                <a:gd name="T8" fmla="*/ 96590 w 120000"/>
                <a:gd name="T9" fmla="*/ 11395 h 120000"/>
                <a:gd name="T10" fmla="*/ 81136 w 120000"/>
                <a:gd name="T11" fmla="*/ 13255 h 120000"/>
                <a:gd name="T12" fmla="*/ 72500 w 120000"/>
                <a:gd name="T13" fmla="*/ 0 h 120000"/>
                <a:gd name="T14" fmla="*/ 59090 w 120000"/>
                <a:gd name="T15" fmla="*/ 8604 h 120000"/>
                <a:gd name="T16" fmla="*/ 45681 w 120000"/>
                <a:gd name="T17" fmla="*/ 465 h 120000"/>
                <a:gd name="T18" fmla="*/ 37500 w 120000"/>
                <a:gd name="T19" fmla="*/ 13953 h 120000"/>
                <a:gd name="T20" fmla="*/ 21818 w 120000"/>
                <a:gd name="T21" fmla="*/ 12790 h 120000"/>
                <a:gd name="T22" fmla="*/ 20000 w 120000"/>
                <a:gd name="T23" fmla="*/ 28604 h 120000"/>
                <a:gd name="T24" fmla="*/ 5454 w 120000"/>
                <a:gd name="T25" fmla="*/ 34418 h 120000"/>
                <a:gd name="T26" fmla="*/ 10681 w 120000"/>
                <a:gd name="T27" fmla="*/ 49534 h 120000"/>
                <a:gd name="T28" fmla="*/ 0 w 120000"/>
                <a:gd name="T29" fmla="*/ 61162 h 120000"/>
                <a:gd name="T30" fmla="*/ 11136 w 120000"/>
                <a:gd name="T31" fmla="*/ 72325 h 120000"/>
                <a:gd name="T32" fmla="*/ 6363 w 120000"/>
                <a:gd name="T33" fmla="*/ 87674 h 120000"/>
                <a:gd name="T34" fmla="*/ 21136 w 120000"/>
                <a:gd name="T35" fmla="*/ 92790 h 120000"/>
                <a:gd name="T36" fmla="*/ 23409 w 120000"/>
                <a:gd name="T37" fmla="*/ 108604 h 120000"/>
                <a:gd name="T38" fmla="*/ 38863 w 120000"/>
                <a:gd name="T39" fmla="*/ 106976 h 120000"/>
                <a:gd name="T40" fmla="*/ 47500 w 120000"/>
                <a:gd name="T41" fmla="*/ 120000 h 120000"/>
                <a:gd name="T42" fmla="*/ 60909 w 120000"/>
                <a:gd name="T43" fmla="*/ 111627 h 120000"/>
                <a:gd name="T44" fmla="*/ 74318 w 120000"/>
                <a:gd name="T45" fmla="*/ 119767 h 120000"/>
                <a:gd name="T46" fmla="*/ 82500 w 120000"/>
                <a:gd name="T47" fmla="*/ 106279 h 120000"/>
                <a:gd name="T48" fmla="*/ 98181 w 120000"/>
                <a:gd name="T49" fmla="*/ 107441 h 120000"/>
                <a:gd name="T50" fmla="*/ 100000 w 120000"/>
                <a:gd name="T51" fmla="*/ 91627 h 120000"/>
                <a:gd name="T52" fmla="*/ 114545 w 120000"/>
                <a:gd name="T53" fmla="*/ 85813 h 120000"/>
                <a:gd name="T54" fmla="*/ 109318 w 120000"/>
                <a:gd name="T55" fmla="*/ 70697 h 120000"/>
                <a:gd name="T56" fmla="*/ 120000 w 120000"/>
                <a:gd name="T57" fmla="*/ 59069 h 120000"/>
                <a:gd name="T58" fmla="*/ 60000 w 120000"/>
                <a:gd name="T59" fmla="*/ 100000 h 120000"/>
                <a:gd name="T60" fmla="*/ 20909 w 120000"/>
                <a:gd name="T61" fmla="*/ 60000 h 120000"/>
                <a:gd name="T62" fmla="*/ 60000 w 120000"/>
                <a:gd name="T63" fmla="*/ 20000 h 120000"/>
                <a:gd name="T64" fmla="*/ 99090 w 120000"/>
                <a:gd name="T65" fmla="*/ 60000 h 120000"/>
                <a:gd name="T66" fmla="*/ 60000 w 120000"/>
                <a:gd name="T67" fmla="*/ 100000 h 12000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0000"/>
                <a:gd name="T103" fmla="*/ 0 h 120000"/>
                <a:gd name="T104" fmla="*/ 120000 w 120000"/>
                <a:gd name="T105" fmla="*/ 120000 h 12000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0000" h="120000" extrusionOk="0">
                  <a:moveTo>
                    <a:pt x="120000" y="59069"/>
                  </a:moveTo>
                  <a:cubicBezTo>
                    <a:pt x="108863" y="47906"/>
                    <a:pt x="108863" y="47906"/>
                    <a:pt x="108863" y="47906"/>
                  </a:cubicBezTo>
                  <a:cubicBezTo>
                    <a:pt x="113636" y="32558"/>
                    <a:pt x="113636" y="32558"/>
                    <a:pt x="113636" y="32558"/>
                  </a:cubicBezTo>
                  <a:cubicBezTo>
                    <a:pt x="98863" y="27209"/>
                    <a:pt x="98863" y="27209"/>
                    <a:pt x="98863" y="27209"/>
                  </a:cubicBezTo>
                  <a:cubicBezTo>
                    <a:pt x="96590" y="11395"/>
                    <a:pt x="96590" y="11395"/>
                    <a:pt x="96590" y="11395"/>
                  </a:cubicBezTo>
                  <a:cubicBezTo>
                    <a:pt x="81136" y="13255"/>
                    <a:pt x="81136" y="13255"/>
                    <a:pt x="81136" y="13255"/>
                  </a:cubicBezTo>
                  <a:cubicBezTo>
                    <a:pt x="72500" y="0"/>
                    <a:pt x="72500" y="0"/>
                    <a:pt x="72500" y="0"/>
                  </a:cubicBezTo>
                  <a:cubicBezTo>
                    <a:pt x="59090" y="8604"/>
                    <a:pt x="59090" y="8604"/>
                    <a:pt x="59090" y="8604"/>
                  </a:cubicBezTo>
                  <a:cubicBezTo>
                    <a:pt x="45681" y="465"/>
                    <a:pt x="45681" y="465"/>
                    <a:pt x="45681" y="465"/>
                  </a:cubicBezTo>
                  <a:cubicBezTo>
                    <a:pt x="37500" y="13953"/>
                    <a:pt x="37500" y="13953"/>
                    <a:pt x="37500" y="13953"/>
                  </a:cubicBezTo>
                  <a:cubicBezTo>
                    <a:pt x="21818" y="12790"/>
                    <a:pt x="21818" y="12790"/>
                    <a:pt x="21818" y="12790"/>
                  </a:cubicBezTo>
                  <a:cubicBezTo>
                    <a:pt x="20000" y="28604"/>
                    <a:pt x="20000" y="28604"/>
                    <a:pt x="20000" y="28604"/>
                  </a:cubicBezTo>
                  <a:cubicBezTo>
                    <a:pt x="5454" y="34418"/>
                    <a:pt x="5454" y="34418"/>
                    <a:pt x="5454" y="34418"/>
                  </a:cubicBezTo>
                  <a:cubicBezTo>
                    <a:pt x="10681" y="49534"/>
                    <a:pt x="10681" y="49534"/>
                    <a:pt x="10681" y="49534"/>
                  </a:cubicBezTo>
                  <a:cubicBezTo>
                    <a:pt x="0" y="61162"/>
                    <a:pt x="0" y="61162"/>
                    <a:pt x="0" y="61162"/>
                  </a:cubicBezTo>
                  <a:cubicBezTo>
                    <a:pt x="11136" y="72325"/>
                    <a:pt x="11136" y="72325"/>
                    <a:pt x="11136" y="72325"/>
                  </a:cubicBezTo>
                  <a:cubicBezTo>
                    <a:pt x="6363" y="87674"/>
                    <a:pt x="6363" y="87674"/>
                    <a:pt x="6363" y="87674"/>
                  </a:cubicBezTo>
                  <a:cubicBezTo>
                    <a:pt x="21136" y="92790"/>
                    <a:pt x="21136" y="92790"/>
                    <a:pt x="21136" y="92790"/>
                  </a:cubicBezTo>
                  <a:cubicBezTo>
                    <a:pt x="23409" y="108604"/>
                    <a:pt x="23409" y="108604"/>
                    <a:pt x="23409" y="108604"/>
                  </a:cubicBezTo>
                  <a:cubicBezTo>
                    <a:pt x="38863" y="106976"/>
                    <a:pt x="38863" y="106976"/>
                    <a:pt x="38863" y="106976"/>
                  </a:cubicBezTo>
                  <a:cubicBezTo>
                    <a:pt x="47500" y="120000"/>
                    <a:pt x="47500" y="120000"/>
                    <a:pt x="47500" y="120000"/>
                  </a:cubicBezTo>
                  <a:cubicBezTo>
                    <a:pt x="60909" y="111627"/>
                    <a:pt x="60909" y="111627"/>
                    <a:pt x="60909" y="111627"/>
                  </a:cubicBezTo>
                  <a:cubicBezTo>
                    <a:pt x="74318" y="119767"/>
                    <a:pt x="74318" y="119767"/>
                    <a:pt x="74318" y="119767"/>
                  </a:cubicBezTo>
                  <a:cubicBezTo>
                    <a:pt x="82500" y="106279"/>
                    <a:pt x="82500" y="106279"/>
                    <a:pt x="82500" y="106279"/>
                  </a:cubicBezTo>
                  <a:cubicBezTo>
                    <a:pt x="98181" y="107441"/>
                    <a:pt x="98181" y="107441"/>
                    <a:pt x="98181" y="107441"/>
                  </a:cubicBezTo>
                  <a:cubicBezTo>
                    <a:pt x="100000" y="91627"/>
                    <a:pt x="100000" y="91627"/>
                    <a:pt x="100000" y="91627"/>
                  </a:cubicBezTo>
                  <a:cubicBezTo>
                    <a:pt x="114545" y="85813"/>
                    <a:pt x="114545" y="85813"/>
                    <a:pt x="114545" y="85813"/>
                  </a:cubicBezTo>
                  <a:cubicBezTo>
                    <a:pt x="109318" y="70697"/>
                    <a:pt x="109318" y="70697"/>
                    <a:pt x="109318" y="70697"/>
                  </a:cubicBezTo>
                  <a:lnTo>
                    <a:pt x="120000" y="59069"/>
                  </a:lnTo>
                  <a:close/>
                  <a:moveTo>
                    <a:pt x="60000" y="100000"/>
                  </a:moveTo>
                  <a:cubicBezTo>
                    <a:pt x="38409" y="100000"/>
                    <a:pt x="20909" y="82093"/>
                    <a:pt x="20909" y="60000"/>
                  </a:cubicBezTo>
                  <a:cubicBezTo>
                    <a:pt x="20909" y="38139"/>
                    <a:pt x="38409" y="20000"/>
                    <a:pt x="60000" y="20000"/>
                  </a:cubicBezTo>
                  <a:cubicBezTo>
                    <a:pt x="81590" y="20000"/>
                    <a:pt x="99090" y="38139"/>
                    <a:pt x="99090" y="60000"/>
                  </a:cubicBezTo>
                  <a:cubicBezTo>
                    <a:pt x="99090" y="82093"/>
                    <a:pt x="81590" y="100000"/>
                    <a:pt x="60000" y="100000"/>
                  </a:cubicBezTo>
                  <a:close/>
                </a:path>
              </a:pathLst>
            </a:custGeom>
            <a:solidFill>
              <a:schemeClr val="accent2"/>
            </a:solidFill>
            <a:ln w="9525">
              <a:noFill/>
              <a:round/>
              <a:headEnd/>
              <a:tailEnd/>
            </a:ln>
          </p:spPr>
          <p:txBody>
            <a:bodyPr lIns="68569" tIns="34275" rIns="68569" bIns="34275"/>
            <a:lstStyle/>
            <a:p>
              <a:endParaRPr lang="en-US" sz="1425"/>
            </a:p>
          </p:txBody>
        </p:sp>
      </p:grpSp>
      <p:grpSp>
        <p:nvGrpSpPr>
          <p:cNvPr id="78865" name="Shape 589"/>
          <p:cNvGrpSpPr>
            <a:grpSpLocks/>
          </p:cNvGrpSpPr>
          <p:nvPr/>
        </p:nvGrpSpPr>
        <p:grpSpPr bwMode="auto">
          <a:xfrm>
            <a:off x="747714" y="3378994"/>
            <a:ext cx="229790" cy="273844"/>
            <a:chOff x="490537" y="857250"/>
            <a:chExt cx="1552575" cy="1852612"/>
          </a:xfrm>
        </p:grpSpPr>
        <p:sp>
          <p:nvSpPr>
            <p:cNvPr id="78926" name="Shape 590"/>
            <p:cNvSpPr>
              <a:spLocks/>
            </p:cNvSpPr>
            <p:nvPr/>
          </p:nvSpPr>
          <p:spPr bwMode="auto">
            <a:xfrm>
              <a:off x="1311275" y="857250"/>
              <a:ext cx="731838" cy="731838"/>
            </a:xfrm>
            <a:custGeom>
              <a:avLst/>
              <a:gdLst>
                <a:gd name="T0" fmla="*/ 80615 w 120000"/>
                <a:gd name="T1" fmla="*/ 17230 h 120000"/>
                <a:gd name="T2" fmla="*/ 79384 w 120000"/>
                <a:gd name="T3" fmla="*/ 16615 h 120000"/>
                <a:gd name="T4" fmla="*/ 71384 w 120000"/>
                <a:gd name="T5" fmla="*/ 14153 h 120000"/>
                <a:gd name="T6" fmla="*/ 70153 w 120000"/>
                <a:gd name="T7" fmla="*/ 13538 h 120000"/>
                <a:gd name="T8" fmla="*/ 65230 w 120000"/>
                <a:gd name="T9" fmla="*/ 0 h 120000"/>
                <a:gd name="T10" fmla="*/ 47384 w 120000"/>
                <a:gd name="T11" fmla="*/ 1230 h 120000"/>
                <a:gd name="T12" fmla="*/ 44307 w 120000"/>
                <a:gd name="T13" fmla="*/ 15384 h 120000"/>
                <a:gd name="T14" fmla="*/ 43076 w 120000"/>
                <a:gd name="T15" fmla="*/ 16000 h 120000"/>
                <a:gd name="T16" fmla="*/ 35692 w 120000"/>
                <a:gd name="T17" fmla="*/ 19692 h 120000"/>
                <a:gd name="T18" fmla="*/ 34461 w 120000"/>
                <a:gd name="T19" fmla="*/ 20307 h 120000"/>
                <a:gd name="T20" fmla="*/ 20923 w 120000"/>
                <a:gd name="T21" fmla="*/ 14153 h 120000"/>
                <a:gd name="T22" fmla="*/ 9230 w 120000"/>
                <a:gd name="T23" fmla="*/ 27692 h 120000"/>
                <a:gd name="T24" fmla="*/ 17230 w 120000"/>
                <a:gd name="T25" fmla="*/ 40000 h 120000"/>
                <a:gd name="T26" fmla="*/ 14153 w 120000"/>
                <a:gd name="T27" fmla="*/ 49846 h 120000"/>
                <a:gd name="T28" fmla="*/ 0 w 120000"/>
                <a:gd name="T29" fmla="*/ 54769 h 120000"/>
                <a:gd name="T30" fmla="*/ 1230 w 120000"/>
                <a:gd name="T31" fmla="*/ 72615 h 120000"/>
                <a:gd name="T32" fmla="*/ 16000 w 120000"/>
                <a:gd name="T33" fmla="*/ 75692 h 120000"/>
                <a:gd name="T34" fmla="*/ 16000 w 120000"/>
                <a:gd name="T35" fmla="*/ 76923 h 120000"/>
                <a:gd name="T36" fmla="*/ 19076 w 120000"/>
                <a:gd name="T37" fmla="*/ 83692 h 120000"/>
                <a:gd name="T38" fmla="*/ 20307 w 120000"/>
                <a:gd name="T39" fmla="*/ 84923 h 120000"/>
                <a:gd name="T40" fmla="*/ 14153 w 120000"/>
                <a:gd name="T41" fmla="*/ 98461 h 120000"/>
                <a:gd name="T42" fmla="*/ 27076 w 120000"/>
                <a:gd name="T43" fmla="*/ 110153 h 120000"/>
                <a:gd name="T44" fmla="*/ 39384 w 120000"/>
                <a:gd name="T45" fmla="*/ 102769 h 120000"/>
                <a:gd name="T46" fmla="*/ 40615 w 120000"/>
                <a:gd name="T47" fmla="*/ 103384 h 120000"/>
                <a:gd name="T48" fmla="*/ 48615 w 120000"/>
                <a:gd name="T49" fmla="*/ 105846 h 120000"/>
                <a:gd name="T50" fmla="*/ 49846 w 120000"/>
                <a:gd name="T51" fmla="*/ 106461 h 120000"/>
                <a:gd name="T52" fmla="*/ 54769 w 120000"/>
                <a:gd name="T53" fmla="*/ 120000 h 120000"/>
                <a:gd name="T54" fmla="*/ 72615 w 120000"/>
                <a:gd name="T55" fmla="*/ 118769 h 120000"/>
                <a:gd name="T56" fmla="*/ 75692 w 120000"/>
                <a:gd name="T57" fmla="*/ 105230 h 120000"/>
                <a:gd name="T58" fmla="*/ 76923 w 120000"/>
                <a:gd name="T59" fmla="*/ 104615 h 120000"/>
                <a:gd name="T60" fmla="*/ 84923 w 120000"/>
                <a:gd name="T61" fmla="*/ 100923 h 120000"/>
                <a:gd name="T62" fmla="*/ 86153 w 120000"/>
                <a:gd name="T63" fmla="*/ 99692 h 120000"/>
                <a:gd name="T64" fmla="*/ 99076 w 120000"/>
                <a:gd name="T65" fmla="*/ 105846 h 120000"/>
                <a:gd name="T66" fmla="*/ 110769 w 120000"/>
                <a:gd name="T67" fmla="*/ 92307 h 120000"/>
                <a:gd name="T68" fmla="*/ 103384 w 120000"/>
                <a:gd name="T69" fmla="*/ 80615 h 120000"/>
                <a:gd name="T70" fmla="*/ 104000 w 120000"/>
                <a:gd name="T71" fmla="*/ 79384 h 120000"/>
                <a:gd name="T72" fmla="*/ 106461 w 120000"/>
                <a:gd name="T73" fmla="*/ 71384 h 120000"/>
                <a:gd name="T74" fmla="*/ 107076 w 120000"/>
                <a:gd name="T75" fmla="*/ 69538 h 120000"/>
                <a:gd name="T76" fmla="*/ 120000 w 120000"/>
                <a:gd name="T77" fmla="*/ 65230 h 120000"/>
                <a:gd name="T78" fmla="*/ 118769 w 120000"/>
                <a:gd name="T79" fmla="*/ 47384 h 120000"/>
                <a:gd name="T80" fmla="*/ 105230 w 120000"/>
                <a:gd name="T81" fmla="*/ 44307 h 120000"/>
                <a:gd name="T82" fmla="*/ 104615 w 120000"/>
                <a:gd name="T83" fmla="*/ 43076 h 120000"/>
                <a:gd name="T84" fmla="*/ 100923 w 120000"/>
                <a:gd name="T85" fmla="*/ 35076 h 120000"/>
                <a:gd name="T86" fmla="*/ 100307 w 120000"/>
                <a:gd name="T87" fmla="*/ 33846 h 120000"/>
                <a:gd name="T88" fmla="*/ 106461 w 120000"/>
                <a:gd name="T89" fmla="*/ 21538 h 120000"/>
                <a:gd name="T90" fmla="*/ 92923 w 120000"/>
                <a:gd name="T91" fmla="*/ 9846 h 120000"/>
                <a:gd name="T92" fmla="*/ 80615 w 120000"/>
                <a:gd name="T93" fmla="*/ 17230 h 120000"/>
                <a:gd name="T94" fmla="*/ 84307 w 120000"/>
                <a:gd name="T95" fmla="*/ 58461 h 120000"/>
                <a:gd name="T96" fmla="*/ 62153 w 120000"/>
                <a:gd name="T97" fmla="*/ 83692 h 120000"/>
                <a:gd name="T98" fmla="*/ 36923 w 120000"/>
                <a:gd name="T99" fmla="*/ 61538 h 120000"/>
                <a:gd name="T100" fmla="*/ 59076 w 120000"/>
                <a:gd name="T101" fmla="*/ 36307 h 120000"/>
                <a:gd name="T102" fmla="*/ 84307 w 120000"/>
                <a:gd name="T103" fmla="*/ 58461 h 12000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20000"/>
                <a:gd name="T157" fmla="*/ 0 h 120000"/>
                <a:gd name="T158" fmla="*/ 120000 w 120000"/>
                <a:gd name="T159" fmla="*/ 120000 h 12000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20000" h="120000" extrusionOk="0">
                  <a:moveTo>
                    <a:pt x="80615" y="17230"/>
                  </a:moveTo>
                  <a:cubicBezTo>
                    <a:pt x="79384" y="16615"/>
                    <a:pt x="79384" y="16615"/>
                    <a:pt x="79384" y="16615"/>
                  </a:cubicBezTo>
                  <a:cubicBezTo>
                    <a:pt x="76923" y="15384"/>
                    <a:pt x="74461" y="14769"/>
                    <a:pt x="71384" y="14153"/>
                  </a:cubicBezTo>
                  <a:cubicBezTo>
                    <a:pt x="70769" y="13538"/>
                    <a:pt x="70769" y="13538"/>
                    <a:pt x="70153" y="13538"/>
                  </a:cubicBezTo>
                  <a:cubicBezTo>
                    <a:pt x="65230" y="0"/>
                    <a:pt x="65230" y="0"/>
                    <a:pt x="65230" y="0"/>
                  </a:cubicBezTo>
                  <a:cubicBezTo>
                    <a:pt x="47384" y="1230"/>
                    <a:pt x="47384" y="1230"/>
                    <a:pt x="47384" y="1230"/>
                  </a:cubicBezTo>
                  <a:cubicBezTo>
                    <a:pt x="44307" y="15384"/>
                    <a:pt x="44307" y="15384"/>
                    <a:pt x="44307" y="15384"/>
                  </a:cubicBezTo>
                  <a:cubicBezTo>
                    <a:pt x="43692" y="15384"/>
                    <a:pt x="43076" y="16000"/>
                    <a:pt x="43076" y="16000"/>
                  </a:cubicBezTo>
                  <a:cubicBezTo>
                    <a:pt x="40000" y="17230"/>
                    <a:pt x="38153" y="18461"/>
                    <a:pt x="35692" y="19692"/>
                  </a:cubicBezTo>
                  <a:cubicBezTo>
                    <a:pt x="35076" y="19692"/>
                    <a:pt x="35076" y="20307"/>
                    <a:pt x="34461" y="20307"/>
                  </a:cubicBezTo>
                  <a:cubicBezTo>
                    <a:pt x="20923" y="14153"/>
                    <a:pt x="20923" y="14153"/>
                    <a:pt x="20923" y="14153"/>
                  </a:cubicBezTo>
                  <a:cubicBezTo>
                    <a:pt x="9230" y="27692"/>
                    <a:pt x="9230" y="27692"/>
                    <a:pt x="9230" y="27692"/>
                  </a:cubicBezTo>
                  <a:cubicBezTo>
                    <a:pt x="17230" y="40000"/>
                    <a:pt x="17230" y="40000"/>
                    <a:pt x="17230" y="40000"/>
                  </a:cubicBezTo>
                  <a:cubicBezTo>
                    <a:pt x="16000" y="43076"/>
                    <a:pt x="14769" y="46153"/>
                    <a:pt x="14153" y="49846"/>
                  </a:cubicBezTo>
                  <a:cubicBezTo>
                    <a:pt x="0" y="54769"/>
                    <a:pt x="0" y="54769"/>
                    <a:pt x="0" y="54769"/>
                  </a:cubicBezTo>
                  <a:cubicBezTo>
                    <a:pt x="1230" y="72615"/>
                    <a:pt x="1230" y="72615"/>
                    <a:pt x="1230" y="72615"/>
                  </a:cubicBezTo>
                  <a:cubicBezTo>
                    <a:pt x="16000" y="75692"/>
                    <a:pt x="16000" y="75692"/>
                    <a:pt x="16000" y="75692"/>
                  </a:cubicBezTo>
                  <a:cubicBezTo>
                    <a:pt x="16000" y="76307"/>
                    <a:pt x="16000" y="76923"/>
                    <a:pt x="16000" y="76923"/>
                  </a:cubicBezTo>
                  <a:cubicBezTo>
                    <a:pt x="17230" y="79384"/>
                    <a:pt x="17846" y="81846"/>
                    <a:pt x="19076" y="83692"/>
                  </a:cubicBezTo>
                  <a:cubicBezTo>
                    <a:pt x="19692" y="84307"/>
                    <a:pt x="19692" y="84923"/>
                    <a:pt x="20307" y="84923"/>
                  </a:cubicBezTo>
                  <a:cubicBezTo>
                    <a:pt x="14153" y="98461"/>
                    <a:pt x="14153" y="98461"/>
                    <a:pt x="14153" y="98461"/>
                  </a:cubicBezTo>
                  <a:cubicBezTo>
                    <a:pt x="27076" y="110153"/>
                    <a:pt x="27076" y="110153"/>
                    <a:pt x="27076" y="110153"/>
                  </a:cubicBezTo>
                  <a:cubicBezTo>
                    <a:pt x="39384" y="102769"/>
                    <a:pt x="39384" y="102769"/>
                    <a:pt x="39384" y="102769"/>
                  </a:cubicBezTo>
                  <a:cubicBezTo>
                    <a:pt x="40000" y="102769"/>
                    <a:pt x="40000" y="102769"/>
                    <a:pt x="40615" y="103384"/>
                  </a:cubicBezTo>
                  <a:cubicBezTo>
                    <a:pt x="43076" y="104615"/>
                    <a:pt x="45538" y="105230"/>
                    <a:pt x="48615" y="105846"/>
                  </a:cubicBezTo>
                  <a:cubicBezTo>
                    <a:pt x="49230" y="106461"/>
                    <a:pt x="49230" y="106461"/>
                    <a:pt x="49846" y="106461"/>
                  </a:cubicBezTo>
                  <a:cubicBezTo>
                    <a:pt x="54769" y="120000"/>
                    <a:pt x="54769" y="120000"/>
                    <a:pt x="54769" y="120000"/>
                  </a:cubicBezTo>
                  <a:cubicBezTo>
                    <a:pt x="72615" y="118769"/>
                    <a:pt x="72615" y="118769"/>
                    <a:pt x="72615" y="118769"/>
                  </a:cubicBezTo>
                  <a:cubicBezTo>
                    <a:pt x="75692" y="105230"/>
                    <a:pt x="75692" y="105230"/>
                    <a:pt x="75692" y="105230"/>
                  </a:cubicBezTo>
                  <a:cubicBezTo>
                    <a:pt x="76307" y="105230"/>
                    <a:pt x="76307" y="104615"/>
                    <a:pt x="76923" y="104615"/>
                  </a:cubicBezTo>
                  <a:cubicBezTo>
                    <a:pt x="80000" y="103384"/>
                    <a:pt x="82461" y="102153"/>
                    <a:pt x="84923" y="100923"/>
                  </a:cubicBezTo>
                  <a:cubicBezTo>
                    <a:pt x="85538" y="100307"/>
                    <a:pt x="86153" y="100307"/>
                    <a:pt x="86153" y="99692"/>
                  </a:cubicBezTo>
                  <a:cubicBezTo>
                    <a:pt x="99076" y="105846"/>
                    <a:pt x="99076" y="105846"/>
                    <a:pt x="99076" y="105846"/>
                  </a:cubicBezTo>
                  <a:cubicBezTo>
                    <a:pt x="110769" y="92307"/>
                    <a:pt x="110769" y="92307"/>
                    <a:pt x="110769" y="92307"/>
                  </a:cubicBezTo>
                  <a:cubicBezTo>
                    <a:pt x="103384" y="80615"/>
                    <a:pt x="103384" y="80615"/>
                    <a:pt x="103384" y="80615"/>
                  </a:cubicBezTo>
                  <a:cubicBezTo>
                    <a:pt x="103384" y="80000"/>
                    <a:pt x="104000" y="80000"/>
                    <a:pt x="104000" y="79384"/>
                  </a:cubicBezTo>
                  <a:cubicBezTo>
                    <a:pt x="105230" y="76923"/>
                    <a:pt x="105846" y="73846"/>
                    <a:pt x="106461" y="71384"/>
                  </a:cubicBezTo>
                  <a:cubicBezTo>
                    <a:pt x="107076" y="70769"/>
                    <a:pt x="107076" y="70153"/>
                    <a:pt x="107076" y="69538"/>
                  </a:cubicBezTo>
                  <a:cubicBezTo>
                    <a:pt x="120000" y="65230"/>
                    <a:pt x="120000" y="65230"/>
                    <a:pt x="120000" y="65230"/>
                  </a:cubicBezTo>
                  <a:cubicBezTo>
                    <a:pt x="118769" y="47384"/>
                    <a:pt x="118769" y="47384"/>
                    <a:pt x="118769" y="47384"/>
                  </a:cubicBezTo>
                  <a:cubicBezTo>
                    <a:pt x="105230" y="44307"/>
                    <a:pt x="105230" y="44307"/>
                    <a:pt x="105230" y="44307"/>
                  </a:cubicBezTo>
                  <a:cubicBezTo>
                    <a:pt x="105230" y="43692"/>
                    <a:pt x="104615" y="43076"/>
                    <a:pt x="104615" y="43076"/>
                  </a:cubicBezTo>
                  <a:cubicBezTo>
                    <a:pt x="104000" y="40000"/>
                    <a:pt x="102153" y="37538"/>
                    <a:pt x="100923" y="35076"/>
                  </a:cubicBezTo>
                  <a:cubicBezTo>
                    <a:pt x="100923" y="35076"/>
                    <a:pt x="100307" y="34461"/>
                    <a:pt x="100307" y="33846"/>
                  </a:cubicBezTo>
                  <a:cubicBezTo>
                    <a:pt x="106461" y="21538"/>
                    <a:pt x="106461" y="21538"/>
                    <a:pt x="106461" y="21538"/>
                  </a:cubicBezTo>
                  <a:cubicBezTo>
                    <a:pt x="92923" y="9846"/>
                    <a:pt x="92923" y="9846"/>
                    <a:pt x="92923" y="9846"/>
                  </a:cubicBezTo>
                  <a:lnTo>
                    <a:pt x="80615" y="17230"/>
                  </a:lnTo>
                  <a:close/>
                  <a:moveTo>
                    <a:pt x="84307" y="58461"/>
                  </a:moveTo>
                  <a:cubicBezTo>
                    <a:pt x="84923" y="72000"/>
                    <a:pt x="75076" y="83076"/>
                    <a:pt x="62153" y="83692"/>
                  </a:cubicBezTo>
                  <a:cubicBezTo>
                    <a:pt x="48615" y="84923"/>
                    <a:pt x="37538" y="74461"/>
                    <a:pt x="36923" y="61538"/>
                  </a:cubicBezTo>
                  <a:cubicBezTo>
                    <a:pt x="35692" y="48615"/>
                    <a:pt x="46153" y="36923"/>
                    <a:pt x="59076" y="36307"/>
                  </a:cubicBezTo>
                  <a:cubicBezTo>
                    <a:pt x="72000" y="35692"/>
                    <a:pt x="83692" y="45538"/>
                    <a:pt x="84307" y="58461"/>
                  </a:cubicBezTo>
                  <a:close/>
                </a:path>
              </a:pathLst>
            </a:custGeom>
            <a:solidFill>
              <a:schemeClr val="accent2"/>
            </a:solidFill>
            <a:ln w="9525">
              <a:noFill/>
              <a:round/>
              <a:headEnd/>
              <a:tailEnd/>
            </a:ln>
          </p:spPr>
          <p:txBody>
            <a:bodyPr lIns="68569" tIns="34275" rIns="68569" bIns="34275"/>
            <a:lstStyle/>
            <a:p>
              <a:endParaRPr lang="en-US" sz="1425"/>
            </a:p>
          </p:txBody>
        </p:sp>
        <p:sp>
          <p:nvSpPr>
            <p:cNvPr id="78927" name="Shape 591"/>
            <p:cNvSpPr>
              <a:spLocks/>
            </p:cNvSpPr>
            <p:nvPr/>
          </p:nvSpPr>
          <p:spPr bwMode="auto">
            <a:xfrm>
              <a:off x="1484312" y="2178050"/>
              <a:ext cx="531812" cy="531812"/>
            </a:xfrm>
            <a:custGeom>
              <a:avLst/>
              <a:gdLst>
                <a:gd name="T0" fmla="*/ 71830 w 120000"/>
                <a:gd name="T1" fmla="*/ 12676 h 120000"/>
                <a:gd name="T2" fmla="*/ 62535 w 120000"/>
                <a:gd name="T3" fmla="*/ 11830 h 120000"/>
                <a:gd name="T4" fmla="*/ 54084 w 120000"/>
                <a:gd name="T5" fmla="*/ 0 h 120000"/>
                <a:gd name="T6" fmla="*/ 34647 w 120000"/>
                <a:gd name="T7" fmla="*/ 5070 h 120000"/>
                <a:gd name="T8" fmla="*/ 34647 w 120000"/>
                <a:gd name="T9" fmla="*/ 18591 h 120000"/>
                <a:gd name="T10" fmla="*/ 28732 w 120000"/>
                <a:gd name="T11" fmla="*/ 22816 h 120000"/>
                <a:gd name="T12" fmla="*/ 14366 w 120000"/>
                <a:gd name="T13" fmla="*/ 20281 h 120000"/>
                <a:gd name="T14" fmla="*/ 4225 w 120000"/>
                <a:gd name="T15" fmla="*/ 37183 h 120000"/>
                <a:gd name="T16" fmla="*/ 13521 w 120000"/>
                <a:gd name="T17" fmla="*/ 47323 h 120000"/>
                <a:gd name="T18" fmla="*/ 11830 w 120000"/>
                <a:gd name="T19" fmla="*/ 56619 h 120000"/>
                <a:gd name="T20" fmla="*/ 0 w 120000"/>
                <a:gd name="T21" fmla="*/ 64225 h 120000"/>
                <a:gd name="T22" fmla="*/ 5070 w 120000"/>
                <a:gd name="T23" fmla="*/ 83661 h 120000"/>
                <a:gd name="T24" fmla="*/ 18591 w 120000"/>
                <a:gd name="T25" fmla="*/ 84507 h 120000"/>
                <a:gd name="T26" fmla="*/ 23661 w 120000"/>
                <a:gd name="T27" fmla="*/ 91267 h 120000"/>
                <a:gd name="T28" fmla="*/ 20281 w 120000"/>
                <a:gd name="T29" fmla="*/ 105633 h 120000"/>
                <a:gd name="T30" fmla="*/ 38028 w 120000"/>
                <a:gd name="T31" fmla="*/ 115774 h 120000"/>
                <a:gd name="T32" fmla="*/ 48169 w 120000"/>
                <a:gd name="T33" fmla="*/ 106478 h 120000"/>
                <a:gd name="T34" fmla="*/ 57464 w 120000"/>
                <a:gd name="T35" fmla="*/ 108169 h 120000"/>
                <a:gd name="T36" fmla="*/ 65070 w 120000"/>
                <a:gd name="T37" fmla="*/ 120000 h 120000"/>
                <a:gd name="T38" fmla="*/ 84507 w 120000"/>
                <a:gd name="T39" fmla="*/ 114084 h 120000"/>
                <a:gd name="T40" fmla="*/ 85352 w 120000"/>
                <a:gd name="T41" fmla="*/ 100563 h 120000"/>
                <a:gd name="T42" fmla="*/ 91267 w 120000"/>
                <a:gd name="T43" fmla="*/ 96338 h 120000"/>
                <a:gd name="T44" fmla="*/ 104788 w 120000"/>
                <a:gd name="T45" fmla="*/ 99718 h 120000"/>
                <a:gd name="T46" fmla="*/ 115774 w 120000"/>
                <a:gd name="T47" fmla="*/ 81971 h 120000"/>
                <a:gd name="T48" fmla="*/ 106478 w 120000"/>
                <a:gd name="T49" fmla="*/ 71830 h 120000"/>
                <a:gd name="T50" fmla="*/ 108169 w 120000"/>
                <a:gd name="T51" fmla="*/ 63380 h 120000"/>
                <a:gd name="T52" fmla="*/ 120000 w 120000"/>
                <a:gd name="T53" fmla="*/ 55774 h 120000"/>
                <a:gd name="T54" fmla="*/ 114929 w 120000"/>
                <a:gd name="T55" fmla="*/ 36338 h 120000"/>
                <a:gd name="T56" fmla="*/ 101408 w 120000"/>
                <a:gd name="T57" fmla="*/ 35492 h 120000"/>
                <a:gd name="T58" fmla="*/ 96338 w 120000"/>
                <a:gd name="T59" fmla="*/ 27887 h 120000"/>
                <a:gd name="T60" fmla="*/ 98873 w 120000"/>
                <a:gd name="T61" fmla="*/ 14366 h 120000"/>
                <a:gd name="T62" fmla="*/ 81971 w 120000"/>
                <a:gd name="T63" fmla="*/ 4225 h 120000"/>
                <a:gd name="T64" fmla="*/ 71830 w 120000"/>
                <a:gd name="T65" fmla="*/ 12676 h 120000"/>
                <a:gd name="T66" fmla="*/ 82816 w 120000"/>
                <a:gd name="T67" fmla="*/ 68450 h 120000"/>
                <a:gd name="T68" fmla="*/ 49859 w 120000"/>
                <a:gd name="T69" fmla="*/ 81971 h 120000"/>
                <a:gd name="T70" fmla="*/ 36338 w 120000"/>
                <a:gd name="T71" fmla="*/ 49014 h 120000"/>
                <a:gd name="T72" fmla="*/ 69295 w 120000"/>
                <a:gd name="T73" fmla="*/ 35492 h 120000"/>
                <a:gd name="T74" fmla="*/ 82816 w 120000"/>
                <a:gd name="T75" fmla="*/ 68450 h 12000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0000"/>
                <a:gd name="T115" fmla="*/ 0 h 120000"/>
                <a:gd name="T116" fmla="*/ 120000 w 120000"/>
                <a:gd name="T117" fmla="*/ 120000 h 12000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0000" h="120000" extrusionOk="0">
                  <a:moveTo>
                    <a:pt x="71830" y="12676"/>
                  </a:moveTo>
                  <a:cubicBezTo>
                    <a:pt x="68450" y="11830"/>
                    <a:pt x="65070" y="11830"/>
                    <a:pt x="62535" y="11830"/>
                  </a:cubicBezTo>
                  <a:cubicBezTo>
                    <a:pt x="54084" y="0"/>
                    <a:pt x="54084" y="0"/>
                    <a:pt x="54084" y="0"/>
                  </a:cubicBezTo>
                  <a:cubicBezTo>
                    <a:pt x="34647" y="5070"/>
                    <a:pt x="34647" y="5070"/>
                    <a:pt x="34647" y="5070"/>
                  </a:cubicBezTo>
                  <a:cubicBezTo>
                    <a:pt x="34647" y="18591"/>
                    <a:pt x="34647" y="18591"/>
                    <a:pt x="34647" y="18591"/>
                  </a:cubicBezTo>
                  <a:cubicBezTo>
                    <a:pt x="32112" y="20281"/>
                    <a:pt x="30422" y="21971"/>
                    <a:pt x="28732" y="22816"/>
                  </a:cubicBezTo>
                  <a:cubicBezTo>
                    <a:pt x="14366" y="20281"/>
                    <a:pt x="14366" y="20281"/>
                    <a:pt x="14366" y="20281"/>
                  </a:cubicBezTo>
                  <a:cubicBezTo>
                    <a:pt x="4225" y="37183"/>
                    <a:pt x="4225" y="37183"/>
                    <a:pt x="4225" y="37183"/>
                  </a:cubicBezTo>
                  <a:cubicBezTo>
                    <a:pt x="13521" y="47323"/>
                    <a:pt x="13521" y="47323"/>
                    <a:pt x="13521" y="47323"/>
                  </a:cubicBezTo>
                  <a:cubicBezTo>
                    <a:pt x="12676" y="50704"/>
                    <a:pt x="11830" y="53239"/>
                    <a:pt x="11830" y="56619"/>
                  </a:cubicBezTo>
                  <a:cubicBezTo>
                    <a:pt x="0" y="64225"/>
                    <a:pt x="0" y="64225"/>
                    <a:pt x="0" y="64225"/>
                  </a:cubicBezTo>
                  <a:cubicBezTo>
                    <a:pt x="5070" y="83661"/>
                    <a:pt x="5070" y="83661"/>
                    <a:pt x="5070" y="83661"/>
                  </a:cubicBezTo>
                  <a:cubicBezTo>
                    <a:pt x="18591" y="84507"/>
                    <a:pt x="18591" y="84507"/>
                    <a:pt x="18591" y="84507"/>
                  </a:cubicBezTo>
                  <a:cubicBezTo>
                    <a:pt x="19436" y="87042"/>
                    <a:pt x="21971" y="89577"/>
                    <a:pt x="23661" y="91267"/>
                  </a:cubicBezTo>
                  <a:cubicBezTo>
                    <a:pt x="20281" y="105633"/>
                    <a:pt x="20281" y="105633"/>
                    <a:pt x="20281" y="105633"/>
                  </a:cubicBezTo>
                  <a:cubicBezTo>
                    <a:pt x="38028" y="115774"/>
                    <a:pt x="38028" y="115774"/>
                    <a:pt x="38028" y="115774"/>
                  </a:cubicBezTo>
                  <a:cubicBezTo>
                    <a:pt x="48169" y="106478"/>
                    <a:pt x="48169" y="106478"/>
                    <a:pt x="48169" y="106478"/>
                  </a:cubicBezTo>
                  <a:cubicBezTo>
                    <a:pt x="51549" y="107323"/>
                    <a:pt x="54084" y="108169"/>
                    <a:pt x="57464" y="108169"/>
                  </a:cubicBezTo>
                  <a:cubicBezTo>
                    <a:pt x="65070" y="120000"/>
                    <a:pt x="65070" y="120000"/>
                    <a:pt x="65070" y="120000"/>
                  </a:cubicBezTo>
                  <a:cubicBezTo>
                    <a:pt x="84507" y="114084"/>
                    <a:pt x="84507" y="114084"/>
                    <a:pt x="84507" y="114084"/>
                  </a:cubicBezTo>
                  <a:cubicBezTo>
                    <a:pt x="85352" y="100563"/>
                    <a:pt x="85352" y="100563"/>
                    <a:pt x="85352" y="100563"/>
                  </a:cubicBezTo>
                  <a:cubicBezTo>
                    <a:pt x="87887" y="99718"/>
                    <a:pt x="89577" y="98028"/>
                    <a:pt x="91267" y="96338"/>
                  </a:cubicBezTo>
                  <a:cubicBezTo>
                    <a:pt x="104788" y="99718"/>
                    <a:pt x="104788" y="99718"/>
                    <a:pt x="104788" y="99718"/>
                  </a:cubicBezTo>
                  <a:cubicBezTo>
                    <a:pt x="115774" y="81971"/>
                    <a:pt x="115774" y="81971"/>
                    <a:pt x="115774" y="81971"/>
                  </a:cubicBezTo>
                  <a:cubicBezTo>
                    <a:pt x="106478" y="71830"/>
                    <a:pt x="106478" y="71830"/>
                    <a:pt x="106478" y="71830"/>
                  </a:cubicBezTo>
                  <a:cubicBezTo>
                    <a:pt x="107323" y="69295"/>
                    <a:pt x="108169" y="65915"/>
                    <a:pt x="108169" y="63380"/>
                  </a:cubicBezTo>
                  <a:cubicBezTo>
                    <a:pt x="120000" y="55774"/>
                    <a:pt x="120000" y="55774"/>
                    <a:pt x="120000" y="55774"/>
                  </a:cubicBezTo>
                  <a:cubicBezTo>
                    <a:pt x="114929" y="36338"/>
                    <a:pt x="114929" y="36338"/>
                    <a:pt x="114929" y="36338"/>
                  </a:cubicBezTo>
                  <a:cubicBezTo>
                    <a:pt x="101408" y="35492"/>
                    <a:pt x="101408" y="35492"/>
                    <a:pt x="101408" y="35492"/>
                  </a:cubicBezTo>
                  <a:cubicBezTo>
                    <a:pt x="99718" y="32957"/>
                    <a:pt x="98028" y="30422"/>
                    <a:pt x="96338" y="27887"/>
                  </a:cubicBezTo>
                  <a:cubicBezTo>
                    <a:pt x="98873" y="14366"/>
                    <a:pt x="98873" y="14366"/>
                    <a:pt x="98873" y="14366"/>
                  </a:cubicBezTo>
                  <a:cubicBezTo>
                    <a:pt x="81971" y="4225"/>
                    <a:pt x="81971" y="4225"/>
                    <a:pt x="81971" y="4225"/>
                  </a:cubicBezTo>
                  <a:lnTo>
                    <a:pt x="71830" y="12676"/>
                  </a:lnTo>
                  <a:close/>
                  <a:moveTo>
                    <a:pt x="82816" y="68450"/>
                  </a:moveTo>
                  <a:cubicBezTo>
                    <a:pt x="76901" y="81971"/>
                    <a:pt x="62535" y="87887"/>
                    <a:pt x="49859" y="81971"/>
                  </a:cubicBezTo>
                  <a:cubicBezTo>
                    <a:pt x="36338" y="76901"/>
                    <a:pt x="30422" y="62535"/>
                    <a:pt x="36338" y="49014"/>
                  </a:cubicBezTo>
                  <a:cubicBezTo>
                    <a:pt x="41408" y="36338"/>
                    <a:pt x="56619" y="30422"/>
                    <a:pt x="69295" y="35492"/>
                  </a:cubicBezTo>
                  <a:cubicBezTo>
                    <a:pt x="81971" y="41408"/>
                    <a:pt x="87887" y="55774"/>
                    <a:pt x="82816" y="68450"/>
                  </a:cubicBezTo>
                  <a:close/>
                </a:path>
              </a:pathLst>
            </a:custGeom>
            <a:solidFill>
              <a:schemeClr val="accent2"/>
            </a:solidFill>
            <a:ln w="9525">
              <a:noFill/>
              <a:round/>
              <a:headEnd/>
              <a:tailEnd/>
            </a:ln>
          </p:spPr>
          <p:txBody>
            <a:bodyPr lIns="68569" tIns="34275" rIns="68569" bIns="34275"/>
            <a:lstStyle/>
            <a:p>
              <a:endParaRPr lang="en-US" sz="1425"/>
            </a:p>
          </p:txBody>
        </p:sp>
        <p:sp>
          <p:nvSpPr>
            <p:cNvPr id="78928" name="Shape 592"/>
            <p:cNvSpPr>
              <a:spLocks/>
            </p:cNvSpPr>
            <p:nvPr/>
          </p:nvSpPr>
          <p:spPr bwMode="auto">
            <a:xfrm>
              <a:off x="490537" y="1352550"/>
              <a:ext cx="1147763" cy="1147763"/>
            </a:xfrm>
            <a:custGeom>
              <a:avLst/>
              <a:gdLst>
                <a:gd name="T0" fmla="*/ 87843 w 120000"/>
                <a:gd name="T1" fmla="*/ 20000 h 120000"/>
                <a:gd name="T2" fmla="*/ 87450 w 120000"/>
                <a:gd name="T3" fmla="*/ 5882 h 120000"/>
                <a:gd name="T4" fmla="*/ 67843 w 120000"/>
                <a:gd name="T5" fmla="*/ 0 h 120000"/>
                <a:gd name="T6" fmla="*/ 60000 w 120000"/>
                <a:gd name="T7" fmla="*/ 11372 h 120000"/>
                <a:gd name="T8" fmla="*/ 50196 w 120000"/>
                <a:gd name="T9" fmla="*/ 12156 h 120000"/>
                <a:gd name="T10" fmla="*/ 39607 w 120000"/>
                <a:gd name="T11" fmla="*/ 2352 h 120000"/>
                <a:gd name="T12" fmla="*/ 21960 w 120000"/>
                <a:gd name="T13" fmla="*/ 12549 h 120000"/>
                <a:gd name="T14" fmla="*/ 24705 w 120000"/>
                <a:gd name="T15" fmla="*/ 25882 h 120000"/>
                <a:gd name="T16" fmla="*/ 20000 w 120000"/>
                <a:gd name="T17" fmla="*/ 31764 h 120000"/>
                <a:gd name="T18" fmla="*/ 5882 w 120000"/>
                <a:gd name="T19" fmla="*/ 32156 h 120000"/>
                <a:gd name="T20" fmla="*/ 0 w 120000"/>
                <a:gd name="T21" fmla="*/ 51764 h 120000"/>
                <a:gd name="T22" fmla="*/ 10980 w 120000"/>
                <a:gd name="T23" fmla="*/ 59607 h 120000"/>
                <a:gd name="T24" fmla="*/ 11764 w 120000"/>
                <a:gd name="T25" fmla="*/ 68627 h 120000"/>
                <a:gd name="T26" fmla="*/ 1960 w 120000"/>
                <a:gd name="T27" fmla="*/ 78823 h 120000"/>
                <a:gd name="T28" fmla="*/ 11372 w 120000"/>
                <a:gd name="T29" fmla="*/ 96470 h 120000"/>
                <a:gd name="T30" fmla="*/ 25098 w 120000"/>
                <a:gd name="T31" fmla="*/ 94117 h 120000"/>
                <a:gd name="T32" fmla="*/ 31764 w 120000"/>
                <a:gd name="T33" fmla="*/ 100000 h 120000"/>
                <a:gd name="T34" fmla="*/ 32156 w 120000"/>
                <a:gd name="T35" fmla="*/ 114509 h 120000"/>
                <a:gd name="T36" fmla="*/ 51764 w 120000"/>
                <a:gd name="T37" fmla="*/ 120000 h 120000"/>
                <a:gd name="T38" fmla="*/ 59607 w 120000"/>
                <a:gd name="T39" fmla="*/ 109019 h 120000"/>
                <a:gd name="T40" fmla="*/ 69411 w 120000"/>
                <a:gd name="T41" fmla="*/ 107843 h 120000"/>
                <a:gd name="T42" fmla="*/ 80000 w 120000"/>
                <a:gd name="T43" fmla="*/ 117647 h 120000"/>
                <a:gd name="T44" fmla="*/ 97647 w 120000"/>
                <a:gd name="T45" fmla="*/ 107450 h 120000"/>
                <a:gd name="T46" fmla="*/ 94901 w 120000"/>
                <a:gd name="T47" fmla="*/ 94117 h 120000"/>
                <a:gd name="T48" fmla="*/ 99607 w 120000"/>
                <a:gd name="T49" fmla="*/ 88235 h 120000"/>
                <a:gd name="T50" fmla="*/ 114117 w 120000"/>
                <a:gd name="T51" fmla="*/ 87843 h 120000"/>
                <a:gd name="T52" fmla="*/ 120000 w 120000"/>
                <a:gd name="T53" fmla="*/ 68627 h 120000"/>
                <a:gd name="T54" fmla="*/ 108627 w 120000"/>
                <a:gd name="T55" fmla="*/ 60784 h 120000"/>
                <a:gd name="T56" fmla="*/ 107843 w 120000"/>
                <a:gd name="T57" fmla="*/ 51764 h 120000"/>
                <a:gd name="T58" fmla="*/ 118039 w 120000"/>
                <a:gd name="T59" fmla="*/ 41568 h 120000"/>
                <a:gd name="T60" fmla="*/ 108235 w 120000"/>
                <a:gd name="T61" fmla="*/ 23529 h 120000"/>
                <a:gd name="T62" fmla="*/ 94901 w 120000"/>
                <a:gd name="T63" fmla="*/ 25882 h 120000"/>
                <a:gd name="T64" fmla="*/ 87843 w 120000"/>
                <a:gd name="T65" fmla="*/ 20000 h 120000"/>
                <a:gd name="T66" fmla="*/ 84313 w 120000"/>
                <a:gd name="T67" fmla="*/ 63529 h 120000"/>
                <a:gd name="T68" fmla="*/ 55294 w 120000"/>
                <a:gd name="T69" fmla="*/ 84705 h 120000"/>
                <a:gd name="T70" fmla="*/ 33725 w 120000"/>
                <a:gd name="T71" fmla="*/ 55686 h 120000"/>
                <a:gd name="T72" fmla="*/ 63137 w 120000"/>
                <a:gd name="T73" fmla="*/ 34117 h 120000"/>
                <a:gd name="T74" fmla="*/ 84313 w 120000"/>
                <a:gd name="T75" fmla="*/ 63529 h 12000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0000"/>
                <a:gd name="T115" fmla="*/ 0 h 120000"/>
                <a:gd name="T116" fmla="*/ 120000 w 120000"/>
                <a:gd name="T117" fmla="*/ 120000 h 12000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0000" h="120000" extrusionOk="0">
                  <a:moveTo>
                    <a:pt x="87843" y="20000"/>
                  </a:moveTo>
                  <a:cubicBezTo>
                    <a:pt x="87450" y="5882"/>
                    <a:pt x="87450" y="5882"/>
                    <a:pt x="87450" y="5882"/>
                  </a:cubicBezTo>
                  <a:cubicBezTo>
                    <a:pt x="67843" y="0"/>
                    <a:pt x="67843" y="0"/>
                    <a:pt x="67843" y="0"/>
                  </a:cubicBezTo>
                  <a:cubicBezTo>
                    <a:pt x="60000" y="11372"/>
                    <a:pt x="60000" y="11372"/>
                    <a:pt x="60000" y="11372"/>
                  </a:cubicBezTo>
                  <a:cubicBezTo>
                    <a:pt x="56862" y="10980"/>
                    <a:pt x="53725" y="11372"/>
                    <a:pt x="50196" y="12156"/>
                  </a:cubicBezTo>
                  <a:cubicBezTo>
                    <a:pt x="39607" y="2352"/>
                    <a:pt x="39607" y="2352"/>
                    <a:pt x="39607" y="2352"/>
                  </a:cubicBezTo>
                  <a:cubicBezTo>
                    <a:pt x="21960" y="12549"/>
                    <a:pt x="21960" y="12549"/>
                    <a:pt x="21960" y="12549"/>
                  </a:cubicBezTo>
                  <a:cubicBezTo>
                    <a:pt x="24705" y="25882"/>
                    <a:pt x="24705" y="25882"/>
                    <a:pt x="24705" y="25882"/>
                  </a:cubicBezTo>
                  <a:cubicBezTo>
                    <a:pt x="23137" y="27843"/>
                    <a:pt x="21568" y="29803"/>
                    <a:pt x="20000" y="31764"/>
                  </a:cubicBezTo>
                  <a:cubicBezTo>
                    <a:pt x="5882" y="32156"/>
                    <a:pt x="5882" y="32156"/>
                    <a:pt x="5882" y="32156"/>
                  </a:cubicBezTo>
                  <a:cubicBezTo>
                    <a:pt x="0" y="51764"/>
                    <a:pt x="0" y="51764"/>
                    <a:pt x="0" y="51764"/>
                  </a:cubicBezTo>
                  <a:cubicBezTo>
                    <a:pt x="10980" y="59607"/>
                    <a:pt x="10980" y="59607"/>
                    <a:pt x="10980" y="59607"/>
                  </a:cubicBezTo>
                  <a:cubicBezTo>
                    <a:pt x="10980" y="62352"/>
                    <a:pt x="11372" y="65490"/>
                    <a:pt x="11764" y="68627"/>
                  </a:cubicBezTo>
                  <a:cubicBezTo>
                    <a:pt x="1960" y="78823"/>
                    <a:pt x="1960" y="78823"/>
                    <a:pt x="1960" y="78823"/>
                  </a:cubicBezTo>
                  <a:cubicBezTo>
                    <a:pt x="11372" y="96470"/>
                    <a:pt x="11372" y="96470"/>
                    <a:pt x="11372" y="96470"/>
                  </a:cubicBezTo>
                  <a:cubicBezTo>
                    <a:pt x="25098" y="94117"/>
                    <a:pt x="25098" y="94117"/>
                    <a:pt x="25098" y="94117"/>
                  </a:cubicBezTo>
                  <a:cubicBezTo>
                    <a:pt x="27058" y="96470"/>
                    <a:pt x="29411" y="98431"/>
                    <a:pt x="31764" y="100000"/>
                  </a:cubicBezTo>
                  <a:cubicBezTo>
                    <a:pt x="32156" y="114509"/>
                    <a:pt x="32156" y="114509"/>
                    <a:pt x="32156" y="114509"/>
                  </a:cubicBezTo>
                  <a:cubicBezTo>
                    <a:pt x="51764" y="120000"/>
                    <a:pt x="51764" y="120000"/>
                    <a:pt x="51764" y="120000"/>
                  </a:cubicBezTo>
                  <a:cubicBezTo>
                    <a:pt x="59607" y="109019"/>
                    <a:pt x="59607" y="109019"/>
                    <a:pt x="59607" y="109019"/>
                  </a:cubicBezTo>
                  <a:cubicBezTo>
                    <a:pt x="62745" y="109019"/>
                    <a:pt x="66274" y="108627"/>
                    <a:pt x="69411" y="107843"/>
                  </a:cubicBezTo>
                  <a:cubicBezTo>
                    <a:pt x="80000" y="117647"/>
                    <a:pt x="80000" y="117647"/>
                    <a:pt x="80000" y="117647"/>
                  </a:cubicBezTo>
                  <a:cubicBezTo>
                    <a:pt x="97647" y="107450"/>
                    <a:pt x="97647" y="107450"/>
                    <a:pt x="97647" y="107450"/>
                  </a:cubicBezTo>
                  <a:cubicBezTo>
                    <a:pt x="94901" y="94117"/>
                    <a:pt x="94901" y="94117"/>
                    <a:pt x="94901" y="94117"/>
                  </a:cubicBezTo>
                  <a:cubicBezTo>
                    <a:pt x="96470" y="92156"/>
                    <a:pt x="98039" y="90196"/>
                    <a:pt x="99607" y="88235"/>
                  </a:cubicBezTo>
                  <a:cubicBezTo>
                    <a:pt x="114117" y="87843"/>
                    <a:pt x="114117" y="87843"/>
                    <a:pt x="114117" y="87843"/>
                  </a:cubicBezTo>
                  <a:cubicBezTo>
                    <a:pt x="120000" y="68627"/>
                    <a:pt x="120000" y="68627"/>
                    <a:pt x="120000" y="68627"/>
                  </a:cubicBezTo>
                  <a:cubicBezTo>
                    <a:pt x="108627" y="60784"/>
                    <a:pt x="108627" y="60784"/>
                    <a:pt x="108627" y="60784"/>
                  </a:cubicBezTo>
                  <a:cubicBezTo>
                    <a:pt x="108627" y="57647"/>
                    <a:pt x="108627" y="54509"/>
                    <a:pt x="107843" y="51764"/>
                  </a:cubicBezTo>
                  <a:cubicBezTo>
                    <a:pt x="118039" y="41568"/>
                    <a:pt x="118039" y="41568"/>
                    <a:pt x="118039" y="41568"/>
                  </a:cubicBezTo>
                  <a:cubicBezTo>
                    <a:pt x="108235" y="23529"/>
                    <a:pt x="108235" y="23529"/>
                    <a:pt x="108235" y="23529"/>
                  </a:cubicBezTo>
                  <a:cubicBezTo>
                    <a:pt x="94901" y="25882"/>
                    <a:pt x="94901" y="25882"/>
                    <a:pt x="94901" y="25882"/>
                  </a:cubicBezTo>
                  <a:cubicBezTo>
                    <a:pt x="92549" y="23529"/>
                    <a:pt x="90196" y="21568"/>
                    <a:pt x="87843" y="20000"/>
                  </a:cubicBezTo>
                  <a:close/>
                  <a:moveTo>
                    <a:pt x="84313" y="63529"/>
                  </a:moveTo>
                  <a:cubicBezTo>
                    <a:pt x="81960" y="77254"/>
                    <a:pt x="69019" y="87058"/>
                    <a:pt x="55294" y="84705"/>
                  </a:cubicBezTo>
                  <a:cubicBezTo>
                    <a:pt x="41176" y="82352"/>
                    <a:pt x="31764" y="69411"/>
                    <a:pt x="33725" y="55686"/>
                  </a:cubicBezTo>
                  <a:cubicBezTo>
                    <a:pt x="36078" y="41568"/>
                    <a:pt x="49019" y="32156"/>
                    <a:pt x="63137" y="34117"/>
                  </a:cubicBezTo>
                  <a:cubicBezTo>
                    <a:pt x="76862" y="36470"/>
                    <a:pt x="86666" y="49411"/>
                    <a:pt x="84313" y="63529"/>
                  </a:cubicBezTo>
                  <a:close/>
                </a:path>
              </a:pathLst>
            </a:custGeom>
            <a:solidFill>
              <a:schemeClr val="accent2"/>
            </a:solidFill>
            <a:ln w="9525">
              <a:noFill/>
              <a:round/>
              <a:headEnd/>
              <a:tailEnd/>
            </a:ln>
          </p:spPr>
          <p:txBody>
            <a:bodyPr lIns="68569" tIns="34275" rIns="68569" bIns="34275"/>
            <a:lstStyle/>
            <a:p>
              <a:endParaRPr lang="en-US" sz="1425"/>
            </a:p>
          </p:txBody>
        </p:sp>
      </p:grpSp>
      <p:grpSp>
        <p:nvGrpSpPr>
          <p:cNvPr id="78866" name="Shape 593"/>
          <p:cNvGrpSpPr>
            <a:grpSpLocks/>
          </p:cNvGrpSpPr>
          <p:nvPr/>
        </p:nvGrpSpPr>
        <p:grpSpPr bwMode="auto">
          <a:xfrm>
            <a:off x="659607" y="3725466"/>
            <a:ext cx="407194" cy="275034"/>
            <a:chOff x="-2464450" y="2263775"/>
            <a:chExt cx="509277" cy="342901"/>
          </a:xfrm>
        </p:grpSpPr>
        <p:sp>
          <p:nvSpPr>
            <p:cNvPr id="78919" name="Shape 594"/>
            <p:cNvSpPr>
              <a:spLocks noChangeArrowheads="1"/>
            </p:cNvSpPr>
            <p:nvPr/>
          </p:nvSpPr>
          <p:spPr bwMode="auto">
            <a:xfrm>
              <a:off x="-2067884" y="2370138"/>
              <a:ext cx="82550" cy="88900"/>
            </a:xfrm>
            <a:prstGeom prst="ellipse">
              <a:avLst/>
            </a:prstGeom>
            <a:solidFill>
              <a:schemeClr val="accent2"/>
            </a:solidFill>
            <a:ln w="9525">
              <a:noFill/>
              <a:round/>
              <a:headEnd/>
              <a:tailEnd/>
            </a:ln>
          </p:spPr>
          <p:txBody>
            <a:bodyPr lIns="68569" tIns="34275" rIns="68569" bIns="34275"/>
            <a:lstStyle/>
            <a:p>
              <a:endParaRPr lang="en-US" sz="1800"/>
            </a:p>
          </p:txBody>
        </p:sp>
        <p:sp>
          <p:nvSpPr>
            <p:cNvPr id="78920" name="Shape 595"/>
            <p:cNvSpPr>
              <a:spLocks/>
            </p:cNvSpPr>
            <p:nvPr/>
          </p:nvSpPr>
          <p:spPr bwMode="auto">
            <a:xfrm>
              <a:off x="-2075822" y="2463800"/>
              <a:ext cx="120649" cy="119063"/>
            </a:xfrm>
            <a:custGeom>
              <a:avLst/>
              <a:gdLst>
                <a:gd name="T0" fmla="*/ 67500 w 120000"/>
                <a:gd name="T1" fmla="*/ 0 h 120000"/>
                <a:gd name="T2" fmla="*/ 48750 w 120000"/>
                <a:gd name="T3" fmla="*/ 7500 h 120000"/>
                <a:gd name="T4" fmla="*/ 30000 w 120000"/>
                <a:gd name="T5" fmla="*/ 3750 h 120000"/>
                <a:gd name="T6" fmla="*/ 26250 w 120000"/>
                <a:gd name="T7" fmla="*/ 0 h 120000"/>
                <a:gd name="T8" fmla="*/ 3750 w 120000"/>
                <a:gd name="T9" fmla="*/ 7500 h 120000"/>
                <a:gd name="T10" fmla="*/ 3750 w 120000"/>
                <a:gd name="T11" fmla="*/ 18750 h 120000"/>
                <a:gd name="T12" fmla="*/ 3750 w 120000"/>
                <a:gd name="T13" fmla="*/ 15000 h 120000"/>
                <a:gd name="T14" fmla="*/ 0 w 120000"/>
                <a:gd name="T15" fmla="*/ 120000 h 120000"/>
                <a:gd name="T16" fmla="*/ 116250 w 120000"/>
                <a:gd name="T17" fmla="*/ 120000 h 120000"/>
                <a:gd name="T18" fmla="*/ 120000 w 120000"/>
                <a:gd name="T19" fmla="*/ 41250 h 120000"/>
                <a:gd name="T20" fmla="*/ 120000 w 120000"/>
                <a:gd name="T21" fmla="*/ 41250 h 120000"/>
                <a:gd name="T22" fmla="*/ 108750 w 120000"/>
                <a:gd name="T23" fmla="*/ 15000 h 120000"/>
                <a:gd name="T24" fmla="*/ 67500 w 120000"/>
                <a:gd name="T25" fmla="*/ 0 h 12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0000"/>
                <a:gd name="T40" fmla="*/ 0 h 120000"/>
                <a:gd name="T41" fmla="*/ 120000 w 120000"/>
                <a:gd name="T42" fmla="*/ 120000 h 12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0000" h="120000" extrusionOk="0">
                  <a:moveTo>
                    <a:pt x="67500" y="0"/>
                  </a:moveTo>
                  <a:cubicBezTo>
                    <a:pt x="67500" y="3750"/>
                    <a:pt x="60000" y="7500"/>
                    <a:pt x="48750" y="7500"/>
                  </a:cubicBezTo>
                  <a:cubicBezTo>
                    <a:pt x="41250" y="7500"/>
                    <a:pt x="37500" y="7500"/>
                    <a:pt x="30000" y="3750"/>
                  </a:cubicBezTo>
                  <a:cubicBezTo>
                    <a:pt x="26250" y="0"/>
                    <a:pt x="26250" y="0"/>
                    <a:pt x="26250" y="0"/>
                  </a:cubicBezTo>
                  <a:cubicBezTo>
                    <a:pt x="18750" y="3750"/>
                    <a:pt x="11250" y="3750"/>
                    <a:pt x="3750" y="7500"/>
                  </a:cubicBezTo>
                  <a:cubicBezTo>
                    <a:pt x="3750" y="11250"/>
                    <a:pt x="3750" y="15000"/>
                    <a:pt x="3750" y="18750"/>
                  </a:cubicBezTo>
                  <a:cubicBezTo>
                    <a:pt x="3750" y="18750"/>
                    <a:pt x="3750" y="15000"/>
                    <a:pt x="3750" y="15000"/>
                  </a:cubicBezTo>
                  <a:cubicBezTo>
                    <a:pt x="3750" y="15000"/>
                    <a:pt x="3750" y="30000"/>
                    <a:pt x="0" y="120000"/>
                  </a:cubicBezTo>
                  <a:cubicBezTo>
                    <a:pt x="18750" y="120000"/>
                    <a:pt x="52500" y="120000"/>
                    <a:pt x="116250" y="120000"/>
                  </a:cubicBezTo>
                  <a:cubicBezTo>
                    <a:pt x="120000" y="52500"/>
                    <a:pt x="120000" y="41250"/>
                    <a:pt x="120000" y="41250"/>
                  </a:cubicBezTo>
                  <a:cubicBezTo>
                    <a:pt x="120000" y="41250"/>
                    <a:pt x="120000" y="41250"/>
                    <a:pt x="120000" y="41250"/>
                  </a:cubicBezTo>
                  <a:cubicBezTo>
                    <a:pt x="120000" y="22500"/>
                    <a:pt x="116250" y="18750"/>
                    <a:pt x="108750" y="15000"/>
                  </a:cubicBezTo>
                  <a:cubicBezTo>
                    <a:pt x="108750" y="15000"/>
                    <a:pt x="93750" y="7500"/>
                    <a:pt x="67500" y="0"/>
                  </a:cubicBezTo>
                </a:path>
              </a:pathLst>
            </a:custGeom>
            <a:solidFill>
              <a:schemeClr val="accent2"/>
            </a:solidFill>
            <a:ln w="9525">
              <a:noFill/>
              <a:round/>
              <a:headEnd/>
              <a:tailEnd/>
            </a:ln>
          </p:spPr>
          <p:txBody>
            <a:bodyPr lIns="68569" tIns="34275" rIns="68569" bIns="34275"/>
            <a:lstStyle/>
            <a:p>
              <a:endParaRPr lang="en-US" sz="1425"/>
            </a:p>
          </p:txBody>
        </p:sp>
        <p:sp>
          <p:nvSpPr>
            <p:cNvPr id="78921" name="Shape 596"/>
            <p:cNvSpPr>
              <a:spLocks noChangeArrowheads="1"/>
            </p:cNvSpPr>
            <p:nvPr/>
          </p:nvSpPr>
          <p:spPr bwMode="auto">
            <a:xfrm>
              <a:off x="-2278063" y="2263775"/>
              <a:ext cx="134938" cy="142875"/>
            </a:xfrm>
            <a:prstGeom prst="ellipse">
              <a:avLst/>
            </a:prstGeom>
            <a:solidFill>
              <a:schemeClr val="accent2"/>
            </a:solidFill>
            <a:ln w="9525">
              <a:noFill/>
              <a:round/>
              <a:headEnd/>
              <a:tailEnd/>
            </a:ln>
          </p:spPr>
          <p:txBody>
            <a:bodyPr lIns="68569" tIns="34275" rIns="68569" bIns="34275"/>
            <a:lstStyle/>
            <a:p>
              <a:endParaRPr lang="en-US" sz="1800"/>
            </a:p>
          </p:txBody>
        </p:sp>
        <p:sp>
          <p:nvSpPr>
            <p:cNvPr id="78922" name="Shape 597"/>
            <p:cNvSpPr>
              <a:spLocks/>
            </p:cNvSpPr>
            <p:nvPr/>
          </p:nvSpPr>
          <p:spPr bwMode="auto">
            <a:xfrm>
              <a:off x="-2327275" y="2417763"/>
              <a:ext cx="236538" cy="188913"/>
            </a:xfrm>
            <a:custGeom>
              <a:avLst/>
              <a:gdLst>
                <a:gd name="T0" fmla="*/ 118095 w 120000"/>
                <a:gd name="T1" fmla="*/ 40800 h 120000"/>
                <a:gd name="T2" fmla="*/ 114285 w 120000"/>
                <a:gd name="T3" fmla="*/ 120000 h 120000"/>
                <a:gd name="T4" fmla="*/ 3809 w 120000"/>
                <a:gd name="T5" fmla="*/ 120000 h 120000"/>
                <a:gd name="T6" fmla="*/ 1904 w 120000"/>
                <a:gd name="T7" fmla="*/ 40800 h 120000"/>
                <a:gd name="T8" fmla="*/ 9523 w 120000"/>
                <a:gd name="T9" fmla="*/ 12000 h 120000"/>
                <a:gd name="T10" fmla="*/ 41904 w 120000"/>
                <a:gd name="T11" fmla="*/ 0 h 120000"/>
                <a:gd name="T12" fmla="*/ 45714 w 120000"/>
                <a:gd name="T13" fmla="*/ 2400 h 120000"/>
                <a:gd name="T14" fmla="*/ 76190 w 120000"/>
                <a:gd name="T15" fmla="*/ 0 h 120000"/>
                <a:gd name="T16" fmla="*/ 110476 w 120000"/>
                <a:gd name="T17" fmla="*/ 12000 h 120000"/>
                <a:gd name="T18" fmla="*/ 118095 w 120000"/>
                <a:gd name="T19" fmla="*/ 40800 h 1200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000"/>
                <a:gd name="T31" fmla="*/ 0 h 120000"/>
                <a:gd name="T32" fmla="*/ 120000 w 120000"/>
                <a:gd name="T33" fmla="*/ 120000 h 1200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000" h="120000" extrusionOk="0">
                  <a:moveTo>
                    <a:pt x="118095" y="40800"/>
                  </a:moveTo>
                  <a:cubicBezTo>
                    <a:pt x="118095" y="40800"/>
                    <a:pt x="118095" y="19200"/>
                    <a:pt x="114285" y="120000"/>
                  </a:cubicBezTo>
                  <a:cubicBezTo>
                    <a:pt x="3809" y="120000"/>
                    <a:pt x="3809" y="120000"/>
                    <a:pt x="3809" y="120000"/>
                  </a:cubicBezTo>
                  <a:cubicBezTo>
                    <a:pt x="3809" y="98400"/>
                    <a:pt x="1904" y="88800"/>
                    <a:pt x="1904" y="40800"/>
                  </a:cubicBezTo>
                  <a:cubicBezTo>
                    <a:pt x="0" y="24000"/>
                    <a:pt x="3809" y="16800"/>
                    <a:pt x="9523" y="12000"/>
                  </a:cubicBezTo>
                  <a:cubicBezTo>
                    <a:pt x="9523" y="12000"/>
                    <a:pt x="22857" y="4800"/>
                    <a:pt x="41904" y="0"/>
                  </a:cubicBezTo>
                  <a:cubicBezTo>
                    <a:pt x="43809" y="0"/>
                    <a:pt x="43809" y="0"/>
                    <a:pt x="45714" y="2400"/>
                  </a:cubicBezTo>
                  <a:cubicBezTo>
                    <a:pt x="60952" y="12000"/>
                    <a:pt x="74285" y="2400"/>
                    <a:pt x="76190" y="0"/>
                  </a:cubicBezTo>
                  <a:cubicBezTo>
                    <a:pt x="95238" y="4800"/>
                    <a:pt x="110476" y="12000"/>
                    <a:pt x="110476" y="12000"/>
                  </a:cubicBezTo>
                  <a:cubicBezTo>
                    <a:pt x="116190" y="16800"/>
                    <a:pt x="120000" y="24000"/>
                    <a:pt x="118095" y="40800"/>
                  </a:cubicBezTo>
                </a:path>
              </a:pathLst>
            </a:custGeom>
            <a:solidFill>
              <a:schemeClr val="accent2"/>
            </a:solidFill>
            <a:ln w="9525">
              <a:noFill/>
              <a:round/>
              <a:headEnd/>
              <a:tailEnd/>
            </a:ln>
          </p:spPr>
          <p:txBody>
            <a:bodyPr lIns="68569" tIns="34275" rIns="68569" bIns="34275"/>
            <a:lstStyle/>
            <a:p>
              <a:endParaRPr lang="en-US" sz="1425"/>
            </a:p>
          </p:txBody>
        </p:sp>
        <p:sp>
          <p:nvSpPr>
            <p:cNvPr id="78923" name="Shape 598"/>
            <p:cNvSpPr>
              <a:spLocks noChangeArrowheads="1"/>
            </p:cNvSpPr>
            <p:nvPr/>
          </p:nvSpPr>
          <p:spPr bwMode="auto">
            <a:xfrm>
              <a:off x="-2435875" y="2370138"/>
              <a:ext cx="82550" cy="88900"/>
            </a:xfrm>
            <a:prstGeom prst="ellipse">
              <a:avLst/>
            </a:prstGeom>
            <a:solidFill>
              <a:schemeClr val="accent2"/>
            </a:solidFill>
            <a:ln w="9525">
              <a:noFill/>
              <a:round/>
              <a:headEnd/>
              <a:tailEnd/>
            </a:ln>
          </p:spPr>
          <p:txBody>
            <a:bodyPr lIns="68569" tIns="34275" rIns="68569" bIns="34275"/>
            <a:lstStyle/>
            <a:p>
              <a:endParaRPr lang="en-US" sz="1800"/>
            </a:p>
          </p:txBody>
        </p:sp>
        <p:sp>
          <p:nvSpPr>
            <p:cNvPr id="78924" name="Shape 599"/>
            <p:cNvSpPr>
              <a:spLocks/>
            </p:cNvSpPr>
            <p:nvPr/>
          </p:nvSpPr>
          <p:spPr bwMode="auto">
            <a:xfrm>
              <a:off x="-2464450" y="2463800"/>
              <a:ext cx="119063" cy="119063"/>
            </a:xfrm>
            <a:custGeom>
              <a:avLst/>
              <a:gdLst>
                <a:gd name="T0" fmla="*/ 93750 w 120000"/>
                <a:gd name="T1" fmla="*/ 0 h 120000"/>
                <a:gd name="T2" fmla="*/ 75000 w 120000"/>
                <a:gd name="T3" fmla="*/ 7500 h 120000"/>
                <a:gd name="T4" fmla="*/ 56250 w 120000"/>
                <a:gd name="T5" fmla="*/ 3750 h 120000"/>
                <a:gd name="T6" fmla="*/ 52500 w 120000"/>
                <a:gd name="T7" fmla="*/ 0 h 120000"/>
                <a:gd name="T8" fmla="*/ 11250 w 120000"/>
                <a:gd name="T9" fmla="*/ 15000 h 120000"/>
                <a:gd name="T10" fmla="*/ 0 w 120000"/>
                <a:gd name="T11" fmla="*/ 41250 h 120000"/>
                <a:gd name="T12" fmla="*/ 3750 w 120000"/>
                <a:gd name="T13" fmla="*/ 120000 h 120000"/>
                <a:gd name="T14" fmla="*/ 120000 w 120000"/>
                <a:gd name="T15" fmla="*/ 120000 h 120000"/>
                <a:gd name="T16" fmla="*/ 116250 w 120000"/>
                <a:gd name="T17" fmla="*/ 18750 h 120000"/>
                <a:gd name="T18" fmla="*/ 112500 w 120000"/>
                <a:gd name="T19" fmla="*/ 7500 h 120000"/>
                <a:gd name="T20" fmla="*/ 93750 w 120000"/>
                <a:gd name="T21" fmla="*/ 0 h 1200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0000"/>
                <a:gd name="T34" fmla="*/ 0 h 120000"/>
                <a:gd name="T35" fmla="*/ 120000 w 120000"/>
                <a:gd name="T36" fmla="*/ 120000 h 1200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0000" h="120000" extrusionOk="0">
                  <a:moveTo>
                    <a:pt x="93750" y="0"/>
                  </a:moveTo>
                  <a:cubicBezTo>
                    <a:pt x="90000" y="3750"/>
                    <a:pt x="82500" y="7500"/>
                    <a:pt x="75000" y="7500"/>
                  </a:cubicBezTo>
                  <a:cubicBezTo>
                    <a:pt x="67500" y="7500"/>
                    <a:pt x="60000" y="7500"/>
                    <a:pt x="56250" y="3750"/>
                  </a:cubicBezTo>
                  <a:cubicBezTo>
                    <a:pt x="52500" y="0"/>
                    <a:pt x="52500" y="0"/>
                    <a:pt x="52500" y="0"/>
                  </a:cubicBezTo>
                  <a:cubicBezTo>
                    <a:pt x="26250" y="7500"/>
                    <a:pt x="11250" y="15000"/>
                    <a:pt x="11250" y="15000"/>
                  </a:cubicBezTo>
                  <a:cubicBezTo>
                    <a:pt x="3750" y="18750"/>
                    <a:pt x="0" y="22500"/>
                    <a:pt x="0" y="41250"/>
                  </a:cubicBezTo>
                  <a:cubicBezTo>
                    <a:pt x="0" y="90000"/>
                    <a:pt x="3750" y="97500"/>
                    <a:pt x="3750" y="120000"/>
                  </a:cubicBezTo>
                  <a:cubicBezTo>
                    <a:pt x="3750" y="120000"/>
                    <a:pt x="3750" y="120000"/>
                    <a:pt x="120000" y="120000"/>
                  </a:cubicBezTo>
                  <a:cubicBezTo>
                    <a:pt x="116250" y="97500"/>
                    <a:pt x="116250" y="75000"/>
                    <a:pt x="116250" y="18750"/>
                  </a:cubicBezTo>
                  <a:cubicBezTo>
                    <a:pt x="112500" y="15000"/>
                    <a:pt x="112500" y="11250"/>
                    <a:pt x="112500" y="7500"/>
                  </a:cubicBezTo>
                  <a:cubicBezTo>
                    <a:pt x="108750" y="3750"/>
                    <a:pt x="101250" y="3750"/>
                    <a:pt x="93750" y="0"/>
                  </a:cubicBezTo>
                </a:path>
              </a:pathLst>
            </a:custGeom>
            <a:solidFill>
              <a:schemeClr val="accent2"/>
            </a:solidFill>
            <a:ln w="9525">
              <a:noFill/>
              <a:round/>
              <a:headEnd/>
              <a:tailEnd/>
            </a:ln>
          </p:spPr>
          <p:txBody>
            <a:bodyPr lIns="68569" tIns="34275" rIns="68569" bIns="34275"/>
            <a:lstStyle/>
            <a:p>
              <a:endParaRPr lang="en-US" sz="1425"/>
            </a:p>
          </p:txBody>
        </p:sp>
        <p:sp>
          <p:nvSpPr>
            <p:cNvPr id="78925" name="Shape 600"/>
            <p:cNvSpPr>
              <a:spLocks/>
            </p:cNvSpPr>
            <p:nvPr/>
          </p:nvSpPr>
          <p:spPr bwMode="auto">
            <a:xfrm>
              <a:off x="-2327275" y="2470150"/>
              <a:ext cx="34924" cy="112713"/>
            </a:xfrm>
            <a:custGeom>
              <a:avLst/>
              <a:gdLst>
                <a:gd name="T0" fmla="*/ 0 w 120000"/>
                <a:gd name="T1" fmla="*/ 0 h 120000"/>
                <a:gd name="T2" fmla="*/ 13333 w 120000"/>
                <a:gd name="T3" fmla="*/ 12000 h 120000"/>
                <a:gd name="T4" fmla="*/ 26666 w 120000"/>
                <a:gd name="T5" fmla="*/ 120000 h 120000"/>
                <a:gd name="T6" fmla="*/ 93333 w 120000"/>
                <a:gd name="T7" fmla="*/ 120000 h 120000"/>
                <a:gd name="T8" fmla="*/ 120000 w 120000"/>
                <a:gd name="T9" fmla="*/ 36000 h 120000"/>
                <a:gd name="T10" fmla="*/ 120000 w 120000"/>
                <a:gd name="T11" fmla="*/ 36000 h 120000"/>
                <a:gd name="T12" fmla="*/ 80000 w 120000"/>
                <a:gd name="T13" fmla="*/ 8000 h 120000"/>
                <a:gd name="T14" fmla="*/ 0 w 120000"/>
                <a:gd name="T15" fmla="*/ 0 h 120000"/>
                <a:gd name="T16" fmla="*/ 0 60000 65536"/>
                <a:gd name="T17" fmla="*/ 0 60000 65536"/>
                <a:gd name="T18" fmla="*/ 0 60000 65536"/>
                <a:gd name="T19" fmla="*/ 0 60000 65536"/>
                <a:gd name="T20" fmla="*/ 0 60000 65536"/>
                <a:gd name="T21" fmla="*/ 0 60000 65536"/>
                <a:gd name="T22" fmla="*/ 0 60000 65536"/>
                <a:gd name="T23" fmla="*/ 0 60000 65536"/>
                <a:gd name="T24" fmla="*/ 0 w 120000"/>
                <a:gd name="T25" fmla="*/ 0 h 120000"/>
                <a:gd name="T26" fmla="*/ 120000 w 120000"/>
                <a:gd name="T27" fmla="*/ 120000 h 1200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0000" h="120000" extrusionOk="0">
                  <a:moveTo>
                    <a:pt x="0" y="0"/>
                  </a:moveTo>
                  <a:cubicBezTo>
                    <a:pt x="0" y="4000"/>
                    <a:pt x="0" y="8000"/>
                    <a:pt x="13333" y="12000"/>
                  </a:cubicBezTo>
                  <a:cubicBezTo>
                    <a:pt x="13333" y="72000"/>
                    <a:pt x="13333" y="96000"/>
                    <a:pt x="26666" y="120000"/>
                  </a:cubicBezTo>
                  <a:cubicBezTo>
                    <a:pt x="53333" y="120000"/>
                    <a:pt x="66666" y="120000"/>
                    <a:pt x="93333" y="120000"/>
                  </a:cubicBezTo>
                  <a:cubicBezTo>
                    <a:pt x="106666" y="48000"/>
                    <a:pt x="120000" y="36000"/>
                    <a:pt x="120000" y="36000"/>
                  </a:cubicBezTo>
                  <a:cubicBezTo>
                    <a:pt x="120000" y="36000"/>
                    <a:pt x="120000" y="36000"/>
                    <a:pt x="120000" y="36000"/>
                  </a:cubicBezTo>
                  <a:cubicBezTo>
                    <a:pt x="120000" y="16000"/>
                    <a:pt x="106666" y="12000"/>
                    <a:pt x="80000" y="8000"/>
                  </a:cubicBezTo>
                  <a:cubicBezTo>
                    <a:pt x="80000" y="8000"/>
                    <a:pt x="53333" y="4000"/>
                    <a:pt x="0" y="0"/>
                  </a:cubicBezTo>
                </a:path>
              </a:pathLst>
            </a:custGeom>
            <a:solidFill>
              <a:schemeClr val="accent2"/>
            </a:solidFill>
            <a:ln w="9525">
              <a:noFill/>
              <a:round/>
              <a:headEnd/>
              <a:tailEnd/>
            </a:ln>
          </p:spPr>
          <p:txBody>
            <a:bodyPr lIns="68569" tIns="34275" rIns="68569" bIns="34275"/>
            <a:lstStyle/>
            <a:p>
              <a:endParaRPr lang="en-US" sz="1425"/>
            </a:p>
          </p:txBody>
        </p:sp>
      </p:grpSp>
      <p:sp>
        <p:nvSpPr>
          <p:cNvPr id="78867" name="Shape 601"/>
          <p:cNvSpPr txBox="1">
            <a:spLocks noChangeArrowheads="1"/>
          </p:cNvSpPr>
          <p:nvPr/>
        </p:nvSpPr>
        <p:spPr bwMode="auto">
          <a:xfrm>
            <a:off x="1175148" y="1326357"/>
            <a:ext cx="841772" cy="230981"/>
          </a:xfrm>
          <a:prstGeom prst="rect">
            <a:avLst/>
          </a:prstGeom>
          <a:noFill/>
          <a:ln w="9525">
            <a:noFill/>
            <a:miter lim="800000"/>
            <a:headEnd/>
            <a:tailEnd/>
          </a:ln>
        </p:spPr>
        <p:txBody>
          <a:bodyPr lIns="68569" tIns="34275" rIns="68569" bIns="34275"/>
          <a:lstStyle/>
          <a:p>
            <a:pPr>
              <a:buSzPct val="25000"/>
            </a:pPr>
            <a:r>
              <a:rPr lang="en-US" sz="1425">
                <a:solidFill>
                  <a:srgbClr val="4D4F53"/>
                </a:solidFill>
              </a:rPr>
              <a:t>Clickstream</a:t>
            </a:r>
          </a:p>
        </p:txBody>
      </p:sp>
      <p:sp>
        <p:nvSpPr>
          <p:cNvPr id="78868" name="Shape 602"/>
          <p:cNvSpPr txBox="1">
            <a:spLocks noChangeArrowheads="1"/>
          </p:cNvSpPr>
          <p:nvPr/>
        </p:nvSpPr>
        <p:spPr bwMode="auto">
          <a:xfrm>
            <a:off x="1175147" y="1606154"/>
            <a:ext cx="887016" cy="230981"/>
          </a:xfrm>
          <a:prstGeom prst="rect">
            <a:avLst/>
          </a:prstGeom>
          <a:noFill/>
          <a:ln w="9525">
            <a:noFill/>
            <a:miter lim="800000"/>
            <a:headEnd/>
            <a:tailEnd/>
          </a:ln>
        </p:spPr>
        <p:txBody>
          <a:bodyPr lIns="68569" tIns="34275" rIns="68569" bIns="34275"/>
          <a:lstStyle/>
          <a:p>
            <a:pPr>
              <a:buSzPct val="25000"/>
            </a:pPr>
            <a:r>
              <a:rPr lang="en-US" sz="1425">
                <a:solidFill>
                  <a:srgbClr val="4D4F53"/>
                </a:solidFill>
              </a:rPr>
              <a:t>Sensor Data</a:t>
            </a:r>
          </a:p>
        </p:txBody>
      </p:sp>
      <p:sp>
        <p:nvSpPr>
          <p:cNvPr id="78869" name="Shape 603"/>
          <p:cNvSpPr txBox="1">
            <a:spLocks noChangeArrowheads="1"/>
          </p:cNvSpPr>
          <p:nvPr/>
        </p:nvSpPr>
        <p:spPr bwMode="auto">
          <a:xfrm>
            <a:off x="1175147" y="1922860"/>
            <a:ext cx="820341" cy="230981"/>
          </a:xfrm>
          <a:prstGeom prst="rect">
            <a:avLst/>
          </a:prstGeom>
          <a:noFill/>
          <a:ln w="9525">
            <a:noFill/>
            <a:miter lim="800000"/>
            <a:headEnd/>
            <a:tailEnd/>
          </a:ln>
        </p:spPr>
        <p:txBody>
          <a:bodyPr lIns="68569" tIns="34275" rIns="68569" bIns="34275"/>
          <a:lstStyle/>
          <a:p>
            <a:pPr>
              <a:buSzPct val="25000"/>
            </a:pPr>
            <a:r>
              <a:rPr lang="en-US" sz="1425">
                <a:solidFill>
                  <a:srgbClr val="4D4F53"/>
                </a:solidFill>
              </a:rPr>
              <a:t>Billing Data</a:t>
            </a:r>
          </a:p>
        </p:txBody>
      </p:sp>
      <p:sp>
        <p:nvSpPr>
          <p:cNvPr id="78870" name="Shape 604"/>
          <p:cNvSpPr txBox="1">
            <a:spLocks noChangeArrowheads="1"/>
          </p:cNvSpPr>
          <p:nvPr/>
        </p:nvSpPr>
        <p:spPr bwMode="auto">
          <a:xfrm>
            <a:off x="1175148" y="2636044"/>
            <a:ext cx="832247" cy="230981"/>
          </a:xfrm>
          <a:prstGeom prst="rect">
            <a:avLst/>
          </a:prstGeom>
          <a:noFill/>
          <a:ln w="9525">
            <a:noFill/>
            <a:miter lim="800000"/>
            <a:headEnd/>
            <a:tailEnd/>
          </a:ln>
        </p:spPr>
        <p:txBody>
          <a:bodyPr lIns="68569" tIns="34275" rIns="68569" bIns="34275"/>
          <a:lstStyle/>
          <a:p>
            <a:pPr>
              <a:buSzPct val="25000"/>
            </a:pPr>
            <a:r>
              <a:rPr lang="en-US" sz="1425">
                <a:solidFill>
                  <a:srgbClr val="4D4F53"/>
                </a:solidFill>
              </a:rPr>
              <a:t>CRM / ERP</a:t>
            </a:r>
          </a:p>
        </p:txBody>
      </p:sp>
      <p:sp>
        <p:nvSpPr>
          <p:cNvPr id="78871" name="Shape 605"/>
          <p:cNvSpPr txBox="1">
            <a:spLocks noChangeArrowheads="1"/>
          </p:cNvSpPr>
          <p:nvPr/>
        </p:nvSpPr>
        <p:spPr bwMode="auto">
          <a:xfrm>
            <a:off x="1175147" y="2268142"/>
            <a:ext cx="1104900" cy="230981"/>
          </a:xfrm>
          <a:prstGeom prst="rect">
            <a:avLst/>
          </a:prstGeom>
          <a:noFill/>
          <a:ln w="9525">
            <a:noFill/>
            <a:miter lim="800000"/>
            <a:headEnd/>
            <a:tailEnd/>
          </a:ln>
        </p:spPr>
        <p:txBody>
          <a:bodyPr lIns="68569" tIns="34275" rIns="68569" bIns="34275"/>
          <a:lstStyle/>
          <a:p>
            <a:pPr>
              <a:buSzPct val="25000"/>
            </a:pPr>
            <a:r>
              <a:rPr lang="en-US" sz="1425">
                <a:solidFill>
                  <a:srgbClr val="4D4F53"/>
                </a:solidFill>
              </a:rPr>
              <a:t>Product Catalog</a:t>
            </a:r>
          </a:p>
        </p:txBody>
      </p:sp>
      <p:sp>
        <p:nvSpPr>
          <p:cNvPr id="78872" name="Shape 606"/>
          <p:cNvSpPr txBox="1">
            <a:spLocks noChangeArrowheads="1"/>
          </p:cNvSpPr>
          <p:nvPr/>
        </p:nvSpPr>
        <p:spPr bwMode="auto">
          <a:xfrm>
            <a:off x="1175147" y="3012282"/>
            <a:ext cx="909638" cy="230981"/>
          </a:xfrm>
          <a:prstGeom prst="rect">
            <a:avLst/>
          </a:prstGeom>
          <a:noFill/>
          <a:ln w="9525">
            <a:noFill/>
            <a:miter lim="800000"/>
            <a:headEnd/>
            <a:tailEnd/>
          </a:ln>
        </p:spPr>
        <p:txBody>
          <a:bodyPr lIns="68569" tIns="34275" rIns="68569" bIns="34275"/>
          <a:lstStyle/>
          <a:p>
            <a:pPr>
              <a:buSzPct val="25000"/>
            </a:pPr>
            <a:r>
              <a:rPr lang="en-US" sz="1425">
                <a:solidFill>
                  <a:srgbClr val="4D4F53"/>
                </a:solidFill>
              </a:rPr>
              <a:t>Social Media</a:t>
            </a:r>
          </a:p>
        </p:txBody>
      </p:sp>
      <p:sp>
        <p:nvSpPr>
          <p:cNvPr id="78873" name="Shape 607"/>
          <p:cNvSpPr txBox="1">
            <a:spLocks noChangeArrowheads="1"/>
          </p:cNvSpPr>
          <p:nvPr/>
        </p:nvSpPr>
        <p:spPr bwMode="auto">
          <a:xfrm>
            <a:off x="1175148" y="3402807"/>
            <a:ext cx="864394" cy="230981"/>
          </a:xfrm>
          <a:prstGeom prst="rect">
            <a:avLst/>
          </a:prstGeom>
          <a:noFill/>
          <a:ln w="9525">
            <a:noFill/>
            <a:miter lim="800000"/>
            <a:headEnd/>
            <a:tailEnd/>
          </a:ln>
        </p:spPr>
        <p:txBody>
          <a:bodyPr lIns="68569" tIns="34275" rIns="68569" bIns="34275"/>
          <a:lstStyle/>
          <a:p>
            <a:pPr>
              <a:buSzPct val="25000"/>
            </a:pPr>
            <a:r>
              <a:rPr lang="en-US" sz="1425">
                <a:solidFill>
                  <a:srgbClr val="4D4F53"/>
                </a:solidFill>
              </a:rPr>
              <a:t>Server Logs</a:t>
            </a:r>
          </a:p>
        </p:txBody>
      </p:sp>
      <p:sp>
        <p:nvSpPr>
          <p:cNvPr id="78874" name="Shape 608"/>
          <p:cNvSpPr txBox="1">
            <a:spLocks noChangeArrowheads="1"/>
          </p:cNvSpPr>
          <p:nvPr/>
        </p:nvSpPr>
        <p:spPr bwMode="auto">
          <a:xfrm>
            <a:off x="1175148" y="3748088"/>
            <a:ext cx="1194197" cy="230981"/>
          </a:xfrm>
          <a:prstGeom prst="rect">
            <a:avLst/>
          </a:prstGeom>
          <a:noFill/>
          <a:ln w="9525">
            <a:noFill/>
            <a:miter lim="800000"/>
            <a:headEnd/>
            <a:tailEnd/>
          </a:ln>
        </p:spPr>
        <p:txBody>
          <a:bodyPr lIns="68569" tIns="34275" rIns="68569" bIns="34275"/>
          <a:lstStyle/>
          <a:p>
            <a:pPr>
              <a:buSzPct val="25000"/>
            </a:pPr>
            <a:r>
              <a:rPr lang="en-US" sz="1425">
                <a:solidFill>
                  <a:srgbClr val="4D4F53"/>
                </a:solidFill>
              </a:rPr>
              <a:t>Merchant Listings</a:t>
            </a:r>
          </a:p>
        </p:txBody>
      </p:sp>
      <p:sp>
        <p:nvSpPr>
          <p:cNvPr id="78875" name="Shape 609"/>
          <p:cNvSpPr txBox="1">
            <a:spLocks noChangeArrowheads="1"/>
          </p:cNvSpPr>
          <p:nvPr/>
        </p:nvSpPr>
        <p:spPr bwMode="auto">
          <a:xfrm>
            <a:off x="1175148" y="4094560"/>
            <a:ext cx="850106" cy="230981"/>
          </a:xfrm>
          <a:prstGeom prst="rect">
            <a:avLst/>
          </a:prstGeom>
          <a:noFill/>
          <a:ln w="9525">
            <a:noFill/>
            <a:miter lim="800000"/>
            <a:headEnd/>
            <a:tailEnd/>
          </a:ln>
        </p:spPr>
        <p:txBody>
          <a:bodyPr lIns="68569" tIns="34275" rIns="68569" bIns="34275"/>
          <a:lstStyle/>
          <a:p>
            <a:pPr>
              <a:buSzPct val="25000"/>
            </a:pPr>
            <a:r>
              <a:rPr lang="en-US" sz="1425">
                <a:solidFill>
                  <a:srgbClr val="4D4F53"/>
                </a:solidFill>
              </a:rPr>
              <a:t>Online Chat</a:t>
            </a:r>
          </a:p>
        </p:txBody>
      </p:sp>
      <p:grpSp>
        <p:nvGrpSpPr>
          <p:cNvPr id="78876" name="Shape 610"/>
          <p:cNvGrpSpPr>
            <a:grpSpLocks/>
          </p:cNvGrpSpPr>
          <p:nvPr/>
        </p:nvGrpSpPr>
        <p:grpSpPr bwMode="auto">
          <a:xfrm>
            <a:off x="683420" y="4073129"/>
            <a:ext cx="359569" cy="273844"/>
            <a:chOff x="2386" y="1032"/>
            <a:chExt cx="2904" cy="2226"/>
          </a:xfrm>
        </p:grpSpPr>
        <p:sp>
          <p:nvSpPr>
            <p:cNvPr id="78917" name="Shape 611"/>
            <p:cNvSpPr>
              <a:spLocks/>
            </p:cNvSpPr>
            <p:nvPr/>
          </p:nvSpPr>
          <p:spPr bwMode="auto">
            <a:xfrm>
              <a:off x="3450" y="1535"/>
              <a:ext cx="1839" cy="1723"/>
            </a:xfrm>
            <a:custGeom>
              <a:avLst/>
              <a:gdLst>
                <a:gd name="T0" fmla="*/ 105365 w 120000"/>
                <a:gd name="T1" fmla="*/ 12493 h 120000"/>
                <a:gd name="T2" fmla="*/ 93812 w 120000"/>
                <a:gd name="T3" fmla="*/ 0 h 120000"/>
                <a:gd name="T4" fmla="*/ 101514 w 120000"/>
                <a:gd name="T5" fmla="*/ 24328 h 120000"/>
                <a:gd name="T6" fmla="*/ 90269 w 120000"/>
                <a:gd name="T7" fmla="*/ 64438 h 120000"/>
                <a:gd name="T8" fmla="*/ 58228 w 120000"/>
                <a:gd name="T9" fmla="*/ 90410 h 120000"/>
                <a:gd name="T10" fmla="*/ 16174 w 120000"/>
                <a:gd name="T11" fmla="*/ 99945 h 120000"/>
                <a:gd name="T12" fmla="*/ 154 w 120000"/>
                <a:gd name="T13" fmla="*/ 98630 h 120000"/>
                <a:gd name="T14" fmla="*/ 0 w 120000"/>
                <a:gd name="T15" fmla="*/ 98630 h 120000"/>
                <a:gd name="T16" fmla="*/ 49139 w 120000"/>
                <a:gd name="T17" fmla="*/ 104219 h 120000"/>
                <a:gd name="T18" fmla="*/ 67163 w 120000"/>
                <a:gd name="T19" fmla="*/ 110136 h 120000"/>
                <a:gd name="T20" fmla="*/ 80564 w 120000"/>
                <a:gd name="T21" fmla="*/ 119999 h 120000"/>
                <a:gd name="T22" fmla="*/ 76867 w 120000"/>
                <a:gd name="T23" fmla="*/ 100273 h 120000"/>
                <a:gd name="T24" fmla="*/ 78716 w 120000"/>
                <a:gd name="T25" fmla="*/ 95835 h 120000"/>
                <a:gd name="T26" fmla="*/ 102284 w 120000"/>
                <a:gd name="T27" fmla="*/ 77260 h 120000"/>
                <a:gd name="T28" fmla="*/ 105365 w 120000"/>
                <a:gd name="T29" fmla="*/ 12493 h 1200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0000"/>
                <a:gd name="T46" fmla="*/ 0 h 120000"/>
                <a:gd name="T47" fmla="*/ 120000 w 120000"/>
                <a:gd name="T48" fmla="*/ 120000 h 1200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0000" h="120000" extrusionOk="0">
                  <a:moveTo>
                    <a:pt x="105365" y="12493"/>
                  </a:moveTo>
                  <a:cubicBezTo>
                    <a:pt x="101976" y="7561"/>
                    <a:pt x="98125" y="3452"/>
                    <a:pt x="93812" y="0"/>
                  </a:cubicBezTo>
                  <a:cubicBezTo>
                    <a:pt x="98279" y="7561"/>
                    <a:pt x="100898" y="15780"/>
                    <a:pt x="101514" y="24328"/>
                  </a:cubicBezTo>
                  <a:cubicBezTo>
                    <a:pt x="102747" y="38301"/>
                    <a:pt x="98741" y="52109"/>
                    <a:pt x="90269" y="64438"/>
                  </a:cubicBezTo>
                  <a:cubicBezTo>
                    <a:pt x="82413" y="75452"/>
                    <a:pt x="71938" y="84000"/>
                    <a:pt x="58228" y="90410"/>
                  </a:cubicBezTo>
                  <a:cubicBezTo>
                    <a:pt x="44672" y="96821"/>
                    <a:pt x="30500" y="99945"/>
                    <a:pt x="16174" y="99945"/>
                  </a:cubicBezTo>
                  <a:cubicBezTo>
                    <a:pt x="10937" y="99945"/>
                    <a:pt x="5545" y="99616"/>
                    <a:pt x="154" y="98630"/>
                  </a:cubicBezTo>
                  <a:cubicBezTo>
                    <a:pt x="154" y="98630"/>
                    <a:pt x="154" y="98630"/>
                    <a:pt x="0" y="98630"/>
                  </a:cubicBezTo>
                  <a:cubicBezTo>
                    <a:pt x="15866" y="105041"/>
                    <a:pt x="32349" y="107013"/>
                    <a:pt x="49139" y="104219"/>
                  </a:cubicBezTo>
                  <a:cubicBezTo>
                    <a:pt x="56688" y="102904"/>
                    <a:pt x="61925" y="106027"/>
                    <a:pt x="67163" y="110136"/>
                  </a:cubicBezTo>
                  <a:cubicBezTo>
                    <a:pt x="71322" y="113260"/>
                    <a:pt x="75635" y="116383"/>
                    <a:pt x="80564" y="119999"/>
                  </a:cubicBezTo>
                  <a:cubicBezTo>
                    <a:pt x="79178" y="112602"/>
                    <a:pt x="78254" y="106356"/>
                    <a:pt x="76867" y="100273"/>
                  </a:cubicBezTo>
                  <a:cubicBezTo>
                    <a:pt x="76405" y="97972"/>
                    <a:pt x="76867" y="96986"/>
                    <a:pt x="78716" y="95835"/>
                  </a:cubicBezTo>
                  <a:cubicBezTo>
                    <a:pt x="87342" y="90739"/>
                    <a:pt x="95661" y="84986"/>
                    <a:pt x="102284" y="77260"/>
                  </a:cubicBezTo>
                  <a:cubicBezTo>
                    <a:pt x="118767" y="58027"/>
                    <a:pt x="120000" y="33041"/>
                    <a:pt x="105365" y="12493"/>
                  </a:cubicBezTo>
                  <a:close/>
                </a:path>
              </a:pathLst>
            </a:custGeom>
            <a:solidFill>
              <a:srgbClr val="3B6E8E"/>
            </a:solidFill>
            <a:ln w="9525">
              <a:noFill/>
              <a:round/>
              <a:headEnd/>
              <a:tailEnd/>
            </a:ln>
          </p:spPr>
          <p:txBody>
            <a:bodyPr lIns="68569" tIns="34275" rIns="68569" bIns="34275"/>
            <a:lstStyle/>
            <a:p>
              <a:endParaRPr lang="en-US" sz="1425"/>
            </a:p>
          </p:txBody>
        </p:sp>
        <p:sp>
          <p:nvSpPr>
            <p:cNvPr id="78918" name="Shape 612"/>
            <p:cNvSpPr>
              <a:spLocks/>
            </p:cNvSpPr>
            <p:nvPr/>
          </p:nvSpPr>
          <p:spPr bwMode="auto">
            <a:xfrm>
              <a:off x="2386" y="1032"/>
              <a:ext cx="2513" cy="2033"/>
            </a:xfrm>
            <a:custGeom>
              <a:avLst/>
              <a:gdLst>
                <a:gd name="T0" fmla="*/ 105112 w 120000"/>
                <a:gd name="T1" fmla="*/ 19512 h 120000"/>
                <a:gd name="T2" fmla="*/ 38684 w 120000"/>
                <a:gd name="T3" fmla="*/ 111637 h 120000"/>
                <a:gd name="T4" fmla="*/ 45000 w 120000"/>
                <a:gd name="T5" fmla="*/ 107038 h 120000"/>
                <a:gd name="T6" fmla="*/ 48270 w 120000"/>
                <a:gd name="T7" fmla="*/ 106341 h 120000"/>
                <a:gd name="T8" fmla="*/ 51879 w 120000"/>
                <a:gd name="T9" fmla="*/ 106759 h 120000"/>
                <a:gd name="T10" fmla="*/ 62142 w 120000"/>
                <a:gd name="T11" fmla="*/ 107735 h 120000"/>
                <a:gd name="T12" fmla="*/ 71842 w 120000"/>
                <a:gd name="T13" fmla="*/ 107038 h 120000"/>
                <a:gd name="T14" fmla="*/ 81315 w 120000"/>
                <a:gd name="T15" fmla="*/ 104668 h 120000"/>
                <a:gd name="T16" fmla="*/ 91240 w 120000"/>
                <a:gd name="T17" fmla="*/ 100209 h 120000"/>
                <a:gd name="T18" fmla="*/ 116842 w 120000"/>
                <a:gd name="T19" fmla="*/ 71358 h 120000"/>
                <a:gd name="T20" fmla="*/ 102631 w 120000"/>
                <a:gd name="T21" fmla="*/ 55470 h 120000"/>
                <a:gd name="T22" fmla="*/ 102180 w 120000"/>
                <a:gd name="T23" fmla="*/ 57979 h 120000"/>
                <a:gd name="T24" fmla="*/ 101278 w 120000"/>
                <a:gd name="T25" fmla="*/ 60348 h 120000"/>
                <a:gd name="T26" fmla="*/ 100150 w 120000"/>
                <a:gd name="T27" fmla="*/ 62578 h 120000"/>
                <a:gd name="T28" fmla="*/ 98684 w 120000"/>
                <a:gd name="T29" fmla="*/ 64250 h 120000"/>
                <a:gd name="T30" fmla="*/ 96879 w 120000"/>
                <a:gd name="T31" fmla="*/ 65783 h 120000"/>
                <a:gd name="T32" fmla="*/ 94962 w 120000"/>
                <a:gd name="T33" fmla="*/ 66759 h 120000"/>
                <a:gd name="T34" fmla="*/ 92819 w 120000"/>
                <a:gd name="T35" fmla="*/ 67177 h 120000"/>
                <a:gd name="T36" fmla="*/ 84473 w 120000"/>
                <a:gd name="T37" fmla="*/ 63832 h 120000"/>
                <a:gd name="T38" fmla="*/ 81315 w 120000"/>
                <a:gd name="T39" fmla="*/ 51149 h 120000"/>
                <a:gd name="T40" fmla="*/ 81879 w 120000"/>
                <a:gd name="T41" fmla="*/ 48641 h 120000"/>
                <a:gd name="T42" fmla="*/ 82894 w 120000"/>
                <a:gd name="T43" fmla="*/ 46411 h 120000"/>
                <a:gd name="T44" fmla="*/ 84248 w 120000"/>
                <a:gd name="T45" fmla="*/ 44459 h 120000"/>
                <a:gd name="T46" fmla="*/ 85827 w 120000"/>
                <a:gd name="T47" fmla="*/ 42787 h 120000"/>
                <a:gd name="T48" fmla="*/ 87744 w 120000"/>
                <a:gd name="T49" fmla="*/ 41533 h 120000"/>
                <a:gd name="T50" fmla="*/ 89774 w 120000"/>
                <a:gd name="T51" fmla="*/ 40836 h 120000"/>
                <a:gd name="T52" fmla="*/ 92030 w 120000"/>
                <a:gd name="T53" fmla="*/ 40557 h 120000"/>
                <a:gd name="T54" fmla="*/ 102631 w 120000"/>
                <a:gd name="T55" fmla="*/ 54912 h 120000"/>
                <a:gd name="T56" fmla="*/ 68571 w 120000"/>
                <a:gd name="T57" fmla="*/ 63832 h 120000"/>
                <a:gd name="T58" fmla="*/ 60338 w 120000"/>
                <a:gd name="T59" fmla="*/ 67317 h 120000"/>
                <a:gd name="T60" fmla="*/ 58308 w 120000"/>
                <a:gd name="T61" fmla="*/ 66759 h 120000"/>
                <a:gd name="T62" fmla="*/ 56503 w 120000"/>
                <a:gd name="T63" fmla="*/ 65783 h 120000"/>
                <a:gd name="T64" fmla="*/ 54699 w 120000"/>
                <a:gd name="T65" fmla="*/ 64529 h 120000"/>
                <a:gd name="T66" fmla="*/ 53233 w 120000"/>
                <a:gd name="T67" fmla="*/ 62717 h 120000"/>
                <a:gd name="T68" fmla="*/ 51992 w 120000"/>
                <a:gd name="T69" fmla="*/ 60627 h 120000"/>
                <a:gd name="T70" fmla="*/ 51090 w 120000"/>
                <a:gd name="T71" fmla="*/ 58257 h 120000"/>
                <a:gd name="T72" fmla="*/ 50639 w 120000"/>
                <a:gd name="T73" fmla="*/ 55609 h 120000"/>
                <a:gd name="T74" fmla="*/ 60225 w 120000"/>
                <a:gd name="T75" fmla="*/ 40696 h 120000"/>
                <a:gd name="T76" fmla="*/ 63045 w 120000"/>
                <a:gd name="T77" fmla="*/ 40836 h 120000"/>
                <a:gd name="T78" fmla="*/ 65075 w 120000"/>
                <a:gd name="T79" fmla="*/ 41393 h 120000"/>
                <a:gd name="T80" fmla="*/ 66992 w 120000"/>
                <a:gd name="T81" fmla="*/ 42508 h 120000"/>
                <a:gd name="T82" fmla="*/ 68571 w 120000"/>
                <a:gd name="T83" fmla="*/ 43902 h 120000"/>
                <a:gd name="T84" fmla="*/ 70037 w 120000"/>
                <a:gd name="T85" fmla="*/ 45853 h 120000"/>
                <a:gd name="T86" fmla="*/ 71052 w 120000"/>
                <a:gd name="T87" fmla="*/ 47944 h 120000"/>
                <a:gd name="T88" fmla="*/ 71842 w 120000"/>
                <a:gd name="T89" fmla="*/ 50452 h 120000"/>
                <a:gd name="T90" fmla="*/ 72067 w 120000"/>
                <a:gd name="T91" fmla="*/ 53101 h 120000"/>
                <a:gd name="T92" fmla="*/ 25827 w 120000"/>
                <a:gd name="T93" fmla="*/ 42090 h 120000"/>
                <a:gd name="T94" fmla="*/ 28872 w 120000"/>
                <a:gd name="T95" fmla="*/ 40836 h 120000"/>
                <a:gd name="T96" fmla="*/ 31804 w 120000"/>
                <a:gd name="T97" fmla="*/ 40696 h 120000"/>
                <a:gd name="T98" fmla="*/ 33947 w 120000"/>
                <a:gd name="T99" fmla="*/ 41254 h 120000"/>
                <a:gd name="T100" fmla="*/ 35977 w 120000"/>
                <a:gd name="T101" fmla="*/ 42229 h 120000"/>
                <a:gd name="T102" fmla="*/ 37781 w 120000"/>
                <a:gd name="T103" fmla="*/ 43623 h 120000"/>
                <a:gd name="T104" fmla="*/ 39248 w 120000"/>
                <a:gd name="T105" fmla="*/ 45435 h 120000"/>
                <a:gd name="T106" fmla="*/ 40375 w 120000"/>
                <a:gd name="T107" fmla="*/ 47526 h 120000"/>
                <a:gd name="T108" fmla="*/ 41278 w 120000"/>
                <a:gd name="T109" fmla="*/ 49895 h 120000"/>
                <a:gd name="T110" fmla="*/ 41729 w 120000"/>
                <a:gd name="T111" fmla="*/ 52543 h 120000"/>
                <a:gd name="T112" fmla="*/ 40488 w 120000"/>
                <a:gd name="T113" fmla="*/ 60209 h 120000"/>
                <a:gd name="T114" fmla="*/ 30000 w 120000"/>
                <a:gd name="T115" fmla="*/ 67177 h 120000"/>
                <a:gd name="T116" fmla="*/ 27857 w 120000"/>
                <a:gd name="T117" fmla="*/ 66759 h 120000"/>
                <a:gd name="T118" fmla="*/ 24360 w 120000"/>
                <a:gd name="T119" fmla="*/ 43344 h 12000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20000"/>
                <a:gd name="T181" fmla="*/ 0 h 120000"/>
                <a:gd name="T182" fmla="*/ 120000 w 120000"/>
                <a:gd name="T183" fmla="*/ 120000 h 12000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20000" h="120000" extrusionOk="0">
                  <a:moveTo>
                    <a:pt x="119887" y="51010"/>
                  </a:moveTo>
                  <a:cubicBezTo>
                    <a:pt x="119323" y="44181"/>
                    <a:pt x="117406" y="37491"/>
                    <a:pt x="114022" y="31219"/>
                  </a:cubicBezTo>
                  <a:cubicBezTo>
                    <a:pt x="113345" y="30104"/>
                    <a:pt x="112669" y="28989"/>
                    <a:pt x="111992" y="27874"/>
                  </a:cubicBezTo>
                  <a:cubicBezTo>
                    <a:pt x="110977" y="26341"/>
                    <a:pt x="109736" y="24668"/>
                    <a:pt x="108496" y="23135"/>
                  </a:cubicBezTo>
                  <a:cubicBezTo>
                    <a:pt x="107932" y="22578"/>
                    <a:pt x="107368" y="21881"/>
                    <a:pt x="106804" y="21324"/>
                  </a:cubicBezTo>
                  <a:cubicBezTo>
                    <a:pt x="106240" y="20627"/>
                    <a:pt x="105676" y="20069"/>
                    <a:pt x="105112" y="19512"/>
                  </a:cubicBezTo>
                  <a:cubicBezTo>
                    <a:pt x="105112" y="19512"/>
                    <a:pt x="105112" y="19512"/>
                    <a:pt x="105112" y="19512"/>
                  </a:cubicBezTo>
                  <a:cubicBezTo>
                    <a:pt x="105112" y="19512"/>
                    <a:pt x="105112" y="19512"/>
                    <a:pt x="105112" y="19512"/>
                  </a:cubicBezTo>
                  <a:cubicBezTo>
                    <a:pt x="96090" y="10174"/>
                    <a:pt x="85601" y="5017"/>
                    <a:pt x="73872" y="2787"/>
                  </a:cubicBezTo>
                  <a:cubicBezTo>
                    <a:pt x="60112" y="0"/>
                    <a:pt x="46466" y="1672"/>
                    <a:pt x="33496" y="8222"/>
                  </a:cubicBezTo>
                  <a:cubicBezTo>
                    <a:pt x="24473" y="12682"/>
                    <a:pt x="16578" y="19233"/>
                    <a:pt x="10714" y="28850"/>
                  </a:cubicBezTo>
                  <a:cubicBezTo>
                    <a:pt x="0" y="46271"/>
                    <a:pt x="902" y="67595"/>
                    <a:pt x="12969" y="83763"/>
                  </a:cubicBezTo>
                  <a:cubicBezTo>
                    <a:pt x="17819" y="90452"/>
                    <a:pt x="23909" y="95191"/>
                    <a:pt x="30225" y="99651"/>
                  </a:cubicBezTo>
                  <a:cubicBezTo>
                    <a:pt x="31578" y="100487"/>
                    <a:pt x="31917" y="101463"/>
                    <a:pt x="31578" y="103275"/>
                  </a:cubicBezTo>
                  <a:cubicBezTo>
                    <a:pt x="30563" y="108571"/>
                    <a:pt x="29887" y="113867"/>
                    <a:pt x="28872" y="120000"/>
                  </a:cubicBezTo>
                  <a:cubicBezTo>
                    <a:pt x="32481" y="117073"/>
                    <a:pt x="35639" y="114285"/>
                    <a:pt x="38684" y="111637"/>
                  </a:cubicBezTo>
                  <a:cubicBezTo>
                    <a:pt x="40150" y="110522"/>
                    <a:pt x="41052" y="109128"/>
                    <a:pt x="42293" y="108292"/>
                  </a:cubicBezTo>
                  <a:cubicBezTo>
                    <a:pt x="42406" y="108292"/>
                    <a:pt x="42518" y="108153"/>
                    <a:pt x="42631" y="108153"/>
                  </a:cubicBezTo>
                  <a:cubicBezTo>
                    <a:pt x="42744" y="108013"/>
                    <a:pt x="42857" y="108013"/>
                    <a:pt x="42969" y="107874"/>
                  </a:cubicBezTo>
                  <a:cubicBezTo>
                    <a:pt x="43195" y="107735"/>
                    <a:pt x="43308" y="107735"/>
                    <a:pt x="43421" y="107595"/>
                  </a:cubicBezTo>
                  <a:cubicBezTo>
                    <a:pt x="43533" y="107595"/>
                    <a:pt x="43646" y="107595"/>
                    <a:pt x="43759" y="107456"/>
                  </a:cubicBezTo>
                  <a:cubicBezTo>
                    <a:pt x="43872" y="107456"/>
                    <a:pt x="44097" y="107317"/>
                    <a:pt x="44210" y="107317"/>
                  </a:cubicBezTo>
                  <a:cubicBezTo>
                    <a:pt x="44323" y="107177"/>
                    <a:pt x="44436" y="107177"/>
                    <a:pt x="44548" y="107177"/>
                  </a:cubicBezTo>
                  <a:cubicBezTo>
                    <a:pt x="44661" y="107038"/>
                    <a:pt x="44774" y="107038"/>
                    <a:pt x="45000" y="107038"/>
                  </a:cubicBezTo>
                  <a:cubicBezTo>
                    <a:pt x="45112" y="106898"/>
                    <a:pt x="45225" y="106898"/>
                    <a:pt x="45338" y="106898"/>
                  </a:cubicBezTo>
                  <a:cubicBezTo>
                    <a:pt x="45451" y="106759"/>
                    <a:pt x="45676" y="106759"/>
                    <a:pt x="45789" y="106759"/>
                  </a:cubicBezTo>
                  <a:cubicBezTo>
                    <a:pt x="45902" y="106759"/>
                    <a:pt x="46015" y="106620"/>
                    <a:pt x="46127" y="106620"/>
                  </a:cubicBezTo>
                  <a:cubicBezTo>
                    <a:pt x="46353" y="106620"/>
                    <a:pt x="46466" y="106620"/>
                    <a:pt x="46578" y="106620"/>
                  </a:cubicBezTo>
                  <a:cubicBezTo>
                    <a:pt x="46691" y="106480"/>
                    <a:pt x="46917" y="106480"/>
                    <a:pt x="47030" y="106480"/>
                  </a:cubicBezTo>
                  <a:cubicBezTo>
                    <a:pt x="47142" y="106480"/>
                    <a:pt x="47255" y="106480"/>
                    <a:pt x="47481" y="106480"/>
                  </a:cubicBezTo>
                  <a:cubicBezTo>
                    <a:pt x="47593" y="106480"/>
                    <a:pt x="47706" y="106480"/>
                    <a:pt x="47932" y="106480"/>
                  </a:cubicBezTo>
                  <a:cubicBezTo>
                    <a:pt x="48045" y="106341"/>
                    <a:pt x="48157" y="106341"/>
                    <a:pt x="48270" y="106341"/>
                  </a:cubicBezTo>
                  <a:cubicBezTo>
                    <a:pt x="48496" y="106341"/>
                    <a:pt x="48609" y="106341"/>
                    <a:pt x="48834" y="106341"/>
                  </a:cubicBezTo>
                  <a:cubicBezTo>
                    <a:pt x="48947" y="106341"/>
                    <a:pt x="48947" y="106341"/>
                    <a:pt x="49060" y="106341"/>
                  </a:cubicBezTo>
                  <a:cubicBezTo>
                    <a:pt x="49285" y="106480"/>
                    <a:pt x="49511" y="106480"/>
                    <a:pt x="49624" y="106480"/>
                  </a:cubicBezTo>
                  <a:cubicBezTo>
                    <a:pt x="49736" y="106480"/>
                    <a:pt x="49849" y="106480"/>
                    <a:pt x="49962" y="106480"/>
                  </a:cubicBezTo>
                  <a:cubicBezTo>
                    <a:pt x="50187" y="106480"/>
                    <a:pt x="50413" y="106480"/>
                    <a:pt x="50639" y="106480"/>
                  </a:cubicBezTo>
                  <a:cubicBezTo>
                    <a:pt x="50751" y="106480"/>
                    <a:pt x="50751" y="106620"/>
                    <a:pt x="50864" y="106620"/>
                  </a:cubicBezTo>
                  <a:cubicBezTo>
                    <a:pt x="51203" y="106620"/>
                    <a:pt x="51541" y="106620"/>
                    <a:pt x="51879" y="106759"/>
                  </a:cubicBezTo>
                  <a:cubicBezTo>
                    <a:pt x="51879" y="106759"/>
                    <a:pt x="51879" y="106759"/>
                    <a:pt x="51879" y="106759"/>
                  </a:cubicBezTo>
                  <a:cubicBezTo>
                    <a:pt x="52669" y="106898"/>
                    <a:pt x="53458" y="107038"/>
                    <a:pt x="54248" y="107177"/>
                  </a:cubicBezTo>
                  <a:cubicBezTo>
                    <a:pt x="54248" y="107177"/>
                    <a:pt x="54360" y="107177"/>
                    <a:pt x="54473" y="107177"/>
                  </a:cubicBezTo>
                  <a:cubicBezTo>
                    <a:pt x="55150" y="107317"/>
                    <a:pt x="55939" y="107317"/>
                    <a:pt x="56729" y="107456"/>
                  </a:cubicBezTo>
                  <a:cubicBezTo>
                    <a:pt x="56842" y="107456"/>
                    <a:pt x="56954" y="107456"/>
                    <a:pt x="57067" y="107456"/>
                  </a:cubicBezTo>
                  <a:cubicBezTo>
                    <a:pt x="57744" y="107595"/>
                    <a:pt x="58533" y="107595"/>
                    <a:pt x="59210" y="107595"/>
                  </a:cubicBezTo>
                  <a:cubicBezTo>
                    <a:pt x="59323" y="107595"/>
                    <a:pt x="59436" y="107735"/>
                    <a:pt x="59548" y="107735"/>
                  </a:cubicBezTo>
                  <a:cubicBezTo>
                    <a:pt x="60338" y="107735"/>
                    <a:pt x="61015" y="107735"/>
                    <a:pt x="61804" y="107735"/>
                  </a:cubicBezTo>
                  <a:cubicBezTo>
                    <a:pt x="61917" y="107735"/>
                    <a:pt x="62030" y="107735"/>
                    <a:pt x="62142" y="107735"/>
                  </a:cubicBezTo>
                  <a:cubicBezTo>
                    <a:pt x="62368" y="107735"/>
                    <a:pt x="62593" y="107735"/>
                    <a:pt x="62706" y="107735"/>
                  </a:cubicBezTo>
                  <a:cubicBezTo>
                    <a:pt x="63270" y="107735"/>
                    <a:pt x="63721" y="107735"/>
                    <a:pt x="64172" y="107735"/>
                  </a:cubicBezTo>
                  <a:cubicBezTo>
                    <a:pt x="64285" y="107735"/>
                    <a:pt x="64398" y="107735"/>
                    <a:pt x="64511" y="107735"/>
                  </a:cubicBezTo>
                  <a:cubicBezTo>
                    <a:pt x="65187" y="107735"/>
                    <a:pt x="65977" y="107735"/>
                    <a:pt x="66766" y="107595"/>
                  </a:cubicBezTo>
                  <a:cubicBezTo>
                    <a:pt x="66879" y="107595"/>
                    <a:pt x="67105" y="107595"/>
                    <a:pt x="67330" y="107595"/>
                  </a:cubicBezTo>
                  <a:cubicBezTo>
                    <a:pt x="67894" y="107595"/>
                    <a:pt x="68458" y="107456"/>
                    <a:pt x="69022" y="107456"/>
                  </a:cubicBezTo>
                  <a:cubicBezTo>
                    <a:pt x="69248" y="107456"/>
                    <a:pt x="69473" y="107317"/>
                    <a:pt x="69699" y="107317"/>
                  </a:cubicBezTo>
                  <a:cubicBezTo>
                    <a:pt x="70375" y="107177"/>
                    <a:pt x="71165" y="107177"/>
                    <a:pt x="71842" y="107038"/>
                  </a:cubicBezTo>
                  <a:cubicBezTo>
                    <a:pt x="71954" y="107038"/>
                    <a:pt x="71954" y="107038"/>
                    <a:pt x="72067" y="107038"/>
                  </a:cubicBezTo>
                  <a:cubicBezTo>
                    <a:pt x="72744" y="106898"/>
                    <a:pt x="73421" y="106759"/>
                    <a:pt x="74097" y="106620"/>
                  </a:cubicBezTo>
                  <a:cubicBezTo>
                    <a:pt x="74323" y="106620"/>
                    <a:pt x="74548" y="106480"/>
                    <a:pt x="74774" y="106480"/>
                  </a:cubicBezTo>
                  <a:cubicBezTo>
                    <a:pt x="75338" y="106341"/>
                    <a:pt x="75902" y="106202"/>
                    <a:pt x="76466" y="106062"/>
                  </a:cubicBezTo>
                  <a:cubicBezTo>
                    <a:pt x="76578" y="106062"/>
                    <a:pt x="76804" y="105923"/>
                    <a:pt x="77030" y="105923"/>
                  </a:cubicBezTo>
                  <a:cubicBezTo>
                    <a:pt x="77706" y="105783"/>
                    <a:pt x="78383" y="105505"/>
                    <a:pt x="79172" y="105365"/>
                  </a:cubicBezTo>
                  <a:cubicBezTo>
                    <a:pt x="79285" y="105226"/>
                    <a:pt x="79398" y="105226"/>
                    <a:pt x="79624" y="105226"/>
                  </a:cubicBezTo>
                  <a:cubicBezTo>
                    <a:pt x="80187" y="104947"/>
                    <a:pt x="80751" y="104808"/>
                    <a:pt x="81315" y="104668"/>
                  </a:cubicBezTo>
                  <a:cubicBezTo>
                    <a:pt x="81541" y="104529"/>
                    <a:pt x="81766" y="104529"/>
                    <a:pt x="81992" y="104390"/>
                  </a:cubicBezTo>
                  <a:cubicBezTo>
                    <a:pt x="82556" y="104111"/>
                    <a:pt x="83233" y="103972"/>
                    <a:pt x="83796" y="103693"/>
                  </a:cubicBezTo>
                  <a:cubicBezTo>
                    <a:pt x="83909" y="103693"/>
                    <a:pt x="84022" y="103693"/>
                    <a:pt x="84135" y="103554"/>
                  </a:cubicBezTo>
                  <a:cubicBezTo>
                    <a:pt x="84924" y="103275"/>
                    <a:pt x="85601" y="102996"/>
                    <a:pt x="86278" y="102717"/>
                  </a:cubicBezTo>
                  <a:cubicBezTo>
                    <a:pt x="86503" y="102578"/>
                    <a:pt x="86729" y="102439"/>
                    <a:pt x="86842" y="102439"/>
                  </a:cubicBezTo>
                  <a:cubicBezTo>
                    <a:pt x="87406" y="102160"/>
                    <a:pt x="87969" y="101881"/>
                    <a:pt x="88533" y="101602"/>
                  </a:cubicBezTo>
                  <a:cubicBezTo>
                    <a:pt x="88759" y="101602"/>
                    <a:pt x="88984" y="101463"/>
                    <a:pt x="89097" y="101324"/>
                  </a:cubicBezTo>
                  <a:cubicBezTo>
                    <a:pt x="89887" y="101045"/>
                    <a:pt x="90563" y="100627"/>
                    <a:pt x="91240" y="100209"/>
                  </a:cubicBezTo>
                  <a:cubicBezTo>
                    <a:pt x="91240" y="100209"/>
                    <a:pt x="91240" y="100209"/>
                    <a:pt x="91240" y="100209"/>
                  </a:cubicBezTo>
                  <a:cubicBezTo>
                    <a:pt x="92819" y="99372"/>
                    <a:pt x="94398" y="98536"/>
                    <a:pt x="95864" y="97560"/>
                  </a:cubicBezTo>
                  <a:cubicBezTo>
                    <a:pt x="96879" y="96864"/>
                    <a:pt x="97894" y="96167"/>
                    <a:pt x="98796" y="95470"/>
                  </a:cubicBezTo>
                  <a:cubicBezTo>
                    <a:pt x="99812" y="94773"/>
                    <a:pt x="100714" y="93937"/>
                    <a:pt x="101616" y="93240"/>
                  </a:cubicBezTo>
                  <a:cubicBezTo>
                    <a:pt x="103421" y="91567"/>
                    <a:pt x="105225" y="89895"/>
                    <a:pt x="106917" y="88083"/>
                  </a:cubicBezTo>
                  <a:cubicBezTo>
                    <a:pt x="108947" y="85714"/>
                    <a:pt x="110864" y="83205"/>
                    <a:pt x="112556" y="80278"/>
                  </a:cubicBezTo>
                  <a:cubicBezTo>
                    <a:pt x="114022" y="77909"/>
                    <a:pt x="115150" y="75679"/>
                    <a:pt x="116165" y="73170"/>
                  </a:cubicBezTo>
                  <a:cubicBezTo>
                    <a:pt x="116390" y="72613"/>
                    <a:pt x="116616" y="72055"/>
                    <a:pt x="116842" y="71358"/>
                  </a:cubicBezTo>
                  <a:cubicBezTo>
                    <a:pt x="117293" y="70243"/>
                    <a:pt x="117744" y="68989"/>
                    <a:pt x="118082" y="67735"/>
                  </a:cubicBezTo>
                  <a:cubicBezTo>
                    <a:pt x="118646" y="65923"/>
                    <a:pt x="118984" y="63972"/>
                    <a:pt x="119323" y="62160"/>
                  </a:cubicBezTo>
                  <a:cubicBezTo>
                    <a:pt x="119548" y="60905"/>
                    <a:pt x="119661" y="59651"/>
                    <a:pt x="119774" y="58397"/>
                  </a:cubicBezTo>
                  <a:cubicBezTo>
                    <a:pt x="119887" y="57839"/>
                    <a:pt x="119887" y="57142"/>
                    <a:pt x="119887" y="56585"/>
                  </a:cubicBezTo>
                  <a:cubicBezTo>
                    <a:pt x="120000" y="55888"/>
                    <a:pt x="120000" y="55331"/>
                    <a:pt x="120000" y="54634"/>
                  </a:cubicBezTo>
                  <a:cubicBezTo>
                    <a:pt x="120000" y="53379"/>
                    <a:pt x="119887" y="52125"/>
                    <a:pt x="119887" y="51010"/>
                  </a:cubicBezTo>
                  <a:close/>
                  <a:moveTo>
                    <a:pt x="102631" y="54912"/>
                  </a:moveTo>
                  <a:cubicBezTo>
                    <a:pt x="102631" y="55052"/>
                    <a:pt x="102631" y="55331"/>
                    <a:pt x="102631" y="55470"/>
                  </a:cubicBezTo>
                  <a:cubicBezTo>
                    <a:pt x="102631" y="55470"/>
                    <a:pt x="102631" y="55609"/>
                    <a:pt x="102631" y="55749"/>
                  </a:cubicBezTo>
                  <a:cubicBezTo>
                    <a:pt x="102631" y="55888"/>
                    <a:pt x="102518" y="56027"/>
                    <a:pt x="102518" y="56027"/>
                  </a:cubicBezTo>
                  <a:cubicBezTo>
                    <a:pt x="102518" y="56167"/>
                    <a:pt x="102518" y="56306"/>
                    <a:pt x="102518" y="56445"/>
                  </a:cubicBezTo>
                  <a:cubicBezTo>
                    <a:pt x="102518" y="56445"/>
                    <a:pt x="102518" y="56585"/>
                    <a:pt x="102406" y="56724"/>
                  </a:cubicBezTo>
                  <a:cubicBezTo>
                    <a:pt x="102406" y="56864"/>
                    <a:pt x="102406" y="57003"/>
                    <a:pt x="102406" y="57003"/>
                  </a:cubicBezTo>
                  <a:cubicBezTo>
                    <a:pt x="102406" y="57142"/>
                    <a:pt x="102293" y="57282"/>
                    <a:pt x="102293" y="57421"/>
                  </a:cubicBezTo>
                  <a:cubicBezTo>
                    <a:pt x="102293" y="57560"/>
                    <a:pt x="102293" y="57560"/>
                    <a:pt x="102293" y="57700"/>
                  </a:cubicBezTo>
                  <a:cubicBezTo>
                    <a:pt x="102180" y="57839"/>
                    <a:pt x="102180" y="57979"/>
                    <a:pt x="102180" y="57979"/>
                  </a:cubicBezTo>
                  <a:cubicBezTo>
                    <a:pt x="102180" y="58118"/>
                    <a:pt x="102067" y="58257"/>
                    <a:pt x="102067" y="58257"/>
                  </a:cubicBezTo>
                  <a:cubicBezTo>
                    <a:pt x="102067" y="58397"/>
                    <a:pt x="102067" y="58536"/>
                    <a:pt x="101954" y="58675"/>
                  </a:cubicBezTo>
                  <a:cubicBezTo>
                    <a:pt x="101954" y="58675"/>
                    <a:pt x="101954" y="58815"/>
                    <a:pt x="101842" y="58954"/>
                  </a:cubicBezTo>
                  <a:cubicBezTo>
                    <a:pt x="101842" y="59094"/>
                    <a:pt x="101842" y="59094"/>
                    <a:pt x="101729" y="59233"/>
                  </a:cubicBezTo>
                  <a:cubicBezTo>
                    <a:pt x="101729" y="59372"/>
                    <a:pt x="101729" y="59372"/>
                    <a:pt x="101729" y="59512"/>
                  </a:cubicBezTo>
                  <a:cubicBezTo>
                    <a:pt x="101616" y="59651"/>
                    <a:pt x="101616" y="59790"/>
                    <a:pt x="101503" y="59790"/>
                  </a:cubicBezTo>
                  <a:cubicBezTo>
                    <a:pt x="101503" y="59930"/>
                    <a:pt x="101503" y="60069"/>
                    <a:pt x="101390" y="60069"/>
                  </a:cubicBezTo>
                  <a:cubicBezTo>
                    <a:pt x="101390" y="60209"/>
                    <a:pt x="101390" y="60348"/>
                    <a:pt x="101278" y="60348"/>
                  </a:cubicBezTo>
                  <a:cubicBezTo>
                    <a:pt x="101278" y="60487"/>
                    <a:pt x="101278" y="60627"/>
                    <a:pt x="101165" y="60627"/>
                  </a:cubicBezTo>
                  <a:cubicBezTo>
                    <a:pt x="101165" y="60766"/>
                    <a:pt x="101052" y="60905"/>
                    <a:pt x="101052" y="60905"/>
                  </a:cubicBezTo>
                  <a:cubicBezTo>
                    <a:pt x="101052" y="61045"/>
                    <a:pt x="100939" y="61184"/>
                    <a:pt x="100939" y="61184"/>
                  </a:cubicBezTo>
                  <a:cubicBezTo>
                    <a:pt x="100827" y="61324"/>
                    <a:pt x="100827" y="61463"/>
                    <a:pt x="100714" y="61463"/>
                  </a:cubicBezTo>
                  <a:cubicBezTo>
                    <a:pt x="100714" y="61602"/>
                    <a:pt x="100714" y="61602"/>
                    <a:pt x="100601" y="61742"/>
                  </a:cubicBezTo>
                  <a:cubicBezTo>
                    <a:pt x="100601" y="61881"/>
                    <a:pt x="100488" y="61881"/>
                    <a:pt x="100488" y="62020"/>
                  </a:cubicBezTo>
                  <a:cubicBezTo>
                    <a:pt x="100375" y="62160"/>
                    <a:pt x="100375" y="62160"/>
                    <a:pt x="100263" y="62299"/>
                  </a:cubicBezTo>
                  <a:cubicBezTo>
                    <a:pt x="100263" y="62299"/>
                    <a:pt x="100150" y="62439"/>
                    <a:pt x="100150" y="62578"/>
                  </a:cubicBezTo>
                  <a:cubicBezTo>
                    <a:pt x="100037" y="62578"/>
                    <a:pt x="100037" y="62717"/>
                    <a:pt x="99924" y="62717"/>
                  </a:cubicBezTo>
                  <a:cubicBezTo>
                    <a:pt x="99924" y="62857"/>
                    <a:pt x="99812" y="62857"/>
                    <a:pt x="99812" y="62996"/>
                  </a:cubicBezTo>
                  <a:cubicBezTo>
                    <a:pt x="99699" y="63135"/>
                    <a:pt x="99699" y="63135"/>
                    <a:pt x="99586" y="63275"/>
                  </a:cubicBezTo>
                  <a:cubicBezTo>
                    <a:pt x="99586" y="63275"/>
                    <a:pt x="99473" y="63414"/>
                    <a:pt x="99360" y="63414"/>
                  </a:cubicBezTo>
                  <a:cubicBezTo>
                    <a:pt x="99360" y="63554"/>
                    <a:pt x="99248" y="63554"/>
                    <a:pt x="99248" y="63693"/>
                  </a:cubicBezTo>
                  <a:cubicBezTo>
                    <a:pt x="99135" y="63693"/>
                    <a:pt x="99135" y="63832"/>
                    <a:pt x="99022" y="63832"/>
                  </a:cubicBezTo>
                  <a:cubicBezTo>
                    <a:pt x="99022" y="63972"/>
                    <a:pt x="98909" y="63972"/>
                    <a:pt x="98796" y="64111"/>
                  </a:cubicBezTo>
                  <a:cubicBezTo>
                    <a:pt x="98796" y="64111"/>
                    <a:pt x="98684" y="64250"/>
                    <a:pt x="98684" y="64250"/>
                  </a:cubicBezTo>
                  <a:cubicBezTo>
                    <a:pt x="98571" y="64390"/>
                    <a:pt x="98458" y="64390"/>
                    <a:pt x="98458" y="64529"/>
                  </a:cubicBezTo>
                  <a:cubicBezTo>
                    <a:pt x="98345" y="64529"/>
                    <a:pt x="98345" y="64668"/>
                    <a:pt x="98233" y="64668"/>
                  </a:cubicBezTo>
                  <a:cubicBezTo>
                    <a:pt x="98120" y="64808"/>
                    <a:pt x="98120" y="64808"/>
                    <a:pt x="98007" y="64947"/>
                  </a:cubicBezTo>
                  <a:cubicBezTo>
                    <a:pt x="97894" y="64947"/>
                    <a:pt x="97894" y="64947"/>
                    <a:pt x="97781" y="65087"/>
                  </a:cubicBezTo>
                  <a:cubicBezTo>
                    <a:pt x="97669" y="65087"/>
                    <a:pt x="97669" y="65226"/>
                    <a:pt x="97556" y="65226"/>
                  </a:cubicBezTo>
                  <a:cubicBezTo>
                    <a:pt x="97556" y="65226"/>
                    <a:pt x="97443" y="65365"/>
                    <a:pt x="97330" y="65365"/>
                  </a:cubicBezTo>
                  <a:cubicBezTo>
                    <a:pt x="97330" y="65505"/>
                    <a:pt x="97218" y="65505"/>
                    <a:pt x="97105" y="65505"/>
                  </a:cubicBezTo>
                  <a:cubicBezTo>
                    <a:pt x="97105" y="65644"/>
                    <a:pt x="96992" y="65644"/>
                    <a:pt x="96879" y="65783"/>
                  </a:cubicBezTo>
                  <a:cubicBezTo>
                    <a:pt x="96766" y="65783"/>
                    <a:pt x="96766" y="65783"/>
                    <a:pt x="96654" y="65923"/>
                  </a:cubicBezTo>
                  <a:cubicBezTo>
                    <a:pt x="96541" y="65923"/>
                    <a:pt x="96541" y="65923"/>
                    <a:pt x="96428" y="66062"/>
                  </a:cubicBezTo>
                  <a:cubicBezTo>
                    <a:pt x="96315" y="66062"/>
                    <a:pt x="96315" y="66062"/>
                    <a:pt x="96203" y="66202"/>
                  </a:cubicBezTo>
                  <a:cubicBezTo>
                    <a:pt x="96090" y="66202"/>
                    <a:pt x="95977" y="66202"/>
                    <a:pt x="95977" y="66341"/>
                  </a:cubicBezTo>
                  <a:cubicBezTo>
                    <a:pt x="95864" y="66341"/>
                    <a:pt x="95751" y="66341"/>
                    <a:pt x="95751" y="66341"/>
                  </a:cubicBezTo>
                  <a:cubicBezTo>
                    <a:pt x="95639" y="66480"/>
                    <a:pt x="95526" y="66480"/>
                    <a:pt x="95413" y="66480"/>
                  </a:cubicBezTo>
                  <a:cubicBezTo>
                    <a:pt x="95413" y="66480"/>
                    <a:pt x="95300" y="66620"/>
                    <a:pt x="95187" y="66620"/>
                  </a:cubicBezTo>
                  <a:cubicBezTo>
                    <a:pt x="95075" y="66620"/>
                    <a:pt x="95075" y="66620"/>
                    <a:pt x="94962" y="66759"/>
                  </a:cubicBezTo>
                  <a:cubicBezTo>
                    <a:pt x="94849" y="66759"/>
                    <a:pt x="94736" y="66759"/>
                    <a:pt x="94736" y="66759"/>
                  </a:cubicBezTo>
                  <a:cubicBezTo>
                    <a:pt x="94624" y="66898"/>
                    <a:pt x="94511" y="66898"/>
                    <a:pt x="94398" y="66898"/>
                  </a:cubicBezTo>
                  <a:cubicBezTo>
                    <a:pt x="94285" y="66898"/>
                    <a:pt x="94285" y="66898"/>
                    <a:pt x="94172" y="66898"/>
                  </a:cubicBezTo>
                  <a:cubicBezTo>
                    <a:pt x="94060" y="67038"/>
                    <a:pt x="93947" y="67038"/>
                    <a:pt x="93834" y="67038"/>
                  </a:cubicBezTo>
                  <a:cubicBezTo>
                    <a:pt x="93834" y="67038"/>
                    <a:pt x="93721" y="67038"/>
                    <a:pt x="93609" y="67038"/>
                  </a:cubicBezTo>
                  <a:cubicBezTo>
                    <a:pt x="93496" y="67177"/>
                    <a:pt x="93496" y="67177"/>
                    <a:pt x="93383" y="67177"/>
                  </a:cubicBezTo>
                  <a:cubicBezTo>
                    <a:pt x="93270" y="67177"/>
                    <a:pt x="93157" y="67177"/>
                    <a:pt x="93045" y="67177"/>
                  </a:cubicBezTo>
                  <a:cubicBezTo>
                    <a:pt x="93045" y="67177"/>
                    <a:pt x="92932" y="67177"/>
                    <a:pt x="92819" y="67177"/>
                  </a:cubicBezTo>
                  <a:cubicBezTo>
                    <a:pt x="92706" y="67177"/>
                    <a:pt x="92593" y="67177"/>
                    <a:pt x="92481" y="67317"/>
                  </a:cubicBezTo>
                  <a:cubicBezTo>
                    <a:pt x="92481" y="67317"/>
                    <a:pt x="92368" y="67317"/>
                    <a:pt x="92255" y="67317"/>
                  </a:cubicBezTo>
                  <a:cubicBezTo>
                    <a:pt x="92142" y="67317"/>
                    <a:pt x="92030" y="67317"/>
                    <a:pt x="92030" y="67317"/>
                  </a:cubicBezTo>
                  <a:cubicBezTo>
                    <a:pt x="91917" y="67317"/>
                    <a:pt x="91804" y="67317"/>
                    <a:pt x="91578" y="67317"/>
                  </a:cubicBezTo>
                  <a:cubicBezTo>
                    <a:pt x="90563" y="67317"/>
                    <a:pt x="89436" y="67038"/>
                    <a:pt x="88421" y="66620"/>
                  </a:cubicBezTo>
                  <a:cubicBezTo>
                    <a:pt x="88082" y="66480"/>
                    <a:pt x="87744" y="66341"/>
                    <a:pt x="87406" y="66202"/>
                  </a:cubicBezTo>
                  <a:cubicBezTo>
                    <a:pt x="87293" y="66062"/>
                    <a:pt x="87180" y="66062"/>
                    <a:pt x="86954" y="65923"/>
                  </a:cubicBezTo>
                  <a:cubicBezTo>
                    <a:pt x="86052" y="65365"/>
                    <a:pt x="85263" y="64668"/>
                    <a:pt x="84473" y="63832"/>
                  </a:cubicBezTo>
                  <a:cubicBezTo>
                    <a:pt x="82330" y="61324"/>
                    <a:pt x="81090" y="57839"/>
                    <a:pt x="81090" y="53797"/>
                  </a:cubicBezTo>
                  <a:cubicBezTo>
                    <a:pt x="81090" y="53658"/>
                    <a:pt x="81090" y="53379"/>
                    <a:pt x="81090" y="53101"/>
                  </a:cubicBezTo>
                  <a:cubicBezTo>
                    <a:pt x="81090" y="53101"/>
                    <a:pt x="81090" y="52961"/>
                    <a:pt x="81090" y="52961"/>
                  </a:cubicBezTo>
                  <a:cubicBezTo>
                    <a:pt x="81090" y="52822"/>
                    <a:pt x="81090" y="52682"/>
                    <a:pt x="81090" y="52404"/>
                  </a:cubicBezTo>
                  <a:cubicBezTo>
                    <a:pt x="81090" y="52404"/>
                    <a:pt x="81090" y="52264"/>
                    <a:pt x="81203" y="52264"/>
                  </a:cubicBezTo>
                  <a:cubicBezTo>
                    <a:pt x="81203" y="52125"/>
                    <a:pt x="81203" y="51986"/>
                    <a:pt x="81203" y="51846"/>
                  </a:cubicBezTo>
                  <a:cubicBezTo>
                    <a:pt x="81203" y="51707"/>
                    <a:pt x="81203" y="51707"/>
                    <a:pt x="81203" y="51567"/>
                  </a:cubicBezTo>
                  <a:cubicBezTo>
                    <a:pt x="81203" y="51428"/>
                    <a:pt x="81315" y="51289"/>
                    <a:pt x="81315" y="51149"/>
                  </a:cubicBezTo>
                  <a:cubicBezTo>
                    <a:pt x="81315" y="51010"/>
                    <a:pt x="81315" y="51010"/>
                    <a:pt x="81315" y="50871"/>
                  </a:cubicBezTo>
                  <a:cubicBezTo>
                    <a:pt x="81315" y="50731"/>
                    <a:pt x="81428" y="50592"/>
                    <a:pt x="81428" y="50452"/>
                  </a:cubicBezTo>
                  <a:cubicBezTo>
                    <a:pt x="81428" y="50452"/>
                    <a:pt x="81428" y="50313"/>
                    <a:pt x="81428" y="50313"/>
                  </a:cubicBezTo>
                  <a:cubicBezTo>
                    <a:pt x="81541" y="50174"/>
                    <a:pt x="81541" y="50034"/>
                    <a:pt x="81541" y="49895"/>
                  </a:cubicBezTo>
                  <a:cubicBezTo>
                    <a:pt x="81541" y="49756"/>
                    <a:pt x="81541" y="49756"/>
                    <a:pt x="81654" y="49616"/>
                  </a:cubicBezTo>
                  <a:cubicBezTo>
                    <a:pt x="81654" y="49477"/>
                    <a:pt x="81654" y="49337"/>
                    <a:pt x="81766" y="49198"/>
                  </a:cubicBezTo>
                  <a:cubicBezTo>
                    <a:pt x="81766" y="49198"/>
                    <a:pt x="81766" y="49059"/>
                    <a:pt x="81766" y="49059"/>
                  </a:cubicBezTo>
                  <a:cubicBezTo>
                    <a:pt x="81879" y="48919"/>
                    <a:pt x="81879" y="48780"/>
                    <a:pt x="81879" y="48641"/>
                  </a:cubicBezTo>
                  <a:cubicBezTo>
                    <a:pt x="81992" y="48501"/>
                    <a:pt x="81992" y="48501"/>
                    <a:pt x="81992" y="48362"/>
                  </a:cubicBezTo>
                  <a:cubicBezTo>
                    <a:pt x="81992" y="48222"/>
                    <a:pt x="82105" y="48083"/>
                    <a:pt x="82105" y="48083"/>
                  </a:cubicBezTo>
                  <a:cubicBezTo>
                    <a:pt x="82218" y="47944"/>
                    <a:pt x="82218" y="47944"/>
                    <a:pt x="82218" y="47804"/>
                  </a:cubicBezTo>
                  <a:cubicBezTo>
                    <a:pt x="82218" y="47665"/>
                    <a:pt x="82330" y="47526"/>
                    <a:pt x="82330" y="47386"/>
                  </a:cubicBezTo>
                  <a:cubicBezTo>
                    <a:pt x="82443" y="47386"/>
                    <a:pt x="82443" y="47386"/>
                    <a:pt x="82443" y="47247"/>
                  </a:cubicBezTo>
                  <a:cubicBezTo>
                    <a:pt x="82556" y="47108"/>
                    <a:pt x="82556" y="46968"/>
                    <a:pt x="82669" y="46829"/>
                  </a:cubicBezTo>
                  <a:cubicBezTo>
                    <a:pt x="82669" y="46829"/>
                    <a:pt x="82669" y="46829"/>
                    <a:pt x="82781" y="46689"/>
                  </a:cubicBezTo>
                  <a:cubicBezTo>
                    <a:pt x="82781" y="46550"/>
                    <a:pt x="82894" y="46411"/>
                    <a:pt x="82894" y="46411"/>
                  </a:cubicBezTo>
                  <a:cubicBezTo>
                    <a:pt x="83007" y="46271"/>
                    <a:pt x="83007" y="46271"/>
                    <a:pt x="83007" y="46132"/>
                  </a:cubicBezTo>
                  <a:cubicBezTo>
                    <a:pt x="83120" y="45993"/>
                    <a:pt x="83120" y="45993"/>
                    <a:pt x="83233" y="45853"/>
                  </a:cubicBezTo>
                  <a:cubicBezTo>
                    <a:pt x="83233" y="45714"/>
                    <a:pt x="83345" y="45714"/>
                    <a:pt x="83345" y="45714"/>
                  </a:cubicBezTo>
                  <a:cubicBezTo>
                    <a:pt x="83458" y="45574"/>
                    <a:pt x="83458" y="45435"/>
                    <a:pt x="83571" y="45296"/>
                  </a:cubicBezTo>
                  <a:cubicBezTo>
                    <a:pt x="83571" y="45296"/>
                    <a:pt x="83571" y="45156"/>
                    <a:pt x="83684" y="45156"/>
                  </a:cubicBezTo>
                  <a:cubicBezTo>
                    <a:pt x="83684" y="45017"/>
                    <a:pt x="83796" y="45017"/>
                    <a:pt x="83909" y="44878"/>
                  </a:cubicBezTo>
                  <a:cubicBezTo>
                    <a:pt x="83909" y="44738"/>
                    <a:pt x="84022" y="44738"/>
                    <a:pt x="84022" y="44738"/>
                  </a:cubicBezTo>
                  <a:cubicBezTo>
                    <a:pt x="84135" y="44599"/>
                    <a:pt x="84135" y="44459"/>
                    <a:pt x="84248" y="44459"/>
                  </a:cubicBezTo>
                  <a:cubicBezTo>
                    <a:pt x="84248" y="44320"/>
                    <a:pt x="84360" y="44320"/>
                    <a:pt x="84360" y="44181"/>
                  </a:cubicBezTo>
                  <a:cubicBezTo>
                    <a:pt x="84473" y="44181"/>
                    <a:pt x="84586" y="44041"/>
                    <a:pt x="84586" y="43902"/>
                  </a:cubicBezTo>
                  <a:cubicBezTo>
                    <a:pt x="84699" y="43902"/>
                    <a:pt x="84699" y="43902"/>
                    <a:pt x="84812" y="43763"/>
                  </a:cubicBezTo>
                  <a:cubicBezTo>
                    <a:pt x="84812" y="43763"/>
                    <a:pt x="84924" y="43623"/>
                    <a:pt x="85037" y="43484"/>
                  </a:cubicBezTo>
                  <a:cubicBezTo>
                    <a:pt x="85037" y="43484"/>
                    <a:pt x="85150" y="43484"/>
                    <a:pt x="85150" y="43344"/>
                  </a:cubicBezTo>
                  <a:cubicBezTo>
                    <a:pt x="85263" y="43344"/>
                    <a:pt x="85375" y="43205"/>
                    <a:pt x="85375" y="43205"/>
                  </a:cubicBezTo>
                  <a:cubicBezTo>
                    <a:pt x="85488" y="43066"/>
                    <a:pt x="85488" y="43066"/>
                    <a:pt x="85601" y="43066"/>
                  </a:cubicBezTo>
                  <a:cubicBezTo>
                    <a:pt x="85714" y="42926"/>
                    <a:pt x="85714" y="42926"/>
                    <a:pt x="85827" y="42787"/>
                  </a:cubicBezTo>
                  <a:cubicBezTo>
                    <a:pt x="85939" y="42787"/>
                    <a:pt x="85939" y="42648"/>
                    <a:pt x="86052" y="42648"/>
                  </a:cubicBezTo>
                  <a:cubicBezTo>
                    <a:pt x="86165" y="42648"/>
                    <a:pt x="86165" y="42508"/>
                    <a:pt x="86278" y="42508"/>
                  </a:cubicBezTo>
                  <a:cubicBezTo>
                    <a:pt x="86390" y="42369"/>
                    <a:pt x="86390" y="42369"/>
                    <a:pt x="86503" y="42369"/>
                  </a:cubicBezTo>
                  <a:cubicBezTo>
                    <a:pt x="86616" y="42229"/>
                    <a:pt x="86616" y="42229"/>
                    <a:pt x="86729" y="42090"/>
                  </a:cubicBezTo>
                  <a:cubicBezTo>
                    <a:pt x="86842" y="42090"/>
                    <a:pt x="86842" y="42090"/>
                    <a:pt x="86954" y="41951"/>
                  </a:cubicBezTo>
                  <a:cubicBezTo>
                    <a:pt x="87067" y="41951"/>
                    <a:pt x="87180" y="41951"/>
                    <a:pt x="87180" y="41811"/>
                  </a:cubicBezTo>
                  <a:cubicBezTo>
                    <a:pt x="87293" y="41811"/>
                    <a:pt x="87406" y="41811"/>
                    <a:pt x="87406" y="41672"/>
                  </a:cubicBezTo>
                  <a:cubicBezTo>
                    <a:pt x="87518" y="41672"/>
                    <a:pt x="87631" y="41672"/>
                    <a:pt x="87744" y="41533"/>
                  </a:cubicBezTo>
                  <a:cubicBezTo>
                    <a:pt x="87744" y="41533"/>
                    <a:pt x="87857" y="41533"/>
                    <a:pt x="87969" y="41533"/>
                  </a:cubicBezTo>
                  <a:cubicBezTo>
                    <a:pt x="87969" y="41393"/>
                    <a:pt x="88082" y="41393"/>
                    <a:pt x="88195" y="41393"/>
                  </a:cubicBezTo>
                  <a:cubicBezTo>
                    <a:pt x="88308" y="41393"/>
                    <a:pt x="88308" y="41254"/>
                    <a:pt x="88421" y="41254"/>
                  </a:cubicBezTo>
                  <a:cubicBezTo>
                    <a:pt x="88533" y="41254"/>
                    <a:pt x="88646" y="41254"/>
                    <a:pt x="88759" y="41114"/>
                  </a:cubicBezTo>
                  <a:cubicBezTo>
                    <a:pt x="88759" y="41114"/>
                    <a:pt x="88872" y="41114"/>
                    <a:pt x="88984" y="41114"/>
                  </a:cubicBezTo>
                  <a:cubicBezTo>
                    <a:pt x="89097" y="41114"/>
                    <a:pt x="89097" y="40975"/>
                    <a:pt x="89210" y="40975"/>
                  </a:cubicBezTo>
                  <a:cubicBezTo>
                    <a:pt x="89323" y="40975"/>
                    <a:pt x="89436" y="40975"/>
                    <a:pt x="89436" y="40975"/>
                  </a:cubicBezTo>
                  <a:cubicBezTo>
                    <a:pt x="89548" y="40836"/>
                    <a:pt x="89661" y="40836"/>
                    <a:pt x="89774" y="40836"/>
                  </a:cubicBezTo>
                  <a:cubicBezTo>
                    <a:pt x="89887" y="40836"/>
                    <a:pt x="89887" y="40836"/>
                    <a:pt x="90000" y="40836"/>
                  </a:cubicBezTo>
                  <a:cubicBezTo>
                    <a:pt x="90112" y="40836"/>
                    <a:pt x="90225" y="40696"/>
                    <a:pt x="90338" y="40696"/>
                  </a:cubicBezTo>
                  <a:cubicBezTo>
                    <a:pt x="90338" y="40696"/>
                    <a:pt x="90451" y="40696"/>
                    <a:pt x="90563" y="40696"/>
                  </a:cubicBezTo>
                  <a:cubicBezTo>
                    <a:pt x="90676" y="40696"/>
                    <a:pt x="90789" y="40696"/>
                    <a:pt x="90902" y="40696"/>
                  </a:cubicBezTo>
                  <a:cubicBezTo>
                    <a:pt x="90902" y="40696"/>
                    <a:pt x="91015" y="40696"/>
                    <a:pt x="91127" y="40696"/>
                  </a:cubicBezTo>
                  <a:cubicBezTo>
                    <a:pt x="91240" y="40557"/>
                    <a:pt x="91353" y="40557"/>
                    <a:pt x="91353" y="40557"/>
                  </a:cubicBezTo>
                  <a:cubicBezTo>
                    <a:pt x="91466" y="40557"/>
                    <a:pt x="91578" y="40557"/>
                    <a:pt x="91691" y="40557"/>
                  </a:cubicBezTo>
                  <a:cubicBezTo>
                    <a:pt x="91804" y="40557"/>
                    <a:pt x="91917" y="40557"/>
                    <a:pt x="92030" y="40557"/>
                  </a:cubicBezTo>
                  <a:cubicBezTo>
                    <a:pt x="95300" y="40557"/>
                    <a:pt x="98345" y="42648"/>
                    <a:pt x="100263" y="45574"/>
                  </a:cubicBezTo>
                  <a:cubicBezTo>
                    <a:pt x="100488" y="45993"/>
                    <a:pt x="100714" y="46271"/>
                    <a:pt x="100939" y="46689"/>
                  </a:cubicBezTo>
                  <a:cubicBezTo>
                    <a:pt x="101165" y="47247"/>
                    <a:pt x="101503" y="47804"/>
                    <a:pt x="101729" y="48362"/>
                  </a:cubicBezTo>
                  <a:cubicBezTo>
                    <a:pt x="101842" y="48780"/>
                    <a:pt x="101954" y="49059"/>
                    <a:pt x="102067" y="49477"/>
                  </a:cubicBezTo>
                  <a:cubicBezTo>
                    <a:pt x="102180" y="49895"/>
                    <a:pt x="102293" y="50313"/>
                    <a:pt x="102406" y="50731"/>
                  </a:cubicBezTo>
                  <a:cubicBezTo>
                    <a:pt x="102631" y="51846"/>
                    <a:pt x="102744" y="52961"/>
                    <a:pt x="102744" y="54076"/>
                  </a:cubicBezTo>
                  <a:cubicBezTo>
                    <a:pt x="102744" y="54216"/>
                    <a:pt x="102631" y="54494"/>
                    <a:pt x="102631" y="54773"/>
                  </a:cubicBezTo>
                  <a:cubicBezTo>
                    <a:pt x="102631" y="54773"/>
                    <a:pt x="102631" y="54912"/>
                    <a:pt x="102631" y="54912"/>
                  </a:cubicBezTo>
                  <a:close/>
                  <a:moveTo>
                    <a:pt x="72067" y="55888"/>
                  </a:moveTo>
                  <a:cubicBezTo>
                    <a:pt x="71954" y="56585"/>
                    <a:pt x="71842" y="57142"/>
                    <a:pt x="71729" y="57839"/>
                  </a:cubicBezTo>
                  <a:cubicBezTo>
                    <a:pt x="71616" y="58118"/>
                    <a:pt x="71616" y="58257"/>
                    <a:pt x="71503" y="58536"/>
                  </a:cubicBezTo>
                  <a:cubicBezTo>
                    <a:pt x="71390" y="58815"/>
                    <a:pt x="71390" y="59094"/>
                    <a:pt x="71278" y="59372"/>
                  </a:cubicBezTo>
                  <a:cubicBezTo>
                    <a:pt x="71165" y="59512"/>
                    <a:pt x="71052" y="59790"/>
                    <a:pt x="71052" y="59930"/>
                  </a:cubicBezTo>
                  <a:cubicBezTo>
                    <a:pt x="70939" y="60209"/>
                    <a:pt x="70827" y="60348"/>
                    <a:pt x="70827" y="60487"/>
                  </a:cubicBezTo>
                  <a:cubicBezTo>
                    <a:pt x="70375" y="61602"/>
                    <a:pt x="69699" y="62578"/>
                    <a:pt x="69022" y="63414"/>
                  </a:cubicBezTo>
                  <a:cubicBezTo>
                    <a:pt x="68909" y="63554"/>
                    <a:pt x="68796" y="63693"/>
                    <a:pt x="68571" y="63832"/>
                  </a:cubicBezTo>
                  <a:cubicBezTo>
                    <a:pt x="68345" y="64111"/>
                    <a:pt x="68233" y="64390"/>
                    <a:pt x="67894" y="64529"/>
                  </a:cubicBezTo>
                  <a:cubicBezTo>
                    <a:pt x="67894" y="64668"/>
                    <a:pt x="67781" y="64668"/>
                    <a:pt x="67781" y="64808"/>
                  </a:cubicBezTo>
                  <a:cubicBezTo>
                    <a:pt x="66766" y="65644"/>
                    <a:pt x="65639" y="66341"/>
                    <a:pt x="64398" y="66759"/>
                  </a:cubicBezTo>
                  <a:cubicBezTo>
                    <a:pt x="64172" y="66898"/>
                    <a:pt x="63834" y="66898"/>
                    <a:pt x="63609" y="67038"/>
                  </a:cubicBezTo>
                  <a:cubicBezTo>
                    <a:pt x="62819" y="67177"/>
                    <a:pt x="62030" y="67317"/>
                    <a:pt x="61127" y="67317"/>
                  </a:cubicBezTo>
                  <a:cubicBezTo>
                    <a:pt x="61127" y="67317"/>
                    <a:pt x="61015" y="67317"/>
                    <a:pt x="60902" y="67317"/>
                  </a:cubicBezTo>
                  <a:cubicBezTo>
                    <a:pt x="60789" y="67317"/>
                    <a:pt x="60676" y="67317"/>
                    <a:pt x="60676" y="67317"/>
                  </a:cubicBezTo>
                  <a:cubicBezTo>
                    <a:pt x="60563" y="67317"/>
                    <a:pt x="60451" y="67317"/>
                    <a:pt x="60338" y="67317"/>
                  </a:cubicBezTo>
                  <a:cubicBezTo>
                    <a:pt x="60338" y="67317"/>
                    <a:pt x="60225" y="67317"/>
                    <a:pt x="60112" y="67177"/>
                  </a:cubicBezTo>
                  <a:cubicBezTo>
                    <a:pt x="60000" y="67177"/>
                    <a:pt x="60000" y="67177"/>
                    <a:pt x="59887" y="67177"/>
                  </a:cubicBezTo>
                  <a:cubicBezTo>
                    <a:pt x="59774" y="67177"/>
                    <a:pt x="59661" y="67177"/>
                    <a:pt x="59548" y="67177"/>
                  </a:cubicBezTo>
                  <a:cubicBezTo>
                    <a:pt x="59548" y="67177"/>
                    <a:pt x="59436" y="67177"/>
                    <a:pt x="59323" y="67038"/>
                  </a:cubicBezTo>
                  <a:cubicBezTo>
                    <a:pt x="59210" y="67038"/>
                    <a:pt x="59210" y="67038"/>
                    <a:pt x="59097" y="67038"/>
                  </a:cubicBezTo>
                  <a:cubicBezTo>
                    <a:pt x="58984" y="67038"/>
                    <a:pt x="58872" y="67038"/>
                    <a:pt x="58872" y="66898"/>
                  </a:cubicBezTo>
                  <a:cubicBezTo>
                    <a:pt x="58759" y="66898"/>
                    <a:pt x="58646" y="66898"/>
                    <a:pt x="58533" y="66898"/>
                  </a:cubicBezTo>
                  <a:cubicBezTo>
                    <a:pt x="58533" y="66898"/>
                    <a:pt x="58421" y="66759"/>
                    <a:pt x="58308" y="66759"/>
                  </a:cubicBezTo>
                  <a:cubicBezTo>
                    <a:pt x="58308" y="66759"/>
                    <a:pt x="58195" y="66759"/>
                    <a:pt x="58082" y="66759"/>
                  </a:cubicBezTo>
                  <a:cubicBezTo>
                    <a:pt x="57969" y="66620"/>
                    <a:pt x="57969" y="66620"/>
                    <a:pt x="57857" y="66620"/>
                  </a:cubicBezTo>
                  <a:cubicBezTo>
                    <a:pt x="57744" y="66620"/>
                    <a:pt x="57744" y="66480"/>
                    <a:pt x="57631" y="66480"/>
                  </a:cubicBezTo>
                  <a:cubicBezTo>
                    <a:pt x="57518" y="66480"/>
                    <a:pt x="57406" y="66480"/>
                    <a:pt x="57406" y="66341"/>
                  </a:cubicBezTo>
                  <a:cubicBezTo>
                    <a:pt x="57293" y="66341"/>
                    <a:pt x="57180" y="66341"/>
                    <a:pt x="57067" y="66202"/>
                  </a:cubicBezTo>
                  <a:cubicBezTo>
                    <a:pt x="57067" y="66202"/>
                    <a:pt x="56954" y="66202"/>
                    <a:pt x="56954" y="66062"/>
                  </a:cubicBezTo>
                  <a:cubicBezTo>
                    <a:pt x="56842" y="66062"/>
                    <a:pt x="56729" y="66062"/>
                    <a:pt x="56616" y="65923"/>
                  </a:cubicBezTo>
                  <a:cubicBezTo>
                    <a:pt x="56616" y="65923"/>
                    <a:pt x="56503" y="65923"/>
                    <a:pt x="56503" y="65783"/>
                  </a:cubicBezTo>
                  <a:cubicBezTo>
                    <a:pt x="56390" y="65783"/>
                    <a:pt x="56278" y="65783"/>
                    <a:pt x="56165" y="65644"/>
                  </a:cubicBezTo>
                  <a:cubicBezTo>
                    <a:pt x="56165" y="65644"/>
                    <a:pt x="56052" y="65644"/>
                    <a:pt x="56052" y="65505"/>
                  </a:cubicBezTo>
                  <a:cubicBezTo>
                    <a:pt x="55939" y="65505"/>
                    <a:pt x="55827" y="65365"/>
                    <a:pt x="55714" y="65365"/>
                  </a:cubicBezTo>
                  <a:cubicBezTo>
                    <a:pt x="55714" y="65365"/>
                    <a:pt x="55601" y="65226"/>
                    <a:pt x="55601" y="65226"/>
                  </a:cubicBezTo>
                  <a:cubicBezTo>
                    <a:pt x="55488" y="65087"/>
                    <a:pt x="55375" y="65087"/>
                    <a:pt x="55263" y="64947"/>
                  </a:cubicBezTo>
                  <a:cubicBezTo>
                    <a:pt x="55263" y="64947"/>
                    <a:pt x="55263" y="64947"/>
                    <a:pt x="55150" y="64808"/>
                  </a:cubicBezTo>
                  <a:cubicBezTo>
                    <a:pt x="55037" y="64808"/>
                    <a:pt x="55037" y="64668"/>
                    <a:pt x="54924" y="64668"/>
                  </a:cubicBezTo>
                  <a:cubicBezTo>
                    <a:pt x="54812" y="64529"/>
                    <a:pt x="54812" y="64529"/>
                    <a:pt x="54699" y="64529"/>
                  </a:cubicBezTo>
                  <a:cubicBezTo>
                    <a:pt x="54699" y="64390"/>
                    <a:pt x="54586" y="64250"/>
                    <a:pt x="54473" y="64250"/>
                  </a:cubicBezTo>
                  <a:cubicBezTo>
                    <a:pt x="54473" y="64111"/>
                    <a:pt x="54360" y="64111"/>
                    <a:pt x="54360" y="64111"/>
                  </a:cubicBezTo>
                  <a:cubicBezTo>
                    <a:pt x="54248" y="63972"/>
                    <a:pt x="54135" y="63832"/>
                    <a:pt x="54135" y="63832"/>
                  </a:cubicBezTo>
                  <a:cubicBezTo>
                    <a:pt x="54022" y="63693"/>
                    <a:pt x="54022" y="63693"/>
                    <a:pt x="54022" y="63693"/>
                  </a:cubicBezTo>
                  <a:cubicBezTo>
                    <a:pt x="53909" y="63554"/>
                    <a:pt x="53796" y="63414"/>
                    <a:pt x="53684" y="63275"/>
                  </a:cubicBezTo>
                  <a:cubicBezTo>
                    <a:pt x="53684" y="63275"/>
                    <a:pt x="53684" y="63275"/>
                    <a:pt x="53571" y="63275"/>
                  </a:cubicBezTo>
                  <a:cubicBezTo>
                    <a:pt x="53571" y="63135"/>
                    <a:pt x="53458" y="62996"/>
                    <a:pt x="53345" y="62857"/>
                  </a:cubicBezTo>
                  <a:cubicBezTo>
                    <a:pt x="53345" y="62857"/>
                    <a:pt x="53345" y="62717"/>
                    <a:pt x="53233" y="62717"/>
                  </a:cubicBezTo>
                  <a:cubicBezTo>
                    <a:pt x="53233" y="62578"/>
                    <a:pt x="53120" y="62578"/>
                    <a:pt x="53007" y="62439"/>
                  </a:cubicBezTo>
                  <a:cubicBezTo>
                    <a:pt x="53007" y="62299"/>
                    <a:pt x="53007" y="62299"/>
                    <a:pt x="52894" y="62299"/>
                  </a:cubicBezTo>
                  <a:cubicBezTo>
                    <a:pt x="52894" y="62160"/>
                    <a:pt x="52781" y="62020"/>
                    <a:pt x="52669" y="61881"/>
                  </a:cubicBezTo>
                  <a:cubicBezTo>
                    <a:pt x="52669" y="61881"/>
                    <a:pt x="52669" y="61742"/>
                    <a:pt x="52669" y="61742"/>
                  </a:cubicBezTo>
                  <a:cubicBezTo>
                    <a:pt x="52556" y="61602"/>
                    <a:pt x="52443" y="61463"/>
                    <a:pt x="52443" y="61324"/>
                  </a:cubicBezTo>
                  <a:cubicBezTo>
                    <a:pt x="52330" y="61324"/>
                    <a:pt x="52330" y="61324"/>
                    <a:pt x="52330" y="61184"/>
                  </a:cubicBezTo>
                  <a:cubicBezTo>
                    <a:pt x="52218" y="61045"/>
                    <a:pt x="52218" y="60905"/>
                    <a:pt x="52105" y="60766"/>
                  </a:cubicBezTo>
                  <a:cubicBezTo>
                    <a:pt x="52105" y="60766"/>
                    <a:pt x="52105" y="60766"/>
                    <a:pt x="51992" y="60627"/>
                  </a:cubicBezTo>
                  <a:cubicBezTo>
                    <a:pt x="51992" y="60487"/>
                    <a:pt x="51879" y="60348"/>
                    <a:pt x="51879" y="60348"/>
                  </a:cubicBezTo>
                  <a:cubicBezTo>
                    <a:pt x="51766" y="60209"/>
                    <a:pt x="51766" y="60209"/>
                    <a:pt x="51766" y="60069"/>
                  </a:cubicBezTo>
                  <a:cubicBezTo>
                    <a:pt x="51654" y="59930"/>
                    <a:pt x="51654" y="59790"/>
                    <a:pt x="51654" y="59651"/>
                  </a:cubicBezTo>
                  <a:cubicBezTo>
                    <a:pt x="51541" y="59651"/>
                    <a:pt x="51541" y="59512"/>
                    <a:pt x="51541" y="59512"/>
                  </a:cubicBezTo>
                  <a:cubicBezTo>
                    <a:pt x="51428" y="59372"/>
                    <a:pt x="51428" y="59233"/>
                    <a:pt x="51428" y="59094"/>
                  </a:cubicBezTo>
                  <a:cubicBezTo>
                    <a:pt x="51315" y="59094"/>
                    <a:pt x="51315" y="58954"/>
                    <a:pt x="51315" y="58954"/>
                  </a:cubicBezTo>
                  <a:cubicBezTo>
                    <a:pt x="51315" y="58815"/>
                    <a:pt x="51203" y="58675"/>
                    <a:pt x="51203" y="58536"/>
                  </a:cubicBezTo>
                  <a:cubicBezTo>
                    <a:pt x="51203" y="58536"/>
                    <a:pt x="51090" y="58397"/>
                    <a:pt x="51090" y="58257"/>
                  </a:cubicBezTo>
                  <a:cubicBezTo>
                    <a:pt x="51090" y="58257"/>
                    <a:pt x="51090" y="58118"/>
                    <a:pt x="50977" y="57979"/>
                  </a:cubicBezTo>
                  <a:cubicBezTo>
                    <a:pt x="50977" y="57839"/>
                    <a:pt x="50977" y="57700"/>
                    <a:pt x="50977" y="57700"/>
                  </a:cubicBezTo>
                  <a:cubicBezTo>
                    <a:pt x="50864" y="57560"/>
                    <a:pt x="50864" y="57421"/>
                    <a:pt x="50864" y="57282"/>
                  </a:cubicBezTo>
                  <a:cubicBezTo>
                    <a:pt x="50864" y="57282"/>
                    <a:pt x="50864" y="57142"/>
                    <a:pt x="50751" y="57003"/>
                  </a:cubicBezTo>
                  <a:cubicBezTo>
                    <a:pt x="50751" y="56864"/>
                    <a:pt x="50751" y="56864"/>
                    <a:pt x="50751" y="56724"/>
                  </a:cubicBezTo>
                  <a:cubicBezTo>
                    <a:pt x="50751" y="56585"/>
                    <a:pt x="50639" y="56445"/>
                    <a:pt x="50639" y="56306"/>
                  </a:cubicBezTo>
                  <a:cubicBezTo>
                    <a:pt x="50639" y="56167"/>
                    <a:pt x="50639" y="56167"/>
                    <a:pt x="50639" y="56027"/>
                  </a:cubicBezTo>
                  <a:cubicBezTo>
                    <a:pt x="50639" y="55888"/>
                    <a:pt x="50639" y="55749"/>
                    <a:pt x="50639" y="55609"/>
                  </a:cubicBezTo>
                  <a:cubicBezTo>
                    <a:pt x="50526" y="55609"/>
                    <a:pt x="50526" y="55470"/>
                    <a:pt x="50526" y="55470"/>
                  </a:cubicBezTo>
                  <a:cubicBezTo>
                    <a:pt x="50526" y="55052"/>
                    <a:pt x="50526" y="54634"/>
                    <a:pt x="50526" y="54076"/>
                  </a:cubicBezTo>
                  <a:cubicBezTo>
                    <a:pt x="50526" y="50452"/>
                    <a:pt x="51654" y="46968"/>
                    <a:pt x="53684" y="44599"/>
                  </a:cubicBezTo>
                  <a:cubicBezTo>
                    <a:pt x="54135" y="43902"/>
                    <a:pt x="54699" y="43484"/>
                    <a:pt x="55263" y="42926"/>
                  </a:cubicBezTo>
                  <a:cubicBezTo>
                    <a:pt x="55601" y="42648"/>
                    <a:pt x="56052" y="42369"/>
                    <a:pt x="56503" y="42090"/>
                  </a:cubicBezTo>
                  <a:cubicBezTo>
                    <a:pt x="56616" y="41951"/>
                    <a:pt x="56729" y="41951"/>
                    <a:pt x="56842" y="41811"/>
                  </a:cubicBezTo>
                  <a:cubicBezTo>
                    <a:pt x="57406" y="41533"/>
                    <a:pt x="57969" y="41254"/>
                    <a:pt x="58533" y="41114"/>
                  </a:cubicBezTo>
                  <a:cubicBezTo>
                    <a:pt x="59097" y="40975"/>
                    <a:pt x="59661" y="40836"/>
                    <a:pt x="60225" y="40696"/>
                  </a:cubicBezTo>
                  <a:cubicBezTo>
                    <a:pt x="60451" y="40696"/>
                    <a:pt x="60563" y="40696"/>
                    <a:pt x="60789" y="40696"/>
                  </a:cubicBezTo>
                  <a:cubicBezTo>
                    <a:pt x="61015" y="40696"/>
                    <a:pt x="61127" y="40557"/>
                    <a:pt x="61353" y="40557"/>
                  </a:cubicBezTo>
                  <a:cubicBezTo>
                    <a:pt x="61466" y="40557"/>
                    <a:pt x="61578" y="40696"/>
                    <a:pt x="61691" y="40696"/>
                  </a:cubicBezTo>
                  <a:cubicBezTo>
                    <a:pt x="61691" y="40696"/>
                    <a:pt x="61804" y="40696"/>
                    <a:pt x="61917" y="40696"/>
                  </a:cubicBezTo>
                  <a:cubicBezTo>
                    <a:pt x="62030" y="40696"/>
                    <a:pt x="62142" y="40696"/>
                    <a:pt x="62142" y="40696"/>
                  </a:cubicBezTo>
                  <a:cubicBezTo>
                    <a:pt x="62255" y="40696"/>
                    <a:pt x="62368" y="40696"/>
                    <a:pt x="62481" y="40696"/>
                  </a:cubicBezTo>
                  <a:cubicBezTo>
                    <a:pt x="62593" y="40696"/>
                    <a:pt x="62706" y="40696"/>
                    <a:pt x="62706" y="40696"/>
                  </a:cubicBezTo>
                  <a:cubicBezTo>
                    <a:pt x="62819" y="40696"/>
                    <a:pt x="62932" y="40696"/>
                    <a:pt x="63045" y="40836"/>
                  </a:cubicBezTo>
                  <a:cubicBezTo>
                    <a:pt x="63157" y="40836"/>
                    <a:pt x="63157" y="40836"/>
                    <a:pt x="63270" y="40836"/>
                  </a:cubicBezTo>
                  <a:cubicBezTo>
                    <a:pt x="63383" y="40836"/>
                    <a:pt x="63496" y="40836"/>
                    <a:pt x="63609" y="40836"/>
                  </a:cubicBezTo>
                  <a:cubicBezTo>
                    <a:pt x="63609" y="40836"/>
                    <a:pt x="63721" y="40975"/>
                    <a:pt x="63834" y="40975"/>
                  </a:cubicBezTo>
                  <a:cubicBezTo>
                    <a:pt x="63947" y="40975"/>
                    <a:pt x="63947" y="40975"/>
                    <a:pt x="64060" y="40975"/>
                  </a:cubicBezTo>
                  <a:cubicBezTo>
                    <a:pt x="64172" y="41114"/>
                    <a:pt x="64285" y="41114"/>
                    <a:pt x="64285" y="41114"/>
                  </a:cubicBezTo>
                  <a:cubicBezTo>
                    <a:pt x="64398" y="41114"/>
                    <a:pt x="64511" y="41114"/>
                    <a:pt x="64624" y="41254"/>
                  </a:cubicBezTo>
                  <a:cubicBezTo>
                    <a:pt x="64624" y="41254"/>
                    <a:pt x="64736" y="41254"/>
                    <a:pt x="64849" y="41254"/>
                  </a:cubicBezTo>
                  <a:cubicBezTo>
                    <a:pt x="64962" y="41254"/>
                    <a:pt x="64962" y="41393"/>
                    <a:pt x="65075" y="41393"/>
                  </a:cubicBezTo>
                  <a:cubicBezTo>
                    <a:pt x="65187" y="41393"/>
                    <a:pt x="65187" y="41393"/>
                    <a:pt x="65300" y="41533"/>
                  </a:cubicBezTo>
                  <a:cubicBezTo>
                    <a:pt x="65413" y="41533"/>
                    <a:pt x="65526" y="41533"/>
                    <a:pt x="65639" y="41672"/>
                  </a:cubicBezTo>
                  <a:cubicBezTo>
                    <a:pt x="65639" y="41672"/>
                    <a:pt x="65751" y="41672"/>
                    <a:pt x="65751" y="41672"/>
                  </a:cubicBezTo>
                  <a:cubicBezTo>
                    <a:pt x="65864" y="41811"/>
                    <a:pt x="65977" y="41811"/>
                    <a:pt x="66090" y="41811"/>
                  </a:cubicBezTo>
                  <a:cubicBezTo>
                    <a:pt x="66090" y="41951"/>
                    <a:pt x="66203" y="41951"/>
                    <a:pt x="66315" y="41951"/>
                  </a:cubicBezTo>
                  <a:cubicBezTo>
                    <a:pt x="66315" y="42090"/>
                    <a:pt x="66428" y="42090"/>
                    <a:pt x="66541" y="42229"/>
                  </a:cubicBezTo>
                  <a:cubicBezTo>
                    <a:pt x="66541" y="42229"/>
                    <a:pt x="66654" y="42229"/>
                    <a:pt x="66766" y="42229"/>
                  </a:cubicBezTo>
                  <a:cubicBezTo>
                    <a:pt x="66766" y="42369"/>
                    <a:pt x="66879" y="42369"/>
                    <a:pt x="66992" y="42508"/>
                  </a:cubicBezTo>
                  <a:cubicBezTo>
                    <a:pt x="66992" y="42508"/>
                    <a:pt x="67105" y="42508"/>
                    <a:pt x="67105" y="42648"/>
                  </a:cubicBezTo>
                  <a:cubicBezTo>
                    <a:pt x="67218" y="42648"/>
                    <a:pt x="67330" y="42787"/>
                    <a:pt x="67443" y="42787"/>
                  </a:cubicBezTo>
                  <a:cubicBezTo>
                    <a:pt x="67443" y="42787"/>
                    <a:pt x="67556" y="42926"/>
                    <a:pt x="67556" y="42926"/>
                  </a:cubicBezTo>
                  <a:cubicBezTo>
                    <a:pt x="67669" y="43066"/>
                    <a:pt x="67781" y="43066"/>
                    <a:pt x="67781" y="43205"/>
                  </a:cubicBezTo>
                  <a:cubicBezTo>
                    <a:pt x="67894" y="43205"/>
                    <a:pt x="67894" y="43205"/>
                    <a:pt x="68007" y="43344"/>
                  </a:cubicBezTo>
                  <a:cubicBezTo>
                    <a:pt x="68120" y="43344"/>
                    <a:pt x="68120" y="43484"/>
                    <a:pt x="68233" y="43484"/>
                  </a:cubicBezTo>
                  <a:cubicBezTo>
                    <a:pt x="68345" y="43623"/>
                    <a:pt x="68345" y="43623"/>
                    <a:pt x="68345" y="43763"/>
                  </a:cubicBezTo>
                  <a:cubicBezTo>
                    <a:pt x="68458" y="43763"/>
                    <a:pt x="68571" y="43902"/>
                    <a:pt x="68571" y="43902"/>
                  </a:cubicBezTo>
                  <a:cubicBezTo>
                    <a:pt x="68684" y="44041"/>
                    <a:pt x="68684" y="44041"/>
                    <a:pt x="68796" y="44181"/>
                  </a:cubicBezTo>
                  <a:cubicBezTo>
                    <a:pt x="68796" y="44181"/>
                    <a:pt x="68909" y="44320"/>
                    <a:pt x="69022" y="44320"/>
                  </a:cubicBezTo>
                  <a:cubicBezTo>
                    <a:pt x="69022" y="44459"/>
                    <a:pt x="69135" y="44459"/>
                    <a:pt x="69135" y="44599"/>
                  </a:cubicBezTo>
                  <a:cubicBezTo>
                    <a:pt x="69248" y="44599"/>
                    <a:pt x="69248" y="44738"/>
                    <a:pt x="69360" y="44878"/>
                  </a:cubicBezTo>
                  <a:cubicBezTo>
                    <a:pt x="69360" y="44878"/>
                    <a:pt x="69473" y="45017"/>
                    <a:pt x="69473" y="45017"/>
                  </a:cubicBezTo>
                  <a:cubicBezTo>
                    <a:pt x="69586" y="45156"/>
                    <a:pt x="69586" y="45156"/>
                    <a:pt x="69699" y="45296"/>
                  </a:cubicBezTo>
                  <a:cubicBezTo>
                    <a:pt x="69699" y="45435"/>
                    <a:pt x="69812" y="45435"/>
                    <a:pt x="69812" y="45435"/>
                  </a:cubicBezTo>
                  <a:cubicBezTo>
                    <a:pt x="69924" y="45574"/>
                    <a:pt x="69924" y="45714"/>
                    <a:pt x="70037" y="45853"/>
                  </a:cubicBezTo>
                  <a:cubicBezTo>
                    <a:pt x="70037" y="45853"/>
                    <a:pt x="70037" y="45993"/>
                    <a:pt x="70150" y="45993"/>
                  </a:cubicBezTo>
                  <a:cubicBezTo>
                    <a:pt x="70150" y="46132"/>
                    <a:pt x="70263" y="46271"/>
                    <a:pt x="70263" y="46271"/>
                  </a:cubicBezTo>
                  <a:cubicBezTo>
                    <a:pt x="70375" y="46411"/>
                    <a:pt x="70375" y="46411"/>
                    <a:pt x="70375" y="46550"/>
                  </a:cubicBezTo>
                  <a:cubicBezTo>
                    <a:pt x="70488" y="46689"/>
                    <a:pt x="70488" y="46689"/>
                    <a:pt x="70601" y="46829"/>
                  </a:cubicBezTo>
                  <a:cubicBezTo>
                    <a:pt x="70601" y="46968"/>
                    <a:pt x="70601" y="46968"/>
                    <a:pt x="70714" y="47108"/>
                  </a:cubicBezTo>
                  <a:cubicBezTo>
                    <a:pt x="70714" y="47108"/>
                    <a:pt x="70827" y="47247"/>
                    <a:pt x="70827" y="47386"/>
                  </a:cubicBezTo>
                  <a:cubicBezTo>
                    <a:pt x="70827" y="47526"/>
                    <a:pt x="70939" y="47526"/>
                    <a:pt x="70939" y="47665"/>
                  </a:cubicBezTo>
                  <a:cubicBezTo>
                    <a:pt x="70939" y="47804"/>
                    <a:pt x="71052" y="47804"/>
                    <a:pt x="71052" y="47944"/>
                  </a:cubicBezTo>
                  <a:cubicBezTo>
                    <a:pt x="71052" y="48083"/>
                    <a:pt x="71165" y="48083"/>
                    <a:pt x="71165" y="48222"/>
                  </a:cubicBezTo>
                  <a:cubicBezTo>
                    <a:pt x="71165" y="48362"/>
                    <a:pt x="71278" y="48501"/>
                    <a:pt x="71278" y="48501"/>
                  </a:cubicBezTo>
                  <a:cubicBezTo>
                    <a:pt x="71278" y="48641"/>
                    <a:pt x="71278" y="48641"/>
                    <a:pt x="71390" y="48780"/>
                  </a:cubicBezTo>
                  <a:cubicBezTo>
                    <a:pt x="71390" y="48919"/>
                    <a:pt x="71390" y="49059"/>
                    <a:pt x="71503" y="49198"/>
                  </a:cubicBezTo>
                  <a:cubicBezTo>
                    <a:pt x="71503" y="49198"/>
                    <a:pt x="71503" y="49337"/>
                    <a:pt x="71503" y="49337"/>
                  </a:cubicBezTo>
                  <a:cubicBezTo>
                    <a:pt x="71616" y="49477"/>
                    <a:pt x="71616" y="49616"/>
                    <a:pt x="71616" y="49756"/>
                  </a:cubicBezTo>
                  <a:cubicBezTo>
                    <a:pt x="71616" y="49895"/>
                    <a:pt x="71729" y="49895"/>
                    <a:pt x="71729" y="50034"/>
                  </a:cubicBezTo>
                  <a:cubicBezTo>
                    <a:pt x="71729" y="50174"/>
                    <a:pt x="71729" y="50313"/>
                    <a:pt x="71842" y="50452"/>
                  </a:cubicBezTo>
                  <a:cubicBezTo>
                    <a:pt x="71842" y="50452"/>
                    <a:pt x="71842" y="50592"/>
                    <a:pt x="71842" y="50731"/>
                  </a:cubicBezTo>
                  <a:cubicBezTo>
                    <a:pt x="71842" y="50871"/>
                    <a:pt x="71842" y="50871"/>
                    <a:pt x="71954" y="51010"/>
                  </a:cubicBezTo>
                  <a:cubicBezTo>
                    <a:pt x="71954" y="51149"/>
                    <a:pt x="71954" y="51289"/>
                    <a:pt x="71954" y="51428"/>
                  </a:cubicBezTo>
                  <a:cubicBezTo>
                    <a:pt x="71954" y="51428"/>
                    <a:pt x="71954" y="51567"/>
                    <a:pt x="71954" y="51707"/>
                  </a:cubicBezTo>
                  <a:cubicBezTo>
                    <a:pt x="72067" y="51846"/>
                    <a:pt x="72067" y="51986"/>
                    <a:pt x="72067" y="52125"/>
                  </a:cubicBezTo>
                  <a:cubicBezTo>
                    <a:pt x="72067" y="52264"/>
                    <a:pt x="72067" y="52264"/>
                    <a:pt x="72067" y="52404"/>
                  </a:cubicBezTo>
                  <a:cubicBezTo>
                    <a:pt x="72067" y="52543"/>
                    <a:pt x="72067" y="52682"/>
                    <a:pt x="72067" y="52961"/>
                  </a:cubicBezTo>
                  <a:cubicBezTo>
                    <a:pt x="72067" y="52961"/>
                    <a:pt x="72067" y="52961"/>
                    <a:pt x="72067" y="53101"/>
                  </a:cubicBezTo>
                  <a:cubicBezTo>
                    <a:pt x="72180" y="53240"/>
                    <a:pt x="72180" y="53519"/>
                    <a:pt x="72180" y="53797"/>
                  </a:cubicBezTo>
                  <a:cubicBezTo>
                    <a:pt x="72180" y="53937"/>
                    <a:pt x="72180" y="54216"/>
                    <a:pt x="72180" y="54494"/>
                  </a:cubicBezTo>
                  <a:cubicBezTo>
                    <a:pt x="72067" y="54912"/>
                    <a:pt x="72067" y="55331"/>
                    <a:pt x="72067" y="55888"/>
                  </a:cubicBezTo>
                  <a:close/>
                  <a:moveTo>
                    <a:pt x="24360" y="43344"/>
                  </a:moveTo>
                  <a:cubicBezTo>
                    <a:pt x="24586" y="43066"/>
                    <a:pt x="24812" y="42926"/>
                    <a:pt x="24924" y="42787"/>
                  </a:cubicBezTo>
                  <a:cubicBezTo>
                    <a:pt x="25037" y="42787"/>
                    <a:pt x="25037" y="42648"/>
                    <a:pt x="25037" y="42648"/>
                  </a:cubicBezTo>
                  <a:cubicBezTo>
                    <a:pt x="25263" y="42508"/>
                    <a:pt x="25488" y="42369"/>
                    <a:pt x="25714" y="42229"/>
                  </a:cubicBezTo>
                  <a:cubicBezTo>
                    <a:pt x="25714" y="42229"/>
                    <a:pt x="25827" y="42090"/>
                    <a:pt x="25827" y="42090"/>
                  </a:cubicBezTo>
                  <a:cubicBezTo>
                    <a:pt x="26052" y="41951"/>
                    <a:pt x="26278" y="41811"/>
                    <a:pt x="26503" y="41811"/>
                  </a:cubicBezTo>
                  <a:cubicBezTo>
                    <a:pt x="26503" y="41672"/>
                    <a:pt x="26503" y="41672"/>
                    <a:pt x="26503" y="41672"/>
                  </a:cubicBezTo>
                  <a:cubicBezTo>
                    <a:pt x="26729" y="41533"/>
                    <a:pt x="26954" y="41533"/>
                    <a:pt x="27180" y="41393"/>
                  </a:cubicBezTo>
                  <a:cubicBezTo>
                    <a:pt x="27180" y="41393"/>
                    <a:pt x="27293" y="41393"/>
                    <a:pt x="27293" y="41254"/>
                  </a:cubicBezTo>
                  <a:cubicBezTo>
                    <a:pt x="27518" y="41254"/>
                    <a:pt x="27744" y="41114"/>
                    <a:pt x="28082" y="40975"/>
                  </a:cubicBezTo>
                  <a:cubicBezTo>
                    <a:pt x="28082" y="40975"/>
                    <a:pt x="28082" y="40975"/>
                    <a:pt x="28082" y="40975"/>
                  </a:cubicBezTo>
                  <a:cubicBezTo>
                    <a:pt x="28308" y="40975"/>
                    <a:pt x="28533" y="40836"/>
                    <a:pt x="28759" y="40836"/>
                  </a:cubicBezTo>
                  <a:cubicBezTo>
                    <a:pt x="28872" y="40836"/>
                    <a:pt x="28872" y="40836"/>
                    <a:pt x="28872" y="40836"/>
                  </a:cubicBezTo>
                  <a:cubicBezTo>
                    <a:pt x="29210" y="40696"/>
                    <a:pt x="29436" y="40696"/>
                    <a:pt x="29661" y="40696"/>
                  </a:cubicBezTo>
                  <a:cubicBezTo>
                    <a:pt x="29661" y="40696"/>
                    <a:pt x="29774" y="40696"/>
                    <a:pt x="29774" y="40696"/>
                  </a:cubicBezTo>
                  <a:cubicBezTo>
                    <a:pt x="30112" y="40696"/>
                    <a:pt x="30338" y="40557"/>
                    <a:pt x="30563" y="40557"/>
                  </a:cubicBezTo>
                  <a:cubicBezTo>
                    <a:pt x="30563" y="40557"/>
                    <a:pt x="30563" y="40557"/>
                    <a:pt x="30563" y="40557"/>
                  </a:cubicBezTo>
                  <a:cubicBezTo>
                    <a:pt x="30676" y="40557"/>
                    <a:pt x="30789" y="40557"/>
                    <a:pt x="30902" y="40696"/>
                  </a:cubicBezTo>
                  <a:cubicBezTo>
                    <a:pt x="31015" y="40696"/>
                    <a:pt x="31127" y="40696"/>
                    <a:pt x="31240" y="40696"/>
                  </a:cubicBezTo>
                  <a:cubicBezTo>
                    <a:pt x="31353" y="40696"/>
                    <a:pt x="31353" y="40696"/>
                    <a:pt x="31466" y="40696"/>
                  </a:cubicBezTo>
                  <a:cubicBezTo>
                    <a:pt x="31578" y="40696"/>
                    <a:pt x="31691" y="40696"/>
                    <a:pt x="31804" y="40696"/>
                  </a:cubicBezTo>
                  <a:cubicBezTo>
                    <a:pt x="31917" y="40696"/>
                    <a:pt x="31917" y="40696"/>
                    <a:pt x="32030" y="40696"/>
                  </a:cubicBezTo>
                  <a:cubicBezTo>
                    <a:pt x="32142" y="40696"/>
                    <a:pt x="32255" y="40696"/>
                    <a:pt x="32368" y="40836"/>
                  </a:cubicBezTo>
                  <a:cubicBezTo>
                    <a:pt x="32481" y="40836"/>
                    <a:pt x="32481" y="40836"/>
                    <a:pt x="32593" y="40836"/>
                  </a:cubicBezTo>
                  <a:cubicBezTo>
                    <a:pt x="32706" y="40836"/>
                    <a:pt x="32819" y="40836"/>
                    <a:pt x="32932" y="40836"/>
                  </a:cubicBezTo>
                  <a:cubicBezTo>
                    <a:pt x="33045" y="40836"/>
                    <a:pt x="33045" y="40975"/>
                    <a:pt x="33157" y="40975"/>
                  </a:cubicBezTo>
                  <a:cubicBezTo>
                    <a:pt x="33270" y="40975"/>
                    <a:pt x="33383" y="40975"/>
                    <a:pt x="33496" y="40975"/>
                  </a:cubicBezTo>
                  <a:cubicBezTo>
                    <a:pt x="33496" y="41114"/>
                    <a:pt x="33609" y="41114"/>
                    <a:pt x="33721" y="41114"/>
                  </a:cubicBezTo>
                  <a:cubicBezTo>
                    <a:pt x="33834" y="41114"/>
                    <a:pt x="33834" y="41114"/>
                    <a:pt x="33947" y="41254"/>
                  </a:cubicBezTo>
                  <a:cubicBezTo>
                    <a:pt x="34060" y="41254"/>
                    <a:pt x="34172" y="41254"/>
                    <a:pt x="34285" y="41254"/>
                  </a:cubicBezTo>
                  <a:cubicBezTo>
                    <a:pt x="34285" y="41393"/>
                    <a:pt x="34398" y="41393"/>
                    <a:pt x="34511" y="41393"/>
                  </a:cubicBezTo>
                  <a:cubicBezTo>
                    <a:pt x="34624" y="41393"/>
                    <a:pt x="34624" y="41533"/>
                    <a:pt x="34736" y="41533"/>
                  </a:cubicBezTo>
                  <a:cubicBezTo>
                    <a:pt x="34849" y="41533"/>
                    <a:pt x="34962" y="41533"/>
                    <a:pt x="34962" y="41672"/>
                  </a:cubicBezTo>
                  <a:cubicBezTo>
                    <a:pt x="35075" y="41672"/>
                    <a:pt x="35187" y="41672"/>
                    <a:pt x="35187" y="41811"/>
                  </a:cubicBezTo>
                  <a:cubicBezTo>
                    <a:pt x="35300" y="41811"/>
                    <a:pt x="35413" y="41811"/>
                    <a:pt x="35526" y="41951"/>
                  </a:cubicBezTo>
                  <a:cubicBezTo>
                    <a:pt x="35526" y="41951"/>
                    <a:pt x="35639" y="41951"/>
                    <a:pt x="35751" y="42090"/>
                  </a:cubicBezTo>
                  <a:cubicBezTo>
                    <a:pt x="35864" y="42090"/>
                    <a:pt x="35864" y="42090"/>
                    <a:pt x="35977" y="42229"/>
                  </a:cubicBezTo>
                  <a:cubicBezTo>
                    <a:pt x="36090" y="42229"/>
                    <a:pt x="36090" y="42229"/>
                    <a:pt x="36203" y="42369"/>
                  </a:cubicBezTo>
                  <a:cubicBezTo>
                    <a:pt x="36315" y="42369"/>
                    <a:pt x="36315" y="42508"/>
                    <a:pt x="36428" y="42508"/>
                  </a:cubicBezTo>
                  <a:cubicBezTo>
                    <a:pt x="36541" y="42508"/>
                    <a:pt x="36541" y="42648"/>
                    <a:pt x="36654" y="42648"/>
                  </a:cubicBezTo>
                  <a:cubicBezTo>
                    <a:pt x="36766" y="42787"/>
                    <a:pt x="36766" y="42787"/>
                    <a:pt x="36879" y="42787"/>
                  </a:cubicBezTo>
                  <a:cubicBezTo>
                    <a:pt x="36992" y="42926"/>
                    <a:pt x="36992" y="42926"/>
                    <a:pt x="37105" y="43066"/>
                  </a:cubicBezTo>
                  <a:cubicBezTo>
                    <a:pt x="37218" y="43066"/>
                    <a:pt x="37218" y="43205"/>
                    <a:pt x="37330" y="43205"/>
                  </a:cubicBezTo>
                  <a:cubicBezTo>
                    <a:pt x="37443" y="43205"/>
                    <a:pt x="37443" y="43344"/>
                    <a:pt x="37556" y="43344"/>
                  </a:cubicBezTo>
                  <a:cubicBezTo>
                    <a:pt x="37556" y="43484"/>
                    <a:pt x="37669" y="43484"/>
                    <a:pt x="37781" y="43623"/>
                  </a:cubicBezTo>
                  <a:cubicBezTo>
                    <a:pt x="37781" y="43623"/>
                    <a:pt x="37894" y="43763"/>
                    <a:pt x="37894" y="43763"/>
                  </a:cubicBezTo>
                  <a:cubicBezTo>
                    <a:pt x="38007" y="43902"/>
                    <a:pt x="38120" y="43902"/>
                    <a:pt x="38120" y="44041"/>
                  </a:cubicBezTo>
                  <a:cubicBezTo>
                    <a:pt x="38233" y="44041"/>
                    <a:pt x="38233" y="44181"/>
                    <a:pt x="38345" y="44181"/>
                  </a:cubicBezTo>
                  <a:cubicBezTo>
                    <a:pt x="38345" y="44320"/>
                    <a:pt x="38458" y="44320"/>
                    <a:pt x="38571" y="44459"/>
                  </a:cubicBezTo>
                  <a:cubicBezTo>
                    <a:pt x="38571" y="44459"/>
                    <a:pt x="38684" y="44599"/>
                    <a:pt x="38684" y="44738"/>
                  </a:cubicBezTo>
                  <a:cubicBezTo>
                    <a:pt x="38796" y="44738"/>
                    <a:pt x="38796" y="44878"/>
                    <a:pt x="38909" y="44878"/>
                  </a:cubicBezTo>
                  <a:cubicBezTo>
                    <a:pt x="38909" y="45017"/>
                    <a:pt x="39022" y="45017"/>
                    <a:pt x="39022" y="45156"/>
                  </a:cubicBezTo>
                  <a:cubicBezTo>
                    <a:pt x="39135" y="45156"/>
                    <a:pt x="39135" y="45296"/>
                    <a:pt x="39248" y="45435"/>
                  </a:cubicBezTo>
                  <a:cubicBezTo>
                    <a:pt x="39248" y="45435"/>
                    <a:pt x="39360" y="45574"/>
                    <a:pt x="39360" y="45574"/>
                  </a:cubicBezTo>
                  <a:cubicBezTo>
                    <a:pt x="39473" y="45714"/>
                    <a:pt x="39473" y="45853"/>
                    <a:pt x="39586" y="45853"/>
                  </a:cubicBezTo>
                  <a:cubicBezTo>
                    <a:pt x="39586" y="45993"/>
                    <a:pt x="39699" y="45993"/>
                    <a:pt x="39699" y="46132"/>
                  </a:cubicBezTo>
                  <a:cubicBezTo>
                    <a:pt x="39812" y="46271"/>
                    <a:pt x="39812" y="46271"/>
                    <a:pt x="39924" y="46411"/>
                  </a:cubicBezTo>
                  <a:cubicBezTo>
                    <a:pt x="39924" y="46550"/>
                    <a:pt x="39924" y="46550"/>
                    <a:pt x="40037" y="46689"/>
                  </a:cubicBezTo>
                  <a:cubicBezTo>
                    <a:pt x="40037" y="46829"/>
                    <a:pt x="40150" y="46829"/>
                    <a:pt x="40150" y="46968"/>
                  </a:cubicBezTo>
                  <a:cubicBezTo>
                    <a:pt x="40150" y="47108"/>
                    <a:pt x="40263" y="47108"/>
                    <a:pt x="40263" y="47247"/>
                  </a:cubicBezTo>
                  <a:cubicBezTo>
                    <a:pt x="40375" y="47386"/>
                    <a:pt x="40375" y="47386"/>
                    <a:pt x="40375" y="47526"/>
                  </a:cubicBezTo>
                  <a:cubicBezTo>
                    <a:pt x="40488" y="47665"/>
                    <a:pt x="40488" y="47665"/>
                    <a:pt x="40488" y="47804"/>
                  </a:cubicBezTo>
                  <a:cubicBezTo>
                    <a:pt x="40601" y="47944"/>
                    <a:pt x="40601" y="47944"/>
                    <a:pt x="40714" y="48083"/>
                  </a:cubicBezTo>
                  <a:cubicBezTo>
                    <a:pt x="40714" y="48222"/>
                    <a:pt x="40714" y="48222"/>
                    <a:pt x="40827" y="48362"/>
                  </a:cubicBezTo>
                  <a:cubicBezTo>
                    <a:pt x="40827" y="48501"/>
                    <a:pt x="40827" y="48641"/>
                    <a:pt x="40939" y="48641"/>
                  </a:cubicBezTo>
                  <a:cubicBezTo>
                    <a:pt x="40939" y="48780"/>
                    <a:pt x="40939" y="48919"/>
                    <a:pt x="40939" y="48919"/>
                  </a:cubicBezTo>
                  <a:cubicBezTo>
                    <a:pt x="41052" y="49059"/>
                    <a:pt x="41052" y="49198"/>
                    <a:pt x="41052" y="49337"/>
                  </a:cubicBezTo>
                  <a:cubicBezTo>
                    <a:pt x="41165" y="49337"/>
                    <a:pt x="41165" y="49477"/>
                    <a:pt x="41165" y="49616"/>
                  </a:cubicBezTo>
                  <a:cubicBezTo>
                    <a:pt x="41165" y="49756"/>
                    <a:pt x="41278" y="49756"/>
                    <a:pt x="41278" y="49895"/>
                  </a:cubicBezTo>
                  <a:cubicBezTo>
                    <a:pt x="41278" y="50034"/>
                    <a:pt x="41278" y="50174"/>
                    <a:pt x="41278" y="50174"/>
                  </a:cubicBezTo>
                  <a:cubicBezTo>
                    <a:pt x="41390" y="50313"/>
                    <a:pt x="41390" y="50452"/>
                    <a:pt x="41390" y="50592"/>
                  </a:cubicBezTo>
                  <a:cubicBezTo>
                    <a:pt x="41390" y="50731"/>
                    <a:pt x="41503" y="50731"/>
                    <a:pt x="41503" y="50871"/>
                  </a:cubicBezTo>
                  <a:cubicBezTo>
                    <a:pt x="41503" y="51010"/>
                    <a:pt x="41503" y="51149"/>
                    <a:pt x="41503" y="51149"/>
                  </a:cubicBezTo>
                  <a:cubicBezTo>
                    <a:pt x="41503" y="51289"/>
                    <a:pt x="41616" y="51428"/>
                    <a:pt x="41616" y="51567"/>
                  </a:cubicBezTo>
                  <a:cubicBezTo>
                    <a:pt x="41616" y="51707"/>
                    <a:pt x="41616" y="51707"/>
                    <a:pt x="41616" y="51846"/>
                  </a:cubicBezTo>
                  <a:cubicBezTo>
                    <a:pt x="41616" y="51986"/>
                    <a:pt x="41616" y="52125"/>
                    <a:pt x="41616" y="52264"/>
                  </a:cubicBezTo>
                  <a:cubicBezTo>
                    <a:pt x="41729" y="52264"/>
                    <a:pt x="41729" y="52404"/>
                    <a:pt x="41729" y="52543"/>
                  </a:cubicBezTo>
                  <a:cubicBezTo>
                    <a:pt x="41729" y="52682"/>
                    <a:pt x="41729" y="52822"/>
                    <a:pt x="41729" y="52822"/>
                  </a:cubicBezTo>
                  <a:cubicBezTo>
                    <a:pt x="41729" y="52961"/>
                    <a:pt x="41729" y="53101"/>
                    <a:pt x="41729" y="53240"/>
                  </a:cubicBezTo>
                  <a:cubicBezTo>
                    <a:pt x="41729" y="53379"/>
                    <a:pt x="41729" y="53379"/>
                    <a:pt x="41729" y="53519"/>
                  </a:cubicBezTo>
                  <a:cubicBezTo>
                    <a:pt x="41729" y="53658"/>
                    <a:pt x="41729" y="53797"/>
                    <a:pt x="41729" y="53937"/>
                  </a:cubicBezTo>
                  <a:cubicBezTo>
                    <a:pt x="41729" y="54634"/>
                    <a:pt x="41729" y="55331"/>
                    <a:pt x="41616" y="55888"/>
                  </a:cubicBezTo>
                  <a:cubicBezTo>
                    <a:pt x="41616" y="56306"/>
                    <a:pt x="41503" y="56724"/>
                    <a:pt x="41390" y="57142"/>
                  </a:cubicBezTo>
                  <a:cubicBezTo>
                    <a:pt x="41278" y="57979"/>
                    <a:pt x="41052" y="58815"/>
                    <a:pt x="40714" y="59651"/>
                  </a:cubicBezTo>
                  <a:cubicBezTo>
                    <a:pt x="40601" y="59790"/>
                    <a:pt x="40601" y="59930"/>
                    <a:pt x="40488" y="60209"/>
                  </a:cubicBezTo>
                  <a:cubicBezTo>
                    <a:pt x="40375" y="60487"/>
                    <a:pt x="40150" y="60905"/>
                    <a:pt x="39924" y="61324"/>
                  </a:cubicBezTo>
                  <a:cubicBezTo>
                    <a:pt x="39586" y="62020"/>
                    <a:pt x="39135" y="62717"/>
                    <a:pt x="38684" y="63275"/>
                  </a:cubicBezTo>
                  <a:cubicBezTo>
                    <a:pt x="38458" y="63554"/>
                    <a:pt x="38120" y="63832"/>
                    <a:pt x="37894" y="64111"/>
                  </a:cubicBezTo>
                  <a:cubicBezTo>
                    <a:pt x="36090" y="66062"/>
                    <a:pt x="33721" y="67317"/>
                    <a:pt x="31240" y="67317"/>
                  </a:cubicBezTo>
                  <a:cubicBezTo>
                    <a:pt x="31127" y="67317"/>
                    <a:pt x="31015" y="67317"/>
                    <a:pt x="30902" y="67317"/>
                  </a:cubicBezTo>
                  <a:cubicBezTo>
                    <a:pt x="30789" y="67317"/>
                    <a:pt x="30676" y="67317"/>
                    <a:pt x="30676" y="67317"/>
                  </a:cubicBezTo>
                  <a:cubicBezTo>
                    <a:pt x="30563" y="67317"/>
                    <a:pt x="30451" y="67317"/>
                    <a:pt x="30338" y="67317"/>
                  </a:cubicBezTo>
                  <a:cubicBezTo>
                    <a:pt x="30225" y="67177"/>
                    <a:pt x="30112" y="67177"/>
                    <a:pt x="30000" y="67177"/>
                  </a:cubicBezTo>
                  <a:cubicBezTo>
                    <a:pt x="30000" y="67177"/>
                    <a:pt x="29887" y="67177"/>
                    <a:pt x="29774" y="67177"/>
                  </a:cubicBezTo>
                  <a:cubicBezTo>
                    <a:pt x="29661" y="67177"/>
                    <a:pt x="29548" y="67177"/>
                    <a:pt x="29548" y="67177"/>
                  </a:cubicBezTo>
                  <a:cubicBezTo>
                    <a:pt x="29436" y="67177"/>
                    <a:pt x="29323" y="67177"/>
                    <a:pt x="29210" y="67038"/>
                  </a:cubicBezTo>
                  <a:cubicBezTo>
                    <a:pt x="29097" y="67038"/>
                    <a:pt x="28984" y="67038"/>
                    <a:pt x="28984" y="67038"/>
                  </a:cubicBezTo>
                  <a:cubicBezTo>
                    <a:pt x="28872" y="67038"/>
                    <a:pt x="28759" y="67038"/>
                    <a:pt x="28646" y="67038"/>
                  </a:cubicBezTo>
                  <a:cubicBezTo>
                    <a:pt x="28533" y="66898"/>
                    <a:pt x="28533" y="66898"/>
                    <a:pt x="28421" y="66898"/>
                  </a:cubicBezTo>
                  <a:cubicBezTo>
                    <a:pt x="28308" y="66898"/>
                    <a:pt x="28195" y="66898"/>
                    <a:pt x="28195" y="66759"/>
                  </a:cubicBezTo>
                  <a:cubicBezTo>
                    <a:pt x="28082" y="66759"/>
                    <a:pt x="27969" y="66759"/>
                    <a:pt x="27857" y="66759"/>
                  </a:cubicBezTo>
                  <a:cubicBezTo>
                    <a:pt x="27857" y="66759"/>
                    <a:pt x="27744" y="66620"/>
                    <a:pt x="27631" y="66620"/>
                  </a:cubicBezTo>
                  <a:cubicBezTo>
                    <a:pt x="27518" y="66620"/>
                    <a:pt x="27518" y="66620"/>
                    <a:pt x="27406" y="66480"/>
                  </a:cubicBezTo>
                  <a:cubicBezTo>
                    <a:pt x="27293" y="66480"/>
                    <a:pt x="27293" y="66480"/>
                    <a:pt x="27180" y="66480"/>
                  </a:cubicBezTo>
                  <a:cubicBezTo>
                    <a:pt x="27067" y="66341"/>
                    <a:pt x="26954" y="66341"/>
                    <a:pt x="26842" y="66341"/>
                  </a:cubicBezTo>
                  <a:cubicBezTo>
                    <a:pt x="26842" y="66341"/>
                    <a:pt x="26842" y="66202"/>
                    <a:pt x="26729" y="66202"/>
                  </a:cubicBezTo>
                  <a:cubicBezTo>
                    <a:pt x="22894" y="64250"/>
                    <a:pt x="20300" y="59790"/>
                    <a:pt x="20187" y="54216"/>
                  </a:cubicBezTo>
                  <a:cubicBezTo>
                    <a:pt x="20187" y="54076"/>
                    <a:pt x="20187" y="54076"/>
                    <a:pt x="20187" y="53937"/>
                  </a:cubicBezTo>
                  <a:cubicBezTo>
                    <a:pt x="20187" y="49616"/>
                    <a:pt x="21766" y="45714"/>
                    <a:pt x="24360" y="43344"/>
                  </a:cubicBezTo>
                  <a:close/>
                </a:path>
              </a:pathLst>
            </a:custGeom>
            <a:solidFill>
              <a:srgbClr val="3B6E8E"/>
            </a:solidFill>
            <a:ln w="9525">
              <a:noFill/>
              <a:round/>
              <a:headEnd/>
              <a:tailEnd/>
            </a:ln>
          </p:spPr>
          <p:txBody>
            <a:bodyPr lIns="68569" tIns="34275" rIns="68569" bIns="34275"/>
            <a:lstStyle/>
            <a:p>
              <a:endParaRPr lang="en-US" sz="1425"/>
            </a:p>
          </p:txBody>
        </p:sp>
      </p:grpSp>
      <p:grpSp>
        <p:nvGrpSpPr>
          <p:cNvPr id="78877" name="Shape 613"/>
          <p:cNvGrpSpPr>
            <a:grpSpLocks/>
          </p:cNvGrpSpPr>
          <p:nvPr/>
        </p:nvGrpSpPr>
        <p:grpSpPr bwMode="auto">
          <a:xfrm>
            <a:off x="740570" y="4420791"/>
            <a:ext cx="245269" cy="273844"/>
            <a:chOff x="3734" y="2040"/>
            <a:chExt cx="209" cy="234"/>
          </a:xfrm>
        </p:grpSpPr>
        <p:sp>
          <p:nvSpPr>
            <p:cNvPr id="78914" name="Shape 614"/>
            <p:cNvSpPr>
              <a:spLocks/>
            </p:cNvSpPr>
            <p:nvPr/>
          </p:nvSpPr>
          <p:spPr bwMode="auto">
            <a:xfrm>
              <a:off x="3741" y="2040"/>
              <a:ext cx="195" cy="89"/>
            </a:xfrm>
            <a:custGeom>
              <a:avLst/>
              <a:gdLst>
                <a:gd name="T0" fmla="*/ 0 w 120000"/>
                <a:gd name="T1" fmla="*/ 120000 h 120000"/>
                <a:gd name="T2" fmla="*/ 11566 w 120000"/>
                <a:gd name="T3" fmla="*/ 37894 h 120000"/>
                <a:gd name="T4" fmla="*/ 36144 w 120000"/>
                <a:gd name="T5" fmla="*/ 6315 h 120000"/>
                <a:gd name="T6" fmla="*/ 66506 w 120000"/>
                <a:gd name="T7" fmla="*/ 3157 h 120000"/>
                <a:gd name="T8" fmla="*/ 91084 w 120000"/>
                <a:gd name="T9" fmla="*/ 12631 h 120000"/>
                <a:gd name="T10" fmla="*/ 117108 w 120000"/>
                <a:gd name="T11" fmla="*/ 82105 h 120000"/>
                <a:gd name="T12" fmla="*/ 119999 w 120000"/>
                <a:gd name="T13" fmla="*/ 120000 h 120000"/>
                <a:gd name="T14" fmla="*/ 109879 w 120000"/>
                <a:gd name="T15" fmla="*/ 110526 h 120000"/>
                <a:gd name="T16" fmla="*/ 106987 w 120000"/>
                <a:gd name="T17" fmla="*/ 82105 h 120000"/>
                <a:gd name="T18" fmla="*/ 80963 w 120000"/>
                <a:gd name="T19" fmla="*/ 28421 h 120000"/>
                <a:gd name="T20" fmla="*/ 53493 w 120000"/>
                <a:gd name="T21" fmla="*/ 22105 h 120000"/>
                <a:gd name="T22" fmla="*/ 36144 w 120000"/>
                <a:gd name="T23" fmla="*/ 28421 h 120000"/>
                <a:gd name="T24" fmla="*/ 11566 w 120000"/>
                <a:gd name="T25" fmla="*/ 88421 h 120000"/>
                <a:gd name="T26" fmla="*/ 10120 w 120000"/>
                <a:gd name="T27" fmla="*/ 110526 h 120000"/>
                <a:gd name="T28" fmla="*/ 8674 w 120000"/>
                <a:gd name="T29" fmla="*/ 113684 h 120000"/>
                <a:gd name="T30" fmla="*/ 0 w 120000"/>
                <a:gd name="T31" fmla="*/ 120000 h 1200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000"/>
                <a:gd name="T49" fmla="*/ 0 h 120000"/>
                <a:gd name="T50" fmla="*/ 120000 w 120000"/>
                <a:gd name="T51" fmla="*/ 120000 h 12000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000" h="120000" extrusionOk="0">
                  <a:moveTo>
                    <a:pt x="0" y="120000"/>
                  </a:moveTo>
                  <a:cubicBezTo>
                    <a:pt x="0" y="88421"/>
                    <a:pt x="2891" y="60000"/>
                    <a:pt x="11566" y="37894"/>
                  </a:cubicBezTo>
                  <a:cubicBezTo>
                    <a:pt x="18795" y="22105"/>
                    <a:pt x="27469" y="12631"/>
                    <a:pt x="36144" y="6315"/>
                  </a:cubicBezTo>
                  <a:cubicBezTo>
                    <a:pt x="46265" y="3157"/>
                    <a:pt x="56385" y="0"/>
                    <a:pt x="66506" y="3157"/>
                  </a:cubicBezTo>
                  <a:cubicBezTo>
                    <a:pt x="75180" y="3157"/>
                    <a:pt x="83855" y="6315"/>
                    <a:pt x="91084" y="12631"/>
                  </a:cubicBezTo>
                  <a:cubicBezTo>
                    <a:pt x="105542" y="25263"/>
                    <a:pt x="114216" y="50526"/>
                    <a:pt x="117108" y="82105"/>
                  </a:cubicBezTo>
                  <a:cubicBezTo>
                    <a:pt x="118554" y="94736"/>
                    <a:pt x="119999" y="107368"/>
                    <a:pt x="119999" y="120000"/>
                  </a:cubicBezTo>
                  <a:cubicBezTo>
                    <a:pt x="117108" y="116842"/>
                    <a:pt x="112771" y="113684"/>
                    <a:pt x="109879" y="110526"/>
                  </a:cubicBezTo>
                  <a:cubicBezTo>
                    <a:pt x="109879" y="101052"/>
                    <a:pt x="108433" y="91578"/>
                    <a:pt x="106987" y="82105"/>
                  </a:cubicBezTo>
                  <a:cubicBezTo>
                    <a:pt x="104096" y="50526"/>
                    <a:pt x="93975" y="34736"/>
                    <a:pt x="80963" y="28421"/>
                  </a:cubicBezTo>
                  <a:cubicBezTo>
                    <a:pt x="72289" y="22105"/>
                    <a:pt x="62168" y="22105"/>
                    <a:pt x="53493" y="22105"/>
                  </a:cubicBezTo>
                  <a:cubicBezTo>
                    <a:pt x="47710" y="25263"/>
                    <a:pt x="41927" y="25263"/>
                    <a:pt x="36144" y="28421"/>
                  </a:cubicBezTo>
                  <a:cubicBezTo>
                    <a:pt x="21686" y="37894"/>
                    <a:pt x="14457" y="60000"/>
                    <a:pt x="11566" y="88421"/>
                  </a:cubicBezTo>
                  <a:cubicBezTo>
                    <a:pt x="10120" y="94736"/>
                    <a:pt x="10120" y="104210"/>
                    <a:pt x="10120" y="110526"/>
                  </a:cubicBezTo>
                  <a:cubicBezTo>
                    <a:pt x="10120" y="110526"/>
                    <a:pt x="8674" y="113684"/>
                    <a:pt x="8674" y="113684"/>
                  </a:cubicBezTo>
                  <a:cubicBezTo>
                    <a:pt x="5783" y="116842"/>
                    <a:pt x="2891" y="116842"/>
                    <a:pt x="0" y="120000"/>
                  </a:cubicBezTo>
                  <a:close/>
                </a:path>
              </a:pathLst>
            </a:custGeom>
            <a:solidFill>
              <a:srgbClr val="3B6E8E"/>
            </a:solidFill>
            <a:ln w="9525">
              <a:noFill/>
              <a:round/>
              <a:headEnd/>
              <a:tailEnd/>
            </a:ln>
          </p:spPr>
          <p:txBody>
            <a:bodyPr lIns="68569" tIns="34275" rIns="68569" bIns="34275"/>
            <a:lstStyle/>
            <a:p>
              <a:endParaRPr lang="en-US" sz="1425"/>
            </a:p>
          </p:txBody>
        </p:sp>
        <p:sp>
          <p:nvSpPr>
            <p:cNvPr id="78915" name="Shape 615"/>
            <p:cNvSpPr>
              <a:spLocks/>
            </p:cNvSpPr>
            <p:nvPr/>
          </p:nvSpPr>
          <p:spPr bwMode="auto">
            <a:xfrm>
              <a:off x="3824" y="2132"/>
              <a:ext cx="119" cy="142"/>
            </a:xfrm>
            <a:custGeom>
              <a:avLst/>
              <a:gdLst>
                <a:gd name="T0" fmla="*/ 91764 w 120000"/>
                <a:gd name="T1" fmla="*/ 68000 h 120000"/>
                <a:gd name="T2" fmla="*/ 84705 w 120000"/>
                <a:gd name="T3" fmla="*/ 58000 h 120000"/>
                <a:gd name="T4" fmla="*/ 84705 w 120000"/>
                <a:gd name="T5" fmla="*/ 12000 h 120000"/>
                <a:gd name="T6" fmla="*/ 84705 w 120000"/>
                <a:gd name="T7" fmla="*/ 6000 h 120000"/>
                <a:gd name="T8" fmla="*/ 96470 w 120000"/>
                <a:gd name="T9" fmla="*/ 2000 h 120000"/>
                <a:gd name="T10" fmla="*/ 115294 w 120000"/>
                <a:gd name="T11" fmla="*/ 8000 h 120000"/>
                <a:gd name="T12" fmla="*/ 120000 w 120000"/>
                <a:gd name="T13" fmla="*/ 16000 h 120000"/>
                <a:gd name="T14" fmla="*/ 120000 w 120000"/>
                <a:gd name="T15" fmla="*/ 54000 h 120000"/>
                <a:gd name="T16" fmla="*/ 115294 w 120000"/>
                <a:gd name="T17" fmla="*/ 62000 h 120000"/>
                <a:gd name="T18" fmla="*/ 115294 w 120000"/>
                <a:gd name="T19" fmla="*/ 62000 h 120000"/>
                <a:gd name="T20" fmla="*/ 98823 w 120000"/>
                <a:gd name="T21" fmla="*/ 72000 h 120000"/>
                <a:gd name="T22" fmla="*/ 49411 w 120000"/>
                <a:gd name="T23" fmla="*/ 112000 h 120000"/>
                <a:gd name="T24" fmla="*/ 47058 w 120000"/>
                <a:gd name="T25" fmla="*/ 114000 h 120000"/>
                <a:gd name="T26" fmla="*/ 40000 w 120000"/>
                <a:gd name="T27" fmla="*/ 120000 h 120000"/>
                <a:gd name="T28" fmla="*/ 7058 w 120000"/>
                <a:gd name="T29" fmla="*/ 120000 h 120000"/>
                <a:gd name="T30" fmla="*/ 0 w 120000"/>
                <a:gd name="T31" fmla="*/ 114000 h 120000"/>
                <a:gd name="T32" fmla="*/ 0 w 120000"/>
                <a:gd name="T33" fmla="*/ 108000 h 120000"/>
                <a:gd name="T34" fmla="*/ 9411 w 120000"/>
                <a:gd name="T35" fmla="*/ 102000 h 120000"/>
                <a:gd name="T36" fmla="*/ 30588 w 120000"/>
                <a:gd name="T37" fmla="*/ 102000 h 120000"/>
                <a:gd name="T38" fmla="*/ 40000 w 120000"/>
                <a:gd name="T39" fmla="*/ 102000 h 120000"/>
                <a:gd name="T40" fmla="*/ 44705 w 120000"/>
                <a:gd name="T41" fmla="*/ 104000 h 120000"/>
                <a:gd name="T42" fmla="*/ 49411 w 120000"/>
                <a:gd name="T43" fmla="*/ 104000 h 120000"/>
                <a:gd name="T44" fmla="*/ 87058 w 120000"/>
                <a:gd name="T45" fmla="*/ 76000 h 120000"/>
                <a:gd name="T46" fmla="*/ 91764 w 120000"/>
                <a:gd name="T47" fmla="*/ 68000 h 12000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0000"/>
                <a:gd name="T73" fmla="*/ 0 h 120000"/>
                <a:gd name="T74" fmla="*/ 120000 w 120000"/>
                <a:gd name="T75" fmla="*/ 120000 h 12000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0000" h="120000" extrusionOk="0">
                  <a:moveTo>
                    <a:pt x="91764" y="68000"/>
                  </a:moveTo>
                  <a:cubicBezTo>
                    <a:pt x="87058" y="66000"/>
                    <a:pt x="84705" y="62000"/>
                    <a:pt x="84705" y="58000"/>
                  </a:cubicBezTo>
                  <a:cubicBezTo>
                    <a:pt x="84705" y="42000"/>
                    <a:pt x="84705" y="26000"/>
                    <a:pt x="84705" y="12000"/>
                  </a:cubicBezTo>
                  <a:cubicBezTo>
                    <a:pt x="84705" y="10000"/>
                    <a:pt x="84705" y="8000"/>
                    <a:pt x="84705" y="6000"/>
                  </a:cubicBezTo>
                  <a:cubicBezTo>
                    <a:pt x="87058" y="2000"/>
                    <a:pt x="91764" y="0"/>
                    <a:pt x="96470" y="2000"/>
                  </a:cubicBezTo>
                  <a:cubicBezTo>
                    <a:pt x="103529" y="4000"/>
                    <a:pt x="110588" y="6000"/>
                    <a:pt x="115294" y="8000"/>
                  </a:cubicBezTo>
                  <a:cubicBezTo>
                    <a:pt x="120000" y="10000"/>
                    <a:pt x="120000" y="12000"/>
                    <a:pt x="120000" y="16000"/>
                  </a:cubicBezTo>
                  <a:cubicBezTo>
                    <a:pt x="120000" y="28000"/>
                    <a:pt x="120000" y="42000"/>
                    <a:pt x="120000" y="54000"/>
                  </a:cubicBezTo>
                  <a:cubicBezTo>
                    <a:pt x="120000" y="58000"/>
                    <a:pt x="120000" y="60000"/>
                    <a:pt x="115294" y="62000"/>
                  </a:cubicBezTo>
                  <a:cubicBezTo>
                    <a:pt x="115294" y="62000"/>
                    <a:pt x="115294" y="62000"/>
                    <a:pt x="115294" y="62000"/>
                  </a:cubicBezTo>
                  <a:cubicBezTo>
                    <a:pt x="108235" y="62000"/>
                    <a:pt x="103529" y="68000"/>
                    <a:pt x="98823" y="72000"/>
                  </a:cubicBezTo>
                  <a:cubicBezTo>
                    <a:pt x="89411" y="90000"/>
                    <a:pt x="72941" y="104000"/>
                    <a:pt x="49411" y="112000"/>
                  </a:cubicBezTo>
                  <a:cubicBezTo>
                    <a:pt x="49411" y="112000"/>
                    <a:pt x="49411" y="114000"/>
                    <a:pt x="47058" y="114000"/>
                  </a:cubicBezTo>
                  <a:cubicBezTo>
                    <a:pt x="47058" y="118000"/>
                    <a:pt x="44705" y="120000"/>
                    <a:pt x="40000" y="120000"/>
                  </a:cubicBezTo>
                  <a:cubicBezTo>
                    <a:pt x="30588" y="120000"/>
                    <a:pt x="18823" y="120000"/>
                    <a:pt x="7058" y="120000"/>
                  </a:cubicBezTo>
                  <a:cubicBezTo>
                    <a:pt x="4705" y="120000"/>
                    <a:pt x="0" y="118000"/>
                    <a:pt x="0" y="114000"/>
                  </a:cubicBezTo>
                  <a:cubicBezTo>
                    <a:pt x="0" y="112000"/>
                    <a:pt x="0" y="110000"/>
                    <a:pt x="0" y="108000"/>
                  </a:cubicBezTo>
                  <a:cubicBezTo>
                    <a:pt x="0" y="104000"/>
                    <a:pt x="4705" y="102000"/>
                    <a:pt x="9411" y="102000"/>
                  </a:cubicBezTo>
                  <a:cubicBezTo>
                    <a:pt x="16470" y="102000"/>
                    <a:pt x="23529" y="102000"/>
                    <a:pt x="30588" y="102000"/>
                  </a:cubicBezTo>
                  <a:cubicBezTo>
                    <a:pt x="32941" y="102000"/>
                    <a:pt x="37647" y="102000"/>
                    <a:pt x="40000" y="102000"/>
                  </a:cubicBezTo>
                  <a:cubicBezTo>
                    <a:pt x="42352" y="102000"/>
                    <a:pt x="44705" y="102000"/>
                    <a:pt x="44705" y="104000"/>
                  </a:cubicBezTo>
                  <a:cubicBezTo>
                    <a:pt x="47058" y="104000"/>
                    <a:pt x="47058" y="104000"/>
                    <a:pt x="49411" y="104000"/>
                  </a:cubicBezTo>
                  <a:cubicBezTo>
                    <a:pt x="63529" y="98000"/>
                    <a:pt x="75294" y="88000"/>
                    <a:pt x="87058" y="76000"/>
                  </a:cubicBezTo>
                  <a:cubicBezTo>
                    <a:pt x="87058" y="74000"/>
                    <a:pt x="89411" y="72000"/>
                    <a:pt x="91764" y="68000"/>
                  </a:cubicBezTo>
                  <a:close/>
                </a:path>
              </a:pathLst>
            </a:custGeom>
            <a:solidFill>
              <a:srgbClr val="3B6E8E"/>
            </a:solidFill>
            <a:ln w="9525">
              <a:noFill/>
              <a:round/>
              <a:headEnd/>
              <a:tailEnd/>
            </a:ln>
          </p:spPr>
          <p:txBody>
            <a:bodyPr lIns="68569" tIns="34275" rIns="68569" bIns="34275"/>
            <a:lstStyle/>
            <a:p>
              <a:endParaRPr lang="en-US" sz="1425"/>
            </a:p>
          </p:txBody>
        </p:sp>
        <p:sp>
          <p:nvSpPr>
            <p:cNvPr id="78916" name="Shape 616"/>
            <p:cNvSpPr>
              <a:spLocks/>
            </p:cNvSpPr>
            <p:nvPr/>
          </p:nvSpPr>
          <p:spPr bwMode="auto">
            <a:xfrm>
              <a:off x="3734" y="2132"/>
              <a:ext cx="36" cy="83"/>
            </a:xfrm>
            <a:custGeom>
              <a:avLst/>
              <a:gdLst>
                <a:gd name="T0" fmla="*/ 120000 w 120000"/>
                <a:gd name="T1" fmla="*/ 58285 h 120000"/>
                <a:gd name="T2" fmla="*/ 120000 w 120000"/>
                <a:gd name="T3" fmla="*/ 99428 h 120000"/>
                <a:gd name="T4" fmla="*/ 75000 w 120000"/>
                <a:gd name="T5" fmla="*/ 113142 h 120000"/>
                <a:gd name="T6" fmla="*/ 22500 w 120000"/>
                <a:gd name="T7" fmla="*/ 106285 h 120000"/>
                <a:gd name="T8" fmla="*/ 0 w 120000"/>
                <a:gd name="T9" fmla="*/ 92571 h 120000"/>
                <a:gd name="T10" fmla="*/ 0 w 120000"/>
                <a:gd name="T11" fmla="*/ 27428 h 120000"/>
                <a:gd name="T12" fmla="*/ 22500 w 120000"/>
                <a:gd name="T13" fmla="*/ 13714 h 120000"/>
                <a:gd name="T14" fmla="*/ 75000 w 120000"/>
                <a:gd name="T15" fmla="*/ 3428 h 120000"/>
                <a:gd name="T16" fmla="*/ 120000 w 120000"/>
                <a:gd name="T17" fmla="*/ 17142 h 120000"/>
                <a:gd name="T18" fmla="*/ 120000 w 120000"/>
                <a:gd name="T19" fmla="*/ 58285 h 1200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000"/>
                <a:gd name="T31" fmla="*/ 0 h 120000"/>
                <a:gd name="T32" fmla="*/ 120000 w 120000"/>
                <a:gd name="T33" fmla="*/ 120000 h 1200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000" h="120000" extrusionOk="0">
                  <a:moveTo>
                    <a:pt x="120000" y="58285"/>
                  </a:moveTo>
                  <a:cubicBezTo>
                    <a:pt x="120000" y="72000"/>
                    <a:pt x="112500" y="85714"/>
                    <a:pt x="120000" y="99428"/>
                  </a:cubicBezTo>
                  <a:cubicBezTo>
                    <a:pt x="120000" y="113142"/>
                    <a:pt x="97500" y="120000"/>
                    <a:pt x="75000" y="113142"/>
                  </a:cubicBezTo>
                  <a:cubicBezTo>
                    <a:pt x="52500" y="109714"/>
                    <a:pt x="37500" y="109714"/>
                    <a:pt x="22500" y="106285"/>
                  </a:cubicBezTo>
                  <a:cubicBezTo>
                    <a:pt x="7500" y="102857"/>
                    <a:pt x="0" y="99428"/>
                    <a:pt x="0" y="92571"/>
                  </a:cubicBezTo>
                  <a:cubicBezTo>
                    <a:pt x="0" y="68571"/>
                    <a:pt x="0" y="48000"/>
                    <a:pt x="0" y="27428"/>
                  </a:cubicBezTo>
                  <a:cubicBezTo>
                    <a:pt x="0" y="20571"/>
                    <a:pt x="7500" y="17142"/>
                    <a:pt x="22500" y="13714"/>
                  </a:cubicBezTo>
                  <a:cubicBezTo>
                    <a:pt x="37500" y="10285"/>
                    <a:pt x="52500" y="6857"/>
                    <a:pt x="75000" y="3428"/>
                  </a:cubicBezTo>
                  <a:cubicBezTo>
                    <a:pt x="97500" y="0"/>
                    <a:pt x="120000" y="6857"/>
                    <a:pt x="120000" y="17142"/>
                  </a:cubicBezTo>
                  <a:cubicBezTo>
                    <a:pt x="120000" y="30857"/>
                    <a:pt x="120000" y="44571"/>
                    <a:pt x="120000" y="58285"/>
                  </a:cubicBezTo>
                  <a:close/>
                </a:path>
              </a:pathLst>
            </a:custGeom>
            <a:solidFill>
              <a:srgbClr val="3B6E8E"/>
            </a:solidFill>
            <a:ln w="9525">
              <a:noFill/>
              <a:round/>
              <a:headEnd/>
              <a:tailEnd/>
            </a:ln>
          </p:spPr>
          <p:txBody>
            <a:bodyPr lIns="68569" tIns="34275" rIns="68569" bIns="34275"/>
            <a:lstStyle/>
            <a:p>
              <a:endParaRPr lang="en-US" sz="1425"/>
            </a:p>
          </p:txBody>
        </p:sp>
      </p:grpSp>
      <p:grpSp>
        <p:nvGrpSpPr>
          <p:cNvPr id="78878" name="Shape 617"/>
          <p:cNvGrpSpPr>
            <a:grpSpLocks/>
          </p:cNvGrpSpPr>
          <p:nvPr/>
        </p:nvGrpSpPr>
        <p:grpSpPr bwMode="auto">
          <a:xfrm>
            <a:off x="717947" y="1943100"/>
            <a:ext cx="290513" cy="198835"/>
            <a:chOff x="3604" y="1997"/>
            <a:chExt cx="467" cy="321"/>
          </a:xfrm>
        </p:grpSpPr>
        <p:sp>
          <p:nvSpPr>
            <p:cNvPr id="78910" name="Shape 618"/>
            <p:cNvSpPr>
              <a:spLocks noChangeArrowheads="1"/>
            </p:cNvSpPr>
            <p:nvPr/>
          </p:nvSpPr>
          <p:spPr bwMode="auto">
            <a:xfrm>
              <a:off x="3797" y="2198"/>
              <a:ext cx="9" cy="42"/>
            </a:xfrm>
            <a:prstGeom prst="ellipse">
              <a:avLst/>
            </a:prstGeom>
            <a:solidFill>
              <a:srgbClr val="3B6E8E"/>
            </a:solidFill>
            <a:ln w="9525">
              <a:noFill/>
              <a:round/>
              <a:headEnd/>
              <a:tailEnd/>
            </a:ln>
          </p:spPr>
          <p:txBody>
            <a:bodyPr lIns="68569" tIns="34275" rIns="68569" bIns="34275"/>
            <a:lstStyle/>
            <a:p>
              <a:endParaRPr lang="en-US" sz="1800"/>
            </a:p>
          </p:txBody>
        </p:sp>
        <p:sp>
          <p:nvSpPr>
            <p:cNvPr id="78911" name="Shape 619"/>
            <p:cNvSpPr>
              <a:spLocks/>
            </p:cNvSpPr>
            <p:nvPr/>
          </p:nvSpPr>
          <p:spPr bwMode="auto">
            <a:xfrm>
              <a:off x="3704" y="2198"/>
              <a:ext cx="11" cy="42"/>
            </a:xfrm>
            <a:custGeom>
              <a:avLst/>
              <a:gdLst>
                <a:gd name="T0" fmla="*/ 72000 w 120000"/>
                <a:gd name="T1" fmla="*/ 120000 h 120000"/>
                <a:gd name="T2" fmla="*/ 120000 w 120000"/>
                <a:gd name="T3" fmla="*/ 60000 h 120000"/>
                <a:gd name="T4" fmla="*/ 72000 w 120000"/>
                <a:gd name="T5" fmla="*/ 0 h 120000"/>
                <a:gd name="T6" fmla="*/ 24000 w 120000"/>
                <a:gd name="T7" fmla="*/ 60000 h 120000"/>
                <a:gd name="T8" fmla="*/ 72000 w 120000"/>
                <a:gd name="T9" fmla="*/ 12000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72000" y="120000"/>
                  </a:moveTo>
                  <a:cubicBezTo>
                    <a:pt x="120000" y="120000"/>
                    <a:pt x="120000" y="100000"/>
                    <a:pt x="120000" y="60000"/>
                  </a:cubicBezTo>
                  <a:cubicBezTo>
                    <a:pt x="120000" y="20000"/>
                    <a:pt x="120000" y="0"/>
                    <a:pt x="72000" y="0"/>
                  </a:cubicBezTo>
                  <a:cubicBezTo>
                    <a:pt x="24000" y="0"/>
                    <a:pt x="24000" y="20000"/>
                    <a:pt x="24000" y="60000"/>
                  </a:cubicBezTo>
                  <a:cubicBezTo>
                    <a:pt x="0" y="100000"/>
                    <a:pt x="24000" y="120000"/>
                    <a:pt x="72000" y="120000"/>
                  </a:cubicBezTo>
                  <a:close/>
                </a:path>
              </a:pathLst>
            </a:custGeom>
            <a:solidFill>
              <a:srgbClr val="3B6E8E"/>
            </a:solidFill>
            <a:ln w="9525">
              <a:noFill/>
              <a:round/>
              <a:headEnd/>
              <a:tailEnd/>
            </a:ln>
          </p:spPr>
          <p:txBody>
            <a:bodyPr lIns="68569" tIns="34275" rIns="68569" bIns="34275"/>
            <a:lstStyle/>
            <a:p>
              <a:endParaRPr lang="en-US" sz="1425"/>
            </a:p>
          </p:txBody>
        </p:sp>
        <p:sp>
          <p:nvSpPr>
            <p:cNvPr id="78912" name="Shape 620"/>
            <p:cNvSpPr>
              <a:spLocks/>
            </p:cNvSpPr>
            <p:nvPr/>
          </p:nvSpPr>
          <p:spPr bwMode="auto">
            <a:xfrm>
              <a:off x="3604" y="2118"/>
              <a:ext cx="467" cy="201"/>
            </a:xfrm>
            <a:custGeom>
              <a:avLst/>
              <a:gdLst>
                <a:gd name="T0" fmla="*/ 0 w 120000"/>
                <a:gd name="T1" fmla="*/ 74823 h 120000"/>
                <a:gd name="T2" fmla="*/ 21818 w 120000"/>
                <a:gd name="T3" fmla="*/ 120000 h 120000"/>
                <a:gd name="T4" fmla="*/ 98181 w 120000"/>
                <a:gd name="T5" fmla="*/ 120000 h 120000"/>
                <a:gd name="T6" fmla="*/ 119999 w 120000"/>
                <a:gd name="T7" fmla="*/ 74823 h 120000"/>
                <a:gd name="T8" fmla="*/ 119999 w 120000"/>
                <a:gd name="T9" fmla="*/ 0 h 120000"/>
                <a:gd name="T10" fmla="*/ 0 w 120000"/>
                <a:gd name="T11" fmla="*/ 0 h 120000"/>
                <a:gd name="T12" fmla="*/ 0 w 120000"/>
                <a:gd name="T13" fmla="*/ 74823 h 120000"/>
                <a:gd name="T14" fmla="*/ 73939 w 120000"/>
                <a:gd name="T15" fmla="*/ 48000 h 120000"/>
                <a:gd name="T16" fmla="*/ 97575 w 120000"/>
                <a:gd name="T17" fmla="*/ 48000 h 120000"/>
                <a:gd name="T18" fmla="*/ 88484 w 120000"/>
                <a:gd name="T19" fmla="*/ 28235 h 120000"/>
                <a:gd name="T20" fmla="*/ 99393 w 120000"/>
                <a:gd name="T21" fmla="*/ 28235 h 120000"/>
                <a:gd name="T22" fmla="*/ 111515 w 120000"/>
                <a:gd name="T23" fmla="*/ 56470 h 120000"/>
                <a:gd name="T24" fmla="*/ 99393 w 120000"/>
                <a:gd name="T25" fmla="*/ 84705 h 120000"/>
                <a:gd name="T26" fmla="*/ 88484 w 120000"/>
                <a:gd name="T27" fmla="*/ 84705 h 120000"/>
                <a:gd name="T28" fmla="*/ 97575 w 120000"/>
                <a:gd name="T29" fmla="*/ 64941 h 120000"/>
                <a:gd name="T30" fmla="*/ 73939 w 120000"/>
                <a:gd name="T31" fmla="*/ 64941 h 120000"/>
                <a:gd name="T32" fmla="*/ 70303 w 120000"/>
                <a:gd name="T33" fmla="*/ 56470 h 120000"/>
                <a:gd name="T34" fmla="*/ 73939 w 120000"/>
                <a:gd name="T35" fmla="*/ 48000 h 120000"/>
                <a:gd name="T36" fmla="*/ 50909 w 120000"/>
                <a:gd name="T37" fmla="*/ 40941 h 120000"/>
                <a:gd name="T38" fmla="*/ 55757 w 120000"/>
                <a:gd name="T39" fmla="*/ 60705 h 120000"/>
                <a:gd name="T40" fmla="*/ 50909 w 120000"/>
                <a:gd name="T41" fmla="*/ 79058 h 120000"/>
                <a:gd name="T42" fmla="*/ 46060 w 120000"/>
                <a:gd name="T43" fmla="*/ 60705 h 120000"/>
                <a:gd name="T44" fmla="*/ 50909 w 120000"/>
                <a:gd name="T45" fmla="*/ 40941 h 120000"/>
                <a:gd name="T46" fmla="*/ 34545 w 120000"/>
                <a:gd name="T47" fmla="*/ 73411 h 120000"/>
                <a:gd name="T48" fmla="*/ 36363 w 120000"/>
                <a:gd name="T49" fmla="*/ 69176 h 120000"/>
                <a:gd name="T50" fmla="*/ 40000 w 120000"/>
                <a:gd name="T51" fmla="*/ 52235 h 120000"/>
                <a:gd name="T52" fmla="*/ 38181 w 120000"/>
                <a:gd name="T53" fmla="*/ 48000 h 120000"/>
                <a:gd name="T54" fmla="*/ 35757 w 120000"/>
                <a:gd name="T55" fmla="*/ 49411 h 120000"/>
                <a:gd name="T56" fmla="*/ 35151 w 120000"/>
                <a:gd name="T57" fmla="*/ 43764 h 120000"/>
                <a:gd name="T58" fmla="*/ 38787 w 120000"/>
                <a:gd name="T59" fmla="*/ 40941 h 120000"/>
                <a:gd name="T60" fmla="*/ 43030 w 120000"/>
                <a:gd name="T61" fmla="*/ 52235 h 120000"/>
                <a:gd name="T62" fmla="*/ 39393 w 120000"/>
                <a:gd name="T63" fmla="*/ 69176 h 120000"/>
                <a:gd name="T64" fmla="*/ 38787 w 120000"/>
                <a:gd name="T65" fmla="*/ 72000 h 120000"/>
                <a:gd name="T66" fmla="*/ 38787 w 120000"/>
                <a:gd name="T67" fmla="*/ 72000 h 120000"/>
                <a:gd name="T68" fmla="*/ 43636 w 120000"/>
                <a:gd name="T69" fmla="*/ 72000 h 120000"/>
                <a:gd name="T70" fmla="*/ 43636 w 120000"/>
                <a:gd name="T71" fmla="*/ 79058 h 120000"/>
                <a:gd name="T72" fmla="*/ 34545 w 120000"/>
                <a:gd name="T73" fmla="*/ 79058 h 120000"/>
                <a:gd name="T74" fmla="*/ 34545 w 120000"/>
                <a:gd name="T75" fmla="*/ 73411 h 120000"/>
                <a:gd name="T76" fmla="*/ 27878 w 120000"/>
                <a:gd name="T77" fmla="*/ 40941 h 120000"/>
                <a:gd name="T78" fmla="*/ 32121 w 120000"/>
                <a:gd name="T79" fmla="*/ 60705 h 120000"/>
                <a:gd name="T80" fmla="*/ 27878 w 120000"/>
                <a:gd name="T81" fmla="*/ 79058 h 120000"/>
                <a:gd name="T82" fmla="*/ 23030 w 120000"/>
                <a:gd name="T83" fmla="*/ 60705 h 120000"/>
                <a:gd name="T84" fmla="*/ 27878 w 120000"/>
                <a:gd name="T85" fmla="*/ 40941 h 120000"/>
                <a:gd name="T86" fmla="*/ 15757 w 120000"/>
                <a:gd name="T87" fmla="*/ 42352 h 120000"/>
                <a:gd name="T88" fmla="*/ 18787 w 120000"/>
                <a:gd name="T89" fmla="*/ 42352 h 120000"/>
                <a:gd name="T90" fmla="*/ 18787 w 120000"/>
                <a:gd name="T91" fmla="*/ 79058 h 120000"/>
                <a:gd name="T92" fmla="*/ 15151 w 120000"/>
                <a:gd name="T93" fmla="*/ 79058 h 120000"/>
                <a:gd name="T94" fmla="*/ 15151 w 120000"/>
                <a:gd name="T95" fmla="*/ 49411 h 120000"/>
                <a:gd name="T96" fmla="*/ 15151 w 120000"/>
                <a:gd name="T97" fmla="*/ 49411 h 120000"/>
                <a:gd name="T98" fmla="*/ 12727 w 120000"/>
                <a:gd name="T99" fmla="*/ 52235 h 120000"/>
                <a:gd name="T100" fmla="*/ 12121 w 120000"/>
                <a:gd name="T101" fmla="*/ 46588 h 120000"/>
                <a:gd name="T102" fmla="*/ 15757 w 120000"/>
                <a:gd name="T103" fmla="*/ 42352 h 12000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20000"/>
                <a:gd name="T157" fmla="*/ 0 h 120000"/>
                <a:gd name="T158" fmla="*/ 120000 w 120000"/>
                <a:gd name="T159" fmla="*/ 120000 h 12000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20000" h="120000" extrusionOk="0">
                  <a:moveTo>
                    <a:pt x="0" y="74823"/>
                  </a:moveTo>
                  <a:cubicBezTo>
                    <a:pt x="0" y="112941"/>
                    <a:pt x="5454" y="120000"/>
                    <a:pt x="21818" y="120000"/>
                  </a:cubicBezTo>
                  <a:cubicBezTo>
                    <a:pt x="98181" y="120000"/>
                    <a:pt x="98181" y="120000"/>
                    <a:pt x="98181" y="120000"/>
                  </a:cubicBezTo>
                  <a:cubicBezTo>
                    <a:pt x="113939" y="120000"/>
                    <a:pt x="119999" y="112941"/>
                    <a:pt x="119999" y="74823"/>
                  </a:cubicBezTo>
                  <a:cubicBezTo>
                    <a:pt x="119999" y="0"/>
                    <a:pt x="119999" y="0"/>
                    <a:pt x="119999" y="0"/>
                  </a:cubicBezTo>
                  <a:cubicBezTo>
                    <a:pt x="0" y="0"/>
                    <a:pt x="0" y="0"/>
                    <a:pt x="0" y="0"/>
                  </a:cubicBezTo>
                  <a:lnTo>
                    <a:pt x="0" y="74823"/>
                  </a:lnTo>
                  <a:close/>
                  <a:moveTo>
                    <a:pt x="73939" y="48000"/>
                  </a:moveTo>
                  <a:cubicBezTo>
                    <a:pt x="97575" y="48000"/>
                    <a:pt x="97575" y="48000"/>
                    <a:pt x="97575" y="48000"/>
                  </a:cubicBezTo>
                  <a:cubicBezTo>
                    <a:pt x="88484" y="28235"/>
                    <a:pt x="88484" y="28235"/>
                    <a:pt x="88484" y="28235"/>
                  </a:cubicBezTo>
                  <a:cubicBezTo>
                    <a:pt x="99393" y="28235"/>
                    <a:pt x="99393" y="28235"/>
                    <a:pt x="99393" y="28235"/>
                  </a:cubicBezTo>
                  <a:cubicBezTo>
                    <a:pt x="111515" y="56470"/>
                    <a:pt x="111515" y="56470"/>
                    <a:pt x="111515" y="56470"/>
                  </a:cubicBezTo>
                  <a:cubicBezTo>
                    <a:pt x="99393" y="84705"/>
                    <a:pt x="99393" y="84705"/>
                    <a:pt x="99393" y="84705"/>
                  </a:cubicBezTo>
                  <a:cubicBezTo>
                    <a:pt x="88484" y="84705"/>
                    <a:pt x="88484" y="84705"/>
                    <a:pt x="88484" y="84705"/>
                  </a:cubicBezTo>
                  <a:cubicBezTo>
                    <a:pt x="97575" y="64941"/>
                    <a:pt x="97575" y="64941"/>
                    <a:pt x="97575" y="64941"/>
                  </a:cubicBezTo>
                  <a:cubicBezTo>
                    <a:pt x="73939" y="64941"/>
                    <a:pt x="73939" y="64941"/>
                    <a:pt x="73939" y="64941"/>
                  </a:cubicBezTo>
                  <a:cubicBezTo>
                    <a:pt x="72121" y="64941"/>
                    <a:pt x="70303" y="60705"/>
                    <a:pt x="70303" y="56470"/>
                  </a:cubicBezTo>
                  <a:cubicBezTo>
                    <a:pt x="70303" y="52235"/>
                    <a:pt x="72121" y="48000"/>
                    <a:pt x="73939" y="48000"/>
                  </a:cubicBezTo>
                  <a:close/>
                  <a:moveTo>
                    <a:pt x="50909" y="40941"/>
                  </a:moveTo>
                  <a:cubicBezTo>
                    <a:pt x="54545" y="40941"/>
                    <a:pt x="55757" y="50823"/>
                    <a:pt x="55757" y="60705"/>
                  </a:cubicBezTo>
                  <a:cubicBezTo>
                    <a:pt x="55757" y="73411"/>
                    <a:pt x="53333" y="79058"/>
                    <a:pt x="50909" y="79058"/>
                  </a:cubicBezTo>
                  <a:cubicBezTo>
                    <a:pt x="47272" y="79058"/>
                    <a:pt x="46060" y="70588"/>
                    <a:pt x="46060" y="60705"/>
                  </a:cubicBezTo>
                  <a:cubicBezTo>
                    <a:pt x="46060" y="49411"/>
                    <a:pt x="47878" y="40941"/>
                    <a:pt x="50909" y="40941"/>
                  </a:cubicBezTo>
                  <a:close/>
                  <a:moveTo>
                    <a:pt x="34545" y="73411"/>
                  </a:moveTo>
                  <a:cubicBezTo>
                    <a:pt x="36363" y="69176"/>
                    <a:pt x="36363" y="69176"/>
                    <a:pt x="36363" y="69176"/>
                  </a:cubicBezTo>
                  <a:cubicBezTo>
                    <a:pt x="38181" y="63529"/>
                    <a:pt x="40000" y="57882"/>
                    <a:pt x="40000" y="52235"/>
                  </a:cubicBezTo>
                  <a:cubicBezTo>
                    <a:pt x="40000" y="49411"/>
                    <a:pt x="39393" y="48000"/>
                    <a:pt x="38181" y="48000"/>
                  </a:cubicBezTo>
                  <a:cubicBezTo>
                    <a:pt x="36969" y="48000"/>
                    <a:pt x="36363" y="49411"/>
                    <a:pt x="35757" y="49411"/>
                  </a:cubicBezTo>
                  <a:cubicBezTo>
                    <a:pt x="35151" y="43764"/>
                    <a:pt x="35151" y="43764"/>
                    <a:pt x="35151" y="43764"/>
                  </a:cubicBezTo>
                  <a:cubicBezTo>
                    <a:pt x="35757" y="42352"/>
                    <a:pt x="36969" y="40941"/>
                    <a:pt x="38787" y="40941"/>
                  </a:cubicBezTo>
                  <a:cubicBezTo>
                    <a:pt x="41818" y="40941"/>
                    <a:pt x="43030" y="46588"/>
                    <a:pt x="43030" y="52235"/>
                  </a:cubicBezTo>
                  <a:cubicBezTo>
                    <a:pt x="43030" y="59294"/>
                    <a:pt x="41212" y="64941"/>
                    <a:pt x="39393" y="69176"/>
                  </a:cubicBezTo>
                  <a:cubicBezTo>
                    <a:pt x="38787" y="72000"/>
                    <a:pt x="38787" y="72000"/>
                    <a:pt x="38787" y="72000"/>
                  </a:cubicBezTo>
                  <a:cubicBezTo>
                    <a:pt x="38787" y="72000"/>
                    <a:pt x="38787" y="72000"/>
                    <a:pt x="38787" y="72000"/>
                  </a:cubicBezTo>
                  <a:cubicBezTo>
                    <a:pt x="43636" y="72000"/>
                    <a:pt x="43636" y="72000"/>
                    <a:pt x="43636" y="72000"/>
                  </a:cubicBezTo>
                  <a:cubicBezTo>
                    <a:pt x="43636" y="79058"/>
                    <a:pt x="43636" y="79058"/>
                    <a:pt x="43636" y="79058"/>
                  </a:cubicBezTo>
                  <a:cubicBezTo>
                    <a:pt x="34545" y="79058"/>
                    <a:pt x="34545" y="79058"/>
                    <a:pt x="34545" y="79058"/>
                  </a:cubicBezTo>
                  <a:lnTo>
                    <a:pt x="34545" y="73411"/>
                  </a:lnTo>
                  <a:close/>
                  <a:moveTo>
                    <a:pt x="27878" y="40941"/>
                  </a:moveTo>
                  <a:cubicBezTo>
                    <a:pt x="31515" y="40941"/>
                    <a:pt x="32121" y="50823"/>
                    <a:pt x="32121" y="60705"/>
                  </a:cubicBezTo>
                  <a:cubicBezTo>
                    <a:pt x="32121" y="73411"/>
                    <a:pt x="30303" y="79058"/>
                    <a:pt x="27878" y="79058"/>
                  </a:cubicBezTo>
                  <a:cubicBezTo>
                    <a:pt x="24242" y="79058"/>
                    <a:pt x="23030" y="70588"/>
                    <a:pt x="23030" y="60705"/>
                  </a:cubicBezTo>
                  <a:cubicBezTo>
                    <a:pt x="23030" y="49411"/>
                    <a:pt x="24848" y="40941"/>
                    <a:pt x="27878" y="40941"/>
                  </a:cubicBezTo>
                  <a:close/>
                  <a:moveTo>
                    <a:pt x="15757" y="42352"/>
                  </a:moveTo>
                  <a:cubicBezTo>
                    <a:pt x="18787" y="42352"/>
                    <a:pt x="18787" y="42352"/>
                    <a:pt x="18787" y="42352"/>
                  </a:cubicBezTo>
                  <a:cubicBezTo>
                    <a:pt x="18787" y="79058"/>
                    <a:pt x="18787" y="79058"/>
                    <a:pt x="18787" y="79058"/>
                  </a:cubicBezTo>
                  <a:cubicBezTo>
                    <a:pt x="15151" y="79058"/>
                    <a:pt x="15151" y="79058"/>
                    <a:pt x="15151" y="79058"/>
                  </a:cubicBezTo>
                  <a:cubicBezTo>
                    <a:pt x="15151" y="49411"/>
                    <a:pt x="15151" y="49411"/>
                    <a:pt x="15151" y="49411"/>
                  </a:cubicBezTo>
                  <a:cubicBezTo>
                    <a:pt x="15151" y="49411"/>
                    <a:pt x="15151" y="49411"/>
                    <a:pt x="15151" y="49411"/>
                  </a:cubicBezTo>
                  <a:cubicBezTo>
                    <a:pt x="12727" y="52235"/>
                    <a:pt x="12727" y="52235"/>
                    <a:pt x="12727" y="52235"/>
                  </a:cubicBezTo>
                  <a:cubicBezTo>
                    <a:pt x="12121" y="46588"/>
                    <a:pt x="12121" y="46588"/>
                    <a:pt x="12121" y="46588"/>
                  </a:cubicBezTo>
                  <a:lnTo>
                    <a:pt x="15757" y="42352"/>
                  </a:lnTo>
                  <a:close/>
                </a:path>
              </a:pathLst>
            </a:custGeom>
            <a:solidFill>
              <a:srgbClr val="3B6E8E"/>
            </a:solidFill>
            <a:ln w="9525">
              <a:noFill/>
              <a:round/>
              <a:headEnd/>
              <a:tailEnd/>
            </a:ln>
          </p:spPr>
          <p:txBody>
            <a:bodyPr lIns="68569" tIns="34275" rIns="68569" bIns="34275"/>
            <a:lstStyle/>
            <a:p>
              <a:endParaRPr lang="en-US" sz="1425"/>
            </a:p>
          </p:txBody>
        </p:sp>
        <p:sp>
          <p:nvSpPr>
            <p:cNvPr id="78913" name="Shape 621"/>
            <p:cNvSpPr>
              <a:spLocks/>
            </p:cNvSpPr>
            <p:nvPr/>
          </p:nvSpPr>
          <p:spPr bwMode="auto">
            <a:xfrm>
              <a:off x="3604" y="1997"/>
              <a:ext cx="467" cy="77"/>
            </a:xfrm>
            <a:custGeom>
              <a:avLst/>
              <a:gdLst>
                <a:gd name="T0" fmla="*/ 98181 w 120000"/>
                <a:gd name="T1" fmla="*/ 0 h 120000"/>
                <a:gd name="T2" fmla="*/ 21818 w 120000"/>
                <a:gd name="T3" fmla="*/ 0 h 120000"/>
                <a:gd name="T4" fmla="*/ 0 w 120000"/>
                <a:gd name="T5" fmla="*/ 116363 h 120000"/>
                <a:gd name="T6" fmla="*/ 0 w 120000"/>
                <a:gd name="T7" fmla="*/ 120000 h 120000"/>
                <a:gd name="T8" fmla="*/ 119999 w 120000"/>
                <a:gd name="T9" fmla="*/ 120000 h 120000"/>
                <a:gd name="T10" fmla="*/ 119999 w 120000"/>
                <a:gd name="T11" fmla="*/ 116363 h 120000"/>
                <a:gd name="T12" fmla="*/ 98181 w 120000"/>
                <a:gd name="T13" fmla="*/ 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98181" y="0"/>
                  </a:moveTo>
                  <a:cubicBezTo>
                    <a:pt x="21818" y="0"/>
                    <a:pt x="21818" y="0"/>
                    <a:pt x="21818" y="0"/>
                  </a:cubicBezTo>
                  <a:cubicBezTo>
                    <a:pt x="5454" y="0"/>
                    <a:pt x="0" y="21818"/>
                    <a:pt x="0" y="116363"/>
                  </a:cubicBezTo>
                  <a:cubicBezTo>
                    <a:pt x="0" y="120000"/>
                    <a:pt x="0" y="120000"/>
                    <a:pt x="0" y="120000"/>
                  </a:cubicBezTo>
                  <a:cubicBezTo>
                    <a:pt x="119999" y="120000"/>
                    <a:pt x="119999" y="120000"/>
                    <a:pt x="119999" y="120000"/>
                  </a:cubicBezTo>
                  <a:cubicBezTo>
                    <a:pt x="119999" y="116363"/>
                    <a:pt x="119999" y="116363"/>
                    <a:pt x="119999" y="116363"/>
                  </a:cubicBezTo>
                  <a:cubicBezTo>
                    <a:pt x="119999" y="21818"/>
                    <a:pt x="113939" y="0"/>
                    <a:pt x="98181" y="0"/>
                  </a:cubicBezTo>
                  <a:close/>
                </a:path>
              </a:pathLst>
            </a:custGeom>
            <a:solidFill>
              <a:srgbClr val="3B6E8E"/>
            </a:solidFill>
            <a:ln w="9525">
              <a:noFill/>
              <a:round/>
              <a:headEnd/>
              <a:tailEnd/>
            </a:ln>
          </p:spPr>
          <p:txBody>
            <a:bodyPr lIns="68569" tIns="34275" rIns="68569" bIns="34275"/>
            <a:lstStyle/>
            <a:p>
              <a:endParaRPr lang="en-US" sz="1425"/>
            </a:p>
          </p:txBody>
        </p:sp>
      </p:grpSp>
      <p:sp>
        <p:nvSpPr>
          <p:cNvPr id="78879" name="Shape 622"/>
          <p:cNvSpPr txBox="1">
            <a:spLocks noChangeArrowheads="1"/>
          </p:cNvSpPr>
          <p:nvPr/>
        </p:nvSpPr>
        <p:spPr bwMode="auto">
          <a:xfrm>
            <a:off x="1175147" y="4441032"/>
            <a:ext cx="1291829" cy="230981"/>
          </a:xfrm>
          <a:prstGeom prst="rect">
            <a:avLst/>
          </a:prstGeom>
          <a:noFill/>
          <a:ln w="9525">
            <a:noFill/>
            <a:miter lim="800000"/>
            <a:headEnd/>
            <a:tailEnd/>
          </a:ln>
        </p:spPr>
        <p:txBody>
          <a:bodyPr lIns="68569" tIns="34275" rIns="68569" bIns="34275"/>
          <a:lstStyle/>
          <a:p>
            <a:pPr>
              <a:buSzPct val="25000"/>
            </a:pPr>
            <a:r>
              <a:rPr lang="en-US" sz="1425">
                <a:solidFill>
                  <a:srgbClr val="4D4F53"/>
                </a:solidFill>
              </a:rPr>
              <a:t>Call Detail Records</a:t>
            </a:r>
          </a:p>
        </p:txBody>
      </p:sp>
      <p:pic>
        <p:nvPicPr>
          <p:cNvPr id="78880" name="Shape 623" descr="r logo.png"/>
          <p:cNvPicPr preferRelativeResize="0">
            <a:picLocks noChangeAspect="1" noChangeArrowheads="1"/>
          </p:cNvPicPr>
          <p:nvPr/>
        </p:nvPicPr>
        <p:blipFill>
          <a:blip r:embed="rId4"/>
          <a:srcRect/>
          <a:stretch>
            <a:fillRect/>
          </a:stretch>
        </p:blipFill>
        <p:spPr bwMode="auto">
          <a:xfrm>
            <a:off x="7645004" y="2127648"/>
            <a:ext cx="515541" cy="391715"/>
          </a:xfrm>
          <a:prstGeom prst="rect">
            <a:avLst/>
          </a:prstGeom>
          <a:noFill/>
          <a:ln w="9525">
            <a:noFill/>
            <a:miter lim="800000"/>
            <a:headEnd/>
            <a:tailEnd/>
          </a:ln>
        </p:spPr>
      </p:pic>
      <p:pic>
        <p:nvPicPr>
          <p:cNvPr id="78881" name="Shape 624" descr="microstrategy logo.png"/>
          <p:cNvPicPr preferRelativeResize="0">
            <a:picLocks noChangeAspect="1" noChangeArrowheads="1"/>
          </p:cNvPicPr>
          <p:nvPr/>
        </p:nvPicPr>
        <p:blipFill>
          <a:blip r:embed="rId5"/>
          <a:srcRect/>
          <a:stretch>
            <a:fillRect/>
          </a:stretch>
        </p:blipFill>
        <p:spPr bwMode="auto">
          <a:xfrm>
            <a:off x="7389020" y="3511154"/>
            <a:ext cx="1028700" cy="169069"/>
          </a:xfrm>
          <a:prstGeom prst="rect">
            <a:avLst/>
          </a:prstGeom>
          <a:noFill/>
          <a:ln w="9525">
            <a:noFill/>
            <a:miter lim="800000"/>
            <a:headEnd/>
            <a:tailEnd/>
          </a:ln>
        </p:spPr>
      </p:pic>
      <p:pic>
        <p:nvPicPr>
          <p:cNvPr id="78882" name="Shape 625" descr="tableau logo.png"/>
          <p:cNvPicPr preferRelativeResize="0">
            <a:picLocks noChangeAspect="1" noChangeArrowheads="1"/>
          </p:cNvPicPr>
          <p:nvPr/>
        </p:nvPicPr>
        <p:blipFill>
          <a:blip r:embed="rId6"/>
          <a:srcRect/>
          <a:stretch>
            <a:fillRect/>
          </a:stretch>
        </p:blipFill>
        <p:spPr bwMode="auto">
          <a:xfrm>
            <a:off x="7244954" y="2647950"/>
            <a:ext cx="1315641" cy="257175"/>
          </a:xfrm>
          <a:prstGeom prst="rect">
            <a:avLst/>
          </a:prstGeom>
          <a:noFill/>
          <a:ln w="9525">
            <a:noFill/>
            <a:miter lim="800000"/>
            <a:headEnd/>
            <a:tailEnd/>
          </a:ln>
        </p:spPr>
      </p:pic>
      <p:pic>
        <p:nvPicPr>
          <p:cNvPr id="78883" name="Shape 626" descr="hue logo.png"/>
          <p:cNvPicPr preferRelativeResize="0">
            <a:picLocks noChangeAspect="1" noChangeArrowheads="1"/>
          </p:cNvPicPr>
          <p:nvPr/>
        </p:nvPicPr>
        <p:blipFill>
          <a:blip r:embed="rId7"/>
          <a:srcRect/>
          <a:stretch>
            <a:fillRect/>
          </a:stretch>
        </p:blipFill>
        <p:spPr bwMode="auto">
          <a:xfrm>
            <a:off x="7403307" y="4201717"/>
            <a:ext cx="998934" cy="248840"/>
          </a:xfrm>
          <a:prstGeom prst="rect">
            <a:avLst/>
          </a:prstGeom>
          <a:noFill/>
          <a:ln w="9525">
            <a:noFill/>
            <a:miter lim="800000"/>
            <a:headEnd/>
            <a:tailEnd/>
          </a:ln>
        </p:spPr>
      </p:pic>
      <p:pic>
        <p:nvPicPr>
          <p:cNvPr id="78884" name="Shape 627" descr="pentaho logo.png"/>
          <p:cNvPicPr preferRelativeResize="0">
            <a:picLocks noChangeAspect="1" noChangeArrowheads="1"/>
          </p:cNvPicPr>
          <p:nvPr/>
        </p:nvPicPr>
        <p:blipFill>
          <a:blip r:embed="rId8"/>
          <a:srcRect/>
          <a:stretch>
            <a:fillRect/>
          </a:stretch>
        </p:blipFill>
        <p:spPr bwMode="auto">
          <a:xfrm>
            <a:off x="7389020" y="3807619"/>
            <a:ext cx="1028700" cy="266700"/>
          </a:xfrm>
          <a:prstGeom prst="rect">
            <a:avLst/>
          </a:prstGeom>
          <a:noFill/>
          <a:ln w="9525">
            <a:noFill/>
            <a:miter lim="800000"/>
            <a:headEnd/>
            <a:tailEnd/>
          </a:ln>
        </p:spPr>
      </p:pic>
      <p:pic>
        <p:nvPicPr>
          <p:cNvPr id="78885" name="Shape 628" descr="excel logo.png"/>
          <p:cNvPicPr preferRelativeResize="0">
            <a:picLocks noChangeAspect="1" noChangeArrowheads="1"/>
          </p:cNvPicPr>
          <p:nvPr/>
        </p:nvPicPr>
        <p:blipFill>
          <a:blip r:embed="rId9"/>
          <a:srcRect/>
          <a:stretch>
            <a:fillRect/>
          </a:stretch>
        </p:blipFill>
        <p:spPr bwMode="auto">
          <a:xfrm>
            <a:off x="7634288" y="1463278"/>
            <a:ext cx="536972" cy="536972"/>
          </a:xfrm>
          <a:prstGeom prst="rect">
            <a:avLst/>
          </a:prstGeom>
          <a:noFill/>
          <a:ln w="9525">
            <a:noFill/>
            <a:miter lim="800000"/>
            <a:headEnd/>
            <a:tailEnd/>
          </a:ln>
        </p:spPr>
      </p:pic>
      <p:pic>
        <p:nvPicPr>
          <p:cNvPr id="78886" name="Shape 629" descr="sas logo.jpeg"/>
          <p:cNvPicPr preferRelativeResize="0">
            <a:picLocks noChangeAspect="1" noChangeArrowheads="1"/>
          </p:cNvPicPr>
          <p:nvPr/>
        </p:nvPicPr>
        <p:blipFill>
          <a:blip r:embed="rId10"/>
          <a:srcRect t="23122" b="29630"/>
          <a:stretch>
            <a:fillRect/>
          </a:stretch>
        </p:blipFill>
        <p:spPr bwMode="auto">
          <a:xfrm>
            <a:off x="7373541" y="3032522"/>
            <a:ext cx="1058466" cy="351234"/>
          </a:xfrm>
          <a:prstGeom prst="rect">
            <a:avLst/>
          </a:prstGeom>
          <a:noFill/>
          <a:ln w="9525">
            <a:noFill/>
            <a:miter lim="800000"/>
            <a:headEnd/>
            <a:tailEnd/>
          </a:ln>
        </p:spPr>
      </p:pic>
      <p:sp>
        <p:nvSpPr>
          <p:cNvPr id="78887" name="Shape 630"/>
          <p:cNvSpPr txBox="1">
            <a:spLocks noChangeArrowheads="1"/>
          </p:cNvSpPr>
          <p:nvPr/>
        </p:nvSpPr>
        <p:spPr bwMode="auto">
          <a:xfrm>
            <a:off x="7121129" y="1095375"/>
            <a:ext cx="1563291" cy="267891"/>
          </a:xfrm>
          <a:prstGeom prst="rect">
            <a:avLst/>
          </a:prstGeom>
          <a:noFill/>
          <a:ln w="9525">
            <a:noFill/>
            <a:miter lim="800000"/>
            <a:headEnd/>
            <a:tailEnd/>
          </a:ln>
        </p:spPr>
        <p:txBody>
          <a:bodyPr lIns="68569" tIns="34275" rIns="68569" bIns="34275"/>
          <a:lstStyle/>
          <a:p>
            <a:pPr algn="ctr">
              <a:lnSpc>
                <a:spcPct val="95000"/>
              </a:lnSpc>
              <a:buSzPct val="25000"/>
            </a:pPr>
            <a:r>
              <a:rPr lang="en-US" sz="1350" b="1">
                <a:solidFill>
                  <a:srgbClr val="4D4F53"/>
                </a:solidFill>
              </a:rPr>
              <a:t>Visualization</a:t>
            </a:r>
          </a:p>
        </p:txBody>
      </p:sp>
      <p:grpSp>
        <p:nvGrpSpPr>
          <p:cNvPr id="78888" name="Shape 631"/>
          <p:cNvGrpSpPr>
            <a:grpSpLocks/>
          </p:cNvGrpSpPr>
          <p:nvPr/>
        </p:nvGrpSpPr>
        <p:grpSpPr bwMode="auto">
          <a:xfrm>
            <a:off x="3630216" y="1895475"/>
            <a:ext cx="2252663" cy="1453754"/>
            <a:chOff x="4839064" y="2536367"/>
            <a:chExt cx="3002722" cy="1938322"/>
          </a:xfrm>
        </p:grpSpPr>
        <p:grpSp>
          <p:nvGrpSpPr>
            <p:cNvPr id="78893" name="Shape 632"/>
            <p:cNvGrpSpPr>
              <a:grpSpLocks/>
            </p:cNvGrpSpPr>
            <p:nvPr/>
          </p:nvGrpSpPr>
          <p:grpSpPr bwMode="auto">
            <a:xfrm>
              <a:off x="4839064" y="2536367"/>
              <a:ext cx="3002722" cy="365759"/>
              <a:chOff x="4839064" y="2536367"/>
              <a:chExt cx="3002722" cy="365759"/>
            </a:xfrm>
          </p:grpSpPr>
          <p:sp>
            <p:nvSpPr>
              <p:cNvPr id="78907" name="Shape 633"/>
              <p:cNvSpPr>
                <a:spLocks noChangeArrowheads="1"/>
              </p:cNvSpPr>
              <p:nvPr/>
            </p:nvSpPr>
            <p:spPr bwMode="auto">
              <a:xfrm>
                <a:off x="6927386" y="2536367"/>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MapR-DB</a:t>
                </a:r>
              </a:p>
            </p:txBody>
          </p:sp>
          <p:sp>
            <p:nvSpPr>
              <p:cNvPr id="78908" name="Shape 634"/>
              <p:cNvSpPr>
                <a:spLocks noChangeArrowheads="1"/>
              </p:cNvSpPr>
              <p:nvPr/>
            </p:nvSpPr>
            <p:spPr bwMode="auto">
              <a:xfrm>
                <a:off x="4839064" y="2536367"/>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dirty="0">
                    <a:solidFill>
                      <a:srgbClr val="4D4F53"/>
                    </a:solidFill>
                  </a:rPr>
                  <a:t>HBase</a:t>
                </a:r>
              </a:p>
            </p:txBody>
          </p:sp>
          <p:sp>
            <p:nvSpPr>
              <p:cNvPr id="78909" name="Shape 635"/>
              <p:cNvSpPr>
                <a:spLocks noChangeArrowheads="1"/>
              </p:cNvSpPr>
              <p:nvPr/>
            </p:nvSpPr>
            <p:spPr bwMode="auto">
              <a:xfrm>
                <a:off x="5883226" y="2536367"/>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MapReduce</a:t>
                </a:r>
              </a:p>
            </p:txBody>
          </p:sp>
        </p:grpSp>
        <p:grpSp>
          <p:nvGrpSpPr>
            <p:cNvPr id="78894" name="Shape 636"/>
            <p:cNvGrpSpPr>
              <a:grpSpLocks/>
            </p:cNvGrpSpPr>
            <p:nvPr/>
          </p:nvGrpSpPr>
          <p:grpSpPr bwMode="auto">
            <a:xfrm>
              <a:off x="4839064" y="3057710"/>
              <a:ext cx="3002722" cy="365760"/>
              <a:chOff x="4839064" y="3057710"/>
              <a:chExt cx="3002722" cy="365760"/>
            </a:xfrm>
          </p:grpSpPr>
          <p:sp>
            <p:nvSpPr>
              <p:cNvPr id="78903" name="Shape 637"/>
              <p:cNvSpPr>
                <a:spLocks noChangeArrowheads="1"/>
              </p:cNvSpPr>
              <p:nvPr/>
            </p:nvSpPr>
            <p:spPr bwMode="auto">
              <a:xfrm>
                <a:off x="6927386" y="3057710"/>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Storm</a:t>
                </a:r>
              </a:p>
            </p:txBody>
          </p:sp>
          <p:grpSp>
            <p:nvGrpSpPr>
              <p:cNvPr id="78904" name="Shape 638"/>
              <p:cNvGrpSpPr>
                <a:grpSpLocks/>
              </p:cNvGrpSpPr>
              <p:nvPr/>
            </p:nvGrpSpPr>
            <p:grpSpPr bwMode="auto">
              <a:xfrm>
                <a:off x="4839064" y="3057711"/>
                <a:ext cx="1958560" cy="365759"/>
                <a:chOff x="4839064" y="3011331"/>
                <a:chExt cx="1958560" cy="365759"/>
              </a:xfrm>
            </p:grpSpPr>
            <p:sp>
              <p:nvSpPr>
                <p:cNvPr id="78905" name="Shape 639"/>
                <p:cNvSpPr>
                  <a:spLocks noChangeArrowheads="1"/>
                </p:cNvSpPr>
                <p:nvPr/>
              </p:nvSpPr>
              <p:spPr bwMode="auto">
                <a:xfrm>
                  <a:off x="5883225" y="3011331"/>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Cascading</a:t>
                  </a:r>
                </a:p>
              </p:txBody>
            </p:sp>
            <p:sp>
              <p:nvSpPr>
                <p:cNvPr id="78906" name="Shape 640"/>
                <p:cNvSpPr>
                  <a:spLocks noChangeArrowheads="1"/>
                </p:cNvSpPr>
                <p:nvPr/>
              </p:nvSpPr>
              <p:spPr bwMode="auto">
                <a:xfrm>
                  <a:off x="4839064" y="3011331"/>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Pig</a:t>
                  </a:r>
                </a:p>
              </p:txBody>
            </p:sp>
          </p:grpSp>
        </p:grpSp>
        <p:grpSp>
          <p:nvGrpSpPr>
            <p:cNvPr id="78895" name="Shape 641"/>
            <p:cNvGrpSpPr>
              <a:grpSpLocks/>
            </p:cNvGrpSpPr>
            <p:nvPr/>
          </p:nvGrpSpPr>
          <p:grpSpPr bwMode="auto">
            <a:xfrm>
              <a:off x="4839064" y="4108898"/>
              <a:ext cx="3002722" cy="365792"/>
              <a:chOff x="4839064" y="4108898"/>
              <a:chExt cx="3002722" cy="365792"/>
            </a:xfrm>
          </p:grpSpPr>
          <p:sp>
            <p:nvSpPr>
              <p:cNvPr id="78900" name="Shape 642"/>
              <p:cNvSpPr>
                <a:spLocks noChangeArrowheads="1"/>
              </p:cNvSpPr>
              <p:nvPr/>
            </p:nvSpPr>
            <p:spPr bwMode="auto">
              <a:xfrm>
                <a:off x="4839064" y="4108930"/>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Solr</a:t>
                </a:r>
              </a:p>
            </p:txBody>
          </p:sp>
          <p:sp>
            <p:nvSpPr>
              <p:cNvPr id="78901" name="Shape 643"/>
              <p:cNvSpPr>
                <a:spLocks noChangeArrowheads="1"/>
              </p:cNvSpPr>
              <p:nvPr/>
            </p:nvSpPr>
            <p:spPr bwMode="auto">
              <a:xfrm>
                <a:off x="6927386" y="4108930"/>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Mahout</a:t>
                </a:r>
              </a:p>
            </p:txBody>
          </p:sp>
          <p:sp>
            <p:nvSpPr>
              <p:cNvPr id="78902" name="Shape 644"/>
              <p:cNvSpPr>
                <a:spLocks noChangeArrowheads="1"/>
              </p:cNvSpPr>
              <p:nvPr/>
            </p:nvSpPr>
            <p:spPr bwMode="auto">
              <a:xfrm>
                <a:off x="5883226" y="4108898"/>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YARN</a:t>
                </a:r>
              </a:p>
            </p:txBody>
          </p:sp>
        </p:grpSp>
        <p:grpSp>
          <p:nvGrpSpPr>
            <p:cNvPr id="78896" name="Shape 645"/>
            <p:cNvGrpSpPr>
              <a:grpSpLocks/>
            </p:cNvGrpSpPr>
            <p:nvPr/>
          </p:nvGrpSpPr>
          <p:grpSpPr bwMode="auto">
            <a:xfrm>
              <a:off x="4839064" y="3579054"/>
              <a:ext cx="3002722" cy="374262"/>
              <a:chOff x="4839064" y="3633969"/>
              <a:chExt cx="3002722" cy="374262"/>
            </a:xfrm>
          </p:grpSpPr>
          <p:sp>
            <p:nvSpPr>
              <p:cNvPr id="78897" name="Shape 646"/>
              <p:cNvSpPr>
                <a:spLocks noChangeArrowheads="1"/>
              </p:cNvSpPr>
              <p:nvPr/>
            </p:nvSpPr>
            <p:spPr bwMode="auto">
              <a:xfrm>
                <a:off x="4839064" y="3633969"/>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Oozie</a:t>
                </a:r>
              </a:p>
            </p:txBody>
          </p:sp>
          <p:sp>
            <p:nvSpPr>
              <p:cNvPr id="78898" name="Shape 647"/>
              <p:cNvSpPr>
                <a:spLocks noChangeArrowheads="1"/>
              </p:cNvSpPr>
              <p:nvPr/>
            </p:nvSpPr>
            <p:spPr bwMode="auto">
              <a:xfrm>
                <a:off x="5883225" y="3633969"/>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Hive</a:t>
                </a:r>
              </a:p>
            </p:txBody>
          </p:sp>
          <p:sp>
            <p:nvSpPr>
              <p:cNvPr id="78899" name="Shape 648"/>
              <p:cNvSpPr>
                <a:spLocks noChangeArrowheads="1"/>
              </p:cNvSpPr>
              <p:nvPr/>
            </p:nvSpPr>
            <p:spPr bwMode="auto">
              <a:xfrm>
                <a:off x="6927386" y="3642471"/>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MLLib</a:t>
                </a:r>
              </a:p>
            </p:txBody>
          </p:sp>
        </p:grpSp>
      </p:grpSp>
      <p:sp>
        <p:nvSpPr>
          <p:cNvPr id="78889" name="Shape 649"/>
          <p:cNvSpPr>
            <a:spLocks noChangeArrowheads="1"/>
          </p:cNvSpPr>
          <p:nvPr/>
        </p:nvSpPr>
        <p:spPr bwMode="auto">
          <a:xfrm rot="5400000" flipH="1">
            <a:off x="3228976" y="2534841"/>
            <a:ext cx="319088" cy="111919"/>
          </a:xfrm>
          <a:prstGeom prst="triangle">
            <a:avLst>
              <a:gd name="adj" fmla="val 50000"/>
            </a:avLst>
          </a:prstGeom>
          <a:solidFill>
            <a:schemeClr val="bg1"/>
          </a:solidFill>
          <a:ln w="9525">
            <a:noFill/>
            <a:miter lim="800000"/>
            <a:headEnd/>
            <a:tailEnd/>
          </a:ln>
        </p:spPr>
        <p:txBody>
          <a:bodyPr lIns="68569" tIns="34275" rIns="68569" bIns="34275" anchor="ctr"/>
          <a:lstStyle/>
          <a:p>
            <a:pPr algn="ctr"/>
            <a:endParaRPr lang="en-US" sz="1800">
              <a:solidFill>
                <a:srgbClr val="FFFFFF"/>
              </a:solidFill>
            </a:endParaRPr>
          </a:p>
        </p:txBody>
      </p:sp>
      <p:sp>
        <p:nvSpPr>
          <p:cNvPr id="78890" name="Shape 650"/>
          <p:cNvSpPr>
            <a:spLocks noChangeArrowheads="1"/>
          </p:cNvSpPr>
          <p:nvPr/>
        </p:nvSpPr>
        <p:spPr bwMode="auto">
          <a:xfrm rot="5400000" flipH="1">
            <a:off x="2191346" y="2524720"/>
            <a:ext cx="376238" cy="132160"/>
          </a:xfrm>
          <a:prstGeom prst="triangle">
            <a:avLst>
              <a:gd name="adj" fmla="val 50000"/>
            </a:avLst>
          </a:prstGeom>
          <a:solidFill>
            <a:srgbClr val="E3E4E4"/>
          </a:solidFill>
          <a:ln w="9525">
            <a:noFill/>
            <a:miter lim="800000"/>
            <a:headEnd/>
            <a:tailEnd/>
          </a:ln>
        </p:spPr>
        <p:txBody>
          <a:bodyPr lIns="68569" tIns="34275" rIns="68569" bIns="34275" anchor="ctr"/>
          <a:lstStyle/>
          <a:p>
            <a:pPr algn="ctr"/>
            <a:endParaRPr lang="en-US" sz="1800">
              <a:solidFill>
                <a:srgbClr val="FFFFFF"/>
              </a:solidFill>
            </a:endParaRPr>
          </a:p>
        </p:txBody>
      </p:sp>
      <p:sp>
        <p:nvSpPr>
          <p:cNvPr id="651" name="Shape 651"/>
          <p:cNvSpPr/>
          <p:nvPr/>
        </p:nvSpPr>
        <p:spPr>
          <a:xfrm rot="5400000" flipH="1">
            <a:off x="5941815" y="2524720"/>
            <a:ext cx="376238" cy="132160"/>
          </a:xfrm>
          <a:prstGeom prst="triangle">
            <a:avLst>
              <a:gd name="adj" fmla="val 50000"/>
            </a:avLst>
          </a:prstGeom>
          <a:solidFill>
            <a:schemeClr val="accent6"/>
          </a:solidFill>
          <a:ln>
            <a:noFill/>
          </a:ln>
        </p:spPr>
        <p:txBody>
          <a:bodyPr lIns="68569" tIns="34275" rIns="68569" bIns="34275" anchor="ctr"/>
          <a:lstStyle/>
          <a:p>
            <a:pPr algn="ctr">
              <a:defRPr/>
            </a:pPr>
            <a:endParaRPr sz="1800" kern="0">
              <a:solidFill>
                <a:srgbClr val="FFFFFF"/>
              </a:solidFill>
              <a:latin typeface="Arial"/>
              <a:ea typeface="Arial"/>
              <a:cs typeface="Arial"/>
              <a:sym typeface="Arial"/>
            </a:endParaRPr>
          </a:p>
        </p:txBody>
      </p:sp>
      <p:sp>
        <p:nvSpPr>
          <p:cNvPr id="78892" name="Shape 652"/>
          <p:cNvSpPr>
            <a:spLocks noChangeArrowheads="1"/>
          </p:cNvSpPr>
          <p:nvPr/>
        </p:nvSpPr>
        <p:spPr bwMode="auto">
          <a:xfrm rot="5400000" flipH="1">
            <a:off x="6990755" y="2524721"/>
            <a:ext cx="376238" cy="132159"/>
          </a:xfrm>
          <a:prstGeom prst="triangle">
            <a:avLst>
              <a:gd name="adj" fmla="val 50000"/>
            </a:avLst>
          </a:prstGeom>
          <a:solidFill>
            <a:srgbClr val="747678"/>
          </a:solidFill>
          <a:ln w="9525">
            <a:noFill/>
            <a:miter lim="800000"/>
            <a:headEnd/>
            <a:tailEnd/>
          </a:ln>
        </p:spPr>
        <p:txBody>
          <a:bodyPr lIns="68569" tIns="34275" rIns="68569" bIns="34275" anchor="ctr"/>
          <a:lstStyle/>
          <a:p>
            <a:pPr algn="ctr"/>
            <a:endParaRPr lang="en-US" sz="1800">
              <a:solidFill>
                <a:srgbClr val="FFFFFF"/>
              </a:solidFill>
            </a:endParaRPr>
          </a:p>
        </p:txBody>
      </p:sp>
    </p:spTree>
    <p:extLst>
      <p:ext uri="{BB962C8B-B14F-4D97-AF65-F5344CB8AC3E}">
        <p14:creationId xmlns:p14="http://schemas.microsoft.com/office/powerpoint/2010/main" val="19028906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897" name="Shape 658"/>
          <p:cNvSpPr txBox="1">
            <a:spLocks noChangeArrowheads="1"/>
          </p:cNvSpPr>
          <p:nvPr/>
        </p:nvSpPr>
        <p:spPr bwMode="auto">
          <a:xfrm>
            <a:off x="532210" y="1006079"/>
            <a:ext cx="1913335" cy="3777853"/>
          </a:xfrm>
          <a:prstGeom prst="rect">
            <a:avLst/>
          </a:prstGeom>
          <a:solidFill>
            <a:srgbClr val="E2E2E4"/>
          </a:solidFill>
          <a:ln w="19050">
            <a:solidFill>
              <a:schemeClr val="tx2"/>
            </a:solidFill>
            <a:prstDash val="dot"/>
            <a:miter lim="800000"/>
            <a:headEnd/>
            <a:tailEnd/>
          </a:ln>
        </p:spPr>
        <p:txBody>
          <a:bodyPr lIns="68569" tIns="34275" rIns="68569" bIns="34275" anchor="ctr"/>
          <a:lstStyle/>
          <a:p>
            <a:pPr algn="ctr"/>
            <a:endParaRPr lang="en-US" sz="900">
              <a:solidFill>
                <a:srgbClr val="4D4F53"/>
              </a:solidFill>
            </a:endParaRPr>
          </a:p>
        </p:txBody>
      </p:sp>
      <p:sp>
        <p:nvSpPr>
          <p:cNvPr id="80898" name="Shape 659"/>
          <p:cNvSpPr>
            <a:spLocks noChangeArrowheads="1"/>
          </p:cNvSpPr>
          <p:nvPr/>
        </p:nvSpPr>
        <p:spPr bwMode="auto">
          <a:xfrm>
            <a:off x="532210" y="2902744"/>
            <a:ext cx="1913335" cy="459581"/>
          </a:xfrm>
          <a:prstGeom prst="rect">
            <a:avLst/>
          </a:prstGeom>
          <a:solidFill>
            <a:schemeClr val="accent1"/>
          </a:solidFill>
          <a:ln w="9525">
            <a:noFill/>
            <a:miter lim="800000"/>
            <a:headEnd/>
            <a:tailEnd/>
          </a:ln>
        </p:spPr>
        <p:txBody>
          <a:bodyPr lIns="68569" tIns="34275" rIns="68569" bIns="34275" anchor="ctr"/>
          <a:lstStyle/>
          <a:p>
            <a:pPr algn="ctr"/>
            <a:endParaRPr lang="en-US" sz="1800">
              <a:solidFill>
                <a:srgbClr val="FFFFFF"/>
              </a:solidFill>
            </a:endParaRPr>
          </a:p>
        </p:txBody>
      </p:sp>
      <p:sp>
        <p:nvSpPr>
          <p:cNvPr id="80899" name="Shape 660"/>
          <p:cNvSpPr>
            <a:spLocks noChangeArrowheads="1"/>
          </p:cNvSpPr>
          <p:nvPr/>
        </p:nvSpPr>
        <p:spPr bwMode="auto">
          <a:xfrm>
            <a:off x="525066" y="1895476"/>
            <a:ext cx="1913335" cy="326231"/>
          </a:xfrm>
          <a:prstGeom prst="rect">
            <a:avLst/>
          </a:prstGeom>
          <a:solidFill>
            <a:schemeClr val="accent1"/>
          </a:solidFill>
          <a:ln w="9525">
            <a:noFill/>
            <a:miter lim="800000"/>
            <a:headEnd/>
            <a:tailEnd/>
          </a:ln>
        </p:spPr>
        <p:txBody>
          <a:bodyPr lIns="68569" tIns="34275" rIns="68569" bIns="34275" anchor="ctr"/>
          <a:lstStyle/>
          <a:p>
            <a:pPr algn="ctr"/>
            <a:endParaRPr lang="en-US" sz="1800">
              <a:solidFill>
                <a:srgbClr val="FFFFFF"/>
              </a:solidFill>
            </a:endParaRPr>
          </a:p>
        </p:txBody>
      </p:sp>
      <p:sp>
        <p:nvSpPr>
          <p:cNvPr id="80900" name="Shape 661"/>
          <p:cNvSpPr>
            <a:spLocks noChangeArrowheads="1"/>
          </p:cNvSpPr>
          <p:nvPr/>
        </p:nvSpPr>
        <p:spPr bwMode="auto">
          <a:xfrm>
            <a:off x="532210" y="4346972"/>
            <a:ext cx="1913335" cy="419100"/>
          </a:xfrm>
          <a:prstGeom prst="rect">
            <a:avLst/>
          </a:prstGeom>
          <a:solidFill>
            <a:schemeClr val="accent1"/>
          </a:solidFill>
          <a:ln w="9525">
            <a:noFill/>
            <a:miter lim="800000"/>
            <a:headEnd/>
            <a:tailEnd/>
          </a:ln>
        </p:spPr>
        <p:txBody>
          <a:bodyPr lIns="68569" tIns="34275" rIns="68569" bIns="34275" anchor="ctr"/>
          <a:lstStyle/>
          <a:p>
            <a:pPr algn="ctr"/>
            <a:endParaRPr lang="en-US" sz="1800">
              <a:solidFill>
                <a:srgbClr val="FFFFFF"/>
              </a:solidFill>
            </a:endParaRPr>
          </a:p>
        </p:txBody>
      </p:sp>
      <p:sp>
        <p:nvSpPr>
          <p:cNvPr id="80901" name="Shape 662"/>
          <p:cNvSpPr txBox="1">
            <a:spLocks noChangeArrowheads="1"/>
          </p:cNvSpPr>
          <p:nvPr/>
        </p:nvSpPr>
        <p:spPr bwMode="auto">
          <a:xfrm>
            <a:off x="7121129" y="1006079"/>
            <a:ext cx="1563291" cy="3619500"/>
          </a:xfrm>
          <a:prstGeom prst="rect">
            <a:avLst/>
          </a:prstGeom>
          <a:noFill/>
          <a:ln w="19050">
            <a:solidFill>
              <a:schemeClr val="tx2"/>
            </a:solidFill>
            <a:prstDash val="dot"/>
            <a:miter lim="800000"/>
            <a:headEnd/>
            <a:tailEnd/>
          </a:ln>
        </p:spPr>
        <p:txBody>
          <a:bodyPr lIns="68569" tIns="34275" rIns="68569" bIns="34275" anchor="ctr"/>
          <a:lstStyle/>
          <a:p>
            <a:pPr algn="ctr"/>
            <a:endParaRPr lang="en-US" sz="900">
              <a:solidFill>
                <a:srgbClr val="4D4F53"/>
              </a:solidFill>
            </a:endParaRPr>
          </a:p>
        </p:txBody>
      </p:sp>
      <p:sp>
        <p:nvSpPr>
          <p:cNvPr id="80902" name="Shape 663"/>
          <p:cNvSpPr txBox="1">
            <a:spLocks noGrp="1"/>
          </p:cNvSpPr>
          <p:nvPr>
            <p:ph type="title"/>
          </p:nvPr>
        </p:nvSpPr>
        <p:spPr>
          <a:xfrm>
            <a:off x="346473" y="150019"/>
            <a:ext cx="8227219" cy="692944"/>
          </a:xfrm>
        </p:spPr>
        <p:txBody>
          <a:bodyPr vert="horz" lIns="91406" tIns="45694" rIns="91406" bIns="45694" rtlCol="0" anchor="ctr" anchorCtr="0">
            <a:normAutofit/>
          </a:bodyPr>
          <a:lstStyle/>
          <a:p>
            <a:pPr eaLnBrk="1" hangingPunct="1">
              <a:spcBef>
                <a:spcPct val="0"/>
              </a:spcBef>
              <a:buSzPct val="25000"/>
              <a:buFontTx/>
              <a:buNone/>
            </a:pPr>
            <a:r>
              <a:rPr lang="en-US" smtClean="0">
                <a:latin typeface="Arial" charset="0"/>
                <a:cs typeface="Arial" charset="0"/>
                <a:sym typeface="Arial" charset="0"/>
              </a:rPr>
              <a:t>Use Case Data Flow Example</a:t>
            </a:r>
          </a:p>
        </p:txBody>
      </p:sp>
      <p:pic>
        <p:nvPicPr>
          <p:cNvPr id="80903" name="Shape 664"/>
          <p:cNvPicPr preferRelativeResize="0">
            <a:picLocks noChangeAspect="1" noChangeArrowheads="1"/>
          </p:cNvPicPr>
          <p:nvPr/>
        </p:nvPicPr>
        <p:blipFill>
          <a:blip r:embed="rId3"/>
          <a:srcRect l="121" r="-340"/>
          <a:stretch>
            <a:fillRect/>
          </a:stretch>
        </p:blipFill>
        <p:spPr bwMode="auto">
          <a:xfrm>
            <a:off x="3119439" y="1263253"/>
            <a:ext cx="3274219" cy="2699147"/>
          </a:xfrm>
          <a:prstGeom prst="rect">
            <a:avLst/>
          </a:prstGeom>
          <a:noFill/>
          <a:ln w="9525">
            <a:noFill/>
            <a:miter lim="800000"/>
            <a:headEnd/>
            <a:tailEnd/>
          </a:ln>
        </p:spPr>
      </p:pic>
      <p:sp>
        <p:nvSpPr>
          <p:cNvPr id="80904" name="Shape 665"/>
          <p:cNvSpPr>
            <a:spLocks noChangeArrowheads="1"/>
          </p:cNvSpPr>
          <p:nvPr/>
        </p:nvSpPr>
        <p:spPr bwMode="auto">
          <a:xfrm>
            <a:off x="3033713" y="3851672"/>
            <a:ext cx="3490913" cy="547688"/>
          </a:xfrm>
          <a:prstGeom prst="rect">
            <a:avLst/>
          </a:prstGeom>
          <a:gradFill rotWithShape="0">
            <a:gsLst>
              <a:gs pos="0">
                <a:srgbClr val="B90B2C"/>
              </a:gs>
              <a:gs pos="4584">
                <a:srgbClr val="B90B2C"/>
              </a:gs>
              <a:gs pos="49001">
                <a:srgbClr val="950924"/>
              </a:gs>
              <a:gs pos="100000">
                <a:srgbClr val="630618"/>
              </a:gs>
            </a:gsLst>
            <a:lin ang="5400000"/>
          </a:gradFill>
          <a:ln w="9525">
            <a:noFill/>
            <a:miter lim="800000"/>
            <a:headEnd/>
            <a:tailEnd/>
          </a:ln>
        </p:spPr>
        <p:txBody>
          <a:bodyPr lIns="0" tIns="0" rIns="0" bIns="0" anchor="ctr"/>
          <a:lstStyle/>
          <a:p>
            <a:pPr algn="ctr">
              <a:lnSpc>
                <a:spcPct val="95000"/>
              </a:lnSpc>
            </a:pPr>
            <a:endParaRPr lang="en-US" sz="1500">
              <a:solidFill>
                <a:srgbClr val="FFFFFF"/>
              </a:solidFill>
            </a:endParaRPr>
          </a:p>
        </p:txBody>
      </p:sp>
      <p:sp>
        <p:nvSpPr>
          <p:cNvPr id="80905" name="Shape 666"/>
          <p:cNvSpPr>
            <a:spLocks noChangeArrowheads="1"/>
          </p:cNvSpPr>
          <p:nvPr/>
        </p:nvSpPr>
        <p:spPr bwMode="auto">
          <a:xfrm rot="5400000">
            <a:off x="6384728" y="3716536"/>
            <a:ext cx="123825" cy="155972"/>
          </a:xfrm>
          <a:prstGeom prst="triangle">
            <a:avLst>
              <a:gd name="adj" fmla="val 99755"/>
            </a:avLst>
          </a:prstGeom>
          <a:gradFill rotWithShape="0">
            <a:gsLst>
              <a:gs pos="0">
                <a:srgbClr val="393B3E"/>
              </a:gs>
              <a:gs pos="20000">
                <a:srgbClr val="393B3E"/>
              </a:gs>
              <a:gs pos="100000">
                <a:srgbClr val="262729"/>
              </a:gs>
            </a:gsLst>
            <a:lin ang="5400000"/>
          </a:gradFill>
          <a:ln w="9525">
            <a:noFill/>
            <a:miter lim="800000"/>
            <a:headEnd/>
            <a:tailEnd/>
          </a:ln>
        </p:spPr>
        <p:txBody>
          <a:bodyPr lIns="0" tIns="0" rIns="0" bIns="0" anchor="ctr"/>
          <a:lstStyle/>
          <a:p>
            <a:pPr algn="ctr">
              <a:lnSpc>
                <a:spcPct val="95000"/>
              </a:lnSpc>
            </a:pPr>
            <a:endParaRPr lang="en-US" sz="750" b="1">
              <a:solidFill>
                <a:srgbClr val="FFFFFF"/>
              </a:solidFill>
            </a:endParaRPr>
          </a:p>
        </p:txBody>
      </p:sp>
      <p:sp>
        <p:nvSpPr>
          <p:cNvPr id="80906" name="Shape 667"/>
          <p:cNvSpPr>
            <a:spLocks noChangeArrowheads="1"/>
          </p:cNvSpPr>
          <p:nvPr/>
        </p:nvSpPr>
        <p:spPr bwMode="auto">
          <a:xfrm>
            <a:off x="3119438" y="3962400"/>
            <a:ext cx="3405188" cy="332185"/>
          </a:xfrm>
          <a:prstGeom prst="rect">
            <a:avLst/>
          </a:prstGeom>
          <a:noFill/>
          <a:ln w="9525">
            <a:noFill/>
            <a:miter lim="800000"/>
            <a:headEnd/>
            <a:tailEnd/>
          </a:ln>
        </p:spPr>
        <p:txBody>
          <a:bodyPr lIns="68569" tIns="34275" rIns="68569" bIns="34275"/>
          <a:lstStyle/>
          <a:p>
            <a:pPr algn="ctr">
              <a:lnSpc>
                <a:spcPct val="95000"/>
              </a:lnSpc>
              <a:buSzPct val="25000"/>
            </a:pPr>
            <a:r>
              <a:rPr lang="en-US" sz="1800">
                <a:solidFill>
                  <a:srgbClr val="FFFFFF"/>
                </a:solidFill>
              </a:rPr>
              <a:t>MapR Data Platform</a:t>
            </a:r>
          </a:p>
        </p:txBody>
      </p:sp>
      <p:sp>
        <p:nvSpPr>
          <p:cNvPr id="80907" name="Shape 668"/>
          <p:cNvSpPr txBox="1">
            <a:spLocks noChangeArrowheads="1"/>
          </p:cNvSpPr>
          <p:nvPr/>
        </p:nvSpPr>
        <p:spPr bwMode="auto">
          <a:xfrm>
            <a:off x="3119439" y="1381126"/>
            <a:ext cx="3249215" cy="269081"/>
          </a:xfrm>
          <a:prstGeom prst="rect">
            <a:avLst/>
          </a:prstGeom>
          <a:noFill/>
          <a:ln w="9525">
            <a:noFill/>
            <a:miter lim="800000"/>
            <a:headEnd/>
            <a:tailEnd/>
          </a:ln>
        </p:spPr>
        <p:txBody>
          <a:bodyPr lIns="68569" tIns="34275" rIns="68569" bIns="34275"/>
          <a:lstStyle/>
          <a:p>
            <a:pPr algn="ctr">
              <a:lnSpc>
                <a:spcPct val="95000"/>
              </a:lnSpc>
              <a:buSzPct val="25000"/>
            </a:pPr>
            <a:r>
              <a:rPr lang="en-US" sz="1350" b="1">
                <a:solidFill>
                  <a:srgbClr val="4D4F53"/>
                </a:solidFill>
              </a:rPr>
              <a:t>Processing and Analytics</a:t>
            </a:r>
          </a:p>
        </p:txBody>
      </p:sp>
      <p:grpSp>
        <p:nvGrpSpPr>
          <p:cNvPr id="80908" name="Shape 669"/>
          <p:cNvGrpSpPr>
            <a:grpSpLocks/>
          </p:cNvGrpSpPr>
          <p:nvPr/>
        </p:nvGrpSpPr>
        <p:grpSpPr bwMode="auto">
          <a:xfrm>
            <a:off x="2347913" y="1697831"/>
            <a:ext cx="1027509" cy="1849041"/>
            <a:chOff x="2761456" y="2273335"/>
            <a:chExt cx="1369241" cy="2466396"/>
          </a:xfrm>
        </p:grpSpPr>
        <p:grpSp>
          <p:nvGrpSpPr>
            <p:cNvPr id="81015" name="Shape 670"/>
            <p:cNvGrpSpPr>
              <a:grpSpLocks/>
            </p:cNvGrpSpPr>
            <p:nvPr/>
          </p:nvGrpSpPr>
          <p:grpSpPr bwMode="auto">
            <a:xfrm>
              <a:off x="2761456" y="2273335"/>
              <a:ext cx="1369241" cy="2466396"/>
              <a:chOff x="3646967" y="1873576"/>
              <a:chExt cx="2154524" cy="1057618"/>
            </a:xfrm>
          </p:grpSpPr>
          <p:sp>
            <p:nvSpPr>
              <p:cNvPr id="81021" name="Shape 671"/>
              <p:cNvSpPr>
                <a:spLocks noChangeArrowheads="1"/>
              </p:cNvSpPr>
              <p:nvPr/>
            </p:nvSpPr>
            <p:spPr bwMode="auto">
              <a:xfrm>
                <a:off x="3646967" y="1873576"/>
                <a:ext cx="2154524" cy="1057618"/>
              </a:xfrm>
              <a:prstGeom prst="rect">
                <a:avLst/>
              </a:prstGeom>
              <a:gradFill rotWithShape="0">
                <a:gsLst>
                  <a:gs pos="0">
                    <a:schemeClr val="bg1"/>
                  </a:gs>
                  <a:gs pos="100000">
                    <a:srgbClr val="F3F6F7"/>
                  </a:gs>
                </a:gsLst>
                <a:lin ang="5400000"/>
              </a:gradFill>
              <a:ln w="9525">
                <a:solidFill>
                  <a:srgbClr val="BFBFBF"/>
                </a:solidFill>
                <a:round/>
                <a:headEnd/>
                <a:tailEnd/>
              </a:ln>
            </p:spPr>
            <p:txBody>
              <a:bodyPr lIns="0" tIns="0" rIns="0" bIns="0" anchor="ctr"/>
              <a:lstStyle/>
              <a:p>
                <a:pPr algn="ctr">
                  <a:lnSpc>
                    <a:spcPct val="95000"/>
                  </a:lnSpc>
                </a:pPr>
                <a:endParaRPr lang="en-US" sz="1500" b="1">
                  <a:solidFill>
                    <a:srgbClr val="FFFFFF"/>
                  </a:solidFill>
                </a:endParaRPr>
              </a:p>
            </p:txBody>
          </p:sp>
          <p:sp>
            <p:nvSpPr>
              <p:cNvPr id="672" name="Shape 672"/>
              <p:cNvSpPr/>
              <p:nvPr/>
            </p:nvSpPr>
            <p:spPr>
              <a:xfrm>
                <a:off x="3751822" y="1902179"/>
                <a:ext cx="1944814" cy="1001093"/>
              </a:xfrm>
              <a:prstGeom prst="rect">
                <a:avLst/>
              </a:prstGeom>
              <a:gradFill>
                <a:gsLst>
                  <a:gs pos="0">
                    <a:srgbClr val="A3A6A7"/>
                  </a:gs>
                  <a:gs pos="31000">
                    <a:srgbClr val="888A8B"/>
                  </a:gs>
                  <a:gs pos="100000">
                    <a:schemeClr val="accent4"/>
                  </a:gs>
                </a:gsLst>
                <a:lin ang="5400000" scaled="0"/>
              </a:gradFill>
              <a:ln>
                <a:noFill/>
              </a:ln>
            </p:spPr>
            <p:txBody>
              <a:bodyPr lIns="68569" tIns="34275" rIns="68569" bIns="34275" anchor="ctr"/>
              <a:lstStyle/>
              <a:p>
                <a:pPr algn="ctr">
                  <a:defRPr/>
                </a:pPr>
                <a:endParaRPr sz="1200" kern="0">
                  <a:solidFill>
                    <a:srgbClr val="FFFFFF"/>
                  </a:solidFill>
                  <a:latin typeface="Arial"/>
                  <a:ea typeface="Arial"/>
                  <a:cs typeface="Arial"/>
                  <a:sym typeface="Arial"/>
                </a:endParaRPr>
              </a:p>
            </p:txBody>
          </p:sp>
        </p:grpSp>
        <p:sp>
          <p:nvSpPr>
            <p:cNvPr id="81016" name="Shape 673"/>
            <p:cNvSpPr txBox="1">
              <a:spLocks noChangeArrowheads="1"/>
            </p:cNvSpPr>
            <p:nvPr/>
          </p:nvSpPr>
          <p:spPr bwMode="auto">
            <a:xfrm>
              <a:off x="2777538" y="2300475"/>
              <a:ext cx="1353159" cy="357790"/>
            </a:xfrm>
            <a:prstGeom prst="rect">
              <a:avLst/>
            </a:prstGeom>
            <a:noFill/>
            <a:ln w="9525">
              <a:noFill/>
              <a:miter lim="800000"/>
              <a:headEnd/>
              <a:tailEnd/>
            </a:ln>
          </p:spPr>
          <p:txBody>
            <a:bodyPr lIns="68569" tIns="34275" rIns="68569" bIns="34275"/>
            <a:lstStyle/>
            <a:p>
              <a:pPr algn="ctr">
                <a:lnSpc>
                  <a:spcPct val="95000"/>
                </a:lnSpc>
                <a:buSzPct val="25000"/>
              </a:pPr>
              <a:r>
                <a:rPr lang="en-US" sz="1350" b="1">
                  <a:solidFill>
                    <a:srgbClr val="4D4F53"/>
                  </a:solidFill>
                </a:rPr>
                <a:t>Ingest</a:t>
              </a:r>
            </a:p>
          </p:txBody>
        </p:sp>
        <p:sp>
          <p:nvSpPr>
            <p:cNvPr id="81017" name="Shape 674"/>
            <p:cNvSpPr>
              <a:spLocks noChangeArrowheads="1"/>
            </p:cNvSpPr>
            <p:nvPr/>
          </p:nvSpPr>
          <p:spPr bwMode="auto">
            <a:xfrm>
              <a:off x="3006466" y="3185216"/>
              <a:ext cx="914162" cy="365759"/>
            </a:xfrm>
            <a:prstGeom prst="rect">
              <a:avLst/>
            </a:prstGeom>
            <a:solidFill>
              <a:schemeClr val="accent1"/>
            </a:solidFill>
            <a:ln w="12700">
              <a:solidFill>
                <a:srgbClr val="640717"/>
              </a:solidFill>
              <a:miter lim="800000"/>
              <a:headEnd/>
              <a:tailEnd/>
            </a:ln>
          </p:spPr>
          <p:txBody>
            <a:bodyPr lIns="0" tIns="0" rIns="0" bIns="0" anchor="ctr"/>
            <a:lstStyle/>
            <a:p>
              <a:pPr algn="ctr">
                <a:lnSpc>
                  <a:spcPct val="95000"/>
                </a:lnSpc>
                <a:buSzPct val="25000"/>
              </a:pPr>
              <a:r>
                <a:rPr lang="en-US" sz="900">
                  <a:solidFill>
                    <a:srgbClr val="FFFFFF"/>
                  </a:solidFill>
                </a:rPr>
                <a:t>Sqoop</a:t>
              </a:r>
            </a:p>
          </p:txBody>
        </p:sp>
        <p:sp>
          <p:nvSpPr>
            <p:cNvPr id="81018" name="Shape 675"/>
            <p:cNvSpPr>
              <a:spLocks noChangeArrowheads="1"/>
            </p:cNvSpPr>
            <p:nvPr/>
          </p:nvSpPr>
          <p:spPr bwMode="auto">
            <a:xfrm>
              <a:off x="3006466" y="3660339"/>
              <a:ext cx="914162" cy="365759"/>
            </a:xfrm>
            <a:prstGeom prst="rect">
              <a:avLst/>
            </a:prstGeom>
            <a:solidFill>
              <a:schemeClr val="accent1"/>
            </a:solidFill>
            <a:ln w="12700">
              <a:solidFill>
                <a:srgbClr val="640717"/>
              </a:solidFill>
              <a:miter lim="800000"/>
              <a:headEnd/>
              <a:tailEnd/>
            </a:ln>
          </p:spPr>
          <p:txBody>
            <a:bodyPr lIns="0" tIns="0" rIns="0" bIns="0" anchor="ctr"/>
            <a:lstStyle/>
            <a:p>
              <a:pPr algn="ctr">
                <a:lnSpc>
                  <a:spcPct val="95000"/>
                </a:lnSpc>
                <a:buSzPct val="25000"/>
              </a:pPr>
              <a:r>
                <a:rPr lang="en-US" sz="900">
                  <a:solidFill>
                    <a:srgbClr val="FFFFFF"/>
                  </a:solidFill>
                </a:rPr>
                <a:t>Flume</a:t>
              </a:r>
            </a:p>
          </p:txBody>
        </p:sp>
        <p:sp>
          <p:nvSpPr>
            <p:cNvPr id="81019" name="Shape 676"/>
            <p:cNvSpPr>
              <a:spLocks noChangeArrowheads="1"/>
            </p:cNvSpPr>
            <p:nvPr/>
          </p:nvSpPr>
          <p:spPr bwMode="auto">
            <a:xfrm>
              <a:off x="3006466" y="4135462"/>
              <a:ext cx="914162"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HDFS</a:t>
              </a:r>
            </a:p>
          </p:txBody>
        </p:sp>
        <p:sp>
          <p:nvSpPr>
            <p:cNvPr id="81020" name="Shape 677"/>
            <p:cNvSpPr>
              <a:spLocks noChangeArrowheads="1"/>
            </p:cNvSpPr>
            <p:nvPr/>
          </p:nvSpPr>
          <p:spPr bwMode="auto">
            <a:xfrm>
              <a:off x="3006466" y="2710091"/>
              <a:ext cx="914162" cy="365759"/>
            </a:xfrm>
            <a:prstGeom prst="rect">
              <a:avLst/>
            </a:prstGeom>
            <a:solidFill>
              <a:schemeClr val="accent1"/>
            </a:solidFill>
            <a:ln w="12700">
              <a:solidFill>
                <a:srgbClr val="640717"/>
              </a:solidFill>
              <a:miter lim="800000"/>
              <a:headEnd/>
              <a:tailEnd/>
            </a:ln>
          </p:spPr>
          <p:txBody>
            <a:bodyPr lIns="0" tIns="0" rIns="0" bIns="0" anchor="ctr"/>
            <a:lstStyle/>
            <a:p>
              <a:pPr algn="ctr">
                <a:lnSpc>
                  <a:spcPct val="95000"/>
                </a:lnSpc>
                <a:buSzPct val="25000"/>
              </a:pPr>
              <a:r>
                <a:rPr lang="en-US" sz="900">
                  <a:solidFill>
                    <a:srgbClr val="FFFFFF"/>
                  </a:solidFill>
                </a:rPr>
                <a:t>NFS</a:t>
              </a:r>
            </a:p>
          </p:txBody>
        </p:sp>
      </p:grpSp>
      <p:grpSp>
        <p:nvGrpSpPr>
          <p:cNvPr id="80909" name="Shape 678"/>
          <p:cNvGrpSpPr>
            <a:grpSpLocks/>
          </p:cNvGrpSpPr>
          <p:nvPr/>
        </p:nvGrpSpPr>
        <p:grpSpPr bwMode="auto">
          <a:xfrm>
            <a:off x="6093620" y="1537097"/>
            <a:ext cx="1101328" cy="2171700"/>
            <a:chOff x="7782303" y="2014329"/>
            <a:chExt cx="1468771" cy="2895649"/>
          </a:xfrm>
        </p:grpSpPr>
        <p:grpSp>
          <p:nvGrpSpPr>
            <p:cNvPr id="81007" name="Shape 679"/>
            <p:cNvGrpSpPr>
              <a:grpSpLocks/>
            </p:cNvGrpSpPr>
            <p:nvPr/>
          </p:nvGrpSpPr>
          <p:grpSpPr bwMode="auto">
            <a:xfrm>
              <a:off x="7782303" y="2014329"/>
              <a:ext cx="1468771" cy="2895649"/>
              <a:chOff x="3646967" y="1873576"/>
              <a:chExt cx="2154524" cy="1057618"/>
            </a:xfrm>
          </p:grpSpPr>
          <p:sp>
            <p:nvSpPr>
              <p:cNvPr id="81013" name="Shape 680"/>
              <p:cNvSpPr>
                <a:spLocks noChangeArrowheads="1"/>
              </p:cNvSpPr>
              <p:nvPr/>
            </p:nvSpPr>
            <p:spPr bwMode="auto">
              <a:xfrm>
                <a:off x="3646967" y="1873576"/>
                <a:ext cx="2154524" cy="1057618"/>
              </a:xfrm>
              <a:prstGeom prst="rect">
                <a:avLst/>
              </a:prstGeom>
              <a:gradFill rotWithShape="0">
                <a:gsLst>
                  <a:gs pos="0">
                    <a:schemeClr val="bg1"/>
                  </a:gs>
                  <a:gs pos="100000">
                    <a:srgbClr val="F3F6F7"/>
                  </a:gs>
                </a:gsLst>
                <a:lin ang="5400000"/>
              </a:gradFill>
              <a:ln w="9525">
                <a:solidFill>
                  <a:srgbClr val="BFBFBF"/>
                </a:solidFill>
                <a:round/>
                <a:headEnd/>
                <a:tailEnd/>
              </a:ln>
            </p:spPr>
            <p:txBody>
              <a:bodyPr lIns="0" tIns="0" rIns="0" bIns="0" anchor="ctr"/>
              <a:lstStyle/>
              <a:p>
                <a:pPr algn="ctr">
                  <a:lnSpc>
                    <a:spcPct val="95000"/>
                  </a:lnSpc>
                </a:pPr>
                <a:endParaRPr lang="en-US" sz="1500" b="1">
                  <a:solidFill>
                    <a:srgbClr val="FFFFFF"/>
                  </a:solidFill>
                </a:endParaRPr>
              </a:p>
            </p:txBody>
          </p:sp>
          <p:sp>
            <p:nvSpPr>
              <p:cNvPr id="681" name="Shape 681"/>
              <p:cNvSpPr/>
              <p:nvPr/>
            </p:nvSpPr>
            <p:spPr>
              <a:xfrm>
                <a:off x="3751781" y="1902568"/>
                <a:ext cx="1944896" cy="1000794"/>
              </a:xfrm>
              <a:prstGeom prst="rect">
                <a:avLst/>
              </a:prstGeom>
              <a:solidFill>
                <a:schemeClr val="accent4"/>
              </a:solidFill>
              <a:ln>
                <a:noFill/>
              </a:ln>
            </p:spPr>
            <p:txBody>
              <a:bodyPr lIns="68569" tIns="34275" rIns="68569" bIns="34275" anchor="ctr"/>
              <a:lstStyle/>
              <a:p>
                <a:pPr algn="ctr">
                  <a:defRPr/>
                </a:pPr>
                <a:endParaRPr sz="1200" kern="0">
                  <a:solidFill>
                    <a:srgbClr val="FFFFFF"/>
                  </a:solidFill>
                  <a:latin typeface="Arial"/>
                  <a:ea typeface="Arial"/>
                  <a:cs typeface="Arial"/>
                  <a:sym typeface="Arial"/>
                </a:endParaRPr>
              </a:p>
            </p:txBody>
          </p:sp>
        </p:grpSp>
        <p:sp>
          <p:nvSpPr>
            <p:cNvPr id="81008" name="Shape 682"/>
            <p:cNvSpPr txBox="1">
              <a:spLocks noChangeArrowheads="1"/>
            </p:cNvSpPr>
            <p:nvPr/>
          </p:nvSpPr>
          <p:spPr bwMode="auto">
            <a:xfrm>
              <a:off x="7798384" y="2063576"/>
              <a:ext cx="1353159" cy="357790"/>
            </a:xfrm>
            <a:prstGeom prst="rect">
              <a:avLst/>
            </a:prstGeom>
            <a:noFill/>
            <a:ln w="9525">
              <a:noFill/>
              <a:miter lim="800000"/>
              <a:headEnd/>
              <a:tailEnd/>
            </a:ln>
          </p:spPr>
          <p:txBody>
            <a:bodyPr lIns="68569" tIns="34275" rIns="68569" bIns="34275"/>
            <a:lstStyle/>
            <a:p>
              <a:pPr algn="ctr">
                <a:lnSpc>
                  <a:spcPct val="95000"/>
                </a:lnSpc>
                <a:buSzPct val="25000"/>
              </a:pPr>
              <a:r>
                <a:rPr lang="en-US" sz="1350" b="1">
                  <a:solidFill>
                    <a:srgbClr val="4D4F53"/>
                  </a:solidFill>
                </a:rPr>
                <a:t>Access</a:t>
              </a:r>
            </a:p>
          </p:txBody>
        </p:sp>
        <p:grpSp>
          <p:nvGrpSpPr>
            <p:cNvPr id="81009" name="Shape 683"/>
            <p:cNvGrpSpPr>
              <a:grpSpLocks/>
            </p:cNvGrpSpPr>
            <p:nvPr/>
          </p:nvGrpSpPr>
          <p:grpSpPr bwMode="auto">
            <a:xfrm>
              <a:off x="8059607" y="2459824"/>
              <a:ext cx="914162" cy="2279908"/>
              <a:chOff x="8027313" y="2473192"/>
              <a:chExt cx="914162" cy="2279908"/>
            </a:xfrm>
          </p:grpSpPr>
          <p:sp>
            <p:nvSpPr>
              <p:cNvPr id="81010" name="Shape 684"/>
              <p:cNvSpPr>
                <a:spLocks noChangeArrowheads="1"/>
              </p:cNvSpPr>
              <p:nvPr/>
            </p:nvSpPr>
            <p:spPr bwMode="auto">
              <a:xfrm>
                <a:off x="8027313" y="2951730"/>
                <a:ext cx="914162"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Tez</a:t>
                </a:r>
              </a:p>
            </p:txBody>
          </p:sp>
          <p:sp>
            <p:nvSpPr>
              <p:cNvPr id="81011" name="Shape 685"/>
              <p:cNvSpPr>
                <a:spLocks noChangeArrowheads="1"/>
              </p:cNvSpPr>
              <p:nvPr/>
            </p:nvSpPr>
            <p:spPr bwMode="auto">
              <a:xfrm>
                <a:off x="8027313" y="2473192"/>
                <a:ext cx="914162"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Pig</a:t>
                </a:r>
              </a:p>
            </p:txBody>
          </p:sp>
          <p:sp>
            <p:nvSpPr>
              <p:cNvPr id="81012" name="Shape 686"/>
              <p:cNvSpPr>
                <a:spLocks noChangeArrowheads="1"/>
              </p:cNvSpPr>
              <p:nvPr/>
            </p:nvSpPr>
            <p:spPr bwMode="auto">
              <a:xfrm>
                <a:off x="8027313" y="4387341"/>
                <a:ext cx="914162"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Impala</a:t>
                </a:r>
              </a:p>
            </p:txBody>
          </p:sp>
        </p:grpSp>
      </p:grpSp>
      <p:sp>
        <p:nvSpPr>
          <p:cNvPr id="80910" name="Shape 687"/>
          <p:cNvSpPr txBox="1">
            <a:spLocks noChangeArrowheads="1"/>
          </p:cNvSpPr>
          <p:nvPr/>
        </p:nvSpPr>
        <p:spPr bwMode="auto">
          <a:xfrm>
            <a:off x="547689" y="1041798"/>
            <a:ext cx="1401365" cy="267890"/>
          </a:xfrm>
          <a:prstGeom prst="rect">
            <a:avLst/>
          </a:prstGeom>
          <a:noFill/>
          <a:ln w="9525">
            <a:noFill/>
            <a:miter lim="800000"/>
            <a:headEnd/>
            <a:tailEnd/>
          </a:ln>
        </p:spPr>
        <p:txBody>
          <a:bodyPr lIns="68569" tIns="34275" rIns="68569" bIns="34275"/>
          <a:lstStyle/>
          <a:p>
            <a:pPr algn="ctr">
              <a:lnSpc>
                <a:spcPct val="95000"/>
              </a:lnSpc>
              <a:buSzPct val="25000"/>
            </a:pPr>
            <a:r>
              <a:rPr lang="en-US" sz="1350" b="1" dirty="0">
                <a:solidFill>
                  <a:srgbClr val="4D4F53"/>
                </a:solidFill>
              </a:rPr>
              <a:t>Data Sources</a:t>
            </a:r>
          </a:p>
        </p:txBody>
      </p:sp>
      <p:grpSp>
        <p:nvGrpSpPr>
          <p:cNvPr id="80911" name="Shape 688"/>
          <p:cNvGrpSpPr>
            <a:grpSpLocks/>
          </p:cNvGrpSpPr>
          <p:nvPr/>
        </p:nvGrpSpPr>
        <p:grpSpPr bwMode="auto">
          <a:xfrm>
            <a:off x="683420" y="2938462"/>
            <a:ext cx="358378" cy="396479"/>
            <a:chOff x="950912" y="1438275"/>
            <a:chExt cx="2052636" cy="2268537"/>
          </a:xfrm>
        </p:grpSpPr>
        <p:sp>
          <p:nvSpPr>
            <p:cNvPr id="81002" name="Shape 689"/>
            <p:cNvSpPr>
              <a:spLocks/>
            </p:cNvSpPr>
            <p:nvPr/>
          </p:nvSpPr>
          <p:spPr bwMode="auto">
            <a:xfrm>
              <a:off x="950912" y="1438275"/>
              <a:ext cx="2052636" cy="2268537"/>
            </a:xfrm>
            <a:custGeom>
              <a:avLst/>
              <a:gdLst>
                <a:gd name="T0" fmla="*/ 96965 w 120000"/>
                <a:gd name="T1" fmla="*/ 0 h 120000"/>
                <a:gd name="T2" fmla="*/ 73053 w 120000"/>
                <a:gd name="T3" fmla="*/ 39272 h 120000"/>
                <a:gd name="T4" fmla="*/ 28299 w 120000"/>
                <a:gd name="T5" fmla="*/ 31338 h 120000"/>
                <a:gd name="T6" fmla="*/ 0 w 120000"/>
                <a:gd name="T7" fmla="*/ 24198 h 120000"/>
                <a:gd name="T8" fmla="*/ 34442 w 120000"/>
                <a:gd name="T9" fmla="*/ 44826 h 120000"/>
                <a:gd name="T10" fmla="*/ 17769 w 120000"/>
                <a:gd name="T11" fmla="*/ 70413 h 120000"/>
                <a:gd name="T12" fmla="*/ 15137 w 120000"/>
                <a:gd name="T13" fmla="*/ 82909 h 120000"/>
                <a:gd name="T14" fmla="*/ 34223 w 120000"/>
                <a:gd name="T15" fmla="*/ 67834 h 120000"/>
                <a:gd name="T16" fmla="*/ 41462 w 120000"/>
                <a:gd name="T17" fmla="*/ 106710 h 120000"/>
                <a:gd name="T18" fmla="*/ 59451 w 120000"/>
                <a:gd name="T19" fmla="*/ 93818 h 120000"/>
                <a:gd name="T20" fmla="*/ 92138 w 120000"/>
                <a:gd name="T21" fmla="*/ 70016 h 120000"/>
                <a:gd name="T22" fmla="*/ 104862 w 120000"/>
                <a:gd name="T23" fmla="*/ 64661 h 120000"/>
                <a:gd name="T24" fmla="*/ 81170 w 120000"/>
                <a:gd name="T25" fmla="*/ 60297 h 120000"/>
                <a:gd name="T26" fmla="*/ 83583 w 120000"/>
                <a:gd name="T27" fmla="*/ 37487 h 120000"/>
                <a:gd name="T28" fmla="*/ 89945 w 120000"/>
                <a:gd name="T29" fmla="*/ 20231 h 120000"/>
                <a:gd name="T30" fmla="*/ 89945 w 120000"/>
                <a:gd name="T31" fmla="*/ 17454 h 120000"/>
                <a:gd name="T32" fmla="*/ 94332 w 120000"/>
                <a:gd name="T33" fmla="*/ 15867 h 120000"/>
                <a:gd name="T34" fmla="*/ 94332 w 120000"/>
                <a:gd name="T35" fmla="*/ 12892 h 120000"/>
                <a:gd name="T36" fmla="*/ 95210 w 120000"/>
                <a:gd name="T37" fmla="*/ 10314 h 120000"/>
                <a:gd name="T38" fmla="*/ 104204 w 120000"/>
                <a:gd name="T39" fmla="*/ 8132 h 120000"/>
                <a:gd name="T40" fmla="*/ 104204 w 120000"/>
                <a:gd name="T41" fmla="*/ 11305 h 120000"/>
                <a:gd name="T42" fmla="*/ 100255 w 120000"/>
                <a:gd name="T43" fmla="*/ 12495 h 120000"/>
                <a:gd name="T44" fmla="*/ 99159 w 120000"/>
                <a:gd name="T45" fmla="*/ 14876 h 120000"/>
                <a:gd name="T46" fmla="*/ 99159 w 120000"/>
                <a:gd name="T47" fmla="*/ 17454 h 120000"/>
                <a:gd name="T48" fmla="*/ 103765 w 120000"/>
                <a:gd name="T49" fmla="*/ 19239 h 120000"/>
                <a:gd name="T50" fmla="*/ 99817 w 120000"/>
                <a:gd name="T51" fmla="*/ 21619 h 120000"/>
                <a:gd name="T52" fmla="*/ 99159 w 120000"/>
                <a:gd name="T53" fmla="*/ 23801 h 120000"/>
                <a:gd name="T54" fmla="*/ 99159 w 120000"/>
                <a:gd name="T55" fmla="*/ 26975 h 120000"/>
                <a:gd name="T56" fmla="*/ 99159 w 120000"/>
                <a:gd name="T57" fmla="*/ 30545 h 120000"/>
                <a:gd name="T58" fmla="*/ 99159 w 120000"/>
                <a:gd name="T59" fmla="*/ 33123 h 120000"/>
                <a:gd name="T60" fmla="*/ 94332 w 120000"/>
                <a:gd name="T61" fmla="*/ 31537 h 120000"/>
                <a:gd name="T62" fmla="*/ 94332 w 120000"/>
                <a:gd name="T63" fmla="*/ 28165 h 120000"/>
                <a:gd name="T64" fmla="*/ 94332 w 120000"/>
                <a:gd name="T65" fmla="*/ 24793 h 120000"/>
                <a:gd name="T66" fmla="*/ 94332 w 120000"/>
                <a:gd name="T67" fmla="*/ 21619 h 120000"/>
                <a:gd name="T68" fmla="*/ 22376 w 120000"/>
                <a:gd name="T69" fmla="*/ 22016 h 120000"/>
                <a:gd name="T70" fmla="*/ 17769 w 120000"/>
                <a:gd name="T71" fmla="*/ 30347 h 120000"/>
                <a:gd name="T72" fmla="*/ 7020 w 120000"/>
                <a:gd name="T73" fmla="*/ 30347 h 120000"/>
                <a:gd name="T74" fmla="*/ 8994 w 120000"/>
                <a:gd name="T75" fmla="*/ 26776 h 120000"/>
                <a:gd name="T76" fmla="*/ 7020 w 120000"/>
                <a:gd name="T77" fmla="*/ 23404 h 120000"/>
                <a:gd name="T78" fmla="*/ 7458 w 120000"/>
                <a:gd name="T79" fmla="*/ 19239 h 120000"/>
                <a:gd name="T80" fmla="*/ 15137 w 120000"/>
                <a:gd name="T81" fmla="*/ 22016 h 120000"/>
                <a:gd name="T82" fmla="*/ 21499 w 120000"/>
                <a:gd name="T83" fmla="*/ 19636 h 120000"/>
                <a:gd name="T84" fmla="*/ 24351 w 120000"/>
                <a:gd name="T85" fmla="*/ 20231 h 120000"/>
                <a:gd name="T86" fmla="*/ 62084 w 120000"/>
                <a:gd name="T87" fmla="*/ 101355 h 120000"/>
                <a:gd name="T88" fmla="*/ 63839 w 120000"/>
                <a:gd name="T89" fmla="*/ 103933 h 120000"/>
                <a:gd name="T90" fmla="*/ 61206 w 120000"/>
                <a:gd name="T91" fmla="*/ 105520 h 120000"/>
                <a:gd name="T92" fmla="*/ 59232 w 120000"/>
                <a:gd name="T93" fmla="*/ 103140 h 120000"/>
                <a:gd name="T94" fmla="*/ 60329 w 120000"/>
                <a:gd name="T95" fmla="*/ 98776 h 120000"/>
                <a:gd name="T96" fmla="*/ 57257 w 120000"/>
                <a:gd name="T97" fmla="*/ 99768 h 120000"/>
                <a:gd name="T98" fmla="*/ 58793 w 120000"/>
                <a:gd name="T99" fmla="*/ 101553 h 120000"/>
                <a:gd name="T100" fmla="*/ 57696 w 120000"/>
                <a:gd name="T101" fmla="*/ 105520 h 120000"/>
                <a:gd name="T102" fmla="*/ 56380 w 120000"/>
                <a:gd name="T103" fmla="*/ 107305 h 120000"/>
                <a:gd name="T104" fmla="*/ 57038 w 120000"/>
                <a:gd name="T105" fmla="*/ 108297 h 120000"/>
                <a:gd name="T106" fmla="*/ 59890 w 120000"/>
                <a:gd name="T107" fmla="*/ 112066 h 120000"/>
                <a:gd name="T108" fmla="*/ 49360 w 120000"/>
                <a:gd name="T109" fmla="*/ 115438 h 120000"/>
                <a:gd name="T110" fmla="*/ 50018 w 120000"/>
                <a:gd name="T111" fmla="*/ 110479 h 120000"/>
                <a:gd name="T112" fmla="*/ 54405 w 120000"/>
                <a:gd name="T113" fmla="*/ 108694 h 120000"/>
                <a:gd name="T114" fmla="*/ 54186 w 120000"/>
                <a:gd name="T115" fmla="*/ 107305 h 120000"/>
                <a:gd name="T116" fmla="*/ 52650 w 120000"/>
                <a:gd name="T117" fmla="*/ 106909 h 120000"/>
                <a:gd name="T118" fmla="*/ 50895 w 120000"/>
                <a:gd name="T119" fmla="*/ 100165 h 120000"/>
                <a:gd name="T120" fmla="*/ 55283 w 120000"/>
                <a:gd name="T121" fmla="*/ 98776 h 120000"/>
                <a:gd name="T122" fmla="*/ 38829 w 120000"/>
                <a:gd name="T123" fmla="*/ 57123 h 120000"/>
                <a:gd name="T124" fmla="*/ 56160 w 120000"/>
                <a:gd name="T125" fmla="*/ 72793 h 12000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20000"/>
                <a:gd name="T190" fmla="*/ 0 h 120000"/>
                <a:gd name="T191" fmla="*/ 120000 w 120000"/>
                <a:gd name="T192" fmla="*/ 120000 h 12000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20000" h="120000" extrusionOk="0">
                  <a:moveTo>
                    <a:pt x="96965" y="41454"/>
                  </a:moveTo>
                  <a:cubicBezTo>
                    <a:pt x="109689" y="41454"/>
                    <a:pt x="120000" y="32132"/>
                    <a:pt x="120000" y="20628"/>
                  </a:cubicBezTo>
                  <a:cubicBezTo>
                    <a:pt x="120000" y="9322"/>
                    <a:pt x="109689" y="0"/>
                    <a:pt x="96965" y="0"/>
                  </a:cubicBezTo>
                  <a:cubicBezTo>
                    <a:pt x="84460" y="0"/>
                    <a:pt x="74149" y="9322"/>
                    <a:pt x="74149" y="20628"/>
                  </a:cubicBezTo>
                  <a:cubicBezTo>
                    <a:pt x="74149" y="25388"/>
                    <a:pt x="75904" y="29950"/>
                    <a:pt x="78976" y="33322"/>
                  </a:cubicBezTo>
                  <a:cubicBezTo>
                    <a:pt x="73053" y="39272"/>
                    <a:pt x="73053" y="39272"/>
                    <a:pt x="73053" y="39272"/>
                  </a:cubicBezTo>
                  <a:cubicBezTo>
                    <a:pt x="68446" y="35702"/>
                    <a:pt x="62742" y="33520"/>
                    <a:pt x="56160" y="33520"/>
                  </a:cubicBezTo>
                  <a:cubicBezTo>
                    <a:pt x="49360" y="33520"/>
                    <a:pt x="42998" y="36099"/>
                    <a:pt x="38391" y="40066"/>
                  </a:cubicBezTo>
                  <a:cubicBezTo>
                    <a:pt x="28299" y="31338"/>
                    <a:pt x="28299" y="31338"/>
                    <a:pt x="28299" y="31338"/>
                  </a:cubicBezTo>
                  <a:cubicBezTo>
                    <a:pt x="29835" y="29355"/>
                    <a:pt x="30493" y="26776"/>
                    <a:pt x="30493" y="24198"/>
                  </a:cubicBezTo>
                  <a:cubicBezTo>
                    <a:pt x="30493" y="16462"/>
                    <a:pt x="23692" y="10314"/>
                    <a:pt x="15356" y="10314"/>
                  </a:cubicBezTo>
                  <a:cubicBezTo>
                    <a:pt x="6800" y="10314"/>
                    <a:pt x="0" y="16462"/>
                    <a:pt x="0" y="24198"/>
                  </a:cubicBezTo>
                  <a:cubicBezTo>
                    <a:pt x="0" y="31933"/>
                    <a:pt x="6800" y="38082"/>
                    <a:pt x="15356" y="38082"/>
                  </a:cubicBezTo>
                  <a:cubicBezTo>
                    <a:pt x="18427" y="38082"/>
                    <a:pt x="21499" y="37090"/>
                    <a:pt x="23912" y="35702"/>
                  </a:cubicBezTo>
                  <a:cubicBezTo>
                    <a:pt x="34442" y="44826"/>
                    <a:pt x="34442" y="44826"/>
                    <a:pt x="34442" y="44826"/>
                  </a:cubicBezTo>
                  <a:cubicBezTo>
                    <a:pt x="32248" y="48198"/>
                    <a:pt x="30932" y="52165"/>
                    <a:pt x="30932" y="56330"/>
                  </a:cubicBezTo>
                  <a:cubicBezTo>
                    <a:pt x="30932" y="58512"/>
                    <a:pt x="31151" y="60297"/>
                    <a:pt x="31809" y="62280"/>
                  </a:cubicBezTo>
                  <a:cubicBezTo>
                    <a:pt x="17769" y="70413"/>
                    <a:pt x="17769" y="70413"/>
                    <a:pt x="17769" y="70413"/>
                  </a:cubicBezTo>
                  <a:cubicBezTo>
                    <a:pt x="16892" y="70016"/>
                    <a:pt x="16014" y="69818"/>
                    <a:pt x="15137" y="69818"/>
                  </a:cubicBezTo>
                  <a:cubicBezTo>
                    <a:pt x="11188" y="69818"/>
                    <a:pt x="7897" y="72793"/>
                    <a:pt x="7897" y="76363"/>
                  </a:cubicBezTo>
                  <a:cubicBezTo>
                    <a:pt x="7897" y="80132"/>
                    <a:pt x="11188" y="82909"/>
                    <a:pt x="15137" y="82909"/>
                  </a:cubicBezTo>
                  <a:cubicBezTo>
                    <a:pt x="19085" y="82909"/>
                    <a:pt x="22376" y="80132"/>
                    <a:pt x="22376" y="76363"/>
                  </a:cubicBezTo>
                  <a:cubicBezTo>
                    <a:pt x="22376" y="75966"/>
                    <a:pt x="22376" y="75371"/>
                    <a:pt x="22157" y="74776"/>
                  </a:cubicBezTo>
                  <a:cubicBezTo>
                    <a:pt x="34223" y="67834"/>
                    <a:pt x="34223" y="67834"/>
                    <a:pt x="34223" y="67834"/>
                  </a:cubicBezTo>
                  <a:cubicBezTo>
                    <a:pt x="38171" y="73983"/>
                    <a:pt x="44972" y="78347"/>
                    <a:pt x="53089" y="79140"/>
                  </a:cubicBezTo>
                  <a:cubicBezTo>
                    <a:pt x="52870" y="93818"/>
                    <a:pt x="52870" y="93818"/>
                    <a:pt x="52870" y="93818"/>
                  </a:cubicBezTo>
                  <a:cubicBezTo>
                    <a:pt x="46508" y="95008"/>
                    <a:pt x="41462" y="100363"/>
                    <a:pt x="41462" y="106710"/>
                  </a:cubicBezTo>
                  <a:cubicBezTo>
                    <a:pt x="41462" y="114049"/>
                    <a:pt x="48043" y="120000"/>
                    <a:pt x="56160" y="120000"/>
                  </a:cubicBezTo>
                  <a:cubicBezTo>
                    <a:pt x="64277" y="120000"/>
                    <a:pt x="70859" y="114049"/>
                    <a:pt x="70859" y="106710"/>
                  </a:cubicBezTo>
                  <a:cubicBezTo>
                    <a:pt x="70859" y="100363"/>
                    <a:pt x="66032" y="95008"/>
                    <a:pt x="59451" y="93818"/>
                  </a:cubicBezTo>
                  <a:cubicBezTo>
                    <a:pt x="59670" y="79140"/>
                    <a:pt x="59670" y="79140"/>
                    <a:pt x="59670" y="79140"/>
                  </a:cubicBezTo>
                  <a:cubicBezTo>
                    <a:pt x="68446" y="77950"/>
                    <a:pt x="75685" y="72991"/>
                    <a:pt x="79414" y="65851"/>
                  </a:cubicBezTo>
                  <a:cubicBezTo>
                    <a:pt x="92138" y="70016"/>
                    <a:pt x="92138" y="70016"/>
                    <a:pt x="92138" y="70016"/>
                  </a:cubicBezTo>
                  <a:cubicBezTo>
                    <a:pt x="92358" y="71008"/>
                    <a:pt x="92797" y="71801"/>
                    <a:pt x="93455" y="72595"/>
                  </a:cubicBezTo>
                  <a:cubicBezTo>
                    <a:pt x="95868" y="75570"/>
                    <a:pt x="100475" y="76165"/>
                    <a:pt x="103546" y="73785"/>
                  </a:cubicBezTo>
                  <a:cubicBezTo>
                    <a:pt x="106837" y="71603"/>
                    <a:pt x="107276" y="67636"/>
                    <a:pt x="104862" y="64661"/>
                  </a:cubicBezTo>
                  <a:cubicBezTo>
                    <a:pt x="102449" y="61884"/>
                    <a:pt x="98062" y="61289"/>
                    <a:pt x="94771" y="63471"/>
                  </a:cubicBezTo>
                  <a:cubicBezTo>
                    <a:pt x="94332" y="63669"/>
                    <a:pt x="94113" y="64066"/>
                    <a:pt x="93674" y="64264"/>
                  </a:cubicBezTo>
                  <a:cubicBezTo>
                    <a:pt x="81170" y="60297"/>
                    <a:pt x="81170" y="60297"/>
                    <a:pt x="81170" y="60297"/>
                  </a:cubicBezTo>
                  <a:cubicBezTo>
                    <a:pt x="81389" y="58909"/>
                    <a:pt x="81608" y="57719"/>
                    <a:pt x="81608" y="56330"/>
                  </a:cubicBezTo>
                  <a:cubicBezTo>
                    <a:pt x="81608" y="51768"/>
                    <a:pt x="80073" y="47404"/>
                    <a:pt x="77221" y="43636"/>
                  </a:cubicBezTo>
                  <a:cubicBezTo>
                    <a:pt x="83583" y="37487"/>
                    <a:pt x="83583" y="37487"/>
                    <a:pt x="83583" y="37487"/>
                  </a:cubicBezTo>
                  <a:cubicBezTo>
                    <a:pt x="87531" y="39867"/>
                    <a:pt x="92138" y="41454"/>
                    <a:pt x="96965" y="41454"/>
                  </a:cubicBezTo>
                  <a:close/>
                  <a:moveTo>
                    <a:pt x="89945" y="20429"/>
                  </a:moveTo>
                  <a:cubicBezTo>
                    <a:pt x="89945" y="20231"/>
                    <a:pt x="89945" y="20231"/>
                    <a:pt x="89945" y="20231"/>
                  </a:cubicBezTo>
                  <a:cubicBezTo>
                    <a:pt x="89945" y="19239"/>
                    <a:pt x="89945" y="19239"/>
                    <a:pt x="89945" y="19239"/>
                  </a:cubicBezTo>
                  <a:cubicBezTo>
                    <a:pt x="89945" y="18049"/>
                    <a:pt x="89945" y="18049"/>
                    <a:pt x="89945" y="18049"/>
                  </a:cubicBezTo>
                  <a:cubicBezTo>
                    <a:pt x="89945" y="17454"/>
                    <a:pt x="89945" y="17454"/>
                    <a:pt x="89945" y="17454"/>
                  </a:cubicBezTo>
                  <a:cubicBezTo>
                    <a:pt x="94332" y="17454"/>
                    <a:pt x="94332" y="17454"/>
                    <a:pt x="94332" y="17454"/>
                  </a:cubicBezTo>
                  <a:cubicBezTo>
                    <a:pt x="94332" y="17057"/>
                    <a:pt x="94332" y="17057"/>
                    <a:pt x="94332" y="17057"/>
                  </a:cubicBezTo>
                  <a:cubicBezTo>
                    <a:pt x="94332" y="15867"/>
                    <a:pt x="94332" y="15867"/>
                    <a:pt x="94332" y="15867"/>
                  </a:cubicBezTo>
                  <a:cubicBezTo>
                    <a:pt x="94332" y="14876"/>
                    <a:pt x="94332" y="14876"/>
                    <a:pt x="94332" y="14876"/>
                  </a:cubicBezTo>
                  <a:cubicBezTo>
                    <a:pt x="94332" y="13685"/>
                    <a:pt x="94332" y="13685"/>
                    <a:pt x="94332" y="13685"/>
                  </a:cubicBezTo>
                  <a:cubicBezTo>
                    <a:pt x="94332" y="12892"/>
                    <a:pt x="94332" y="12892"/>
                    <a:pt x="94332" y="12892"/>
                  </a:cubicBezTo>
                  <a:cubicBezTo>
                    <a:pt x="94332" y="12495"/>
                    <a:pt x="94332" y="12495"/>
                    <a:pt x="94332" y="12495"/>
                  </a:cubicBezTo>
                  <a:cubicBezTo>
                    <a:pt x="94332" y="12099"/>
                    <a:pt x="94332" y="11702"/>
                    <a:pt x="94552" y="11305"/>
                  </a:cubicBezTo>
                  <a:cubicBezTo>
                    <a:pt x="94771" y="10909"/>
                    <a:pt x="94990" y="10710"/>
                    <a:pt x="95210" y="10314"/>
                  </a:cubicBezTo>
                  <a:cubicBezTo>
                    <a:pt x="95429" y="9917"/>
                    <a:pt x="95868" y="9520"/>
                    <a:pt x="96307" y="9123"/>
                  </a:cubicBezTo>
                  <a:cubicBezTo>
                    <a:pt x="97184" y="8528"/>
                    <a:pt x="98281" y="8132"/>
                    <a:pt x="99159" y="8132"/>
                  </a:cubicBezTo>
                  <a:cubicBezTo>
                    <a:pt x="104204" y="8132"/>
                    <a:pt x="104204" y="8132"/>
                    <a:pt x="104204" y="8132"/>
                  </a:cubicBezTo>
                  <a:cubicBezTo>
                    <a:pt x="104204" y="9123"/>
                    <a:pt x="104204" y="9123"/>
                    <a:pt x="104204" y="9123"/>
                  </a:cubicBezTo>
                  <a:cubicBezTo>
                    <a:pt x="104204" y="10314"/>
                    <a:pt x="104204" y="10314"/>
                    <a:pt x="104204" y="10314"/>
                  </a:cubicBezTo>
                  <a:cubicBezTo>
                    <a:pt x="104204" y="11305"/>
                    <a:pt x="104204" y="11305"/>
                    <a:pt x="104204" y="11305"/>
                  </a:cubicBezTo>
                  <a:cubicBezTo>
                    <a:pt x="104204" y="11900"/>
                    <a:pt x="104204" y="11900"/>
                    <a:pt x="104204" y="11900"/>
                  </a:cubicBezTo>
                  <a:cubicBezTo>
                    <a:pt x="102010" y="11900"/>
                    <a:pt x="102010" y="11900"/>
                    <a:pt x="102010" y="11900"/>
                  </a:cubicBezTo>
                  <a:cubicBezTo>
                    <a:pt x="101352" y="11900"/>
                    <a:pt x="100694" y="12297"/>
                    <a:pt x="100255" y="12495"/>
                  </a:cubicBezTo>
                  <a:cubicBezTo>
                    <a:pt x="99817" y="12892"/>
                    <a:pt x="99378" y="13289"/>
                    <a:pt x="99159" y="13685"/>
                  </a:cubicBezTo>
                  <a:cubicBezTo>
                    <a:pt x="99159" y="13685"/>
                    <a:pt x="99159" y="13884"/>
                    <a:pt x="99159" y="13884"/>
                  </a:cubicBezTo>
                  <a:cubicBezTo>
                    <a:pt x="99159" y="14876"/>
                    <a:pt x="99159" y="14876"/>
                    <a:pt x="99159" y="14876"/>
                  </a:cubicBezTo>
                  <a:cubicBezTo>
                    <a:pt x="99159" y="15867"/>
                    <a:pt x="99159" y="15867"/>
                    <a:pt x="99159" y="15867"/>
                  </a:cubicBezTo>
                  <a:cubicBezTo>
                    <a:pt x="99159" y="17057"/>
                    <a:pt x="99159" y="17057"/>
                    <a:pt x="99159" y="17057"/>
                  </a:cubicBezTo>
                  <a:cubicBezTo>
                    <a:pt x="99159" y="17454"/>
                    <a:pt x="99159" y="17454"/>
                    <a:pt x="99159" y="17454"/>
                  </a:cubicBezTo>
                  <a:cubicBezTo>
                    <a:pt x="103765" y="17454"/>
                    <a:pt x="103765" y="17454"/>
                    <a:pt x="103765" y="17454"/>
                  </a:cubicBezTo>
                  <a:cubicBezTo>
                    <a:pt x="103765" y="18049"/>
                    <a:pt x="103765" y="18049"/>
                    <a:pt x="103765" y="18049"/>
                  </a:cubicBezTo>
                  <a:cubicBezTo>
                    <a:pt x="103765" y="19239"/>
                    <a:pt x="103765" y="19239"/>
                    <a:pt x="103765" y="19239"/>
                  </a:cubicBezTo>
                  <a:cubicBezTo>
                    <a:pt x="103765" y="20231"/>
                    <a:pt x="103765" y="20231"/>
                    <a:pt x="103765" y="20231"/>
                  </a:cubicBezTo>
                  <a:cubicBezTo>
                    <a:pt x="103765" y="21619"/>
                    <a:pt x="103765" y="21619"/>
                    <a:pt x="103765" y="21619"/>
                  </a:cubicBezTo>
                  <a:cubicBezTo>
                    <a:pt x="99817" y="21619"/>
                    <a:pt x="99817" y="21619"/>
                    <a:pt x="99817" y="21619"/>
                  </a:cubicBezTo>
                  <a:cubicBezTo>
                    <a:pt x="99159" y="21619"/>
                    <a:pt x="99159" y="21619"/>
                    <a:pt x="99159" y="21619"/>
                  </a:cubicBezTo>
                  <a:cubicBezTo>
                    <a:pt x="99159" y="22611"/>
                    <a:pt x="99159" y="22611"/>
                    <a:pt x="99159" y="22611"/>
                  </a:cubicBezTo>
                  <a:cubicBezTo>
                    <a:pt x="99159" y="23801"/>
                    <a:pt x="99159" y="23801"/>
                    <a:pt x="99159" y="23801"/>
                  </a:cubicBezTo>
                  <a:cubicBezTo>
                    <a:pt x="99159" y="24793"/>
                    <a:pt x="99159" y="24793"/>
                    <a:pt x="99159" y="24793"/>
                  </a:cubicBezTo>
                  <a:cubicBezTo>
                    <a:pt x="99159" y="25983"/>
                    <a:pt x="99159" y="25983"/>
                    <a:pt x="99159" y="25983"/>
                  </a:cubicBezTo>
                  <a:cubicBezTo>
                    <a:pt x="99159" y="26975"/>
                    <a:pt x="99159" y="26975"/>
                    <a:pt x="99159" y="26975"/>
                  </a:cubicBezTo>
                  <a:cubicBezTo>
                    <a:pt x="99159" y="28165"/>
                    <a:pt x="99159" y="28165"/>
                    <a:pt x="99159" y="28165"/>
                  </a:cubicBezTo>
                  <a:cubicBezTo>
                    <a:pt x="99159" y="29355"/>
                    <a:pt x="99159" y="29355"/>
                    <a:pt x="99159" y="29355"/>
                  </a:cubicBezTo>
                  <a:cubicBezTo>
                    <a:pt x="99159" y="30545"/>
                    <a:pt x="99159" y="30545"/>
                    <a:pt x="99159" y="30545"/>
                  </a:cubicBezTo>
                  <a:cubicBezTo>
                    <a:pt x="99159" y="31537"/>
                    <a:pt x="99159" y="31537"/>
                    <a:pt x="99159" y="31537"/>
                  </a:cubicBezTo>
                  <a:cubicBezTo>
                    <a:pt x="99159" y="32727"/>
                    <a:pt x="99159" y="32727"/>
                    <a:pt x="99159" y="32727"/>
                  </a:cubicBezTo>
                  <a:cubicBezTo>
                    <a:pt x="99159" y="33123"/>
                    <a:pt x="99159" y="33123"/>
                    <a:pt x="99159" y="33123"/>
                  </a:cubicBezTo>
                  <a:cubicBezTo>
                    <a:pt x="94332" y="33123"/>
                    <a:pt x="94332" y="33123"/>
                    <a:pt x="94332" y="33123"/>
                  </a:cubicBezTo>
                  <a:cubicBezTo>
                    <a:pt x="94332" y="32727"/>
                    <a:pt x="94332" y="32727"/>
                    <a:pt x="94332" y="32727"/>
                  </a:cubicBezTo>
                  <a:cubicBezTo>
                    <a:pt x="94332" y="31537"/>
                    <a:pt x="94332" y="31537"/>
                    <a:pt x="94332" y="31537"/>
                  </a:cubicBezTo>
                  <a:cubicBezTo>
                    <a:pt x="94332" y="30545"/>
                    <a:pt x="94332" y="30545"/>
                    <a:pt x="94332" y="30545"/>
                  </a:cubicBezTo>
                  <a:cubicBezTo>
                    <a:pt x="94332" y="29355"/>
                    <a:pt x="94332" y="29355"/>
                    <a:pt x="94332" y="29355"/>
                  </a:cubicBezTo>
                  <a:cubicBezTo>
                    <a:pt x="94332" y="28165"/>
                    <a:pt x="94332" y="28165"/>
                    <a:pt x="94332" y="28165"/>
                  </a:cubicBezTo>
                  <a:cubicBezTo>
                    <a:pt x="94332" y="26975"/>
                    <a:pt x="94332" y="26975"/>
                    <a:pt x="94332" y="26975"/>
                  </a:cubicBezTo>
                  <a:cubicBezTo>
                    <a:pt x="94332" y="25983"/>
                    <a:pt x="94332" y="25983"/>
                    <a:pt x="94332" y="25983"/>
                  </a:cubicBezTo>
                  <a:cubicBezTo>
                    <a:pt x="94332" y="24793"/>
                    <a:pt x="94332" y="24793"/>
                    <a:pt x="94332" y="24793"/>
                  </a:cubicBezTo>
                  <a:cubicBezTo>
                    <a:pt x="94332" y="23801"/>
                    <a:pt x="94332" y="23801"/>
                    <a:pt x="94332" y="23801"/>
                  </a:cubicBezTo>
                  <a:cubicBezTo>
                    <a:pt x="94332" y="22611"/>
                    <a:pt x="94332" y="22611"/>
                    <a:pt x="94332" y="22611"/>
                  </a:cubicBezTo>
                  <a:cubicBezTo>
                    <a:pt x="94332" y="21619"/>
                    <a:pt x="94332" y="21619"/>
                    <a:pt x="94332" y="21619"/>
                  </a:cubicBezTo>
                  <a:cubicBezTo>
                    <a:pt x="89945" y="21619"/>
                    <a:pt x="89945" y="21619"/>
                    <a:pt x="89945" y="21619"/>
                  </a:cubicBezTo>
                  <a:lnTo>
                    <a:pt x="89945" y="20429"/>
                  </a:lnTo>
                  <a:close/>
                  <a:moveTo>
                    <a:pt x="22376" y="22016"/>
                  </a:moveTo>
                  <a:cubicBezTo>
                    <a:pt x="22376" y="22016"/>
                    <a:pt x="22376" y="22214"/>
                    <a:pt x="22376" y="22413"/>
                  </a:cubicBezTo>
                  <a:cubicBezTo>
                    <a:pt x="22376" y="23404"/>
                    <a:pt x="22157" y="24595"/>
                    <a:pt x="21718" y="25785"/>
                  </a:cubicBezTo>
                  <a:cubicBezTo>
                    <a:pt x="21060" y="27570"/>
                    <a:pt x="19744" y="29157"/>
                    <a:pt x="17769" y="30347"/>
                  </a:cubicBezTo>
                  <a:cubicBezTo>
                    <a:pt x="16234" y="31338"/>
                    <a:pt x="14259" y="31933"/>
                    <a:pt x="11846" y="31933"/>
                  </a:cubicBezTo>
                  <a:cubicBezTo>
                    <a:pt x="9872" y="31933"/>
                    <a:pt x="7897" y="31338"/>
                    <a:pt x="6142" y="30347"/>
                  </a:cubicBezTo>
                  <a:cubicBezTo>
                    <a:pt x="6581" y="30347"/>
                    <a:pt x="6800" y="30347"/>
                    <a:pt x="7020" y="30347"/>
                  </a:cubicBezTo>
                  <a:cubicBezTo>
                    <a:pt x="8775" y="30347"/>
                    <a:pt x="10530" y="29950"/>
                    <a:pt x="11627" y="28958"/>
                  </a:cubicBezTo>
                  <a:cubicBezTo>
                    <a:pt x="10091" y="28958"/>
                    <a:pt x="8775" y="27966"/>
                    <a:pt x="8336" y="26578"/>
                  </a:cubicBezTo>
                  <a:cubicBezTo>
                    <a:pt x="8555" y="26776"/>
                    <a:pt x="8775" y="26776"/>
                    <a:pt x="8994" y="26776"/>
                  </a:cubicBezTo>
                  <a:cubicBezTo>
                    <a:pt x="9213" y="26776"/>
                    <a:pt x="9652" y="26776"/>
                    <a:pt x="9872" y="26578"/>
                  </a:cubicBezTo>
                  <a:cubicBezTo>
                    <a:pt x="8117" y="26380"/>
                    <a:pt x="7020" y="24991"/>
                    <a:pt x="7020" y="23404"/>
                  </a:cubicBezTo>
                  <a:cubicBezTo>
                    <a:pt x="7020" y="23404"/>
                    <a:pt x="7020" y="23404"/>
                    <a:pt x="7020" y="23404"/>
                  </a:cubicBezTo>
                  <a:cubicBezTo>
                    <a:pt x="7458" y="23603"/>
                    <a:pt x="8117" y="23801"/>
                    <a:pt x="8555" y="23801"/>
                  </a:cubicBezTo>
                  <a:cubicBezTo>
                    <a:pt x="7678" y="23206"/>
                    <a:pt x="7020" y="22016"/>
                    <a:pt x="7020" y="21024"/>
                  </a:cubicBezTo>
                  <a:cubicBezTo>
                    <a:pt x="7020" y="20429"/>
                    <a:pt x="7239" y="19834"/>
                    <a:pt x="7458" y="19239"/>
                  </a:cubicBezTo>
                  <a:cubicBezTo>
                    <a:pt x="8994" y="21024"/>
                    <a:pt x="11407" y="22214"/>
                    <a:pt x="13820" y="22611"/>
                  </a:cubicBezTo>
                  <a:cubicBezTo>
                    <a:pt x="14259" y="22611"/>
                    <a:pt x="14698" y="22809"/>
                    <a:pt x="15137" y="22809"/>
                  </a:cubicBezTo>
                  <a:cubicBezTo>
                    <a:pt x="15137" y="22413"/>
                    <a:pt x="15137" y="22214"/>
                    <a:pt x="15137" y="22016"/>
                  </a:cubicBezTo>
                  <a:cubicBezTo>
                    <a:pt x="15137" y="21818"/>
                    <a:pt x="15137" y="21619"/>
                    <a:pt x="15137" y="21619"/>
                  </a:cubicBezTo>
                  <a:cubicBezTo>
                    <a:pt x="15356" y="19834"/>
                    <a:pt x="16892" y="18644"/>
                    <a:pt x="18647" y="18644"/>
                  </a:cubicBezTo>
                  <a:cubicBezTo>
                    <a:pt x="19744" y="18644"/>
                    <a:pt x="20840" y="19041"/>
                    <a:pt x="21499" y="19636"/>
                  </a:cubicBezTo>
                  <a:cubicBezTo>
                    <a:pt x="22376" y="19636"/>
                    <a:pt x="23034" y="19239"/>
                    <a:pt x="23912" y="18842"/>
                  </a:cubicBezTo>
                  <a:cubicBezTo>
                    <a:pt x="23473" y="19636"/>
                    <a:pt x="23034" y="20429"/>
                    <a:pt x="22157" y="20826"/>
                  </a:cubicBezTo>
                  <a:cubicBezTo>
                    <a:pt x="23034" y="20628"/>
                    <a:pt x="23692" y="20429"/>
                    <a:pt x="24351" y="20231"/>
                  </a:cubicBezTo>
                  <a:cubicBezTo>
                    <a:pt x="23912" y="20826"/>
                    <a:pt x="23254" y="21421"/>
                    <a:pt x="22376" y="22016"/>
                  </a:cubicBezTo>
                  <a:close/>
                  <a:moveTo>
                    <a:pt x="61206" y="101355"/>
                  </a:moveTo>
                  <a:cubicBezTo>
                    <a:pt x="62084" y="101355"/>
                    <a:pt x="62084" y="101355"/>
                    <a:pt x="62084" y="101355"/>
                  </a:cubicBezTo>
                  <a:cubicBezTo>
                    <a:pt x="62084" y="103140"/>
                    <a:pt x="62084" y="103140"/>
                    <a:pt x="62084" y="103140"/>
                  </a:cubicBezTo>
                  <a:cubicBezTo>
                    <a:pt x="63839" y="103140"/>
                    <a:pt x="63839" y="103140"/>
                    <a:pt x="63839" y="103140"/>
                  </a:cubicBezTo>
                  <a:cubicBezTo>
                    <a:pt x="63839" y="103933"/>
                    <a:pt x="63839" y="103933"/>
                    <a:pt x="63839" y="103933"/>
                  </a:cubicBezTo>
                  <a:cubicBezTo>
                    <a:pt x="62084" y="103933"/>
                    <a:pt x="62084" y="103933"/>
                    <a:pt x="62084" y="103933"/>
                  </a:cubicBezTo>
                  <a:cubicBezTo>
                    <a:pt x="62084" y="105520"/>
                    <a:pt x="62084" y="105520"/>
                    <a:pt x="62084" y="105520"/>
                  </a:cubicBezTo>
                  <a:cubicBezTo>
                    <a:pt x="61206" y="105520"/>
                    <a:pt x="61206" y="105520"/>
                    <a:pt x="61206" y="105520"/>
                  </a:cubicBezTo>
                  <a:cubicBezTo>
                    <a:pt x="61206" y="103933"/>
                    <a:pt x="61206" y="103933"/>
                    <a:pt x="61206" y="103933"/>
                  </a:cubicBezTo>
                  <a:cubicBezTo>
                    <a:pt x="59232" y="103933"/>
                    <a:pt x="59232" y="103933"/>
                    <a:pt x="59232" y="103933"/>
                  </a:cubicBezTo>
                  <a:cubicBezTo>
                    <a:pt x="59232" y="103140"/>
                    <a:pt x="59232" y="103140"/>
                    <a:pt x="59232" y="103140"/>
                  </a:cubicBezTo>
                  <a:cubicBezTo>
                    <a:pt x="61206" y="103140"/>
                    <a:pt x="61206" y="103140"/>
                    <a:pt x="61206" y="103140"/>
                  </a:cubicBezTo>
                  <a:lnTo>
                    <a:pt x="61206" y="101355"/>
                  </a:lnTo>
                  <a:close/>
                  <a:moveTo>
                    <a:pt x="60329" y="98776"/>
                  </a:moveTo>
                  <a:cubicBezTo>
                    <a:pt x="59451" y="99371"/>
                    <a:pt x="59451" y="99371"/>
                    <a:pt x="59451" y="99371"/>
                  </a:cubicBezTo>
                  <a:cubicBezTo>
                    <a:pt x="58793" y="99768"/>
                    <a:pt x="58793" y="99768"/>
                    <a:pt x="58793" y="99768"/>
                  </a:cubicBezTo>
                  <a:cubicBezTo>
                    <a:pt x="57257" y="99768"/>
                    <a:pt x="57257" y="99768"/>
                    <a:pt x="57257" y="99768"/>
                  </a:cubicBezTo>
                  <a:cubicBezTo>
                    <a:pt x="57477" y="99768"/>
                    <a:pt x="57696" y="99966"/>
                    <a:pt x="57915" y="100165"/>
                  </a:cubicBezTo>
                  <a:cubicBezTo>
                    <a:pt x="57915" y="100165"/>
                    <a:pt x="58135" y="100561"/>
                    <a:pt x="58354" y="100760"/>
                  </a:cubicBezTo>
                  <a:cubicBezTo>
                    <a:pt x="58574" y="100958"/>
                    <a:pt x="58793" y="101355"/>
                    <a:pt x="58793" y="101553"/>
                  </a:cubicBezTo>
                  <a:cubicBezTo>
                    <a:pt x="59012" y="101950"/>
                    <a:pt x="59012" y="102347"/>
                    <a:pt x="59012" y="102743"/>
                  </a:cubicBezTo>
                  <a:cubicBezTo>
                    <a:pt x="59012" y="103735"/>
                    <a:pt x="58793" y="104330"/>
                    <a:pt x="58354" y="104727"/>
                  </a:cubicBezTo>
                  <a:cubicBezTo>
                    <a:pt x="58135" y="105123"/>
                    <a:pt x="57915" y="105322"/>
                    <a:pt x="57696" y="105520"/>
                  </a:cubicBezTo>
                  <a:cubicBezTo>
                    <a:pt x="57477" y="105719"/>
                    <a:pt x="57257" y="105917"/>
                    <a:pt x="57038" y="106115"/>
                  </a:cubicBezTo>
                  <a:cubicBezTo>
                    <a:pt x="56819" y="106314"/>
                    <a:pt x="56819" y="106314"/>
                    <a:pt x="56599" y="106512"/>
                  </a:cubicBezTo>
                  <a:cubicBezTo>
                    <a:pt x="56380" y="106710"/>
                    <a:pt x="56380" y="106909"/>
                    <a:pt x="56380" y="107305"/>
                  </a:cubicBezTo>
                  <a:cubicBezTo>
                    <a:pt x="56380" y="107504"/>
                    <a:pt x="56380" y="107702"/>
                    <a:pt x="56599" y="107900"/>
                  </a:cubicBezTo>
                  <a:cubicBezTo>
                    <a:pt x="56599" y="107900"/>
                    <a:pt x="56599" y="107900"/>
                    <a:pt x="56599" y="107900"/>
                  </a:cubicBezTo>
                  <a:cubicBezTo>
                    <a:pt x="56819" y="108099"/>
                    <a:pt x="56819" y="108099"/>
                    <a:pt x="57038" y="108297"/>
                  </a:cubicBezTo>
                  <a:cubicBezTo>
                    <a:pt x="57915" y="108892"/>
                    <a:pt x="57915" y="108892"/>
                    <a:pt x="57915" y="108892"/>
                  </a:cubicBezTo>
                  <a:cubicBezTo>
                    <a:pt x="58354" y="109289"/>
                    <a:pt x="59012" y="109685"/>
                    <a:pt x="59232" y="110280"/>
                  </a:cubicBezTo>
                  <a:cubicBezTo>
                    <a:pt x="59670" y="110677"/>
                    <a:pt x="59890" y="111272"/>
                    <a:pt x="59890" y="112066"/>
                  </a:cubicBezTo>
                  <a:cubicBezTo>
                    <a:pt x="59890" y="113256"/>
                    <a:pt x="59451" y="114247"/>
                    <a:pt x="58354" y="115041"/>
                  </a:cubicBezTo>
                  <a:cubicBezTo>
                    <a:pt x="57038" y="116033"/>
                    <a:pt x="55502" y="116429"/>
                    <a:pt x="53308" y="116628"/>
                  </a:cubicBezTo>
                  <a:cubicBezTo>
                    <a:pt x="51553" y="116429"/>
                    <a:pt x="50237" y="116231"/>
                    <a:pt x="49360" y="115438"/>
                  </a:cubicBezTo>
                  <a:cubicBezTo>
                    <a:pt x="48482" y="114842"/>
                    <a:pt x="48043" y="114049"/>
                    <a:pt x="48043" y="113256"/>
                  </a:cubicBezTo>
                  <a:cubicBezTo>
                    <a:pt x="48043" y="112859"/>
                    <a:pt x="48043" y="112264"/>
                    <a:pt x="48482" y="111867"/>
                  </a:cubicBezTo>
                  <a:cubicBezTo>
                    <a:pt x="48702" y="111272"/>
                    <a:pt x="49140" y="110876"/>
                    <a:pt x="50018" y="110479"/>
                  </a:cubicBezTo>
                  <a:cubicBezTo>
                    <a:pt x="50676" y="109884"/>
                    <a:pt x="51553" y="109685"/>
                    <a:pt x="52650" y="109487"/>
                  </a:cubicBezTo>
                  <a:cubicBezTo>
                    <a:pt x="53528" y="109487"/>
                    <a:pt x="54186" y="109289"/>
                    <a:pt x="54844" y="109289"/>
                  </a:cubicBezTo>
                  <a:cubicBezTo>
                    <a:pt x="54625" y="109090"/>
                    <a:pt x="54405" y="108892"/>
                    <a:pt x="54405" y="108694"/>
                  </a:cubicBezTo>
                  <a:cubicBezTo>
                    <a:pt x="54186" y="108495"/>
                    <a:pt x="54186" y="108099"/>
                    <a:pt x="53967" y="107900"/>
                  </a:cubicBezTo>
                  <a:cubicBezTo>
                    <a:pt x="53967" y="107900"/>
                    <a:pt x="53967" y="107702"/>
                    <a:pt x="53967" y="107702"/>
                  </a:cubicBezTo>
                  <a:cubicBezTo>
                    <a:pt x="53967" y="107504"/>
                    <a:pt x="54186" y="107305"/>
                    <a:pt x="54186" y="107305"/>
                  </a:cubicBezTo>
                  <a:cubicBezTo>
                    <a:pt x="54186" y="107107"/>
                    <a:pt x="54186" y="106909"/>
                    <a:pt x="54405" y="106909"/>
                  </a:cubicBezTo>
                  <a:cubicBezTo>
                    <a:pt x="53967" y="106909"/>
                    <a:pt x="53747" y="106909"/>
                    <a:pt x="53528" y="106909"/>
                  </a:cubicBezTo>
                  <a:cubicBezTo>
                    <a:pt x="53308" y="106909"/>
                    <a:pt x="53089" y="106909"/>
                    <a:pt x="52650" y="106909"/>
                  </a:cubicBezTo>
                  <a:cubicBezTo>
                    <a:pt x="51773" y="106710"/>
                    <a:pt x="50895" y="106314"/>
                    <a:pt x="50457" y="105719"/>
                  </a:cubicBezTo>
                  <a:cubicBezTo>
                    <a:pt x="49579" y="104925"/>
                    <a:pt x="49140" y="104132"/>
                    <a:pt x="49140" y="103140"/>
                  </a:cubicBezTo>
                  <a:cubicBezTo>
                    <a:pt x="49140" y="102148"/>
                    <a:pt x="49798" y="100958"/>
                    <a:pt x="50895" y="100165"/>
                  </a:cubicBezTo>
                  <a:cubicBezTo>
                    <a:pt x="51553" y="99570"/>
                    <a:pt x="52212" y="99371"/>
                    <a:pt x="52870" y="99173"/>
                  </a:cubicBezTo>
                  <a:cubicBezTo>
                    <a:pt x="52870" y="99173"/>
                    <a:pt x="53089" y="98975"/>
                    <a:pt x="53089" y="98975"/>
                  </a:cubicBezTo>
                  <a:cubicBezTo>
                    <a:pt x="53967" y="98975"/>
                    <a:pt x="54625" y="98776"/>
                    <a:pt x="55283" y="98776"/>
                  </a:cubicBezTo>
                  <a:lnTo>
                    <a:pt x="60329" y="98776"/>
                  </a:lnTo>
                  <a:close/>
                  <a:moveTo>
                    <a:pt x="56160" y="72793"/>
                  </a:moveTo>
                  <a:cubicBezTo>
                    <a:pt x="46508" y="72793"/>
                    <a:pt x="38829" y="65851"/>
                    <a:pt x="38829" y="57123"/>
                  </a:cubicBezTo>
                  <a:cubicBezTo>
                    <a:pt x="38829" y="48396"/>
                    <a:pt x="46508" y="41256"/>
                    <a:pt x="56160" y="41256"/>
                  </a:cubicBezTo>
                  <a:cubicBezTo>
                    <a:pt x="65813" y="41256"/>
                    <a:pt x="73491" y="48396"/>
                    <a:pt x="73491" y="57123"/>
                  </a:cubicBezTo>
                  <a:cubicBezTo>
                    <a:pt x="73491" y="65851"/>
                    <a:pt x="65813" y="72793"/>
                    <a:pt x="56160" y="72793"/>
                  </a:cubicBezTo>
                  <a:close/>
                </a:path>
              </a:pathLst>
            </a:custGeom>
            <a:solidFill>
              <a:schemeClr val="bg1"/>
            </a:solidFill>
            <a:ln w="9525">
              <a:noFill/>
              <a:round/>
              <a:headEnd/>
              <a:tailEnd/>
            </a:ln>
          </p:spPr>
          <p:txBody>
            <a:bodyPr lIns="68569" tIns="34275" rIns="68569" bIns="34275"/>
            <a:lstStyle/>
            <a:p>
              <a:endParaRPr lang="en-US" sz="1425"/>
            </a:p>
          </p:txBody>
        </p:sp>
        <p:sp>
          <p:nvSpPr>
            <p:cNvPr id="81003" name="Shape 690"/>
            <p:cNvSpPr>
              <a:spLocks/>
            </p:cNvSpPr>
            <p:nvPr/>
          </p:nvSpPr>
          <p:spPr bwMode="auto">
            <a:xfrm>
              <a:off x="1809750" y="3516312"/>
              <a:ext cx="139699" cy="107949"/>
            </a:xfrm>
            <a:custGeom>
              <a:avLst/>
              <a:gdLst>
                <a:gd name="T0" fmla="*/ 120000 w 120000"/>
                <a:gd name="T1" fmla="*/ 66206 h 120000"/>
                <a:gd name="T2" fmla="*/ 103783 w 120000"/>
                <a:gd name="T3" fmla="*/ 103448 h 120000"/>
                <a:gd name="T4" fmla="*/ 64864 w 120000"/>
                <a:gd name="T5" fmla="*/ 120000 h 120000"/>
                <a:gd name="T6" fmla="*/ 16216 w 120000"/>
                <a:gd name="T7" fmla="*/ 99310 h 120000"/>
                <a:gd name="T8" fmla="*/ 0 w 120000"/>
                <a:gd name="T9" fmla="*/ 57931 h 120000"/>
                <a:gd name="T10" fmla="*/ 3243 w 120000"/>
                <a:gd name="T11" fmla="*/ 37241 h 120000"/>
                <a:gd name="T12" fmla="*/ 12972 w 120000"/>
                <a:gd name="T13" fmla="*/ 20689 h 120000"/>
                <a:gd name="T14" fmla="*/ 22702 w 120000"/>
                <a:gd name="T15" fmla="*/ 12413 h 120000"/>
                <a:gd name="T16" fmla="*/ 29189 w 120000"/>
                <a:gd name="T17" fmla="*/ 8275 h 120000"/>
                <a:gd name="T18" fmla="*/ 55135 w 120000"/>
                <a:gd name="T19" fmla="*/ 4137 h 120000"/>
                <a:gd name="T20" fmla="*/ 68108 w 120000"/>
                <a:gd name="T21" fmla="*/ 0 h 120000"/>
                <a:gd name="T22" fmla="*/ 77837 w 120000"/>
                <a:gd name="T23" fmla="*/ 0 h 120000"/>
                <a:gd name="T24" fmla="*/ 110270 w 120000"/>
                <a:gd name="T25" fmla="*/ 33103 h 120000"/>
                <a:gd name="T26" fmla="*/ 120000 w 120000"/>
                <a:gd name="T27" fmla="*/ 66206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0000"/>
                <a:gd name="T43" fmla="*/ 0 h 120000"/>
                <a:gd name="T44" fmla="*/ 120000 w 120000"/>
                <a:gd name="T45" fmla="*/ 120000 h 1200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0000" h="120000" extrusionOk="0">
                  <a:moveTo>
                    <a:pt x="120000" y="66206"/>
                  </a:moveTo>
                  <a:cubicBezTo>
                    <a:pt x="120000" y="82758"/>
                    <a:pt x="113513" y="95172"/>
                    <a:pt x="103783" y="103448"/>
                  </a:cubicBezTo>
                  <a:cubicBezTo>
                    <a:pt x="94054" y="111724"/>
                    <a:pt x="81081" y="120000"/>
                    <a:pt x="64864" y="120000"/>
                  </a:cubicBezTo>
                  <a:cubicBezTo>
                    <a:pt x="42162" y="120000"/>
                    <a:pt x="29189" y="111724"/>
                    <a:pt x="16216" y="99310"/>
                  </a:cubicBezTo>
                  <a:cubicBezTo>
                    <a:pt x="3243" y="91034"/>
                    <a:pt x="0" y="74482"/>
                    <a:pt x="0" y="57931"/>
                  </a:cubicBezTo>
                  <a:cubicBezTo>
                    <a:pt x="0" y="49655"/>
                    <a:pt x="0" y="41379"/>
                    <a:pt x="3243" y="37241"/>
                  </a:cubicBezTo>
                  <a:cubicBezTo>
                    <a:pt x="6486" y="33103"/>
                    <a:pt x="6486" y="24827"/>
                    <a:pt x="12972" y="20689"/>
                  </a:cubicBezTo>
                  <a:cubicBezTo>
                    <a:pt x="16216" y="16551"/>
                    <a:pt x="19459" y="16551"/>
                    <a:pt x="22702" y="12413"/>
                  </a:cubicBezTo>
                  <a:cubicBezTo>
                    <a:pt x="25945" y="12413"/>
                    <a:pt x="29189" y="8275"/>
                    <a:pt x="29189" y="8275"/>
                  </a:cubicBezTo>
                  <a:cubicBezTo>
                    <a:pt x="38918" y="4137"/>
                    <a:pt x="45405" y="4137"/>
                    <a:pt x="55135" y="4137"/>
                  </a:cubicBezTo>
                  <a:cubicBezTo>
                    <a:pt x="61621" y="0"/>
                    <a:pt x="68108" y="0"/>
                    <a:pt x="68108" y="0"/>
                  </a:cubicBezTo>
                  <a:cubicBezTo>
                    <a:pt x="71351" y="0"/>
                    <a:pt x="74594" y="0"/>
                    <a:pt x="77837" y="0"/>
                  </a:cubicBezTo>
                  <a:cubicBezTo>
                    <a:pt x="90810" y="16551"/>
                    <a:pt x="103783" y="24827"/>
                    <a:pt x="110270" y="33103"/>
                  </a:cubicBezTo>
                  <a:cubicBezTo>
                    <a:pt x="116756" y="41379"/>
                    <a:pt x="120000" y="53793"/>
                    <a:pt x="120000" y="66206"/>
                  </a:cubicBezTo>
                  <a:close/>
                </a:path>
              </a:pathLst>
            </a:custGeom>
            <a:solidFill>
              <a:schemeClr val="bg1"/>
            </a:solidFill>
            <a:ln w="9525">
              <a:noFill/>
              <a:round/>
              <a:headEnd/>
              <a:tailEnd/>
            </a:ln>
          </p:spPr>
          <p:txBody>
            <a:bodyPr lIns="68569" tIns="34275" rIns="68569" bIns="34275"/>
            <a:lstStyle/>
            <a:p>
              <a:endParaRPr lang="en-US" sz="1425"/>
            </a:p>
          </p:txBody>
        </p:sp>
        <p:sp>
          <p:nvSpPr>
            <p:cNvPr id="81004" name="Shape 691"/>
            <p:cNvSpPr>
              <a:spLocks/>
            </p:cNvSpPr>
            <p:nvPr/>
          </p:nvSpPr>
          <p:spPr bwMode="auto">
            <a:xfrm>
              <a:off x="1828800" y="3321050"/>
              <a:ext cx="93662" cy="127000"/>
            </a:xfrm>
            <a:custGeom>
              <a:avLst/>
              <a:gdLst>
                <a:gd name="T0" fmla="*/ 120000 w 120000"/>
                <a:gd name="T1" fmla="*/ 77647 h 120000"/>
                <a:gd name="T2" fmla="*/ 120000 w 120000"/>
                <a:gd name="T3" fmla="*/ 91764 h 120000"/>
                <a:gd name="T4" fmla="*/ 110400 w 120000"/>
                <a:gd name="T5" fmla="*/ 105882 h 120000"/>
                <a:gd name="T6" fmla="*/ 72000 w 120000"/>
                <a:gd name="T7" fmla="*/ 120000 h 120000"/>
                <a:gd name="T8" fmla="*/ 43200 w 120000"/>
                <a:gd name="T9" fmla="*/ 109411 h 120000"/>
                <a:gd name="T10" fmla="*/ 33600 w 120000"/>
                <a:gd name="T11" fmla="*/ 102352 h 120000"/>
                <a:gd name="T12" fmla="*/ 19200 w 120000"/>
                <a:gd name="T13" fmla="*/ 91764 h 120000"/>
                <a:gd name="T14" fmla="*/ 0 w 120000"/>
                <a:gd name="T15" fmla="*/ 45882 h 120000"/>
                <a:gd name="T16" fmla="*/ 14400 w 120000"/>
                <a:gd name="T17" fmla="*/ 14117 h 120000"/>
                <a:gd name="T18" fmla="*/ 33600 w 120000"/>
                <a:gd name="T19" fmla="*/ 3529 h 120000"/>
                <a:gd name="T20" fmla="*/ 52800 w 120000"/>
                <a:gd name="T21" fmla="*/ 0 h 120000"/>
                <a:gd name="T22" fmla="*/ 81600 w 120000"/>
                <a:gd name="T23" fmla="*/ 7058 h 120000"/>
                <a:gd name="T24" fmla="*/ 105600 w 120000"/>
                <a:gd name="T25" fmla="*/ 28235 h 120000"/>
                <a:gd name="T26" fmla="*/ 120000 w 120000"/>
                <a:gd name="T27" fmla="*/ 77647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0000"/>
                <a:gd name="T43" fmla="*/ 0 h 120000"/>
                <a:gd name="T44" fmla="*/ 120000 w 120000"/>
                <a:gd name="T45" fmla="*/ 120000 h 1200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0000" h="120000" extrusionOk="0">
                  <a:moveTo>
                    <a:pt x="120000" y="77647"/>
                  </a:moveTo>
                  <a:cubicBezTo>
                    <a:pt x="120000" y="81176"/>
                    <a:pt x="120000" y="84705"/>
                    <a:pt x="120000" y="91764"/>
                  </a:cubicBezTo>
                  <a:cubicBezTo>
                    <a:pt x="120000" y="95294"/>
                    <a:pt x="115200" y="102352"/>
                    <a:pt x="110400" y="105882"/>
                  </a:cubicBezTo>
                  <a:cubicBezTo>
                    <a:pt x="100800" y="112941"/>
                    <a:pt x="86400" y="120000"/>
                    <a:pt x="72000" y="120000"/>
                  </a:cubicBezTo>
                  <a:cubicBezTo>
                    <a:pt x="62400" y="120000"/>
                    <a:pt x="52800" y="116470"/>
                    <a:pt x="43200" y="109411"/>
                  </a:cubicBezTo>
                  <a:cubicBezTo>
                    <a:pt x="38400" y="109411"/>
                    <a:pt x="33600" y="105882"/>
                    <a:pt x="33600" y="102352"/>
                  </a:cubicBezTo>
                  <a:cubicBezTo>
                    <a:pt x="28800" y="98823"/>
                    <a:pt x="24000" y="95294"/>
                    <a:pt x="19200" y="91764"/>
                  </a:cubicBezTo>
                  <a:cubicBezTo>
                    <a:pt x="9600" y="74117"/>
                    <a:pt x="0" y="60000"/>
                    <a:pt x="0" y="45882"/>
                  </a:cubicBezTo>
                  <a:cubicBezTo>
                    <a:pt x="0" y="35294"/>
                    <a:pt x="4800" y="24705"/>
                    <a:pt x="14400" y="14117"/>
                  </a:cubicBezTo>
                  <a:cubicBezTo>
                    <a:pt x="19200" y="10588"/>
                    <a:pt x="24000" y="7058"/>
                    <a:pt x="33600" y="3529"/>
                  </a:cubicBezTo>
                  <a:cubicBezTo>
                    <a:pt x="38400" y="3529"/>
                    <a:pt x="43200" y="0"/>
                    <a:pt x="52800" y="0"/>
                  </a:cubicBezTo>
                  <a:cubicBezTo>
                    <a:pt x="62400" y="0"/>
                    <a:pt x="72000" y="3529"/>
                    <a:pt x="81600" y="7058"/>
                  </a:cubicBezTo>
                  <a:cubicBezTo>
                    <a:pt x="91200" y="14117"/>
                    <a:pt x="96000" y="21176"/>
                    <a:pt x="105600" y="28235"/>
                  </a:cubicBezTo>
                  <a:cubicBezTo>
                    <a:pt x="115200" y="45882"/>
                    <a:pt x="120000" y="60000"/>
                    <a:pt x="120000" y="77647"/>
                  </a:cubicBezTo>
                  <a:close/>
                </a:path>
              </a:pathLst>
            </a:custGeom>
            <a:solidFill>
              <a:schemeClr val="bg1"/>
            </a:solidFill>
            <a:ln w="9525">
              <a:noFill/>
              <a:round/>
              <a:headEnd/>
              <a:tailEnd/>
            </a:ln>
          </p:spPr>
          <p:txBody>
            <a:bodyPr lIns="68569" tIns="34275" rIns="68569" bIns="34275"/>
            <a:lstStyle/>
            <a:p>
              <a:endParaRPr lang="en-US" sz="1425"/>
            </a:p>
          </p:txBody>
        </p:sp>
        <p:sp>
          <p:nvSpPr>
            <p:cNvPr id="81005" name="Shape 692"/>
            <p:cNvSpPr>
              <a:spLocks/>
            </p:cNvSpPr>
            <p:nvPr/>
          </p:nvSpPr>
          <p:spPr bwMode="auto">
            <a:xfrm>
              <a:off x="1968500" y="3305175"/>
              <a:ext cx="14287" cy="11113"/>
            </a:xfrm>
            <a:custGeom>
              <a:avLst/>
              <a:gdLst>
                <a:gd name="T0" fmla="*/ 120000 w 120000"/>
                <a:gd name="T1" fmla="*/ 0 h 120000"/>
                <a:gd name="T2" fmla="*/ 0 w 120000"/>
                <a:gd name="T3" fmla="*/ 119999 h 120000"/>
                <a:gd name="T4" fmla="*/ 0 w 120000"/>
                <a:gd name="T5" fmla="*/ 0 h 120000"/>
                <a:gd name="T6" fmla="*/ 120000 w 120000"/>
                <a:gd name="T7" fmla="*/ 0 h 120000"/>
                <a:gd name="T8" fmla="*/ 0 60000 65536"/>
                <a:gd name="T9" fmla="*/ 0 60000 65536"/>
                <a:gd name="T10" fmla="*/ 0 60000 65536"/>
                <a:gd name="T11" fmla="*/ 0 60000 65536"/>
                <a:gd name="T12" fmla="*/ 0 w 120000"/>
                <a:gd name="T13" fmla="*/ 0 h 120000"/>
                <a:gd name="T14" fmla="*/ 120000 w 120000"/>
                <a:gd name="T15" fmla="*/ 120000 h 120000"/>
              </a:gdLst>
              <a:ahLst/>
              <a:cxnLst>
                <a:cxn ang="T8">
                  <a:pos x="T0" y="T1"/>
                </a:cxn>
                <a:cxn ang="T9">
                  <a:pos x="T2" y="T3"/>
                </a:cxn>
                <a:cxn ang="T10">
                  <a:pos x="T4" y="T5"/>
                </a:cxn>
                <a:cxn ang="T11">
                  <a:pos x="T6" y="T7"/>
                </a:cxn>
              </a:cxnLst>
              <a:rect l="T12" t="T13" r="T14" b="T15"/>
              <a:pathLst>
                <a:path w="120000" h="120000" extrusionOk="0">
                  <a:moveTo>
                    <a:pt x="120000" y="0"/>
                  </a:moveTo>
                  <a:lnTo>
                    <a:pt x="0" y="119999"/>
                  </a:lnTo>
                  <a:lnTo>
                    <a:pt x="0" y="0"/>
                  </a:lnTo>
                  <a:lnTo>
                    <a:pt x="120000" y="0"/>
                  </a:lnTo>
                  <a:close/>
                </a:path>
              </a:pathLst>
            </a:custGeom>
            <a:solidFill>
              <a:schemeClr val="bg1"/>
            </a:solidFill>
            <a:ln w="9525">
              <a:noFill/>
              <a:round/>
              <a:headEnd/>
              <a:tailEnd/>
            </a:ln>
          </p:spPr>
          <p:txBody>
            <a:bodyPr lIns="68569" tIns="34275" rIns="68569" bIns="34275"/>
            <a:lstStyle/>
            <a:p>
              <a:endParaRPr lang="en-US" sz="1425"/>
            </a:p>
          </p:txBody>
        </p:sp>
        <p:sp>
          <p:nvSpPr>
            <p:cNvPr id="81006" name="Shape 693"/>
            <p:cNvSpPr>
              <a:spLocks/>
            </p:cNvSpPr>
            <p:nvPr/>
          </p:nvSpPr>
          <p:spPr bwMode="auto">
            <a:xfrm>
              <a:off x="1963738" y="3387725"/>
              <a:ext cx="4762" cy="15875"/>
            </a:xfrm>
            <a:custGeom>
              <a:avLst/>
              <a:gdLst>
                <a:gd name="T0" fmla="*/ 120000 w 120000"/>
                <a:gd name="T1" fmla="*/ 0 h 120000"/>
                <a:gd name="T2" fmla="*/ 0 w 120000"/>
                <a:gd name="T3" fmla="*/ 120000 h 120000"/>
                <a:gd name="T4" fmla="*/ 0 w 120000"/>
                <a:gd name="T5" fmla="*/ 120000 h 120000"/>
                <a:gd name="T6" fmla="*/ 0 w 120000"/>
                <a:gd name="T7" fmla="*/ 0 h 120000"/>
                <a:gd name="T8" fmla="*/ 12000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120000" y="0"/>
                  </a:moveTo>
                  <a:lnTo>
                    <a:pt x="0" y="120000"/>
                  </a:lnTo>
                  <a:lnTo>
                    <a:pt x="0" y="0"/>
                  </a:lnTo>
                  <a:lnTo>
                    <a:pt x="120000" y="0"/>
                  </a:lnTo>
                  <a:close/>
                </a:path>
              </a:pathLst>
            </a:custGeom>
            <a:solidFill>
              <a:schemeClr val="bg1"/>
            </a:solidFill>
            <a:ln w="9525">
              <a:noFill/>
              <a:round/>
              <a:headEnd/>
              <a:tailEnd/>
            </a:ln>
          </p:spPr>
          <p:txBody>
            <a:bodyPr lIns="68569" tIns="34275" rIns="68569" bIns="34275"/>
            <a:lstStyle/>
            <a:p>
              <a:endParaRPr lang="en-US" sz="1425"/>
            </a:p>
          </p:txBody>
        </p:sp>
      </p:grpSp>
      <p:grpSp>
        <p:nvGrpSpPr>
          <p:cNvPr id="80912" name="Shape 694"/>
          <p:cNvGrpSpPr>
            <a:grpSpLocks/>
          </p:cNvGrpSpPr>
          <p:nvPr/>
        </p:nvGrpSpPr>
        <p:grpSpPr bwMode="auto">
          <a:xfrm rot="5400000">
            <a:off x="812007" y="1323975"/>
            <a:ext cx="102394" cy="273844"/>
            <a:chOff x="1236662" y="1854200"/>
            <a:chExt cx="685800" cy="1833563"/>
          </a:xfrm>
        </p:grpSpPr>
        <p:sp>
          <p:nvSpPr>
            <p:cNvPr id="80998" name="Shape 695"/>
            <p:cNvSpPr>
              <a:spLocks/>
            </p:cNvSpPr>
            <p:nvPr/>
          </p:nvSpPr>
          <p:spPr bwMode="auto">
            <a:xfrm>
              <a:off x="1236662" y="2900363"/>
              <a:ext cx="685799" cy="787400"/>
            </a:xfrm>
            <a:custGeom>
              <a:avLst/>
              <a:gdLst>
                <a:gd name="T0" fmla="*/ 120000 w 120000"/>
                <a:gd name="T1" fmla="*/ 6857 h 120000"/>
                <a:gd name="T2" fmla="*/ 120000 w 120000"/>
                <a:gd name="T3" fmla="*/ 72571 h 120000"/>
                <a:gd name="T4" fmla="*/ 68196 w 120000"/>
                <a:gd name="T5" fmla="*/ 120000 h 120000"/>
                <a:gd name="T6" fmla="*/ 51147 w 120000"/>
                <a:gd name="T7" fmla="*/ 120000 h 120000"/>
                <a:gd name="T8" fmla="*/ 0 w 120000"/>
                <a:gd name="T9" fmla="*/ 72571 h 120000"/>
                <a:gd name="T10" fmla="*/ 0 w 120000"/>
                <a:gd name="T11" fmla="*/ 6857 h 120000"/>
                <a:gd name="T12" fmla="*/ 0 w 120000"/>
                <a:gd name="T13" fmla="*/ 6857 h 120000"/>
                <a:gd name="T14" fmla="*/ 56393 w 120000"/>
                <a:gd name="T15" fmla="*/ 0 h 120000"/>
                <a:gd name="T16" fmla="*/ 59672 w 120000"/>
                <a:gd name="T17" fmla="*/ 0 h 120000"/>
                <a:gd name="T18" fmla="*/ 62950 w 120000"/>
                <a:gd name="T19" fmla="*/ 0 h 120000"/>
                <a:gd name="T20" fmla="*/ 120000 w 120000"/>
                <a:gd name="T21" fmla="*/ 6857 h 120000"/>
                <a:gd name="T22" fmla="*/ 120000 w 120000"/>
                <a:gd name="T23" fmla="*/ 6857 h 1200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0000"/>
                <a:gd name="T37" fmla="*/ 0 h 120000"/>
                <a:gd name="T38" fmla="*/ 120000 w 120000"/>
                <a:gd name="T39" fmla="*/ 120000 h 1200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0000" h="120000" extrusionOk="0">
                  <a:moveTo>
                    <a:pt x="120000" y="6857"/>
                  </a:moveTo>
                  <a:cubicBezTo>
                    <a:pt x="120000" y="72571"/>
                    <a:pt x="120000" y="72571"/>
                    <a:pt x="120000" y="72571"/>
                  </a:cubicBezTo>
                  <a:cubicBezTo>
                    <a:pt x="120000" y="72571"/>
                    <a:pt x="111475" y="120000"/>
                    <a:pt x="68196" y="120000"/>
                  </a:cubicBezTo>
                  <a:cubicBezTo>
                    <a:pt x="51147" y="120000"/>
                    <a:pt x="51147" y="120000"/>
                    <a:pt x="51147" y="120000"/>
                  </a:cubicBezTo>
                  <a:cubicBezTo>
                    <a:pt x="8524" y="120000"/>
                    <a:pt x="0" y="72571"/>
                    <a:pt x="0" y="72571"/>
                  </a:cubicBezTo>
                  <a:cubicBezTo>
                    <a:pt x="0" y="6857"/>
                    <a:pt x="0" y="6857"/>
                    <a:pt x="0" y="6857"/>
                  </a:cubicBezTo>
                  <a:cubicBezTo>
                    <a:pt x="0" y="6857"/>
                    <a:pt x="0" y="6857"/>
                    <a:pt x="0" y="6857"/>
                  </a:cubicBezTo>
                  <a:cubicBezTo>
                    <a:pt x="1967" y="6285"/>
                    <a:pt x="24918" y="0"/>
                    <a:pt x="56393" y="0"/>
                  </a:cubicBezTo>
                  <a:cubicBezTo>
                    <a:pt x="57704" y="0"/>
                    <a:pt x="59016" y="0"/>
                    <a:pt x="59672" y="0"/>
                  </a:cubicBezTo>
                  <a:cubicBezTo>
                    <a:pt x="60983" y="0"/>
                    <a:pt x="62295" y="0"/>
                    <a:pt x="62950" y="0"/>
                  </a:cubicBezTo>
                  <a:cubicBezTo>
                    <a:pt x="94426" y="0"/>
                    <a:pt x="117377" y="5714"/>
                    <a:pt x="120000" y="6857"/>
                  </a:cubicBezTo>
                  <a:cubicBezTo>
                    <a:pt x="120000" y="6857"/>
                    <a:pt x="120000" y="6857"/>
                    <a:pt x="120000" y="6857"/>
                  </a:cubicBezTo>
                  <a:close/>
                </a:path>
              </a:pathLst>
            </a:custGeom>
            <a:solidFill>
              <a:srgbClr val="C6C8C9"/>
            </a:solidFill>
            <a:ln w="9525">
              <a:noFill/>
              <a:round/>
              <a:headEnd/>
              <a:tailEnd/>
            </a:ln>
          </p:spPr>
          <p:txBody>
            <a:bodyPr lIns="68569" tIns="34275" rIns="68569" bIns="34275"/>
            <a:lstStyle/>
            <a:p>
              <a:endParaRPr lang="en-US" sz="1425"/>
            </a:p>
          </p:txBody>
        </p:sp>
        <p:sp>
          <p:nvSpPr>
            <p:cNvPr id="80999" name="Shape 696"/>
            <p:cNvSpPr>
              <a:spLocks/>
            </p:cNvSpPr>
            <p:nvPr/>
          </p:nvSpPr>
          <p:spPr bwMode="auto">
            <a:xfrm>
              <a:off x="1603375" y="2616200"/>
              <a:ext cx="319087" cy="292100"/>
            </a:xfrm>
            <a:custGeom>
              <a:avLst/>
              <a:gdLst>
                <a:gd name="T0" fmla="*/ 120000 w 120000"/>
                <a:gd name="T1" fmla="*/ 120000 h 120000"/>
                <a:gd name="T2" fmla="*/ 0 w 120000"/>
                <a:gd name="T3" fmla="*/ 103076 h 120000"/>
                <a:gd name="T4" fmla="*/ 0 w 120000"/>
                <a:gd name="T5" fmla="*/ 0 h 120000"/>
                <a:gd name="T6" fmla="*/ 57882 w 120000"/>
                <a:gd name="T7" fmla="*/ 0 h 120000"/>
                <a:gd name="T8" fmla="*/ 120000 w 120000"/>
                <a:gd name="T9" fmla="*/ 12000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120000" y="120000"/>
                  </a:moveTo>
                  <a:cubicBezTo>
                    <a:pt x="114352" y="118461"/>
                    <a:pt x="64941" y="103076"/>
                    <a:pt x="0" y="103076"/>
                  </a:cubicBezTo>
                  <a:cubicBezTo>
                    <a:pt x="0" y="0"/>
                    <a:pt x="0" y="0"/>
                    <a:pt x="0" y="0"/>
                  </a:cubicBezTo>
                  <a:cubicBezTo>
                    <a:pt x="57882" y="0"/>
                    <a:pt x="57882" y="0"/>
                    <a:pt x="57882" y="0"/>
                  </a:cubicBezTo>
                  <a:cubicBezTo>
                    <a:pt x="101647" y="18461"/>
                    <a:pt x="117176" y="104615"/>
                    <a:pt x="120000" y="120000"/>
                  </a:cubicBezTo>
                  <a:close/>
                </a:path>
              </a:pathLst>
            </a:custGeom>
            <a:solidFill>
              <a:srgbClr val="C6C8C9"/>
            </a:solidFill>
            <a:ln w="9525">
              <a:noFill/>
              <a:round/>
              <a:headEnd/>
              <a:tailEnd/>
            </a:ln>
          </p:spPr>
          <p:txBody>
            <a:bodyPr lIns="68569" tIns="34275" rIns="68569" bIns="34275"/>
            <a:lstStyle/>
            <a:p>
              <a:endParaRPr lang="en-US" sz="1425"/>
            </a:p>
          </p:txBody>
        </p:sp>
        <p:sp>
          <p:nvSpPr>
            <p:cNvPr id="81000" name="Shape 697"/>
            <p:cNvSpPr>
              <a:spLocks/>
            </p:cNvSpPr>
            <p:nvPr/>
          </p:nvSpPr>
          <p:spPr bwMode="auto">
            <a:xfrm>
              <a:off x="1236662" y="2616200"/>
              <a:ext cx="314324" cy="292100"/>
            </a:xfrm>
            <a:custGeom>
              <a:avLst/>
              <a:gdLst>
                <a:gd name="T0" fmla="*/ 120000 w 120000"/>
                <a:gd name="T1" fmla="*/ 0 h 120000"/>
                <a:gd name="T2" fmla="*/ 120000 w 120000"/>
                <a:gd name="T3" fmla="*/ 103076 h 120000"/>
                <a:gd name="T4" fmla="*/ 0 w 120000"/>
                <a:gd name="T5" fmla="*/ 120000 h 120000"/>
                <a:gd name="T6" fmla="*/ 61428 w 120000"/>
                <a:gd name="T7" fmla="*/ 0 h 120000"/>
                <a:gd name="T8" fmla="*/ 12000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120000" y="0"/>
                  </a:moveTo>
                  <a:cubicBezTo>
                    <a:pt x="120000" y="103076"/>
                    <a:pt x="120000" y="103076"/>
                    <a:pt x="120000" y="103076"/>
                  </a:cubicBezTo>
                  <a:cubicBezTo>
                    <a:pt x="52857" y="103076"/>
                    <a:pt x="4285" y="118461"/>
                    <a:pt x="0" y="120000"/>
                  </a:cubicBezTo>
                  <a:cubicBezTo>
                    <a:pt x="1428" y="104615"/>
                    <a:pt x="17142" y="18461"/>
                    <a:pt x="61428" y="0"/>
                  </a:cubicBezTo>
                  <a:lnTo>
                    <a:pt x="120000" y="0"/>
                  </a:lnTo>
                  <a:close/>
                </a:path>
              </a:pathLst>
            </a:custGeom>
            <a:solidFill>
              <a:srgbClr val="C6C8C9"/>
            </a:solidFill>
            <a:ln w="9525">
              <a:noFill/>
              <a:round/>
              <a:headEnd/>
              <a:tailEnd/>
            </a:ln>
          </p:spPr>
          <p:txBody>
            <a:bodyPr lIns="68569" tIns="34275" rIns="68569" bIns="34275"/>
            <a:lstStyle/>
            <a:p>
              <a:endParaRPr lang="en-US" sz="1425"/>
            </a:p>
          </p:txBody>
        </p:sp>
        <p:sp>
          <p:nvSpPr>
            <p:cNvPr id="81001" name="Shape 698"/>
            <p:cNvSpPr>
              <a:spLocks/>
            </p:cNvSpPr>
            <p:nvPr/>
          </p:nvSpPr>
          <p:spPr bwMode="auto">
            <a:xfrm>
              <a:off x="1539875" y="1854200"/>
              <a:ext cx="303213" cy="704850"/>
            </a:xfrm>
            <a:custGeom>
              <a:avLst/>
              <a:gdLst>
                <a:gd name="T0" fmla="*/ 47407 w 120000"/>
                <a:gd name="T1" fmla="*/ 90000 h 120000"/>
                <a:gd name="T2" fmla="*/ 28148 w 120000"/>
                <a:gd name="T3" fmla="*/ 120000 h 120000"/>
                <a:gd name="T4" fmla="*/ 4444 w 120000"/>
                <a:gd name="T5" fmla="*/ 120000 h 120000"/>
                <a:gd name="T6" fmla="*/ 38518 w 120000"/>
                <a:gd name="T7" fmla="*/ 80425 h 120000"/>
                <a:gd name="T8" fmla="*/ 91851 w 120000"/>
                <a:gd name="T9" fmla="*/ 55531 h 120000"/>
                <a:gd name="T10" fmla="*/ 54814 w 120000"/>
                <a:gd name="T11" fmla="*/ 39574 h 120000"/>
                <a:gd name="T12" fmla="*/ 8888 w 120000"/>
                <a:gd name="T13" fmla="*/ 20425 h 120000"/>
                <a:gd name="T14" fmla="*/ 11851 w 120000"/>
                <a:gd name="T15" fmla="*/ 0 h 120000"/>
                <a:gd name="T16" fmla="*/ 40000 w 120000"/>
                <a:gd name="T17" fmla="*/ 0 h 120000"/>
                <a:gd name="T18" fmla="*/ 32592 w 120000"/>
                <a:gd name="T19" fmla="*/ 17872 h 120000"/>
                <a:gd name="T20" fmla="*/ 66666 w 120000"/>
                <a:gd name="T21" fmla="*/ 30638 h 120000"/>
                <a:gd name="T22" fmla="*/ 115555 w 120000"/>
                <a:gd name="T23" fmla="*/ 54255 h 120000"/>
                <a:gd name="T24" fmla="*/ 47407 w 120000"/>
                <a:gd name="T25" fmla="*/ 90000 h 12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0000"/>
                <a:gd name="T40" fmla="*/ 0 h 120000"/>
                <a:gd name="T41" fmla="*/ 120000 w 120000"/>
                <a:gd name="T42" fmla="*/ 120000 h 12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0000" h="120000" extrusionOk="0">
                  <a:moveTo>
                    <a:pt x="47407" y="90000"/>
                  </a:moveTo>
                  <a:cubicBezTo>
                    <a:pt x="22222" y="94468"/>
                    <a:pt x="26666" y="114255"/>
                    <a:pt x="28148" y="120000"/>
                  </a:cubicBezTo>
                  <a:cubicBezTo>
                    <a:pt x="4444" y="120000"/>
                    <a:pt x="4444" y="120000"/>
                    <a:pt x="4444" y="120000"/>
                  </a:cubicBezTo>
                  <a:cubicBezTo>
                    <a:pt x="1481" y="111063"/>
                    <a:pt x="0" y="87446"/>
                    <a:pt x="38518" y="80425"/>
                  </a:cubicBezTo>
                  <a:cubicBezTo>
                    <a:pt x="69629" y="75319"/>
                    <a:pt x="94814" y="63829"/>
                    <a:pt x="91851" y="55531"/>
                  </a:cubicBezTo>
                  <a:cubicBezTo>
                    <a:pt x="90370" y="47872"/>
                    <a:pt x="74074" y="44042"/>
                    <a:pt x="54814" y="39574"/>
                  </a:cubicBezTo>
                  <a:cubicBezTo>
                    <a:pt x="37037" y="35106"/>
                    <a:pt x="14814" y="30000"/>
                    <a:pt x="8888" y="20425"/>
                  </a:cubicBezTo>
                  <a:cubicBezTo>
                    <a:pt x="4444" y="11489"/>
                    <a:pt x="7407" y="4468"/>
                    <a:pt x="11851" y="0"/>
                  </a:cubicBezTo>
                  <a:cubicBezTo>
                    <a:pt x="40000" y="0"/>
                    <a:pt x="40000" y="0"/>
                    <a:pt x="40000" y="0"/>
                  </a:cubicBezTo>
                  <a:cubicBezTo>
                    <a:pt x="35555" y="1914"/>
                    <a:pt x="26666" y="8297"/>
                    <a:pt x="32592" y="17872"/>
                  </a:cubicBezTo>
                  <a:cubicBezTo>
                    <a:pt x="35555" y="23617"/>
                    <a:pt x="50370" y="26808"/>
                    <a:pt x="66666" y="30638"/>
                  </a:cubicBezTo>
                  <a:cubicBezTo>
                    <a:pt x="87407" y="35744"/>
                    <a:pt x="112592" y="41489"/>
                    <a:pt x="115555" y="54255"/>
                  </a:cubicBezTo>
                  <a:cubicBezTo>
                    <a:pt x="120000" y="67021"/>
                    <a:pt x="90370" y="82340"/>
                    <a:pt x="47407" y="90000"/>
                  </a:cubicBezTo>
                  <a:close/>
                </a:path>
              </a:pathLst>
            </a:custGeom>
            <a:solidFill>
              <a:srgbClr val="C6C8C9"/>
            </a:solidFill>
            <a:ln w="9525">
              <a:noFill/>
              <a:round/>
              <a:headEnd/>
              <a:tailEnd/>
            </a:ln>
          </p:spPr>
          <p:txBody>
            <a:bodyPr lIns="68569" tIns="34275" rIns="68569" bIns="34275"/>
            <a:lstStyle/>
            <a:p>
              <a:endParaRPr lang="en-US" sz="1425"/>
            </a:p>
          </p:txBody>
        </p:sp>
      </p:grpSp>
      <p:grpSp>
        <p:nvGrpSpPr>
          <p:cNvPr id="80913" name="Shape 699"/>
          <p:cNvGrpSpPr>
            <a:grpSpLocks/>
          </p:cNvGrpSpPr>
          <p:nvPr/>
        </p:nvGrpSpPr>
        <p:grpSpPr bwMode="auto">
          <a:xfrm>
            <a:off x="751285" y="2221707"/>
            <a:ext cx="222647" cy="275035"/>
            <a:chOff x="2528888" y="3252788"/>
            <a:chExt cx="1541461" cy="1901824"/>
          </a:xfrm>
        </p:grpSpPr>
        <p:sp>
          <p:nvSpPr>
            <p:cNvPr id="80992" name="Shape 700"/>
            <p:cNvSpPr>
              <a:spLocks/>
            </p:cNvSpPr>
            <p:nvPr/>
          </p:nvSpPr>
          <p:spPr bwMode="auto">
            <a:xfrm>
              <a:off x="2528888" y="3538537"/>
              <a:ext cx="1282700" cy="1616074"/>
            </a:xfrm>
            <a:custGeom>
              <a:avLst/>
              <a:gdLst>
                <a:gd name="T0" fmla="*/ 102105 w 120000"/>
                <a:gd name="T1" fmla="*/ 0 h 120000"/>
                <a:gd name="T2" fmla="*/ 103508 w 120000"/>
                <a:gd name="T3" fmla="*/ 8631 h 120000"/>
                <a:gd name="T4" fmla="*/ 102105 w 120000"/>
                <a:gd name="T5" fmla="*/ 10580 h 120000"/>
                <a:gd name="T6" fmla="*/ 21754 w 120000"/>
                <a:gd name="T7" fmla="*/ 10580 h 120000"/>
                <a:gd name="T8" fmla="*/ 20350 w 120000"/>
                <a:gd name="T9" fmla="*/ 8631 h 120000"/>
                <a:gd name="T10" fmla="*/ 21403 w 120000"/>
                <a:gd name="T11" fmla="*/ 0 h 120000"/>
                <a:gd name="T12" fmla="*/ 0 w 120000"/>
                <a:gd name="T13" fmla="*/ 0 h 120000"/>
                <a:gd name="T14" fmla="*/ 0 w 120000"/>
                <a:gd name="T15" fmla="*/ 120000 h 120000"/>
                <a:gd name="T16" fmla="*/ 120000 w 120000"/>
                <a:gd name="T17" fmla="*/ 120000 h 120000"/>
                <a:gd name="T18" fmla="*/ 120000 w 120000"/>
                <a:gd name="T19" fmla="*/ 0 h 120000"/>
                <a:gd name="T20" fmla="*/ 102105 w 120000"/>
                <a:gd name="T21" fmla="*/ 0 h 120000"/>
                <a:gd name="T22" fmla="*/ 30877 w 120000"/>
                <a:gd name="T23" fmla="*/ 98283 h 120000"/>
                <a:gd name="T24" fmla="*/ 24210 w 120000"/>
                <a:gd name="T25" fmla="*/ 92993 h 120000"/>
                <a:gd name="T26" fmla="*/ 30877 w 120000"/>
                <a:gd name="T27" fmla="*/ 87703 h 120000"/>
                <a:gd name="T28" fmla="*/ 37543 w 120000"/>
                <a:gd name="T29" fmla="*/ 92993 h 120000"/>
                <a:gd name="T30" fmla="*/ 30877 w 120000"/>
                <a:gd name="T31" fmla="*/ 98283 h 120000"/>
                <a:gd name="T32" fmla="*/ 30877 w 120000"/>
                <a:gd name="T33" fmla="*/ 76287 h 120000"/>
                <a:gd name="T34" fmla="*/ 24210 w 120000"/>
                <a:gd name="T35" fmla="*/ 70997 h 120000"/>
                <a:gd name="T36" fmla="*/ 30877 w 120000"/>
                <a:gd name="T37" fmla="*/ 65707 h 120000"/>
                <a:gd name="T38" fmla="*/ 37543 w 120000"/>
                <a:gd name="T39" fmla="*/ 70997 h 120000"/>
                <a:gd name="T40" fmla="*/ 30877 w 120000"/>
                <a:gd name="T41" fmla="*/ 76287 h 120000"/>
                <a:gd name="T42" fmla="*/ 30877 w 120000"/>
                <a:gd name="T43" fmla="*/ 54292 h 120000"/>
                <a:gd name="T44" fmla="*/ 24210 w 120000"/>
                <a:gd name="T45" fmla="*/ 49002 h 120000"/>
                <a:gd name="T46" fmla="*/ 30877 w 120000"/>
                <a:gd name="T47" fmla="*/ 43712 h 120000"/>
                <a:gd name="T48" fmla="*/ 37543 w 120000"/>
                <a:gd name="T49" fmla="*/ 49002 h 120000"/>
                <a:gd name="T50" fmla="*/ 30877 w 120000"/>
                <a:gd name="T51" fmla="*/ 54292 h 120000"/>
                <a:gd name="T52" fmla="*/ 30877 w 120000"/>
                <a:gd name="T53" fmla="*/ 32296 h 120000"/>
                <a:gd name="T54" fmla="*/ 24210 w 120000"/>
                <a:gd name="T55" fmla="*/ 27006 h 120000"/>
                <a:gd name="T56" fmla="*/ 30877 w 120000"/>
                <a:gd name="T57" fmla="*/ 21716 h 120000"/>
                <a:gd name="T58" fmla="*/ 37543 w 120000"/>
                <a:gd name="T59" fmla="*/ 27006 h 120000"/>
                <a:gd name="T60" fmla="*/ 30877 w 120000"/>
                <a:gd name="T61" fmla="*/ 32296 h 120000"/>
                <a:gd name="T62" fmla="*/ 97192 w 120000"/>
                <a:gd name="T63" fmla="*/ 95777 h 120000"/>
                <a:gd name="T64" fmla="*/ 45964 w 120000"/>
                <a:gd name="T65" fmla="*/ 95777 h 120000"/>
                <a:gd name="T66" fmla="*/ 45964 w 120000"/>
                <a:gd name="T67" fmla="*/ 90208 h 120000"/>
                <a:gd name="T68" fmla="*/ 97192 w 120000"/>
                <a:gd name="T69" fmla="*/ 90208 h 120000"/>
                <a:gd name="T70" fmla="*/ 97192 w 120000"/>
                <a:gd name="T71" fmla="*/ 95777 h 120000"/>
                <a:gd name="T72" fmla="*/ 97192 w 120000"/>
                <a:gd name="T73" fmla="*/ 73781 h 120000"/>
                <a:gd name="T74" fmla="*/ 45964 w 120000"/>
                <a:gd name="T75" fmla="*/ 73781 h 120000"/>
                <a:gd name="T76" fmla="*/ 45964 w 120000"/>
                <a:gd name="T77" fmla="*/ 68213 h 120000"/>
                <a:gd name="T78" fmla="*/ 97192 w 120000"/>
                <a:gd name="T79" fmla="*/ 68213 h 120000"/>
                <a:gd name="T80" fmla="*/ 97192 w 120000"/>
                <a:gd name="T81" fmla="*/ 73781 h 120000"/>
                <a:gd name="T82" fmla="*/ 97192 w 120000"/>
                <a:gd name="T83" fmla="*/ 52064 h 120000"/>
                <a:gd name="T84" fmla="*/ 45964 w 120000"/>
                <a:gd name="T85" fmla="*/ 52064 h 120000"/>
                <a:gd name="T86" fmla="*/ 45964 w 120000"/>
                <a:gd name="T87" fmla="*/ 46218 h 120000"/>
                <a:gd name="T88" fmla="*/ 97192 w 120000"/>
                <a:gd name="T89" fmla="*/ 46218 h 120000"/>
                <a:gd name="T90" fmla="*/ 97192 w 120000"/>
                <a:gd name="T91" fmla="*/ 52064 h 120000"/>
                <a:gd name="T92" fmla="*/ 97192 w 120000"/>
                <a:gd name="T93" fmla="*/ 30626 h 120000"/>
                <a:gd name="T94" fmla="*/ 45964 w 120000"/>
                <a:gd name="T95" fmla="*/ 30626 h 120000"/>
                <a:gd name="T96" fmla="*/ 45964 w 120000"/>
                <a:gd name="T97" fmla="*/ 24779 h 120000"/>
                <a:gd name="T98" fmla="*/ 97192 w 120000"/>
                <a:gd name="T99" fmla="*/ 24779 h 120000"/>
                <a:gd name="T100" fmla="*/ 97192 w 120000"/>
                <a:gd name="T101" fmla="*/ 30626 h 12000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20000"/>
                <a:gd name="T154" fmla="*/ 0 h 120000"/>
                <a:gd name="T155" fmla="*/ 120000 w 120000"/>
                <a:gd name="T156" fmla="*/ 120000 h 12000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20000" h="120000" extrusionOk="0">
                  <a:moveTo>
                    <a:pt x="102105" y="0"/>
                  </a:moveTo>
                  <a:cubicBezTo>
                    <a:pt x="104912" y="3341"/>
                    <a:pt x="104210" y="6960"/>
                    <a:pt x="103508" y="8631"/>
                  </a:cubicBezTo>
                  <a:cubicBezTo>
                    <a:pt x="102105" y="10580"/>
                    <a:pt x="102105" y="10580"/>
                    <a:pt x="102105" y="10580"/>
                  </a:cubicBezTo>
                  <a:cubicBezTo>
                    <a:pt x="21754" y="10580"/>
                    <a:pt x="21754" y="10580"/>
                    <a:pt x="21754" y="10580"/>
                  </a:cubicBezTo>
                  <a:cubicBezTo>
                    <a:pt x="20350" y="8631"/>
                    <a:pt x="20350" y="8631"/>
                    <a:pt x="20350" y="8631"/>
                  </a:cubicBezTo>
                  <a:cubicBezTo>
                    <a:pt x="19649" y="6960"/>
                    <a:pt x="18947" y="3341"/>
                    <a:pt x="21403" y="0"/>
                  </a:cubicBezTo>
                  <a:cubicBezTo>
                    <a:pt x="0" y="0"/>
                    <a:pt x="0" y="0"/>
                    <a:pt x="0" y="0"/>
                  </a:cubicBezTo>
                  <a:cubicBezTo>
                    <a:pt x="0" y="120000"/>
                    <a:pt x="0" y="120000"/>
                    <a:pt x="0" y="120000"/>
                  </a:cubicBezTo>
                  <a:cubicBezTo>
                    <a:pt x="120000" y="120000"/>
                    <a:pt x="120000" y="120000"/>
                    <a:pt x="120000" y="120000"/>
                  </a:cubicBezTo>
                  <a:cubicBezTo>
                    <a:pt x="120000" y="0"/>
                    <a:pt x="120000" y="0"/>
                    <a:pt x="120000" y="0"/>
                  </a:cubicBezTo>
                  <a:lnTo>
                    <a:pt x="102105" y="0"/>
                  </a:lnTo>
                  <a:close/>
                  <a:moveTo>
                    <a:pt x="30877" y="98283"/>
                  </a:moveTo>
                  <a:cubicBezTo>
                    <a:pt x="27017" y="98283"/>
                    <a:pt x="24210" y="96055"/>
                    <a:pt x="24210" y="92993"/>
                  </a:cubicBezTo>
                  <a:cubicBezTo>
                    <a:pt x="24210" y="89930"/>
                    <a:pt x="27017" y="87703"/>
                    <a:pt x="30877" y="87703"/>
                  </a:cubicBezTo>
                  <a:cubicBezTo>
                    <a:pt x="34385" y="87703"/>
                    <a:pt x="37543" y="89930"/>
                    <a:pt x="37543" y="92993"/>
                  </a:cubicBezTo>
                  <a:cubicBezTo>
                    <a:pt x="37543" y="96055"/>
                    <a:pt x="34385" y="98283"/>
                    <a:pt x="30877" y="98283"/>
                  </a:cubicBezTo>
                  <a:close/>
                  <a:moveTo>
                    <a:pt x="30877" y="76287"/>
                  </a:moveTo>
                  <a:cubicBezTo>
                    <a:pt x="27017" y="76287"/>
                    <a:pt x="24210" y="74060"/>
                    <a:pt x="24210" y="70997"/>
                  </a:cubicBezTo>
                  <a:cubicBezTo>
                    <a:pt x="24210" y="68213"/>
                    <a:pt x="27017" y="65707"/>
                    <a:pt x="30877" y="65707"/>
                  </a:cubicBezTo>
                  <a:cubicBezTo>
                    <a:pt x="34385" y="65707"/>
                    <a:pt x="37543" y="68213"/>
                    <a:pt x="37543" y="70997"/>
                  </a:cubicBezTo>
                  <a:cubicBezTo>
                    <a:pt x="37543" y="74060"/>
                    <a:pt x="34385" y="76287"/>
                    <a:pt x="30877" y="76287"/>
                  </a:cubicBezTo>
                  <a:close/>
                  <a:moveTo>
                    <a:pt x="30877" y="54292"/>
                  </a:moveTo>
                  <a:cubicBezTo>
                    <a:pt x="27017" y="54292"/>
                    <a:pt x="24210" y="52064"/>
                    <a:pt x="24210" y="49002"/>
                  </a:cubicBezTo>
                  <a:cubicBezTo>
                    <a:pt x="24210" y="46218"/>
                    <a:pt x="27017" y="43712"/>
                    <a:pt x="30877" y="43712"/>
                  </a:cubicBezTo>
                  <a:cubicBezTo>
                    <a:pt x="34385" y="43712"/>
                    <a:pt x="37543" y="46218"/>
                    <a:pt x="37543" y="49002"/>
                  </a:cubicBezTo>
                  <a:cubicBezTo>
                    <a:pt x="37543" y="52064"/>
                    <a:pt x="34385" y="54292"/>
                    <a:pt x="30877" y="54292"/>
                  </a:cubicBezTo>
                  <a:close/>
                  <a:moveTo>
                    <a:pt x="30877" y="32296"/>
                  </a:moveTo>
                  <a:cubicBezTo>
                    <a:pt x="27017" y="32296"/>
                    <a:pt x="24210" y="30069"/>
                    <a:pt x="24210" y="27006"/>
                  </a:cubicBezTo>
                  <a:cubicBezTo>
                    <a:pt x="24210" y="24222"/>
                    <a:pt x="27017" y="21716"/>
                    <a:pt x="30877" y="21716"/>
                  </a:cubicBezTo>
                  <a:cubicBezTo>
                    <a:pt x="34385" y="21716"/>
                    <a:pt x="37543" y="24222"/>
                    <a:pt x="37543" y="27006"/>
                  </a:cubicBezTo>
                  <a:cubicBezTo>
                    <a:pt x="37543" y="30069"/>
                    <a:pt x="34385" y="32296"/>
                    <a:pt x="30877" y="32296"/>
                  </a:cubicBezTo>
                  <a:close/>
                  <a:moveTo>
                    <a:pt x="97192" y="95777"/>
                  </a:moveTo>
                  <a:cubicBezTo>
                    <a:pt x="45964" y="95777"/>
                    <a:pt x="45964" y="95777"/>
                    <a:pt x="45964" y="95777"/>
                  </a:cubicBezTo>
                  <a:cubicBezTo>
                    <a:pt x="45964" y="90208"/>
                    <a:pt x="45964" y="90208"/>
                    <a:pt x="45964" y="90208"/>
                  </a:cubicBezTo>
                  <a:cubicBezTo>
                    <a:pt x="97192" y="90208"/>
                    <a:pt x="97192" y="90208"/>
                    <a:pt x="97192" y="90208"/>
                  </a:cubicBezTo>
                  <a:lnTo>
                    <a:pt x="97192" y="95777"/>
                  </a:lnTo>
                  <a:close/>
                  <a:moveTo>
                    <a:pt x="97192" y="73781"/>
                  </a:moveTo>
                  <a:cubicBezTo>
                    <a:pt x="45964" y="73781"/>
                    <a:pt x="45964" y="73781"/>
                    <a:pt x="45964" y="73781"/>
                  </a:cubicBezTo>
                  <a:cubicBezTo>
                    <a:pt x="45964" y="68213"/>
                    <a:pt x="45964" y="68213"/>
                    <a:pt x="45964" y="68213"/>
                  </a:cubicBezTo>
                  <a:cubicBezTo>
                    <a:pt x="97192" y="68213"/>
                    <a:pt x="97192" y="68213"/>
                    <a:pt x="97192" y="68213"/>
                  </a:cubicBezTo>
                  <a:lnTo>
                    <a:pt x="97192" y="73781"/>
                  </a:lnTo>
                  <a:close/>
                  <a:moveTo>
                    <a:pt x="97192" y="52064"/>
                  </a:moveTo>
                  <a:cubicBezTo>
                    <a:pt x="45964" y="52064"/>
                    <a:pt x="45964" y="52064"/>
                    <a:pt x="45964" y="52064"/>
                  </a:cubicBezTo>
                  <a:cubicBezTo>
                    <a:pt x="45964" y="46218"/>
                    <a:pt x="45964" y="46218"/>
                    <a:pt x="45964" y="46218"/>
                  </a:cubicBezTo>
                  <a:cubicBezTo>
                    <a:pt x="97192" y="46218"/>
                    <a:pt x="97192" y="46218"/>
                    <a:pt x="97192" y="46218"/>
                  </a:cubicBezTo>
                  <a:lnTo>
                    <a:pt x="97192" y="52064"/>
                  </a:lnTo>
                  <a:close/>
                  <a:moveTo>
                    <a:pt x="97192" y="30626"/>
                  </a:moveTo>
                  <a:cubicBezTo>
                    <a:pt x="45964" y="30626"/>
                    <a:pt x="45964" y="30626"/>
                    <a:pt x="45964" y="30626"/>
                  </a:cubicBezTo>
                  <a:cubicBezTo>
                    <a:pt x="45964" y="24779"/>
                    <a:pt x="45964" y="24779"/>
                    <a:pt x="45964" y="24779"/>
                  </a:cubicBezTo>
                  <a:cubicBezTo>
                    <a:pt x="97192" y="24779"/>
                    <a:pt x="97192" y="24779"/>
                    <a:pt x="97192" y="24779"/>
                  </a:cubicBezTo>
                  <a:lnTo>
                    <a:pt x="97192" y="30626"/>
                  </a:lnTo>
                  <a:close/>
                </a:path>
              </a:pathLst>
            </a:custGeom>
            <a:solidFill>
              <a:srgbClr val="C6C8C9"/>
            </a:solidFill>
            <a:ln w="9525">
              <a:noFill/>
              <a:round/>
              <a:headEnd/>
              <a:tailEnd/>
            </a:ln>
          </p:spPr>
          <p:txBody>
            <a:bodyPr lIns="68569" tIns="34275" rIns="68569" bIns="34275"/>
            <a:lstStyle/>
            <a:p>
              <a:endParaRPr lang="en-US" sz="1425"/>
            </a:p>
          </p:txBody>
        </p:sp>
        <p:sp>
          <p:nvSpPr>
            <p:cNvPr id="80993" name="Shape 701"/>
            <p:cNvSpPr>
              <a:spLocks/>
            </p:cNvSpPr>
            <p:nvPr/>
          </p:nvSpPr>
          <p:spPr bwMode="auto">
            <a:xfrm>
              <a:off x="2768600" y="3252788"/>
              <a:ext cx="842961" cy="382588"/>
            </a:xfrm>
            <a:custGeom>
              <a:avLst/>
              <a:gdLst>
                <a:gd name="T0" fmla="*/ 115200 w 120000"/>
                <a:gd name="T1" fmla="*/ 94117 h 120000"/>
                <a:gd name="T2" fmla="*/ 82133 w 120000"/>
                <a:gd name="T3" fmla="*/ 72941 h 120000"/>
                <a:gd name="T4" fmla="*/ 76800 w 120000"/>
                <a:gd name="T5" fmla="*/ 50588 h 120000"/>
                <a:gd name="T6" fmla="*/ 77333 w 120000"/>
                <a:gd name="T7" fmla="*/ 48235 h 120000"/>
                <a:gd name="T8" fmla="*/ 77333 w 120000"/>
                <a:gd name="T9" fmla="*/ 48235 h 120000"/>
                <a:gd name="T10" fmla="*/ 77333 w 120000"/>
                <a:gd name="T11" fmla="*/ 48235 h 120000"/>
                <a:gd name="T12" fmla="*/ 77866 w 120000"/>
                <a:gd name="T13" fmla="*/ 40000 h 120000"/>
                <a:gd name="T14" fmla="*/ 59733 w 120000"/>
                <a:gd name="T15" fmla="*/ 0 h 120000"/>
                <a:gd name="T16" fmla="*/ 42133 w 120000"/>
                <a:gd name="T17" fmla="*/ 40000 h 120000"/>
                <a:gd name="T18" fmla="*/ 42666 w 120000"/>
                <a:gd name="T19" fmla="*/ 48235 h 120000"/>
                <a:gd name="T20" fmla="*/ 43200 w 120000"/>
                <a:gd name="T21" fmla="*/ 51764 h 120000"/>
                <a:gd name="T22" fmla="*/ 43200 w 120000"/>
                <a:gd name="T23" fmla="*/ 51764 h 120000"/>
                <a:gd name="T24" fmla="*/ 37866 w 120000"/>
                <a:gd name="T25" fmla="*/ 72941 h 120000"/>
                <a:gd name="T26" fmla="*/ 4800 w 120000"/>
                <a:gd name="T27" fmla="*/ 94117 h 120000"/>
                <a:gd name="T28" fmla="*/ 2666 w 120000"/>
                <a:gd name="T29" fmla="*/ 120000 h 120000"/>
                <a:gd name="T30" fmla="*/ 117333 w 120000"/>
                <a:gd name="T31" fmla="*/ 120000 h 120000"/>
                <a:gd name="T32" fmla="*/ 115200 w 120000"/>
                <a:gd name="T33" fmla="*/ 94117 h 120000"/>
                <a:gd name="T34" fmla="*/ 59733 w 120000"/>
                <a:gd name="T35" fmla="*/ 60000 h 120000"/>
                <a:gd name="T36" fmla="*/ 50666 w 120000"/>
                <a:gd name="T37" fmla="*/ 40000 h 120000"/>
                <a:gd name="T38" fmla="*/ 59733 w 120000"/>
                <a:gd name="T39" fmla="*/ 20000 h 120000"/>
                <a:gd name="T40" fmla="*/ 68800 w 120000"/>
                <a:gd name="T41" fmla="*/ 40000 h 120000"/>
                <a:gd name="T42" fmla="*/ 59733 w 120000"/>
                <a:gd name="T43" fmla="*/ 60000 h 1200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0000"/>
                <a:gd name="T67" fmla="*/ 0 h 120000"/>
                <a:gd name="T68" fmla="*/ 120000 w 120000"/>
                <a:gd name="T69" fmla="*/ 120000 h 1200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0000" h="120000" extrusionOk="0">
                  <a:moveTo>
                    <a:pt x="115200" y="94117"/>
                  </a:moveTo>
                  <a:cubicBezTo>
                    <a:pt x="104533" y="67058"/>
                    <a:pt x="90133" y="81176"/>
                    <a:pt x="82133" y="72941"/>
                  </a:cubicBezTo>
                  <a:cubicBezTo>
                    <a:pt x="76266" y="67058"/>
                    <a:pt x="76266" y="56470"/>
                    <a:pt x="76800" y="50588"/>
                  </a:cubicBezTo>
                  <a:cubicBezTo>
                    <a:pt x="76800" y="49411"/>
                    <a:pt x="77333" y="49411"/>
                    <a:pt x="77333" y="48235"/>
                  </a:cubicBezTo>
                  <a:cubicBezTo>
                    <a:pt x="77333" y="48235"/>
                    <a:pt x="77333" y="48235"/>
                    <a:pt x="77333" y="48235"/>
                  </a:cubicBezTo>
                  <a:cubicBezTo>
                    <a:pt x="77333" y="48235"/>
                    <a:pt x="77333" y="48235"/>
                    <a:pt x="77333" y="48235"/>
                  </a:cubicBezTo>
                  <a:cubicBezTo>
                    <a:pt x="77333" y="45882"/>
                    <a:pt x="77866" y="42352"/>
                    <a:pt x="77866" y="40000"/>
                  </a:cubicBezTo>
                  <a:cubicBezTo>
                    <a:pt x="77866" y="17647"/>
                    <a:pt x="69866" y="0"/>
                    <a:pt x="59733" y="0"/>
                  </a:cubicBezTo>
                  <a:cubicBezTo>
                    <a:pt x="50133" y="0"/>
                    <a:pt x="42133" y="17647"/>
                    <a:pt x="42133" y="40000"/>
                  </a:cubicBezTo>
                  <a:cubicBezTo>
                    <a:pt x="42133" y="42352"/>
                    <a:pt x="42133" y="45882"/>
                    <a:pt x="42666" y="48235"/>
                  </a:cubicBezTo>
                  <a:cubicBezTo>
                    <a:pt x="42666" y="48235"/>
                    <a:pt x="42666" y="49411"/>
                    <a:pt x="43200" y="51764"/>
                  </a:cubicBezTo>
                  <a:cubicBezTo>
                    <a:pt x="43200" y="51764"/>
                    <a:pt x="43200" y="51764"/>
                    <a:pt x="43200" y="51764"/>
                  </a:cubicBezTo>
                  <a:cubicBezTo>
                    <a:pt x="43200" y="56470"/>
                    <a:pt x="43200" y="67058"/>
                    <a:pt x="37866" y="72941"/>
                  </a:cubicBezTo>
                  <a:cubicBezTo>
                    <a:pt x="29866" y="81176"/>
                    <a:pt x="15466" y="67058"/>
                    <a:pt x="4800" y="94117"/>
                  </a:cubicBezTo>
                  <a:cubicBezTo>
                    <a:pt x="0" y="107058"/>
                    <a:pt x="2666" y="120000"/>
                    <a:pt x="2666" y="120000"/>
                  </a:cubicBezTo>
                  <a:cubicBezTo>
                    <a:pt x="117333" y="120000"/>
                    <a:pt x="117333" y="120000"/>
                    <a:pt x="117333" y="120000"/>
                  </a:cubicBezTo>
                  <a:cubicBezTo>
                    <a:pt x="117333" y="120000"/>
                    <a:pt x="120000" y="107058"/>
                    <a:pt x="115200" y="94117"/>
                  </a:cubicBezTo>
                  <a:close/>
                  <a:moveTo>
                    <a:pt x="59733" y="60000"/>
                  </a:moveTo>
                  <a:cubicBezTo>
                    <a:pt x="54933" y="60000"/>
                    <a:pt x="50666" y="50588"/>
                    <a:pt x="50666" y="40000"/>
                  </a:cubicBezTo>
                  <a:cubicBezTo>
                    <a:pt x="50666" y="28235"/>
                    <a:pt x="54933" y="20000"/>
                    <a:pt x="59733" y="20000"/>
                  </a:cubicBezTo>
                  <a:cubicBezTo>
                    <a:pt x="65066" y="20000"/>
                    <a:pt x="68800" y="28235"/>
                    <a:pt x="68800" y="40000"/>
                  </a:cubicBezTo>
                  <a:cubicBezTo>
                    <a:pt x="68800" y="50588"/>
                    <a:pt x="65066" y="60000"/>
                    <a:pt x="59733" y="60000"/>
                  </a:cubicBezTo>
                  <a:close/>
                </a:path>
              </a:pathLst>
            </a:custGeom>
            <a:solidFill>
              <a:srgbClr val="C6C8C9"/>
            </a:solidFill>
            <a:ln w="9525">
              <a:noFill/>
              <a:round/>
              <a:headEnd/>
              <a:tailEnd/>
            </a:ln>
          </p:spPr>
          <p:txBody>
            <a:bodyPr lIns="68569" tIns="34275" rIns="68569" bIns="34275"/>
            <a:lstStyle/>
            <a:p>
              <a:endParaRPr lang="en-US" sz="1425"/>
            </a:p>
          </p:txBody>
        </p:sp>
        <p:sp>
          <p:nvSpPr>
            <p:cNvPr id="80994" name="Shape 702"/>
            <p:cNvSpPr>
              <a:spLocks/>
            </p:cNvSpPr>
            <p:nvPr/>
          </p:nvSpPr>
          <p:spPr bwMode="auto">
            <a:xfrm>
              <a:off x="3068638" y="3365501"/>
              <a:ext cx="3174" cy="11113"/>
            </a:xfrm>
            <a:custGeom>
              <a:avLst/>
              <a:gdLst>
                <a:gd name="T0" fmla="*/ 0 w 120000"/>
                <a:gd name="T1" fmla="*/ 0 h 120000"/>
                <a:gd name="T2" fmla="*/ 120000 w 120000"/>
                <a:gd name="T3" fmla="*/ 120000 h 120000"/>
                <a:gd name="T4" fmla="*/ 0 w 120000"/>
                <a:gd name="T5" fmla="*/ 0 h 120000"/>
                <a:gd name="T6" fmla="*/ 0 60000 65536"/>
                <a:gd name="T7" fmla="*/ 0 60000 65536"/>
                <a:gd name="T8" fmla="*/ 0 60000 65536"/>
                <a:gd name="T9" fmla="*/ 0 w 120000"/>
                <a:gd name="T10" fmla="*/ 0 h 120000"/>
                <a:gd name="T11" fmla="*/ 120000 w 120000"/>
                <a:gd name="T12" fmla="*/ 120000 h 120000"/>
              </a:gdLst>
              <a:ahLst/>
              <a:cxnLst>
                <a:cxn ang="T6">
                  <a:pos x="T0" y="T1"/>
                </a:cxn>
                <a:cxn ang="T7">
                  <a:pos x="T2" y="T3"/>
                </a:cxn>
                <a:cxn ang="T8">
                  <a:pos x="T4" y="T5"/>
                </a:cxn>
              </a:cxnLst>
              <a:rect l="T9" t="T10" r="T11" b="T12"/>
              <a:pathLst>
                <a:path w="120000" h="120000" extrusionOk="0">
                  <a:moveTo>
                    <a:pt x="0" y="0"/>
                  </a:moveTo>
                  <a:cubicBezTo>
                    <a:pt x="0" y="0"/>
                    <a:pt x="0" y="40000"/>
                    <a:pt x="120000" y="120000"/>
                  </a:cubicBezTo>
                  <a:cubicBezTo>
                    <a:pt x="0" y="80000"/>
                    <a:pt x="0" y="40000"/>
                    <a:pt x="0" y="0"/>
                  </a:cubicBezTo>
                  <a:close/>
                </a:path>
              </a:pathLst>
            </a:custGeom>
            <a:solidFill>
              <a:srgbClr val="C6C8C9"/>
            </a:solidFill>
            <a:ln w="9525">
              <a:noFill/>
              <a:round/>
              <a:headEnd/>
              <a:tailEnd/>
            </a:ln>
          </p:spPr>
          <p:txBody>
            <a:bodyPr lIns="68569" tIns="34275" rIns="68569" bIns="34275"/>
            <a:lstStyle/>
            <a:p>
              <a:endParaRPr lang="en-US" sz="1425"/>
            </a:p>
          </p:txBody>
        </p:sp>
        <p:sp>
          <p:nvSpPr>
            <p:cNvPr id="80995" name="Shape 703"/>
            <p:cNvSpPr>
              <a:spLocks/>
            </p:cNvSpPr>
            <p:nvPr/>
          </p:nvSpPr>
          <p:spPr bwMode="auto">
            <a:xfrm>
              <a:off x="3308350" y="3365501"/>
              <a:ext cx="3174" cy="7937"/>
            </a:xfrm>
            <a:custGeom>
              <a:avLst/>
              <a:gdLst>
                <a:gd name="T0" fmla="*/ 120000 w 120000"/>
                <a:gd name="T1" fmla="*/ 0 h 120000"/>
                <a:gd name="T2" fmla="*/ 0 w 120000"/>
                <a:gd name="T3" fmla="*/ 120000 h 120000"/>
                <a:gd name="T4" fmla="*/ 120000 w 120000"/>
                <a:gd name="T5" fmla="*/ 0 h 120000"/>
                <a:gd name="T6" fmla="*/ 0 60000 65536"/>
                <a:gd name="T7" fmla="*/ 0 60000 65536"/>
                <a:gd name="T8" fmla="*/ 0 60000 65536"/>
                <a:gd name="T9" fmla="*/ 0 w 120000"/>
                <a:gd name="T10" fmla="*/ 0 h 120000"/>
                <a:gd name="T11" fmla="*/ 120000 w 120000"/>
                <a:gd name="T12" fmla="*/ 120000 h 120000"/>
              </a:gdLst>
              <a:ahLst/>
              <a:cxnLst>
                <a:cxn ang="T6">
                  <a:pos x="T0" y="T1"/>
                </a:cxn>
                <a:cxn ang="T7">
                  <a:pos x="T2" y="T3"/>
                </a:cxn>
                <a:cxn ang="T8">
                  <a:pos x="T4" y="T5"/>
                </a:cxn>
              </a:cxnLst>
              <a:rect l="T9" t="T10" r="T11" b="T12"/>
              <a:pathLst>
                <a:path w="120000" h="120000" extrusionOk="0">
                  <a:moveTo>
                    <a:pt x="120000" y="0"/>
                  </a:moveTo>
                  <a:cubicBezTo>
                    <a:pt x="120000" y="60000"/>
                    <a:pt x="120000" y="120000"/>
                    <a:pt x="0" y="120000"/>
                  </a:cubicBezTo>
                  <a:cubicBezTo>
                    <a:pt x="0" y="60000"/>
                    <a:pt x="120000" y="60000"/>
                    <a:pt x="120000" y="0"/>
                  </a:cubicBezTo>
                  <a:close/>
                </a:path>
              </a:pathLst>
            </a:custGeom>
            <a:solidFill>
              <a:srgbClr val="C6C8C9"/>
            </a:solidFill>
            <a:ln w="9525">
              <a:noFill/>
              <a:round/>
              <a:headEnd/>
              <a:tailEnd/>
            </a:ln>
          </p:spPr>
          <p:txBody>
            <a:bodyPr lIns="68569" tIns="34275" rIns="68569" bIns="34275"/>
            <a:lstStyle/>
            <a:p>
              <a:endParaRPr lang="en-US" sz="1425"/>
            </a:p>
          </p:txBody>
        </p:sp>
        <p:sp>
          <p:nvSpPr>
            <p:cNvPr id="80996" name="Shape 704"/>
            <p:cNvSpPr>
              <a:spLocks/>
            </p:cNvSpPr>
            <p:nvPr/>
          </p:nvSpPr>
          <p:spPr bwMode="auto">
            <a:xfrm>
              <a:off x="3946525" y="3706812"/>
              <a:ext cx="123824" cy="123824"/>
            </a:xfrm>
            <a:custGeom>
              <a:avLst/>
              <a:gdLst>
                <a:gd name="T0" fmla="*/ 0 w 120000"/>
                <a:gd name="T1" fmla="*/ 120000 h 120000"/>
                <a:gd name="T2" fmla="*/ 0 w 120000"/>
                <a:gd name="T3" fmla="*/ 50769 h 120000"/>
                <a:gd name="T4" fmla="*/ 61538 w 120000"/>
                <a:gd name="T5" fmla="*/ 0 h 120000"/>
                <a:gd name="T6" fmla="*/ 120000 w 120000"/>
                <a:gd name="T7" fmla="*/ 47692 h 120000"/>
                <a:gd name="T8" fmla="*/ 120000 w 120000"/>
                <a:gd name="T9" fmla="*/ 120000 h 120000"/>
                <a:gd name="T10" fmla="*/ 0 w 120000"/>
                <a:gd name="T11" fmla="*/ 120000 h 120000"/>
                <a:gd name="T12" fmla="*/ 0 60000 65536"/>
                <a:gd name="T13" fmla="*/ 0 60000 65536"/>
                <a:gd name="T14" fmla="*/ 0 60000 65536"/>
                <a:gd name="T15" fmla="*/ 0 60000 65536"/>
                <a:gd name="T16" fmla="*/ 0 60000 65536"/>
                <a:gd name="T17" fmla="*/ 0 60000 65536"/>
                <a:gd name="T18" fmla="*/ 0 w 120000"/>
                <a:gd name="T19" fmla="*/ 0 h 120000"/>
                <a:gd name="T20" fmla="*/ 120000 w 120000"/>
                <a:gd name="T21" fmla="*/ 120000 h 120000"/>
              </a:gdLst>
              <a:ahLst/>
              <a:cxnLst>
                <a:cxn ang="T12">
                  <a:pos x="T0" y="T1"/>
                </a:cxn>
                <a:cxn ang="T13">
                  <a:pos x="T2" y="T3"/>
                </a:cxn>
                <a:cxn ang="T14">
                  <a:pos x="T4" y="T5"/>
                </a:cxn>
                <a:cxn ang="T15">
                  <a:pos x="T6" y="T7"/>
                </a:cxn>
                <a:cxn ang="T16">
                  <a:pos x="T8" y="T9"/>
                </a:cxn>
                <a:cxn ang="T17">
                  <a:pos x="T10" y="T11"/>
                </a:cxn>
              </a:cxnLst>
              <a:rect l="T18" t="T19" r="T20" b="T21"/>
              <a:pathLst>
                <a:path w="120000" h="120000" extrusionOk="0">
                  <a:moveTo>
                    <a:pt x="0" y="120000"/>
                  </a:moveTo>
                  <a:lnTo>
                    <a:pt x="0" y="50769"/>
                  </a:lnTo>
                  <a:lnTo>
                    <a:pt x="61538" y="0"/>
                  </a:lnTo>
                  <a:lnTo>
                    <a:pt x="120000" y="47692"/>
                  </a:lnTo>
                  <a:lnTo>
                    <a:pt x="120000" y="120000"/>
                  </a:lnTo>
                  <a:lnTo>
                    <a:pt x="0" y="120000"/>
                  </a:lnTo>
                  <a:close/>
                </a:path>
              </a:pathLst>
            </a:custGeom>
            <a:solidFill>
              <a:srgbClr val="C6C8C9"/>
            </a:solidFill>
            <a:ln w="9525">
              <a:noFill/>
              <a:round/>
              <a:headEnd/>
              <a:tailEnd/>
            </a:ln>
          </p:spPr>
          <p:txBody>
            <a:bodyPr lIns="68569" tIns="34275" rIns="68569" bIns="34275"/>
            <a:lstStyle/>
            <a:p>
              <a:endParaRPr lang="en-US" sz="1425"/>
            </a:p>
          </p:txBody>
        </p:sp>
        <p:sp>
          <p:nvSpPr>
            <p:cNvPr id="80997" name="Shape 705"/>
            <p:cNvSpPr>
              <a:spLocks/>
            </p:cNvSpPr>
            <p:nvPr/>
          </p:nvSpPr>
          <p:spPr bwMode="auto">
            <a:xfrm>
              <a:off x="3946525" y="3890962"/>
              <a:ext cx="123824" cy="1076324"/>
            </a:xfrm>
            <a:custGeom>
              <a:avLst/>
              <a:gdLst>
                <a:gd name="T0" fmla="*/ 120000 w 120000"/>
                <a:gd name="T1" fmla="*/ 0 h 120000"/>
                <a:gd name="T2" fmla="*/ 120000 w 120000"/>
                <a:gd name="T3" fmla="*/ 104424 h 120000"/>
                <a:gd name="T4" fmla="*/ 61538 w 120000"/>
                <a:gd name="T5" fmla="*/ 120000 h 120000"/>
                <a:gd name="T6" fmla="*/ 0 w 120000"/>
                <a:gd name="T7" fmla="*/ 104424 h 120000"/>
                <a:gd name="T8" fmla="*/ 0 w 120000"/>
                <a:gd name="T9" fmla="*/ 0 h 120000"/>
                <a:gd name="T10" fmla="*/ 120000 w 120000"/>
                <a:gd name="T11" fmla="*/ 0 h 120000"/>
                <a:gd name="T12" fmla="*/ 0 60000 65536"/>
                <a:gd name="T13" fmla="*/ 0 60000 65536"/>
                <a:gd name="T14" fmla="*/ 0 60000 65536"/>
                <a:gd name="T15" fmla="*/ 0 60000 65536"/>
                <a:gd name="T16" fmla="*/ 0 60000 65536"/>
                <a:gd name="T17" fmla="*/ 0 60000 65536"/>
                <a:gd name="T18" fmla="*/ 0 w 120000"/>
                <a:gd name="T19" fmla="*/ 0 h 120000"/>
                <a:gd name="T20" fmla="*/ 120000 w 120000"/>
                <a:gd name="T21" fmla="*/ 120000 h 120000"/>
              </a:gdLst>
              <a:ahLst/>
              <a:cxnLst>
                <a:cxn ang="T12">
                  <a:pos x="T0" y="T1"/>
                </a:cxn>
                <a:cxn ang="T13">
                  <a:pos x="T2" y="T3"/>
                </a:cxn>
                <a:cxn ang="T14">
                  <a:pos x="T4" y="T5"/>
                </a:cxn>
                <a:cxn ang="T15">
                  <a:pos x="T6" y="T7"/>
                </a:cxn>
                <a:cxn ang="T16">
                  <a:pos x="T8" y="T9"/>
                </a:cxn>
                <a:cxn ang="T17">
                  <a:pos x="T10" y="T11"/>
                </a:cxn>
              </a:cxnLst>
              <a:rect l="T18" t="T19" r="T20" b="T21"/>
              <a:pathLst>
                <a:path w="120000" h="120000" extrusionOk="0">
                  <a:moveTo>
                    <a:pt x="120000" y="0"/>
                  </a:moveTo>
                  <a:lnTo>
                    <a:pt x="120000" y="104424"/>
                  </a:lnTo>
                  <a:lnTo>
                    <a:pt x="61538" y="120000"/>
                  </a:lnTo>
                  <a:lnTo>
                    <a:pt x="0" y="104424"/>
                  </a:lnTo>
                  <a:lnTo>
                    <a:pt x="0" y="0"/>
                  </a:lnTo>
                  <a:lnTo>
                    <a:pt x="120000" y="0"/>
                  </a:lnTo>
                  <a:close/>
                </a:path>
              </a:pathLst>
            </a:custGeom>
            <a:solidFill>
              <a:srgbClr val="C6C8C9"/>
            </a:solidFill>
            <a:ln w="9525">
              <a:noFill/>
              <a:round/>
              <a:headEnd/>
              <a:tailEnd/>
            </a:ln>
          </p:spPr>
          <p:txBody>
            <a:bodyPr lIns="68569" tIns="34275" rIns="68569" bIns="34275"/>
            <a:lstStyle/>
            <a:p>
              <a:endParaRPr lang="en-US" sz="1425"/>
            </a:p>
          </p:txBody>
        </p:sp>
      </p:grpSp>
      <p:grpSp>
        <p:nvGrpSpPr>
          <p:cNvPr id="80914" name="Shape 706"/>
          <p:cNvGrpSpPr>
            <a:grpSpLocks/>
          </p:cNvGrpSpPr>
          <p:nvPr/>
        </p:nvGrpSpPr>
        <p:grpSpPr bwMode="auto">
          <a:xfrm>
            <a:off x="747714" y="3378994"/>
            <a:ext cx="229790" cy="273844"/>
            <a:chOff x="490537" y="857250"/>
            <a:chExt cx="1552575" cy="1852612"/>
          </a:xfrm>
        </p:grpSpPr>
        <p:sp>
          <p:nvSpPr>
            <p:cNvPr id="80989" name="Shape 707"/>
            <p:cNvSpPr>
              <a:spLocks/>
            </p:cNvSpPr>
            <p:nvPr/>
          </p:nvSpPr>
          <p:spPr bwMode="auto">
            <a:xfrm>
              <a:off x="1311275" y="857250"/>
              <a:ext cx="731838" cy="731838"/>
            </a:xfrm>
            <a:custGeom>
              <a:avLst/>
              <a:gdLst>
                <a:gd name="T0" fmla="*/ 80615 w 120000"/>
                <a:gd name="T1" fmla="*/ 17230 h 120000"/>
                <a:gd name="T2" fmla="*/ 79384 w 120000"/>
                <a:gd name="T3" fmla="*/ 16615 h 120000"/>
                <a:gd name="T4" fmla="*/ 71384 w 120000"/>
                <a:gd name="T5" fmla="*/ 14153 h 120000"/>
                <a:gd name="T6" fmla="*/ 70153 w 120000"/>
                <a:gd name="T7" fmla="*/ 13538 h 120000"/>
                <a:gd name="T8" fmla="*/ 65230 w 120000"/>
                <a:gd name="T9" fmla="*/ 0 h 120000"/>
                <a:gd name="T10" fmla="*/ 47384 w 120000"/>
                <a:gd name="T11" fmla="*/ 1230 h 120000"/>
                <a:gd name="T12" fmla="*/ 44307 w 120000"/>
                <a:gd name="T13" fmla="*/ 15384 h 120000"/>
                <a:gd name="T14" fmla="*/ 43076 w 120000"/>
                <a:gd name="T15" fmla="*/ 16000 h 120000"/>
                <a:gd name="T16" fmla="*/ 35692 w 120000"/>
                <a:gd name="T17" fmla="*/ 19692 h 120000"/>
                <a:gd name="T18" fmla="*/ 34461 w 120000"/>
                <a:gd name="T19" fmla="*/ 20307 h 120000"/>
                <a:gd name="T20" fmla="*/ 20923 w 120000"/>
                <a:gd name="T21" fmla="*/ 14153 h 120000"/>
                <a:gd name="T22" fmla="*/ 9230 w 120000"/>
                <a:gd name="T23" fmla="*/ 27692 h 120000"/>
                <a:gd name="T24" fmla="*/ 17230 w 120000"/>
                <a:gd name="T25" fmla="*/ 40000 h 120000"/>
                <a:gd name="T26" fmla="*/ 14153 w 120000"/>
                <a:gd name="T27" fmla="*/ 49846 h 120000"/>
                <a:gd name="T28" fmla="*/ 0 w 120000"/>
                <a:gd name="T29" fmla="*/ 54769 h 120000"/>
                <a:gd name="T30" fmla="*/ 1230 w 120000"/>
                <a:gd name="T31" fmla="*/ 72615 h 120000"/>
                <a:gd name="T32" fmla="*/ 16000 w 120000"/>
                <a:gd name="T33" fmla="*/ 75692 h 120000"/>
                <a:gd name="T34" fmla="*/ 16000 w 120000"/>
                <a:gd name="T35" fmla="*/ 76923 h 120000"/>
                <a:gd name="T36" fmla="*/ 19076 w 120000"/>
                <a:gd name="T37" fmla="*/ 83692 h 120000"/>
                <a:gd name="T38" fmla="*/ 20307 w 120000"/>
                <a:gd name="T39" fmla="*/ 84923 h 120000"/>
                <a:gd name="T40" fmla="*/ 14153 w 120000"/>
                <a:gd name="T41" fmla="*/ 98461 h 120000"/>
                <a:gd name="T42" fmla="*/ 27076 w 120000"/>
                <a:gd name="T43" fmla="*/ 110153 h 120000"/>
                <a:gd name="T44" fmla="*/ 39384 w 120000"/>
                <a:gd name="T45" fmla="*/ 102769 h 120000"/>
                <a:gd name="T46" fmla="*/ 40615 w 120000"/>
                <a:gd name="T47" fmla="*/ 103384 h 120000"/>
                <a:gd name="T48" fmla="*/ 48615 w 120000"/>
                <a:gd name="T49" fmla="*/ 105846 h 120000"/>
                <a:gd name="T50" fmla="*/ 49846 w 120000"/>
                <a:gd name="T51" fmla="*/ 106461 h 120000"/>
                <a:gd name="T52" fmla="*/ 54769 w 120000"/>
                <a:gd name="T53" fmla="*/ 120000 h 120000"/>
                <a:gd name="T54" fmla="*/ 72615 w 120000"/>
                <a:gd name="T55" fmla="*/ 118769 h 120000"/>
                <a:gd name="T56" fmla="*/ 75692 w 120000"/>
                <a:gd name="T57" fmla="*/ 105230 h 120000"/>
                <a:gd name="T58" fmla="*/ 76923 w 120000"/>
                <a:gd name="T59" fmla="*/ 104615 h 120000"/>
                <a:gd name="T60" fmla="*/ 84923 w 120000"/>
                <a:gd name="T61" fmla="*/ 100923 h 120000"/>
                <a:gd name="T62" fmla="*/ 86153 w 120000"/>
                <a:gd name="T63" fmla="*/ 99692 h 120000"/>
                <a:gd name="T64" fmla="*/ 99076 w 120000"/>
                <a:gd name="T65" fmla="*/ 105846 h 120000"/>
                <a:gd name="T66" fmla="*/ 110769 w 120000"/>
                <a:gd name="T67" fmla="*/ 92307 h 120000"/>
                <a:gd name="T68" fmla="*/ 103384 w 120000"/>
                <a:gd name="T69" fmla="*/ 80615 h 120000"/>
                <a:gd name="T70" fmla="*/ 104000 w 120000"/>
                <a:gd name="T71" fmla="*/ 79384 h 120000"/>
                <a:gd name="T72" fmla="*/ 106461 w 120000"/>
                <a:gd name="T73" fmla="*/ 71384 h 120000"/>
                <a:gd name="T74" fmla="*/ 107076 w 120000"/>
                <a:gd name="T75" fmla="*/ 69538 h 120000"/>
                <a:gd name="T76" fmla="*/ 120000 w 120000"/>
                <a:gd name="T77" fmla="*/ 65230 h 120000"/>
                <a:gd name="T78" fmla="*/ 118769 w 120000"/>
                <a:gd name="T79" fmla="*/ 47384 h 120000"/>
                <a:gd name="T80" fmla="*/ 105230 w 120000"/>
                <a:gd name="T81" fmla="*/ 44307 h 120000"/>
                <a:gd name="T82" fmla="*/ 104615 w 120000"/>
                <a:gd name="T83" fmla="*/ 43076 h 120000"/>
                <a:gd name="T84" fmla="*/ 100923 w 120000"/>
                <a:gd name="T85" fmla="*/ 35076 h 120000"/>
                <a:gd name="T86" fmla="*/ 100307 w 120000"/>
                <a:gd name="T87" fmla="*/ 33846 h 120000"/>
                <a:gd name="T88" fmla="*/ 106461 w 120000"/>
                <a:gd name="T89" fmla="*/ 21538 h 120000"/>
                <a:gd name="T90" fmla="*/ 92923 w 120000"/>
                <a:gd name="T91" fmla="*/ 9846 h 120000"/>
                <a:gd name="T92" fmla="*/ 80615 w 120000"/>
                <a:gd name="T93" fmla="*/ 17230 h 120000"/>
                <a:gd name="T94" fmla="*/ 84307 w 120000"/>
                <a:gd name="T95" fmla="*/ 58461 h 120000"/>
                <a:gd name="T96" fmla="*/ 62153 w 120000"/>
                <a:gd name="T97" fmla="*/ 83692 h 120000"/>
                <a:gd name="T98" fmla="*/ 36923 w 120000"/>
                <a:gd name="T99" fmla="*/ 61538 h 120000"/>
                <a:gd name="T100" fmla="*/ 59076 w 120000"/>
                <a:gd name="T101" fmla="*/ 36307 h 120000"/>
                <a:gd name="T102" fmla="*/ 84307 w 120000"/>
                <a:gd name="T103" fmla="*/ 58461 h 12000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20000"/>
                <a:gd name="T157" fmla="*/ 0 h 120000"/>
                <a:gd name="T158" fmla="*/ 120000 w 120000"/>
                <a:gd name="T159" fmla="*/ 120000 h 12000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20000" h="120000" extrusionOk="0">
                  <a:moveTo>
                    <a:pt x="80615" y="17230"/>
                  </a:moveTo>
                  <a:cubicBezTo>
                    <a:pt x="79384" y="16615"/>
                    <a:pt x="79384" y="16615"/>
                    <a:pt x="79384" y="16615"/>
                  </a:cubicBezTo>
                  <a:cubicBezTo>
                    <a:pt x="76923" y="15384"/>
                    <a:pt x="74461" y="14769"/>
                    <a:pt x="71384" y="14153"/>
                  </a:cubicBezTo>
                  <a:cubicBezTo>
                    <a:pt x="70769" y="13538"/>
                    <a:pt x="70769" y="13538"/>
                    <a:pt x="70153" y="13538"/>
                  </a:cubicBezTo>
                  <a:cubicBezTo>
                    <a:pt x="65230" y="0"/>
                    <a:pt x="65230" y="0"/>
                    <a:pt x="65230" y="0"/>
                  </a:cubicBezTo>
                  <a:cubicBezTo>
                    <a:pt x="47384" y="1230"/>
                    <a:pt x="47384" y="1230"/>
                    <a:pt x="47384" y="1230"/>
                  </a:cubicBezTo>
                  <a:cubicBezTo>
                    <a:pt x="44307" y="15384"/>
                    <a:pt x="44307" y="15384"/>
                    <a:pt x="44307" y="15384"/>
                  </a:cubicBezTo>
                  <a:cubicBezTo>
                    <a:pt x="43692" y="15384"/>
                    <a:pt x="43076" y="16000"/>
                    <a:pt x="43076" y="16000"/>
                  </a:cubicBezTo>
                  <a:cubicBezTo>
                    <a:pt x="40000" y="17230"/>
                    <a:pt x="38153" y="18461"/>
                    <a:pt x="35692" y="19692"/>
                  </a:cubicBezTo>
                  <a:cubicBezTo>
                    <a:pt x="35076" y="19692"/>
                    <a:pt x="35076" y="20307"/>
                    <a:pt x="34461" y="20307"/>
                  </a:cubicBezTo>
                  <a:cubicBezTo>
                    <a:pt x="20923" y="14153"/>
                    <a:pt x="20923" y="14153"/>
                    <a:pt x="20923" y="14153"/>
                  </a:cubicBezTo>
                  <a:cubicBezTo>
                    <a:pt x="9230" y="27692"/>
                    <a:pt x="9230" y="27692"/>
                    <a:pt x="9230" y="27692"/>
                  </a:cubicBezTo>
                  <a:cubicBezTo>
                    <a:pt x="17230" y="40000"/>
                    <a:pt x="17230" y="40000"/>
                    <a:pt x="17230" y="40000"/>
                  </a:cubicBezTo>
                  <a:cubicBezTo>
                    <a:pt x="16000" y="43076"/>
                    <a:pt x="14769" y="46153"/>
                    <a:pt x="14153" y="49846"/>
                  </a:cubicBezTo>
                  <a:cubicBezTo>
                    <a:pt x="0" y="54769"/>
                    <a:pt x="0" y="54769"/>
                    <a:pt x="0" y="54769"/>
                  </a:cubicBezTo>
                  <a:cubicBezTo>
                    <a:pt x="1230" y="72615"/>
                    <a:pt x="1230" y="72615"/>
                    <a:pt x="1230" y="72615"/>
                  </a:cubicBezTo>
                  <a:cubicBezTo>
                    <a:pt x="16000" y="75692"/>
                    <a:pt x="16000" y="75692"/>
                    <a:pt x="16000" y="75692"/>
                  </a:cubicBezTo>
                  <a:cubicBezTo>
                    <a:pt x="16000" y="76307"/>
                    <a:pt x="16000" y="76923"/>
                    <a:pt x="16000" y="76923"/>
                  </a:cubicBezTo>
                  <a:cubicBezTo>
                    <a:pt x="17230" y="79384"/>
                    <a:pt x="17846" y="81846"/>
                    <a:pt x="19076" y="83692"/>
                  </a:cubicBezTo>
                  <a:cubicBezTo>
                    <a:pt x="19692" y="84307"/>
                    <a:pt x="19692" y="84923"/>
                    <a:pt x="20307" y="84923"/>
                  </a:cubicBezTo>
                  <a:cubicBezTo>
                    <a:pt x="14153" y="98461"/>
                    <a:pt x="14153" y="98461"/>
                    <a:pt x="14153" y="98461"/>
                  </a:cubicBezTo>
                  <a:cubicBezTo>
                    <a:pt x="27076" y="110153"/>
                    <a:pt x="27076" y="110153"/>
                    <a:pt x="27076" y="110153"/>
                  </a:cubicBezTo>
                  <a:cubicBezTo>
                    <a:pt x="39384" y="102769"/>
                    <a:pt x="39384" y="102769"/>
                    <a:pt x="39384" y="102769"/>
                  </a:cubicBezTo>
                  <a:cubicBezTo>
                    <a:pt x="40000" y="102769"/>
                    <a:pt x="40000" y="102769"/>
                    <a:pt x="40615" y="103384"/>
                  </a:cubicBezTo>
                  <a:cubicBezTo>
                    <a:pt x="43076" y="104615"/>
                    <a:pt x="45538" y="105230"/>
                    <a:pt x="48615" y="105846"/>
                  </a:cubicBezTo>
                  <a:cubicBezTo>
                    <a:pt x="49230" y="106461"/>
                    <a:pt x="49230" y="106461"/>
                    <a:pt x="49846" y="106461"/>
                  </a:cubicBezTo>
                  <a:cubicBezTo>
                    <a:pt x="54769" y="120000"/>
                    <a:pt x="54769" y="120000"/>
                    <a:pt x="54769" y="120000"/>
                  </a:cubicBezTo>
                  <a:cubicBezTo>
                    <a:pt x="72615" y="118769"/>
                    <a:pt x="72615" y="118769"/>
                    <a:pt x="72615" y="118769"/>
                  </a:cubicBezTo>
                  <a:cubicBezTo>
                    <a:pt x="75692" y="105230"/>
                    <a:pt x="75692" y="105230"/>
                    <a:pt x="75692" y="105230"/>
                  </a:cubicBezTo>
                  <a:cubicBezTo>
                    <a:pt x="76307" y="105230"/>
                    <a:pt x="76307" y="104615"/>
                    <a:pt x="76923" y="104615"/>
                  </a:cubicBezTo>
                  <a:cubicBezTo>
                    <a:pt x="80000" y="103384"/>
                    <a:pt x="82461" y="102153"/>
                    <a:pt x="84923" y="100923"/>
                  </a:cubicBezTo>
                  <a:cubicBezTo>
                    <a:pt x="85538" y="100307"/>
                    <a:pt x="86153" y="100307"/>
                    <a:pt x="86153" y="99692"/>
                  </a:cubicBezTo>
                  <a:cubicBezTo>
                    <a:pt x="99076" y="105846"/>
                    <a:pt x="99076" y="105846"/>
                    <a:pt x="99076" y="105846"/>
                  </a:cubicBezTo>
                  <a:cubicBezTo>
                    <a:pt x="110769" y="92307"/>
                    <a:pt x="110769" y="92307"/>
                    <a:pt x="110769" y="92307"/>
                  </a:cubicBezTo>
                  <a:cubicBezTo>
                    <a:pt x="103384" y="80615"/>
                    <a:pt x="103384" y="80615"/>
                    <a:pt x="103384" y="80615"/>
                  </a:cubicBezTo>
                  <a:cubicBezTo>
                    <a:pt x="103384" y="80000"/>
                    <a:pt x="104000" y="80000"/>
                    <a:pt x="104000" y="79384"/>
                  </a:cubicBezTo>
                  <a:cubicBezTo>
                    <a:pt x="105230" y="76923"/>
                    <a:pt x="105846" y="73846"/>
                    <a:pt x="106461" y="71384"/>
                  </a:cubicBezTo>
                  <a:cubicBezTo>
                    <a:pt x="107076" y="70769"/>
                    <a:pt x="107076" y="70153"/>
                    <a:pt x="107076" y="69538"/>
                  </a:cubicBezTo>
                  <a:cubicBezTo>
                    <a:pt x="120000" y="65230"/>
                    <a:pt x="120000" y="65230"/>
                    <a:pt x="120000" y="65230"/>
                  </a:cubicBezTo>
                  <a:cubicBezTo>
                    <a:pt x="118769" y="47384"/>
                    <a:pt x="118769" y="47384"/>
                    <a:pt x="118769" y="47384"/>
                  </a:cubicBezTo>
                  <a:cubicBezTo>
                    <a:pt x="105230" y="44307"/>
                    <a:pt x="105230" y="44307"/>
                    <a:pt x="105230" y="44307"/>
                  </a:cubicBezTo>
                  <a:cubicBezTo>
                    <a:pt x="105230" y="43692"/>
                    <a:pt x="104615" y="43076"/>
                    <a:pt x="104615" y="43076"/>
                  </a:cubicBezTo>
                  <a:cubicBezTo>
                    <a:pt x="104000" y="40000"/>
                    <a:pt x="102153" y="37538"/>
                    <a:pt x="100923" y="35076"/>
                  </a:cubicBezTo>
                  <a:cubicBezTo>
                    <a:pt x="100923" y="35076"/>
                    <a:pt x="100307" y="34461"/>
                    <a:pt x="100307" y="33846"/>
                  </a:cubicBezTo>
                  <a:cubicBezTo>
                    <a:pt x="106461" y="21538"/>
                    <a:pt x="106461" y="21538"/>
                    <a:pt x="106461" y="21538"/>
                  </a:cubicBezTo>
                  <a:cubicBezTo>
                    <a:pt x="92923" y="9846"/>
                    <a:pt x="92923" y="9846"/>
                    <a:pt x="92923" y="9846"/>
                  </a:cubicBezTo>
                  <a:lnTo>
                    <a:pt x="80615" y="17230"/>
                  </a:lnTo>
                  <a:close/>
                  <a:moveTo>
                    <a:pt x="84307" y="58461"/>
                  </a:moveTo>
                  <a:cubicBezTo>
                    <a:pt x="84923" y="72000"/>
                    <a:pt x="75076" y="83076"/>
                    <a:pt x="62153" y="83692"/>
                  </a:cubicBezTo>
                  <a:cubicBezTo>
                    <a:pt x="48615" y="84923"/>
                    <a:pt x="37538" y="74461"/>
                    <a:pt x="36923" y="61538"/>
                  </a:cubicBezTo>
                  <a:cubicBezTo>
                    <a:pt x="35692" y="48615"/>
                    <a:pt x="46153" y="36923"/>
                    <a:pt x="59076" y="36307"/>
                  </a:cubicBezTo>
                  <a:cubicBezTo>
                    <a:pt x="72000" y="35692"/>
                    <a:pt x="83692" y="45538"/>
                    <a:pt x="84307" y="58461"/>
                  </a:cubicBezTo>
                  <a:close/>
                </a:path>
              </a:pathLst>
            </a:custGeom>
            <a:solidFill>
              <a:srgbClr val="C6C8C9"/>
            </a:solidFill>
            <a:ln w="9525">
              <a:noFill/>
              <a:round/>
              <a:headEnd/>
              <a:tailEnd/>
            </a:ln>
          </p:spPr>
          <p:txBody>
            <a:bodyPr lIns="68569" tIns="34275" rIns="68569" bIns="34275"/>
            <a:lstStyle/>
            <a:p>
              <a:endParaRPr lang="en-US" sz="1425"/>
            </a:p>
          </p:txBody>
        </p:sp>
        <p:sp>
          <p:nvSpPr>
            <p:cNvPr id="80990" name="Shape 708"/>
            <p:cNvSpPr>
              <a:spLocks/>
            </p:cNvSpPr>
            <p:nvPr/>
          </p:nvSpPr>
          <p:spPr bwMode="auto">
            <a:xfrm>
              <a:off x="1484312" y="2178050"/>
              <a:ext cx="531812" cy="531812"/>
            </a:xfrm>
            <a:custGeom>
              <a:avLst/>
              <a:gdLst>
                <a:gd name="T0" fmla="*/ 71830 w 120000"/>
                <a:gd name="T1" fmla="*/ 12676 h 120000"/>
                <a:gd name="T2" fmla="*/ 62535 w 120000"/>
                <a:gd name="T3" fmla="*/ 11830 h 120000"/>
                <a:gd name="T4" fmla="*/ 54084 w 120000"/>
                <a:gd name="T5" fmla="*/ 0 h 120000"/>
                <a:gd name="T6" fmla="*/ 34647 w 120000"/>
                <a:gd name="T7" fmla="*/ 5070 h 120000"/>
                <a:gd name="T8" fmla="*/ 34647 w 120000"/>
                <a:gd name="T9" fmla="*/ 18591 h 120000"/>
                <a:gd name="T10" fmla="*/ 28732 w 120000"/>
                <a:gd name="T11" fmla="*/ 22816 h 120000"/>
                <a:gd name="T12" fmla="*/ 14366 w 120000"/>
                <a:gd name="T13" fmla="*/ 20281 h 120000"/>
                <a:gd name="T14" fmla="*/ 4225 w 120000"/>
                <a:gd name="T15" fmla="*/ 37183 h 120000"/>
                <a:gd name="T16" fmla="*/ 13521 w 120000"/>
                <a:gd name="T17" fmla="*/ 47323 h 120000"/>
                <a:gd name="T18" fmla="*/ 11830 w 120000"/>
                <a:gd name="T19" fmla="*/ 56619 h 120000"/>
                <a:gd name="T20" fmla="*/ 0 w 120000"/>
                <a:gd name="T21" fmla="*/ 64225 h 120000"/>
                <a:gd name="T22" fmla="*/ 5070 w 120000"/>
                <a:gd name="T23" fmla="*/ 83661 h 120000"/>
                <a:gd name="T24" fmla="*/ 18591 w 120000"/>
                <a:gd name="T25" fmla="*/ 84507 h 120000"/>
                <a:gd name="T26" fmla="*/ 23661 w 120000"/>
                <a:gd name="T27" fmla="*/ 91267 h 120000"/>
                <a:gd name="T28" fmla="*/ 20281 w 120000"/>
                <a:gd name="T29" fmla="*/ 105633 h 120000"/>
                <a:gd name="T30" fmla="*/ 38028 w 120000"/>
                <a:gd name="T31" fmla="*/ 115774 h 120000"/>
                <a:gd name="T32" fmla="*/ 48169 w 120000"/>
                <a:gd name="T33" fmla="*/ 106478 h 120000"/>
                <a:gd name="T34" fmla="*/ 57464 w 120000"/>
                <a:gd name="T35" fmla="*/ 108169 h 120000"/>
                <a:gd name="T36" fmla="*/ 65070 w 120000"/>
                <a:gd name="T37" fmla="*/ 120000 h 120000"/>
                <a:gd name="T38" fmla="*/ 84507 w 120000"/>
                <a:gd name="T39" fmla="*/ 114084 h 120000"/>
                <a:gd name="T40" fmla="*/ 85352 w 120000"/>
                <a:gd name="T41" fmla="*/ 100563 h 120000"/>
                <a:gd name="T42" fmla="*/ 91267 w 120000"/>
                <a:gd name="T43" fmla="*/ 96338 h 120000"/>
                <a:gd name="T44" fmla="*/ 104788 w 120000"/>
                <a:gd name="T45" fmla="*/ 99718 h 120000"/>
                <a:gd name="T46" fmla="*/ 115774 w 120000"/>
                <a:gd name="T47" fmla="*/ 81971 h 120000"/>
                <a:gd name="T48" fmla="*/ 106478 w 120000"/>
                <a:gd name="T49" fmla="*/ 71830 h 120000"/>
                <a:gd name="T50" fmla="*/ 108169 w 120000"/>
                <a:gd name="T51" fmla="*/ 63380 h 120000"/>
                <a:gd name="T52" fmla="*/ 120000 w 120000"/>
                <a:gd name="T53" fmla="*/ 55774 h 120000"/>
                <a:gd name="T54" fmla="*/ 114929 w 120000"/>
                <a:gd name="T55" fmla="*/ 36338 h 120000"/>
                <a:gd name="T56" fmla="*/ 101408 w 120000"/>
                <a:gd name="T57" fmla="*/ 35492 h 120000"/>
                <a:gd name="T58" fmla="*/ 96338 w 120000"/>
                <a:gd name="T59" fmla="*/ 27887 h 120000"/>
                <a:gd name="T60" fmla="*/ 98873 w 120000"/>
                <a:gd name="T61" fmla="*/ 14366 h 120000"/>
                <a:gd name="T62" fmla="*/ 81971 w 120000"/>
                <a:gd name="T63" fmla="*/ 4225 h 120000"/>
                <a:gd name="T64" fmla="*/ 71830 w 120000"/>
                <a:gd name="T65" fmla="*/ 12676 h 120000"/>
                <a:gd name="T66" fmla="*/ 82816 w 120000"/>
                <a:gd name="T67" fmla="*/ 68450 h 120000"/>
                <a:gd name="T68" fmla="*/ 49859 w 120000"/>
                <a:gd name="T69" fmla="*/ 81971 h 120000"/>
                <a:gd name="T70" fmla="*/ 36338 w 120000"/>
                <a:gd name="T71" fmla="*/ 49014 h 120000"/>
                <a:gd name="T72" fmla="*/ 69295 w 120000"/>
                <a:gd name="T73" fmla="*/ 35492 h 120000"/>
                <a:gd name="T74" fmla="*/ 82816 w 120000"/>
                <a:gd name="T75" fmla="*/ 68450 h 12000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0000"/>
                <a:gd name="T115" fmla="*/ 0 h 120000"/>
                <a:gd name="T116" fmla="*/ 120000 w 120000"/>
                <a:gd name="T117" fmla="*/ 120000 h 12000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0000" h="120000" extrusionOk="0">
                  <a:moveTo>
                    <a:pt x="71830" y="12676"/>
                  </a:moveTo>
                  <a:cubicBezTo>
                    <a:pt x="68450" y="11830"/>
                    <a:pt x="65070" y="11830"/>
                    <a:pt x="62535" y="11830"/>
                  </a:cubicBezTo>
                  <a:cubicBezTo>
                    <a:pt x="54084" y="0"/>
                    <a:pt x="54084" y="0"/>
                    <a:pt x="54084" y="0"/>
                  </a:cubicBezTo>
                  <a:cubicBezTo>
                    <a:pt x="34647" y="5070"/>
                    <a:pt x="34647" y="5070"/>
                    <a:pt x="34647" y="5070"/>
                  </a:cubicBezTo>
                  <a:cubicBezTo>
                    <a:pt x="34647" y="18591"/>
                    <a:pt x="34647" y="18591"/>
                    <a:pt x="34647" y="18591"/>
                  </a:cubicBezTo>
                  <a:cubicBezTo>
                    <a:pt x="32112" y="20281"/>
                    <a:pt x="30422" y="21971"/>
                    <a:pt x="28732" y="22816"/>
                  </a:cubicBezTo>
                  <a:cubicBezTo>
                    <a:pt x="14366" y="20281"/>
                    <a:pt x="14366" y="20281"/>
                    <a:pt x="14366" y="20281"/>
                  </a:cubicBezTo>
                  <a:cubicBezTo>
                    <a:pt x="4225" y="37183"/>
                    <a:pt x="4225" y="37183"/>
                    <a:pt x="4225" y="37183"/>
                  </a:cubicBezTo>
                  <a:cubicBezTo>
                    <a:pt x="13521" y="47323"/>
                    <a:pt x="13521" y="47323"/>
                    <a:pt x="13521" y="47323"/>
                  </a:cubicBezTo>
                  <a:cubicBezTo>
                    <a:pt x="12676" y="50704"/>
                    <a:pt x="11830" y="53239"/>
                    <a:pt x="11830" y="56619"/>
                  </a:cubicBezTo>
                  <a:cubicBezTo>
                    <a:pt x="0" y="64225"/>
                    <a:pt x="0" y="64225"/>
                    <a:pt x="0" y="64225"/>
                  </a:cubicBezTo>
                  <a:cubicBezTo>
                    <a:pt x="5070" y="83661"/>
                    <a:pt x="5070" y="83661"/>
                    <a:pt x="5070" y="83661"/>
                  </a:cubicBezTo>
                  <a:cubicBezTo>
                    <a:pt x="18591" y="84507"/>
                    <a:pt x="18591" y="84507"/>
                    <a:pt x="18591" y="84507"/>
                  </a:cubicBezTo>
                  <a:cubicBezTo>
                    <a:pt x="19436" y="87042"/>
                    <a:pt x="21971" y="89577"/>
                    <a:pt x="23661" y="91267"/>
                  </a:cubicBezTo>
                  <a:cubicBezTo>
                    <a:pt x="20281" y="105633"/>
                    <a:pt x="20281" y="105633"/>
                    <a:pt x="20281" y="105633"/>
                  </a:cubicBezTo>
                  <a:cubicBezTo>
                    <a:pt x="38028" y="115774"/>
                    <a:pt x="38028" y="115774"/>
                    <a:pt x="38028" y="115774"/>
                  </a:cubicBezTo>
                  <a:cubicBezTo>
                    <a:pt x="48169" y="106478"/>
                    <a:pt x="48169" y="106478"/>
                    <a:pt x="48169" y="106478"/>
                  </a:cubicBezTo>
                  <a:cubicBezTo>
                    <a:pt x="51549" y="107323"/>
                    <a:pt x="54084" y="108169"/>
                    <a:pt x="57464" y="108169"/>
                  </a:cubicBezTo>
                  <a:cubicBezTo>
                    <a:pt x="65070" y="120000"/>
                    <a:pt x="65070" y="120000"/>
                    <a:pt x="65070" y="120000"/>
                  </a:cubicBezTo>
                  <a:cubicBezTo>
                    <a:pt x="84507" y="114084"/>
                    <a:pt x="84507" y="114084"/>
                    <a:pt x="84507" y="114084"/>
                  </a:cubicBezTo>
                  <a:cubicBezTo>
                    <a:pt x="85352" y="100563"/>
                    <a:pt x="85352" y="100563"/>
                    <a:pt x="85352" y="100563"/>
                  </a:cubicBezTo>
                  <a:cubicBezTo>
                    <a:pt x="87887" y="99718"/>
                    <a:pt x="89577" y="98028"/>
                    <a:pt x="91267" y="96338"/>
                  </a:cubicBezTo>
                  <a:cubicBezTo>
                    <a:pt x="104788" y="99718"/>
                    <a:pt x="104788" y="99718"/>
                    <a:pt x="104788" y="99718"/>
                  </a:cubicBezTo>
                  <a:cubicBezTo>
                    <a:pt x="115774" y="81971"/>
                    <a:pt x="115774" y="81971"/>
                    <a:pt x="115774" y="81971"/>
                  </a:cubicBezTo>
                  <a:cubicBezTo>
                    <a:pt x="106478" y="71830"/>
                    <a:pt x="106478" y="71830"/>
                    <a:pt x="106478" y="71830"/>
                  </a:cubicBezTo>
                  <a:cubicBezTo>
                    <a:pt x="107323" y="69295"/>
                    <a:pt x="108169" y="65915"/>
                    <a:pt x="108169" y="63380"/>
                  </a:cubicBezTo>
                  <a:cubicBezTo>
                    <a:pt x="120000" y="55774"/>
                    <a:pt x="120000" y="55774"/>
                    <a:pt x="120000" y="55774"/>
                  </a:cubicBezTo>
                  <a:cubicBezTo>
                    <a:pt x="114929" y="36338"/>
                    <a:pt x="114929" y="36338"/>
                    <a:pt x="114929" y="36338"/>
                  </a:cubicBezTo>
                  <a:cubicBezTo>
                    <a:pt x="101408" y="35492"/>
                    <a:pt x="101408" y="35492"/>
                    <a:pt x="101408" y="35492"/>
                  </a:cubicBezTo>
                  <a:cubicBezTo>
                    <a:pt x="99718" y="32957"/>
                    <a:pt x="98028" y="30422"/>
                    <a:pt x="96338" y="27887"/>
                  </a:cubicBezTo>
                  <a:cubicBezTo>
                    <a:pt x="98873" y="14366"/>
                    <a:pt x="98873" y="14366"/>
                    <a:pt x="98873" y="14366"/>
                  </a:cubicBezTo>
                  <a:cubicBezTo>
                    <a:pt x="81971" y="4225"/>
                    <a:pt x="81971" y="4225"/>
                    <a:pt x="81971" y="4225"/>
                  </a:cubicBezTo>
                  <a:lnTo>
                    <a:pt x="71830" y="12676"/>
                  </a:lnTo>
                  <a:close/>
                  <a:moveTo>
                    <a:pt x="82816" y="68450"/>
                  </a:moveTo>
                  <a:cubicBezTo>
                    <a:pt x="76901" y="81971"/>
                    <a:pt x="62535" y="87887"/>
                    <a:pt x="49859" y="81971"/>
                  </a:cubicBezTo>
                  <a:cubicBezTo>
                    <a:pt x="36338" y="76901"/>
                    <a:pt x="30422" y="62535"/>
                    <a:pt x="36338" y="49014"/>
                  </a:cubicBezTo>
                  <a:cubicBezTo>
                    <a:pt x="41408" y="36338"/>
                    <a:pt x="56619" y="30422"/>
                    <a:pt x="69295" y="35492"/>
                  </a:cubicBezTo>
                  <a:cubicBezTo>
                    <a:pt x="81971" y="41408"/>
                    <a:pt x="87887" y="55774"/>
                    <a:pt x="82816" y="68450"/>
                  </a:cubicBezTo>
                  <a:close/>
                </a:path>
              </a:pathLst>
            </a:custGeom>
            <a:solidFill>
              <a:srgbClr val="C6C8C9"/>
            </a:solidFill>
            <a:ln w="9525">
              <a:noFill/>
              <a:round/>
              <a:headEnd/>
              <a:tailEnd/>
            </a:ln>
          </p:spPr>
          <p:txBody>
            <a:bodyPr lIns="68569" tIns="34275" rIns="68569" bIns="34275"/>
            <a:lstStyle/>
            <a:p>
              <a:endParaRPr lang="en-US" sz="1425"/>
            </a:p>
          </p:txBody>
        </p:sp>
        <p:sp>
          <p:nvSpPr>
            <p:cNvPr id="80991" name="Shape 709"/>
            <p:cNvSpPr>
              <a:spLocks/>
            </p:cNvSpPr>
            <p:nvPr/>
          </p:nvSpPr>
          <p:spPr bwMode="auto">
            <a:xfrm>
              <a:off x="490537" y="1352550"/>
              <a:ext cx="1147763" cy="1147763"/>
            </a:xfrm>
            <a:custGeom>
              <a:avLst/>
              <a:gdLst>
                <a:gd name="T0" fmla="*/ 87843 w 120000"/>
                <a:gd name="T1" fmla="*/ 20000 h 120000"/>
                <a:gd name="T2" fmla="*/ 87450 w 120000"/>
                <a:gd name="T3" fmla="*/ 5882 h 120000"/>
                <a:gd name="T4" fmla="*/ 67843 w 120000"/>
                <a:gd name="T5" fmla="*/ 0 h 120000"/>
                <a:gd name="T6" fmla="*/ 60000 w 120000"/>
                <a:gd name="T7" fmla="*/ 11372 h 120000"/>
                <a:gd name="T8" fmla="*/ 50196 w 120000"/>
                <a:gd name="T9" fmla="*/ 12156 h 120000"/>
                <a:gd name="T10" fmla="*/ 39607 w 120000"/>
                <a:gd name="T11" fmla="*/ 2352 h 120000"/>
                <a:gd name="T12" fmla="*/ 21960 w 120000"/>
                <a:gd name="T13" fmla="*/ 12549 h 120000"/>
                <a:gd name="T14" fmla="*/ 24705 w 120000"/>
                <a:gd name="T15" fmla="*/ 25882 h 120000"/>
                <a:gd name="T16" fmla="*/ 20000 w 120000"/>
                <a:gd name="T17" fmla="*/ 31764 h 120000"/>
                <a:gd name="T18" fmla="*/ 5882 w 120000"/>
                <a:gd name="T19" fmla="*/ 32156 h 120000"/>
                <a:gd name="T20" fmla="*/ 0 w 120000"/>
                <a:gd name="T21" fmla="*/ 51764 h 120000"/>
                <a:gd name="T22" fmla="*/ 10980 w 120000"/>
                <a:gd name="T23" fmla="*/ 59607 h 120000"/>
                <a:gd name="T24" fmla="*/ 11764 w 120000"/>
                <a:gd name="T25" fmla="*/ 68627 h 120000"/>
                <a:gd name="T26" fmla="*/ 1960 w 120000"/>
                <a:gd name="T27" fmla="*/ 78823 h 120000"/>
                <a:gd name="T28" fmla="*/ 11372 w 120000"/>
                <a:gd name="T29" fmla="*/ 96470 h 120000"/>
                <a:gd name="T30" fmla="*/ 25098 w 120000"/>
                <a:gd name="T31" fmla="*/ 94117 h 120000"/>
                <a:gd name="T32" fmla="*/ 31764 w 120000"/>
                <a:gd name="T33" fmla="*/ 100000 h 120000"/>
                <a:gd name="T34" fmla="*/ 32156 w 120000"/>
                <a:gd name="T35" fmla="*/ 114509 h 120000"/>
                <a:gd name="T36" fmla="*/ 51764 w 120000"/>
                <a:gd name="T37" fmla="*/ 120000 h 120000"/>
                <a:gd name="T38" fmla="*/ 59607 w 120000"/>
                <a:gd name="T39" fmla="*/ 109019 h 120000"/>
                <a:gd name="T40" fmla="*/ 69411 w 120000"/>
                <a:gd name="T41" fmla="*/ 107843 h 120000"/>
                <a:gd name="T42" fmla="*/ 80000 w 120000"/>
                <a:gd name="T43" fmla="*/ 117647 h 120000"/>
                <a:gd name="T44" fmla="*/ 97647 w 120000"/>
                <a:gd name="T45" fmla="*/ 107450 h 120000"/>
                <a:gd name="T46" fmla="*/ 94901 w 120000"/>
                <a:gd name="T47" fmla="*/ 94117 h 120000"/>
                <a:gd name="T48" fmla="*/ 99607 w 120000"/>
                <a:gd name="T49" fmla="*/ 88235 h 120000"/>
                <a:gd name="T50" fmla="*/ 114117 w 120000"/>
                <a:gd name="T51" fmla="*/ 87843 h 120000"/>
                <a:gd name="T52" fmla="*/ 120000 w 120000"/>
                <a:gd name="T53" fmla="*/ 68627 h 120000"/>
                <a:gd name="T54" fmla="*/ 108627 w 120000"/>
                <a:gd name="T55" fmla="*/ 60784 h 120000"/>
                <a:gd name="T56" fmla="*/ 107843 w 120000"/>
                <a:gd name="T57" fmla="*/ 51764 h 120000"/>
                <a:gd name="T58" fmla="*/ 118039 w 120000"/>
                <a:gd name="T59" fmla="*/ 41568 h 120000"/>
                <a:gd name="T60" fmla="*/ 108235 w 120000"/>
                <a:gd name="T61" fmla="*/ 23529 h 120000"/>
                <a:gd name="T62" fmla="*/ 94901 w 120000"/>
                <a:gd name="T63" fmla="*/ 25882 h 120000"/>
                <a:gd name="T64" fmla="*/ 87843 w 120000"/>
                <a:gd name="T65" fmla="*/ 20000 h 120000"/>
                <a:gd name="T66" fmla="*/ 84313 w 120000"/>
                <a:gd name="T67" fmla="*/ 63529 h 120000"/>
                <a:gd name="T68" fmla="*/ 55294 w 120000"/>
                <a:gd name="T69" fmla="*/ 84705 h 120000"/>
                <a:gd name="T70" fmla="*/ 33725 w 120000"/>
                <a:gd name="T71" fmla="*/ 55686 h 120000"/>
                <a:gd name="T72" fmla="*/ 63137 w 120000"/>
                <a:gd name="T73" fmla="*/ 34117 h 120000"/>
                <a:gd name="T74" fmla="*/ 84313 w 120000"/>
                <a:gd name="T75" fmla="*/ 63529 h 12000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0000"/>
                <a:gd name="T115" fmla="*/ 0 h 120000"/>
                <a:gd name="T116" fmla="*/ 120000 w 120000"/>
                <a:gd name="T117" fmla="*/ 120000 h 12000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0000" h="120000" extrusionOk="0">
                  <a:moveTo>
                    <a:pt x="87843" y="20000"/>
                  </a:moveTo>
                  <a:cubicBezTo>
                    <a:pt x="87450" y="5882"/>
                    <a:pt x="87450" y="5882"/>
                    <a:pt x="87450" y="5882"/>
                  </a:cubicBezTo>
                  <a:cubicBezTo>
                    <a:pt x="67843" y="0"/>
                    <a:pt x="67843" y="0"/>
                    <a:pt x="67843" y="0"/>
                  </a:cubicBezTo>
                  <a:cubicBezTo>
                    <a:pt x="60000" y="11372"/>
                    <a:pt x="60000" y="11372"/>
                    <a:pt x="60000" y="11372"/>
                  </a:cubicBezTo>
                  <a:cubicBezTo>
                    <a:pt x="56862" y="10980"/>
                    <a:pt x="53725" y="11372"/>
                    <a:pt x="50196" y="12156"/>
                  </a:cubicBezTo>
                  <a:cubicBezTo>
                    <a:pt x="39607" y="2352"/>
                    <a:pt x="39607" y="2352"/>
                    <a:pt x="39607" y="2352"/>
                  </a:cubicBezTo>
                  <a:cubicBezTo>
                    <a:pt x="21960" y="12549"/>
                    <a:pt x="21960" y="12549"/>
                    <a:pt x="21960" y="12549"/>
                  </a:cubicBezTo>
                  <a:cubicBezTo>
                    <a:pt x="24705" y="25882"/>
                    <a:pt x="24705" y="25882"/>
                    <a:pt x="24705" y="25882"/>
                  </a:cubicBezTo>
                  <a:cubicBezTo>
                    <a:pt x="23137" y="27843"/>
                    <a:pt x="21568" y="29803"/>
                    <a:pt x="20000" y="31764"/>
                  </a:cubicBezTo>
                  <a:cubicBezTo>
                    <a:pt x="5882" y="32156"/>
                    <a:pt x="5882" y="32156"/>
                    <a:pt x="5882" y="32156"/>
                  </a:cubicBezTo>
                  <a:cubicBezTo>
                    <a:pt x="0" y="51764"/>
                    <a:pt x="0" y="51764"/>
                    <a:pt x="0" y="51764"/>
                  </a:cubicBezTo>
                  <a:cubicBezTo>
                    <a:pt x="10980" y="59607"/>
                    <a:pt x="10980" y="59607"/>
                    <a:pt x="10980" y="59607"/>
                  </a:cubicBezTo>
                  <a:cubicBezTo>
                    <a:pt x="10980" y="62352"/>
                    <a:pt x="11372" y="65490"/>
                    <a:pt x="11764" y="68627"/>
                  </a:cubicBezTo>
                  <a:cubicBezTo>
                    <a:pt x="1960" y="78823"/>
                    <a:pt x="1960" y="78823"/>
                    <a:pt x="1960" y="78823"/>
                  </a:cubicBezTo>
                  <a:cubicBezTo>
                    <a:pt x="11372" y="96470"/>
                    <a:pt x="11372" y="96470"/>
                    <a:pt x="11372" y="96470"/>
                  </a:cubicBezTo>
                  <a:cubicBezTo>
                    <a:pt x="25098" y="94117"/>
                    <a:pt x="25098" y="94117"/>
                    <a:pt x="25098" y="94117"/>
                  </a:cubicBezTo>
                  <a:cubicBezTo>
                    <a:pt x="27058" y="96470"/>
                    <a:pt x="29411" y="98431"/>
                    <a:pt x="31764" y="100000"/>
                  </a:cubicBezTo>
                  <a:cubicBezTo>
                    <a:pt x="32156" y="114509"/>
                    <a:pt x="32156" y="114509"/>
                    <a:pt x="32156" y="114509"/>
                  </a:cubicBezTo>
                  <a:cubicBezTo>
                    <a:pt x="51764" y="120000"/>
                    <a:pt x="51764" y="120000"/>
                    <a:pt x="51764" y="120000"/>
                  </a:cubicBezTo>
                  <a:cubicBezTo>
                    <a:pt x="59607" y="109019"/>
                    <a:pt x="59607" y="109019"/>
                    <a:pt x="59607" y="109019"/>
                  </a:cubicBezTo>
                  <a:cubicBezTo>
                    <a:pt x="62745" y="109019"/>
                    <a:pt x="66274" y="108627"/>
                    <a:pt x="69411" y="107843"/>
                  </a:cubicBezTo>
                  <a:cubicBezTo>
                    <a:pt x="80000" y="117647"/>
                    <a:pt x="80000" y="117647"/>
                    <a:pt x="80000" y="117647"/>
                  </a:cubicBezTo>
                  <a:cubicBezTo>
                    <a:pt x="97647" y="107450"/>
                    <a:pt x="97647" y="107450"/>
                    <a:pt x="97647" y="107450"/>
                  </a:cubicBezTo>
                  <a:cubicBezTo>
                    <a:pt x="94901" y="94117"/>
                    <a:pt x="94901" y="94117"/>
                    <a:pt x="94901" y="94117"/>
                  </a:cubicBezTo>
                  <a:cubicBezTo>
                    <a:pt x="96470" y="92156"/>
                    <a:pt x="98039" y="90196"/>
                    <a:pt x="99607" y="88235"/>
                  </a:cubicBezTo>
                  <a:cubicBezTo>
                    <a:pt x="114117" y="87843"/>
                    <a:pt x="114117" y="87843"/>
                    <a:pt x="114117" y="87843"/>
                  </a:cubicBezTo>
                  <a:cubicBezTo>
                    <a:pt x="120000" y="68627"/>
                    <a:pt x="120000" y="68627"/>
                    <a:pt x="120000" y="68627"/>
                  </a:cubicBezTo>
                  <a:cubicBezTo>
                    <a:pt x="108627" y="60784"/>
                    <a:pt x="108627" y="60784"/>
                    <a:pt x="108627" y="60784"/>
                  </a:cubicBezTo>
                  <a:cubicBezTo>
                    <a:pt x="108627" y="57647"/>
                    <a:pt x="108627" y="54509"/>
                    <a:pt x="107843" y="51764"/>
                  </a:cubicBezTo>
                  <a:cubicBezTo>
                    <a:pt x="118039" y="41568"/>
                    <a:pt x="118039" y="41568"/>
                    <a:pt x="118039" y="41568"/>
                  </a:cubicBezTo>
                  <a:cubicBezTo>
                    <a:pt x="108235" y="23529"/>
                    <a:pt x="108235" y="23529"/>
                    <a:pt x="108235" y="23529"/>
                  </a:cubicBezTo>
                  <a:cubicBezTo>
                    <a:pt x="94901" y="25882"/>
                    <a:pt x="94901" y="25882"/>
                    <a:pt x="94901" y="25882"/>
                  </a:cubicBezTo>
                  <a:cubicBezTo>
                    <a:pt x="92549" y="23529"/>
                    <a:pt x="90196" y="21568"/>
                    <a:pt x="87843" y="20000"/>
                  </a:cubicBezTo>
                  <a:close/>
                  <a:moveTo>
                    <a:pt x="84313" y="63529"/>
                  </a:moveTo>
                  <a:cubicBezTo>
                    <a:pt x="81960" y="77254"/>
                    <a:pt x="69019" y="87058"/>
                    <a:pt x="55294" y="84705"/>
                  </a:cubicBezTo>
                  <a:cubicBezTo>
                    <a:pt x="41176" y="82352"/>
                    <a:pt x="31764" y="69411"/>
                    <a:pt x="33725" y="55686"/>
                  </a:cubicBezTo>
                  <a:cubicBezTo>
                    <a:pt x="36078" y="41568"/>
                    <a:pt x="49019" y="32156"/>
                    <a:pt x="63137" y="34117"/>
                  </a:cubicBezTo>
                  <a:cubicBezTo>
                    <a:pt x="76862" y="36470"/>
                    <a:pt x="86666" y="49411"/>
                    <a:pt x="84313" y="63529"/>
                  </a:cubicBezTo>
                  <a:close/>
                </a:path>
              </a:pathLst>
            </a:custGeom>
            <a:solidFill>
              <a:srgbClr val="C6C8C9"/>
            </a:solidFill>
            <a:ln w="9525">
              <a:noFill/>
              <a:round/>
              <a:headEnd/>
              <a:tailEnd/>
            </a:ln>
          </p:spPr>
          <p:txBody>
            <a:bodyPr lIns="68569" tIns="34275" rIns="68569" bIns="34275"/>
            <a:lstStyle/>
            <a:p>
              <a:endParaRPr lang="en-US" sz="1425"/>
            </a:p>
          </p:txBody>
        </p:sp>
      </p:grpSp>
      <p:grpSp>
        <p:nvGrpSpPr>
          <p:cNvPr id="80915" name="Shape 710"/>
          <p:cNvGrpSpPr>
            <a:grpSpLocks/>
          </p:cNvGrpSpPr>
          <p:nvPr/>
        </p:nvGrpSpPr>
        <p:grpSpPr bwMode="auto">
          <a:xfrm>
            <a:off x="659607" y="3725466"/>
            <a:ext cx="407194" cy="275034"/>
            <a:chOff x="-2464450" y="2263775"/>
            <a:chExt cx="509277" cy="342901"/>
          </a:xfrm>
        </p:grpSpPr>
        <p:sp>
          <p:nvSpPr>
            <p:cNvPr id="80982" name="Shape 711"/>
            <p:cNvSpPr>
              <a:spLocks noChangeArrowheads="1"/>
            </p:cNvSpPr>
            <p:nvPr/>
          </p:nvSpPr>
          <p:spPr bwMode="auto">
            <a:xfrm>
              <a:off x="-2067884" y="2370138"/>
              <a:ext cx="82550" cy="88900"/>
            </a:xfrm>
            <a:prstGeom prst="ellipse">
              <a:avLst/>
            </a:prstGeom>
            <a:solidFill>
              <a:srgbClr val="C6C8C9"/>
            </a:solidFill>
            <a:ln w="9525">
              <a:noFill/>
              <a:round/>
              <a:headEnd/>
              <a:tailEnd/>
            </a:ln>
          </p:spPr>
          <p:txBody>
            <a:bodyPr lIns="68569" tIns="34275" rIns="68569" bIns="34275"/>
            <a:lstStyle/>
            <a:p>
              <a:endParaRPr lang="en-US" sz="1800"/>
            </a:p>
          </p:txBody>
        </p:sp>
        <p:sp>
          <p:nvSpPr>
            <p:cNvPr id="80983" name="Shape 712"/>
            <p:cNvSpPr>
              <a:spLocks/>
            </p:cNvSpPr>
            <p:nvPr/>
          </p:nvSpPr>
          <p:spPr bwMode="auto">
            <a:xfrm>
              <a:off x="-2075822" y="2463800"/>
              <a:ext cx="120649" cy="119063"/>
            </a:xfrm>
            <a:custGeom>
              <a:avLst/>
              <a:gdLst>
                <a:gd name="T0" fmla="*/ 67500 w 120000"/>
                <a:gd name="T1" fmla="*/ 0 h 120000"/>
                <a:gd name="T2" fmla="*/ 48750 w 120000"/>
                <a:gd name="T3" fmla="*/ 7500 h 120000"/>
                <a:gd name="T4" fmla="*/ 30000 w 120000"/>
                <a:gd name="T5" fmla="*/ 3750 h 120000"/>
                <a:gd name="T6" fmla="*/ 26250 w 120000"/>
                <a:gd name="T7" fmla="*/ 0 h 120000"/>
                <a:gd name="T8" fmla="*/ 3750 w 120000"/>
                <a:gd name="T9" fmla="*/ 7500 h 120000"/>
                <a:gd name="T10" fmla="*/ 3750 w 120000"/>
                <a:gd name="T11" fmla="*/ 18750 h 120000"/>
                <a:gd name="T12" fmla="*/ 3750 w 120000"/>
                <a:gd name="T13" fmla="*/ 15000 h 120000"/>
                <a:gd name="T14" fmla="*/ 0 w 120000"/>
                <a:gd name="T15" fmla="*/ 120000 h 120000"/>
                <a:gd name="T16" fmla="*/ 116250 w 120000"/>
                <a:gd name="T17" fmla="*/ 120000 h 120000"/>
                <a:gd name="T18" fmla="*/ 120000 w 120000"/>
                <a:gd name="T19" fmla="*/ 41250 h 120000"/>
                <a:gd name="T20" fmla="*/ 120000 w 120000"/>
                <a:gd name="T21" fmla="*/ 41250 h 120000"/>
                <a:gd name="T22" fmla="*/ 108750 w 120000"/>
                <a:gd name="T23" fmla="*/ 15000 h 120000"/>
                <a:gd name="T24" fmla="*/ 67500 w 120000"/>
                <a:gd name="T25" fmla="*/ 0 h 12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0000"/>
                <a:gd name="T40" fmla="*/ 0 h 120000"/>
                <a:gd name="T41" fmla="*/ 120000 w 120000"/>
                <a:gd name="T42" fmla="*/ 120000 h 12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0000" h="120000" extrusionOk="0">
                  <a:moveTo>
                    <a:pt x="67500" y="0"/>
                  </a:moveTo>
                  <a:cubicBezTo>
                    <a:pt x="67500" y="3750"/>
                    <a:pt x="60000" y="7500"/>
                    <a:pt x="48750" y="7500"/>
                  </a:cubicBezTo>
                  <a:cubicBezTo>
                    <a:pt x="41250" y="7500"/>
                    <a:pt x="37500" y="7500"/>
                    <a:pt x="30000" y="3750"/>
                  </a:cubicBezTo>
                  <a:cubicBezTo>
                    <a:pt x="26250" y="0"/>
                    <a:pt x="26250" y="0"/>
                    <a:pt x="26250" y="0"/>
                  </a:cubicBezTo>
                  <a:cubicBezTo>
                    <a:pt x="18750" y="3750"/>
                    <a:pt x="11250" y="3750"/>
                    <a:pt x="3750" y="7500"/>
                  </a:cubicBezTo>
                  <a:cubicBezTo>
                    <a:pt x="3750" y="11250"/>
                    <a:pt x="3750" y="15000"/>
                    <a:pt x="3750" y="18750"/>
                  </a:cubicBezTo>
                  <a:cubicBezTo>
                    <a:pt x="3750" y="18750"/>
                    <a:pt x="3750" y="15000"/>
                    <a:pt x="3750" y="15000"/>
                  </a:cubicBezTo>
                  <a:cubicBezTo>
                    <a:pt x="3750" y="15000"/>
                    <a:pt x="3750" y="30000"/>
                    <a:pt x="0" y="120000"/>
                  </a:cubicBezTo>
                  <a:cubicBezTo>
                    <a:pt x="18750" y="120000"/>
                    <a:pt x="52500" y="120000"/>
                    <a:pt x="116250" y="120000"/>
                  </a:cubicBezTo>
                  <a:cubicBezTo>
                    <a:pt x="120000" y="52500"/>
                    <a:pt x="120000" y="41250"/>
                    <a:pt x="120000" y="41250"/>
                  </a:cubicBezTo>
                  <a:cubicBezTo>
                    <a:pt x="120000" y="41250"/>
                    <a:pt x="120000" y="41250"/>
                    <a:pt x="120000" y="41250"/>
                  </a:cubicBezTo>
                  <a:cubicBezTo>
                    <a:pt x="120000" y="22500"/>
                    <a:pt x="116250" y="18750"/>
                    <a:pt x="108750" y="15000"/>
                  </a:cubicBezTo>
                  <a:cubicBezTo>
                    <a:pt x="108750" y="15000"/>
                    <a:pt x="93750" y="7500"/>
                    <a:pt x="67500" y="0"/>
                  </a:cubicBezTo>
                </a:path>
              </a:pathLst>
            </a:custGeom>
            <a:solidFill>
              <a:srgbClr val="C6C8C9"/>
            </a:solidFill>
            <a:ln w="9525">
              <a:noFill/>
              <a:round/>
              <a:headEnd/>
              <a:tailEnd/>
            </a:ln>
          </p:spPr>
          <p:txBody>
            <a:bodyPr lIns="68569" tIns="34275" rIns="68569" bIns="34275"/>
            <a:lstStyle/>
            <a:p>
              <a:endParaRPr lang="en-US" sz="1425"/>
            </a:p>
          </p:txBody>
        </p:sp>
        <p:sp>
          <p:nvSpPr>
            <p:cNvPr id="80984" name="Shape 713"/>
            <p:cNvSpPr>
              <a:spLocks noChangeArrowheads="1"/>
            </p:cNvSpPr>
            <p:nvPr/>
          </p:nvSpPr>
          <p:spPr bwMode="auto">
            <a:xfrm>
              <a:off x="-2278063" y="2263775"/>
              <a:ext cx="134938" cy="142875"/>
            </a:xfrm>
            <a:prstGeom prst="ellipse">
              <a:avLst/>
            </a:prstGeom>
            <a:solidFill>
              <a:srgbClr val="C6C8C9"/>
            </a:solidFill>
            <a:ln w="9525">
              <a:noFill/>
              <a:round/>
              <a:headEnd/>
              <a:tailEnd/>
            </a:ln>
          </p:spPr>
          <p:txBody>
            <a:bodyPr lIns="68569" tIns="34275" rIns="68569" bIns="34275"/>
            <a:lstStyle/>
            <a:p>
              <a:endParaRPr lang="en-US" sz="1800"/>
            </a:p>
          </p:txBody>
        </p:sp>
        <p:sp>
          <p:nvSpPr>
            <p:cNvPr id="80985" name="Shape 714"/>
            <p:cNvSpPr>
              <a:spLocks/>
            </p:cNvSpPr>
            <p:nvPr/>
          </p:nvSpPr>
          <p:spPr bwMode="auto">
            <a:xfrm>
              <a:off x="-2327275" y="2417763"/>
              <a:ext cx="236538" cy="188913"/>
            </a:xfrm>
            <a:custGeom>
              <a:avLst/>
              <a:gdLst>
                <a:gd name="T0" fmla="*/ 118095 w 120000"/>
                <a:gd name="T1" fmla="*/ 40800 h 120000"/>
                <a:gd name="T2" fmla="*/ 114285 w 120000"/>
                <a:gd name="T3" fmla="*/ 120000 h 120000"/>
                <a:gd name="T4" fmla="*/ 3809 w 120000"/>
                <a:gd name="T5" fmla="*/ 120000 h 120000"/>
                <a:gd name="T6" fmla="*/ 1904 w 120000"/>
                <a:gd name="T7" fmla="*/ 40800 h 120000"/>
                <a:gd name="T8" fmla="*/ 9523 w 120000"/>
                <a:gd name="T9" fmla="*/ 12000 h 120000"/>
                <a:gd name="T10" fmla="*/ 41904 w 120000"/>
                <a:gd name="T11" fmla="*/ 0 h 120000"/>
                <a:gd name="T12" fmla="*/ 45714 w 120000"/>
                <a:gd name="T13" fmla="*/ 2400 h 120000"/>
                <a:gd name="T14" fmla="*/ 76190 w 120000"/>
                <a:gd name="T15" fmla="*/ 0 h 120000"/>
                <a:gd name="T16" fmla="*/ 110476 w 120000"/>
                <a:gd name="T17" fmla="*/ 12000 h 120000"/>
                <a:gd name="T18" fmla="*/ 118095 w 120000"/>
                <a:gd name="T19" fmla="*/ 40800 h 1200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000"/>
                <a:gd name="T31" fmla="*/ 0 h 120000"/>
                <a:gd name="T32" fmla="*/ 120000 w 120000"/>
                <a:gd name="T33" fmla="*/ 120000 h 1200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000" h="120000" extrusionOk="0">
                  <a:moveTo>
                    <a:pt x="118095" y="40800"/>
                  </a:moveTo>
                  <a:cubicBezTo>
                    <a:pt x="118095" y="40800"/>
                    <a:pt x="118095" y="19200"/>
                    <a:pt x="114285" y="120000"/>
                  </a:cubicBezTo>
                  <a:cubicBezTo>
                    <a:pt x="3809" y="120000"/>
                    <a:pt x="3809" y="120000"/>
                    <a:pt x="3809" y="120000"/>
                  </a:cubicBezTo>
                  <a:cubicBezTo>
                    <a:pt x="3809" y="98400"/>
                    <a:pt x="1904" y="88800"/>
                    <a:pt x="1904" y="40800"/>
                  </a:cubicBezTo>
                  <a:cubicBezTo>
                    <a:pt x="0" y="24000"/>
                    <a:pt x="3809" y="16800"/>
                    <a:pt x="9523" y="12000"/>
                  </a:cubicBezTo>
                  <a:cubicBezTo>
                    <a:pt x="9523" y="12000"/>
                    <a:pt x="22857" y="4800"/>
                    <a:pt x="41904" y="0"/>
                  </a:cubicBezTo>
                  <a:cubicBezTo>
                    <a:pt x="43809" y="0"/>
                    <a:pt x="43809" y="0"/>
                    <a:pt x="45714" y="2400"/>
                  </a:cubicBezTo>
                  <a:cubicBezTo>
                    <a:pt x="60952" y="12000"/>
                    <a:pt x="74285" y="2400"/>
                    <a:pt x="76190" y="0"/>
                  </a:cubicBezTo>
                  <a:cubicBezTo>
                    <a:pt x="95238" y="4800"/>
                    <a:pt x="110476" y="12000"/>
                    <a:pt x="110476" y="12000"/>
                  </a:cubicBezTo>
                  <a:cubicBezTo>
                    <a:pt x="116190" y="16800"/>
                    <a:pt x="120000" y="24000"/>
                    <a:pt x="118095" y="40800"/>
                  </a:cubicBezTo>
                </a:path>
              </a:pathLst>
            </a:custGeom>
            <a:solidFill>
              <a:srgbClr val="C6C8C9"/>
            </a:solidFill>
            <a:ln w="9525">
              <a:noFill/>
              <a:round/>
              <a:headEnd/>
              <a:tailEnd/>
            </a:ln>
          </p:spPr>
          <p:txBody>
            <a:bodyPr lIns="68569" tIns="34275" rIns="68569" bIns="34275"/>
            <a:lstStyle/>
            <a:p>
              <a:endParaRPr lang="en-US" sz="1425"/>
            </a:p>
          </p:txBody>
        </p:sp>
        <p:sp>
          <p:nvSpPr>
            <p:cNvPr id="80986" name="Shape 715"/>
            <p:cNvSpPr>
              <a:spLocks noChangeArrowheads="1"/>
            </p:cNvSpPr>
            <p:nvPr/>
          </p:nvSpPr>
          <p:spPr bwMode="auto">
            <a:xfrm>
              <a:off x="-2435875" y="2370138"/>
              <a:ext cx="82550" cy="88900"/>
            </a:xfrm>
            <a:prstGeom prst="ellipse">
              <a:avLst/>
            </a:prstGeom>
            <a:solidFill>
              <a:srgbClr val="C6C8C9"/>
            </a:solidFill>
            <a:ln w="9525">
              <a:noFill/>
              <a:round/>
              <a:headEnd/>
              <a:tailEnd/>
            </a:ln>
          </p:spPr>
          <p:txBody>
            <a:bodyPr lIns="68569" tIns="34275" rIns="68569" bIns="34275"/>
            <a:lstStyle/>
            <a:p>
              <a:endParaRPr lang="en-US" sz="1800"/>
            </a:p>
          </p:txBody>
        </p:sp>
        <p:sp>
          <p:nvSpPr>
            <p:cNvPr id="80987" name="Shape 716"/>
            <p:cNvSpPr>
              <a:spLocks/>
            </p:cNvSpPr>
            <p:nvPr/>
          </p:nvSpPr>
          <p:spPr bwMode="auto">
            <a:xfrm>
              <a:off x="-2464450" y="2463800"/>
              <a:ext cx="119063" cy="119063"/>
            </a:xfrm>
            <a:custGeom>
              <a:avLst/>
              <a:gdLst>
                <a:gd name="T0" fmla="*/ 93750 w 120000"/>
                <a:gd name="T1" fmla="*/ 0 h 120000"/>
                <a:gd name="T2" fmla="*/ 75000 w 120000"/>
                <a:gd name="T3" fmla="*/ 7500 h 120000"/>
                <a:gd name="T4" fmla="*/ 56250 w 120000"/>
                <a:gd name="T5" fmla="*/ 3750 h 120000"/>
                <a:gd name="T6" fmla="*/ 52500 w 120000"/>
                <a:gd name="T7" fmla="*/ 0 h 120000"/>
                <a:gd name="T8" fmla="*/ 11250 w 120000"/>
                <a:gd name="T9" fmla="*/ 15000 h 120000"/>
                <a:gd name="T10" fmla="*/ 0 w 120000"/>
                <a:gd name="T11" fmla="*/ 41250 h 120000"/>
                <a:gd name="T12" fmla="*/ 3750 w 120000"/>
                <a:gd name="T13" fmla="*/ 120000 h 120000"/>
                <a:gd name="T14" fmla="*/ 120000 w 120000"/>
                <a:gd name="T15" fmla="*/ 120000 h 120000"/>
                <a:gd name="T16" fmla="*/ 116250 w 120000"/>
                <a:gd name="T17" fmla="*/ 18750 h 120000"/>
                <a:gd name="T18" fmla="*/ 112500 w 120000"/>
                <a:gd name="T19" fmla="*/ 7500 h 120000"/>
                <a:gd name="T20" fmla="*/ 93750 w 120000"/>
                <a:gd name="T21" fmla="*/ 0 h 1200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0000"/>
                <a:gd name="T34" fmla="*/ 0 h 120000"/>
                <a:gd name="T35" fmla="*/ 120000 w 120000"/>
                <a:gd name="T36" fmla="*/ 120000 h 1200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0000" h="120000" extrusionOk="0">
                  <a:moveTo>
                    <a:pt x="93750" y="0"/>
                  </a:moveTo>
                  <a:cubicBezTo>
                    <a:pt x="90000" y="3750"/>
                    <a:pt x="82500" y="7500"/>
                    <a:pt x="75000" y="7500"/>
                  </a:cubicBezTo>
                  <a:cubicBezTo>
                    <a:pt x="67500" y="7500"/>
                    <a:pt x="60000" y="7500"/>
                    <a:pt x="56250" y="3750"/>
                  </a:cubicBezTo>
                  <a:cubicBezTo>
                    <a:pt x="52500" y="0"/>
                    <a:pt x="52500" y="0"/>
                    <a:pt x="52500" y="0"/>
                  </a:cubicBezTo>
                  <a:cubicBezTo>
                    <a:pt x="26250" y="7500"/>
                    <a:pt x="11250" y="15000"/>
                    <a:pt x="11250" y="15000"/>
                  </a:cubicBezTo>
                  <a:cubicBezTo>
                    <a:pt x="3750" y="18750"/>
                    <a:pt x="0" y="22500"/>
                    <a:pt x="0" y="41250"/>
                  </a:cubicBezTo>
                  <a:cubicBezTo>
                    <a:pt x="0" y="90000"/>
                    <a:pt x="3750" y="97500"/>
                    <a:pt x="3750" y="120000"/>
                  </a:cubicBezTo>
                  <a:cubicBezTo>
                    <a:pt x="3750" y="120000"/>
                    <a:pt x="3750" y="120000"/>
                    <a:pt x="120000" y="120000"/>
                  </a:cubicBezTo>
                  <a:cubicBezTo>
                    <a:pt x="116250" y="97500"/>
                    <a:pt x="116250" y="75000"/>
                    <a:pt x="116250" y="18750"/>
                  </a:cubicBezTo>
                  <a:cubicBezTo>
                    <a:pt x="112500" y="15000"/>
                    <a:pt x="112500" y="11250"/>
                    <a:pt x="112500" y="7500"/>
                  </a:cubicBezTo>
                  <a:cubicBezTo>
                    <a:pt x="108750" y="3750"/>
                    <a:pt x="101250" y="3750"/>
                    <a:pt x="93750" y="0"/>
                  </a:cubicBezTo>
                </a:path>
              </a:pathLst>
            </a:custGeom>
            <a:solidFill>
              <a:srgbClr val="C6C8C9"/>
            </a:solidFill>
            <a:ln w="9525">
              <a:noFill/>
              <a:round/>
              <a:headEnd/>
              <a:tailEnd/>
            </a:ln>
          </p:spPr>
          <p:txBody>
            <a:bodyPr lIns="68569" tIns="34275" rIns="68569" bIns="34275"/>
            <a:lstStyle/>
            <a:p>
              <a:endParaRPr lang="en-US" sz="1425"/>
            </a:p>
          </p:txBody>
        </p:sp>
        <p:sp>
          <p:nvSpPr>
            <p:cNvPr id="80988" name="Shape 717"/>
            <p:cNvSpPr>
              <a:spLocks/>
            </p:cNvSpPr>
            <p:nvPr/>
          </p:nvSpPr>
          <p:spPr bwMode="auto">
            <a:xfrm>
              <a:off x="-2327275" y="2470150"/>
              <a:ext cx="34924" cy="112713"/>
            </a:xfrm>
            <a:custGeom>
              <a:avLst/>
              <a:gdLst>
                <a:gd name="T0" fmla="*/ 0 w 120000"/>
                <a:gd name="T1" fmla="*/ 0 h 120000"/>
                <a:gd name="T2" fmla="*/ 13333 w 120000"/>
                <a:gd name="T3" fmla="*/ 12000 h 120000"/>
                <a:gd name="T4" fmla="*/ 26666 w 120000"/>
                <a:gd name="T5" fmla="*/ 120000 h 120000"/>
                <a:gd name="T6" fmla="*/ 93333 w 120000"/>
                <a:gd name="T7" fmla="*/ 120000 h 120000"/>
                <a:gd name="T8" fmla="*/ 120000 w 120000"/>
                <a:gd name="T9" fmla="*/ 36000 h 120000"/>
                <a:gd name="T10" fmla="*/ 120000 w 120000"/>
                <a:gd name="T11" fmla="*/ 36000 h 120000"/>
                <a:gd name="T12" fmla="*/ 80000 w 120000"/>
                <a:gd name="T13" fmla="*/ 8000 h 120000"/>
                <a:gd name="T14" fmla="*/ 0 w 120000"/>
                <a:gd name="T15" fmla="*/ 0 h 120000"/>
                <a:gd name="T16" fmla="*/ 0 60000 65536"/>
                <a:gd name="T17" fmla="*/ 0 60000 65536"/>
                <a:gd name="T18" fmla="*/ 0 60000 65536"/>
                <a:gd name="T19" fmla="*/ 0 60000 65536"/>
                <a:gd name="T20" fmla="*/ 0 60000 65536"/>
                <a:gd name="T21" fmla="*/ 0 60000 65536"/>
                <a:gd name="T22" fmla="*/ 0 60000 65536"/>
                <a:gd name="T23" fmla="*/ 0 60000 65536"/>
                <a:gd name="T24" fmla="*/ 0 w 120000"/>
                <a:gd name="T25" fmla="*/ 0 h 120000"/>
                <a:gd name="T26" fmla="*/ 120000 w 120000"/>
                <a:gd name="T27" fmla="*/ 120000 h 1200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0000" h="120000" extrusionOk="0">
                  <a:moveTo>
                    <a:pt x="0" y="0"/>
                  </a:moveTo>
                  <a:cubicBezTo>
                    <a:pt x="0" y="4000"/>
                    <a:pt x="0" y="8000"/>
                    <a:pt x="13333" y="12000"/>
                  </a:cubicBezTo>
                  <a:cubicBezTo>
                    <a:pt x="13333" y="72000"/>
                    <a:pt x="13333" y="96000"/>
                    <a:pt x="26666" y="120000"/>
                  </a:cubicBezTo>
                  <a:cubicBezTo>
                    <a:pt x="53333" y="120000"/>
                    <a:pt x="66666" y="120000"/>
                    <a:pt x="93333" y="120000"/>
                  </a:cubicBezTo>
                  <a:cubicBezTo>
                    <a:pt x="106666" y="48000"/>
                    <a:pt x="120000" y="36000"/>
                    <a:pt x="120000" y="36000"/>
                  </a:cubicBezTo>
                  <a:cubicBezTo>
                    <a:pt x="120000" y="36000"/>
                    <a:pt x="120000" y="36000"/>
                    <a:pt x="120000" y="36000"/>
                  </a:cubicBezTo>
                  <a:cubicBezTo>
                    <a:pt x="120000" y="16000"/>
                    <a:pt x="106666" y="12000"/>
                    <a:pt x="80000" y="8000"/>
                  </a:cubicBezTo>
                  <a:cubicBezTo>
                    <a:pt x="80000" y="8000"/>
                    <a:pt x="53333" y="4000"/>
                    <a:pt x="0" y="0"/>
                  </a:cubicBezTo>
                </a:path>
              </a:pathLst>
            </a:custGeom>
            <a:solidFill>
              <a:srgbClr val="C6C8C9"/>
            </a:solidFill>
            <a:ln w="9525">
              <a:noFill/>
              <a:round/>
              <a:headEnd/>
              <a:tailEnd/>
            </a:ln>
          </p:spPr>
          <p:txBody>
            <a:bodyPr lIns="68569" tIns="34275" rIns="68569" bIns="34275"/>
            <a:lstStyle/>
            <a:p>
              <a:endParaRPr lang="en-US" sz="1425"/>
            </a:p>
          </p:txBody>
        </p:sp>
      </p:grpSp>
      <p:sp>
        <p:nvSpPr>
          <p:cNvPr id="80916" name="Shape 718"/>
          <p:cNvSpPr txBox="1">
            <a:spLocks noChangeArrowheads="1"/>
          </p:cNvSpPr>
          <p:nvPr/>
        </p:nvSpPr>
        <p:spPr bwMode="auto">
          <a:xfrm>
            <a:off x="1175148" y="1326357"/>
            <a:ext cx="841772" cy="230981"/>
          </a:xfrm>
          <a:prstGeom prst="rect">
            <a:avLst/>
          </a:prstGeom>
          <a:noFill/>
          <a:ln w="9525">
            <a:noFill/>
            <a:miter lim="800000"/>
            <a:headEnd/>
            <a:tailEnd/>
          </a:ln>
        </p:spPr>
        <p:txBody>
          <a:bodyPr lIns="68569" tIns="34275" rIns="68569" bIns="34275"/>
          <a:lstStyle/>
          <a:p>
            <a:pPr>
              <a:buSzPct val="25000"/>
            </a:pPr>
            <a:r>
              <a:rPr lang="en-US" sz="1425">
                <a:solidFill>
                  <a:srgbClr val="C6C8C9"/>
                </a:solidFill>
              </a:rPr>
              <a:t>Clickstream</a:t>
            </a:r>
          </a:p>
        </p:txBody>
      </p:sp>
      <p:sp>
        <p:nvSpPr>
          <p:cNvPr id="80917" name="Shape 719"/>
          <p:cNvSpPr txBox="1">
            <a:spLocks noChangeArrowheads="1"/>
          </p:cNvSpPr>
          <p:nvPr/>
        </p:nvSpPr>
        <p:spPr bwMode="auto">
          <a:xfrm>
            <a:off x="1175147" y="1922860"/>
            <a:ext cx="820341" cy="230981"/>
          </a:xfrm>
          <a:prstGeom prst="rect">
            <a:avLst/>
          </a:prstGeom>
          <a:noFill/>
          <a:ln w="9525">
            <a:noFill/>
            <a:miter lim="800000"/>
            <a:headEnd/>
            <a:tailEnd/>
          </a:ln>
        </p:spPr>
        <p:txBody>
          <a:bodyPr lIns="68569" tIns="34275" rIns="68569" bIns="34275"/>
          <a:lstStyle/>
          <a:p>
            <a:pPr>
              <a:buSzPct val="25000"/>
            </a:pPr>
            <a:r>
              <a:rPr lang="en-US" sz="1425">
                <a:solidFill>
                  <a:srgbClr val="FFFFFF"/>
                </a:solidFill>
              </a:rPr>
              <a:t>Billing Data</a:t>
            </a:r>
          </a:p>
        </p:txBody>
      </p:sp>
      <p:sp>
        <p:nvSpPr>
          <p:cNvPr id="80918" name="Shape 720"/>
          <p:cNvSpPr txBox="1">
            <a:spLocks noChangeArrowheads="1"/>
          </p:cNvSpPr>
          <p:nvPr/>
        </p:nvSpPr>
        <p:spPr bwMode="auto">
          <a:xfrm>
            <a:off x="1175147" y="2636044"/>
            <a:ext cx="857250" cy="230981"/>
          </a:xfrm>
          <a:prstGeom prst="rect">
            <a:avLst/>
          </a:prstGeom>
          <a:noFill/>
          <a:ln w="9525">
            <a:noFill/>
            <a:miter lim="800000"/>
            <a:headEnd/>
            <a:tailEnd/>
          </a:ln>
        </p:spPr>
        <p:txBody>
          <a:bodyPr lIns="68569" tIns="34275" rIns="68569" bIns="34275"/>
          <a:lstStyle/>
          <a:p>
            <a:pPr>
              <a:buSzPct val="25000"/>
            </a:pPr>
            <a:r>
              <a:rPr lang="en-US" sz="1425">
                <a:solidFill>
                  <a:srgbClr val="C6C8C9"/>
                </a:solidFill>
              </a:rPr>
              <a:t>Mobile Data</a:t>
            </a:r>
          </a:p>
        </p:txBody>
      </p:sp>
      <p:sp>
        <p:nvSpPr>
          <p:cNvPr id="80919" name="Shape 721"/>
          <p:cNvSpPr txBox="1">
            <a:spLocks noChangeArrowheads="1"/>
          </p:cNvSpPr>
          <p:nvPr/>
        </p:nvSpPr>
        <p:spPr bwMode="auto">
          <a:xfrm>
            <a:off x="1175147" y="2268142"/>
            <a:ext cx="1104900" cy="230981"/>
          </a:xfrm>
          <a:prstGeom prst="rect">
            <a:avLst/>
          </a:prstGeom>
          <a:noFill/>
          <a:ln w="9525">
            <a:noFill/>
            <a:miter lim="800000"/>
            <a:headEnd/>
            <a:tailEnd/>
          </a:ln>
        </p:spPr>
        <p:txBody>
          <a:bodyPr lIns="68569" tIns="34275" rIns="68569" bIns="34275"/>
          <a:lstStyle/>
          <a:p>
            <a:pPr>
              <a:buSzPct val="25000"/>
            </a:pPr>
            <a:r>
              <a:rPr lang="en-US" sz="1425">
                <a:solidFill>
                  <a:srgbClr val="C6C8C9"/>
                </a:solidFill>
              </a:rPr>
              <a:t>Product Catalog</a:t>
            </a:r>
          </a:p>
        </p:txBody>
      </p:sp>
      <p:sp>
        <p:nvSpPr>
          <p:cNvPr id="80920" name="Shape 722"/>
          <p:cNvSpPr txBox="1">
            <a:spLocks noChangeArrowheads="1"/>
          </p:cNvSpPr>
          <p:nvPr/>
        </p:nvSpPr>
        <p:spPr bwMode="auto">
          <a:xfrm>
            <a:off x="1175147" y="3012282"/>
            <a:ext cx="909638" cy="230981"/>
          </a:xfrm>
          <a:prstGeom prst="rect">
            <a:avLst/>
          </a:prstGeom>
          <a:noFill/>
          <a:ln w="9525">
            <a:noFill/>
            <a:miter lim="800000"/>
            <a:headEnd/>
            <a:tailEnd/>
          </a:ln>
        </p:spPr>
        <p:txBody>
          <a:bodyPr lIns="68569" tIns="34275" rIns="68569" bIns="34275"/>
          <a:lstStyle/>
          <a:p>
            <a:pPr>
              <a:buSzPct val="25000"/>
            </a:pPr>
            <a:r>
              <a:rPr lang="en-US" sz="1425">
                <a:solidFill>
                  <a:srgbClr val="FFFFFF"/>
                </a:solidFill>
              </a:rPr>
              <a:t>Social Media</a:t>
            </a:r>
          </a:p>
        </p:txBody>
      </p:sp>
      <p:sp>
        <p:nvSpPr>
          <p:cNvPr id="80921" name="Shape 723"/>
          <p:cNvSpPr txBox="1">
            <a:spLocks noChangeArrowheads="1"/>
          </p:cNvSpPr>
          <p:nvPr/>
        </p:nvSpPr>
        <p:spPr bwMode="auto">
          <a:xfrm>
            <a:off x="1175148" y="3402807"/>
            <a:ext cx="864394" cy="230981"/>
          </a:xfrm>
          <a:prstGeom prst="rect">
            <a:avLst/>
          </a:prstGeom>
          <a:noFill/>
          <a:ln w="9525">
            <a:noFill/>
            <a:miter lim="800000"/>
            <a:headEnd/>
            <a:tailEnd/>
          </a:ln>
        </p:spPr>
        <p:txBody>
          <a:bodyPr lIns="68569" tIns="34275" rIns="68569" bIns="34275"/>
          <a:lstStyle/>
          <a:p>
            <a:pPr>
              <a:buSzPct val="25000"/>
            </a:pPr>
            <a:r>
              <a:rPr lang="en-US" sz="1425">
                <a:solidFill>
                  <a:srgbClr val="C6C8C9"/>
                </a:solidFill>
              </a:rPr>
              <a:t>Server Logs</a:t>
            </a:r>
          </a:p>
        </p:txBody>
      </p:sp>
      <p:sp>
        <p:nvSpPr>
          <p:cNvPr id="80922" name="Shape 724"/>
          <p:cNvSpPr txBox="1">
            <a:spLocks noChangeArrowheads="1"/>
          </p:cNvSpPr>
          <p:nvPr/>
        </p:nvSpPr>
        <p:spPr bwMode="auto">
          <a:xfrm>
            <a:off x="1175148" y="3748088"/>
            <a:ext cx="1194197" cy="230981"/>
          </a:xfrm>
          <a:prstGeom prst="rect">
            <a:avLst/>
          </a:prstGeom>
          <a:noFill/>
          <a:ln w="9525">
            <a:noFill/>
            <a:miter lim="800000"/>
            <a:headEnd/>
            <a:tailEnd/>
          </a:ln>
        </p:spPr>
        <p:txBody>
          <a:bodyPr lIns="68569" tIns="34275" rIns="68569" bIns="34275"/>
          <a:lstStyle/>
          <a:p>
            <a:pPr>
              <a:buSzPct val="25000"/>
            </a:pPr>
            <a:r>
              <a:rPr lang="en-US" sz="1425">
                <a:solidFill>
                  <a:srgbClr val="C6C8C9"/>
                </a:solidFill>
              </a:rPr>
              <a:t>Merchant Listings</a:t>
            </a:r>
          </a:p>
        </p:txBody>
      </p:sp>
      <p:sp>
        <p:nvSpPr>
          <p:cNvPr id="80923" name="Shape 725"/>
          <p:cNvSpPr txBox="1">
            <a:spLocks noChangeArrowheads="1"/>
          </p:cNvSpPr>
          <p:nvPr/>
        </p:nvSpPr>
        <p:spPr bwMode="auto">
          <a:xfrm>
            <a:off x="1175148" y="4094560"/>
            <a:ext cx="850106" cy="230981"/>
          </a:xfrm>
          <a:prstGeom prst="rect">
            <a:avLst/>
          </a:prstGeom>
          <a:noFill/>
          <a:ln w="9525">
            <a:noFill/>
            <a:miter lim="800000"/>
            <a:headEnd/>
            <a:tailEnd/>
          </a:ln>
        </p:spPr>
        <p:txBody>
          <a:bodyPr lIns="68569" tIns="34275" rIns="68569" bIns="34275"/>
          <a:lstStyle/>
          <a:p>
            <a:pPr>
              <a:buSzPct val="25000"/>
            </a:pPr>
            <a:r>
              <a:rPr lang="en-US" sz="1425">
                <a:solidFill>
                  <a:srgbClr val="C6C8C9"/>
                </a:solidFill>
              </a:rPr>
              <a:t>Online Chat</a:t>
            </a:r>
          </a:p>
        </p:txBody>
      </p:sp>
      <p:grpSp>
        <p:nvGrpSpPr>
          <p:cNvPr id="80924" name="Shape 726"/>
          <p:cNvGrpSpPr>
            <a:grpSpLocks/>
          </p:cNvGrpSpPr>
          <p:nvPr/>
        </p:nvGrpSpPr>
        <p:grpSpPr bwMode="auto">
          <a:xfrm>
            <a:off x="683420" y="4073129"/>
            <a:ext cx="359569" cy="273844"/>
            <a:chOff x="2386" y="1032"/>
            <a:chExt cx="2904" cy="2226"/>
          </a:xfrm>
        </p:grpSpPr>
        <p:sp>
          <p:nvSpPr>
            <p:cNvPr id="80980" name="Shape 727"/>
            <p:cNvSpPr>
              <a:spLocks/>
            </p:cNvSpPr>
            <p:nvPr/>
          </p:nvSpPr>
          <p:spPr bwMode="auto">
            <a:xfrm>
              <a:off x="3450" y="1535"/>
              <a:ext cx="1839" cy="1723"/>
            </a:xfrm>
            <a:custGeom>
              <a:avLst/>
              <a:gdLst>
                <a:gd name="T0" fmla="*/ 105365 w 120000"/>
                <a:gd name="T1" fmla="*/ 12493 h 120000"/>
                <a:gd name="T2" fmla="*/ 93812 w 120000"/>
                <a:gd name="T3" fmla="*/ 0 h 120000"/>
                <a:gd name="T4" fmla="*/ 101514 w 120000"/>
                <a:gd name="T5" fmla="*/ 24328 h 120000"/>
                <a:gd name="T6" fmla="*/ 90269 w 120000"/>
                <a:gd name="T7" fmla="*/ 64438 h 120000"/>
                <a:gd name="T8" fmla="*/ 58228 w 120000"/>
                <a:gd name="T9" fmla="*/ 90410 h 120000"/>
                <a:gd name="T10" fmla="*/ 16174 w 120000"/>
                <a:gd name="T11" fmla="*/ 99945 h 120000"/>
                <a:gd name="T12" fmla="*/ 154 w 120000"/>
                <a:gd name="T13" fmla="*/ 98630 h 120000"/>
                <a:gd name="T14" fmla="*/ 0 w 120000"/>
                <a:gd name="T15" fmla="*/ 98630 h 120000"/>
                <a:gd name="T16" fmla="*/ 49139 w 120000"/>
                <a:gd name="T17" fmla="*/ 104219 h 120000"/>
                <a:gd name="T18" fmla="*/ 67163 w 120000"/>
                <a:gd name="T19" fmla="*/ 110136 h 120000"/>
                <a:gd name="T20" fmla="*/ 80564 w 120000"/>
                <a:gd name="T21" fmla="*/ 119999 h 120000"/>
                <a:gd name="T22" fmla="*/ 76867 w 120000"/>
                <a:gd name="T23" fmla="*/ 100273 h 120000"/>
                <a:gd name="T24" fmla="*/ 78716 w 120000"/>
                <a:gd name="T25" fmla="*/ 95835 h 120000"/>
                <a:gd name="T26" fmla="*/ 102284 w 120000"/>
                <a:gd name="T27" fmla="*/ 77260 h 120000"/>
                <a:gd name="T28" fmla="*/ 105365 w 120000"/>
                <a:gd name="T29" fmla="*/ 12493 h 1200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0000"/>
                <a:gd name="T46" fmla="*/ 0 h 120000"/>
                <a:gd name="T47" fmla="*/ 120000 w 120000"/>
                <a:gd name="T48" fmla="*/ 120000 h 1200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0000" h="120000" extrusionOk="0">
                  <a:moveTo>
                    <a:pt x="105365" y="12493"/>
                  </a:moveTo>
                  <a:cubicBezTo>
                    <a:pt x="101976" y="7561"/>
                    <a:pt x="98125" y="3452"/>
                    <a:pt x="93812" y="0"/>
                  </a:cubicBezTo>
                  <a:cubicBezTo>
                    <a:pt x="98279" y="7561"/>
                    <a:pt x="100898" y="15780"/>
                    <a:pt x="101514" y="24328"/>
                  </a:cubicBezTo>
                  <a:cubicBezTo>
                    <a:pt x="102747" y="38301"/>
                    <a:pt x="98741" y="52109"/>
                    <a:pt x="90269" y="64438"/>
                  </a:cubicBezTo>
                  <a:cubicBezTo>
                    <a:pt x="82413" y="75452"/>
                    <a:pt x="71938" y="84000"/>
                    <a:pt x="58228" y="90410"/>
                  </a:cubicBezTo>
                  <a:cubicBezTo>
                    <a:pt x="44672" y="96821"/>
                    <a:pt x="30500" y="99945"/>
                    <a:pt x="16174" y="99945"/>
                  </a:cubicBezTo>
                  <a:cubicBezTo>
                    <a:pt x="10937" y="99945"/>
                    <a:pt x="5545" y="99616"/>
                    <a:pt x="154" y="98630"/>
                  </a:cubicBezTo>
                  <a:cubicBezTo>
                    <a:pt x="154" y="98630"/>
                    <a:pt x="154" y="98630"/>
                    <a:pt x="0" y="98630"/>
                  </a:cubicBezTo>
                  <a:cubicBezTo>
                    <a:pt x="15866" y="105041"/>
                    <a:pt x="32349" y="107013"/>
                    <a:pt x="49139" y="104219"/>
                  </a:cubicBezTo>
                  <a:cubicBezTo>
                    <a:pt x="56688" y="102904"/>
                    <a:pt x="61925" y="106027"/>
                    <a:pt x="67163" y="110136"/>
                  </a:cubicBezTo>
                  <a:cubicBezTo>
                    <a:pt x="71322" y="113260"/>
                    <a:pt x="75635" y="116383"/>
                    <a:pt x="80564" y="119999"/>
                  </a:cubicBezTo>
                  <a:cubicBezTo>
                    <a:pt x="79178" y="112602"/>
                    <a:pt x="78254" y="106356"/>
                    <a:pt x="76867" y="100273"/>
                  </a:cubicBezTo>
                  <a:cubicBezTo>
                    <a:pt x="76405" y="97972"/>
                    <a:pt x="76867" y="96986"/>
                    <a:pt x="78716" y="95835"/>
                  </a:cubicBezTo>
                  <a:cubicBezTo>
                    <a:pt x="87342" y="90739"/>
                    <a:pt x="95661" y="84986"/>
                    <a:pt x="102284" y="77260"/>
                  </a:cubicBezTo>
                  <a:cubicBezTo>
                    <a:pt x="118767" y="58027"/>
                    <a:pt x="120000" y="33041"/>
                    <a:pt x="105365" y="12493"/>
                  </a:cubicBezTo>
                  <a:close/>
                </a:path>
              </a:pathLst>
            </a:custGeom>
            <a:solidFill>
              <a:srgbClr val="C6C8C9"/>
            </a:solidFill>
            <a:ln w="9525">
              <a:noFill/>
              <a:round/>
              <a:headEnd/>
              <a:tailEnd/>
            </a:ln>
          </p:spPr>
          <p:txBody>
            <a:bodyPr lIns="68569" tIns="34275" rIns="68569" bIns="34275"/>
            <a:lstStyle/>
            <a:p>
              <a:endParaRPr lang="en-US" sz="1425"/>
            </a:p>
          </p:txBody>
        </p:sp>
        <p:sp>
          <p:nvSpPr>
            <p:cNvPr id="80981" name="Shape 728"/>
            <p:cNvSpPr>
              <a:spLocks/>
            </p:cNvSpPr>
            <p:nvPr/>
          </p:nvSpPr>
          <p:spPr bwMode="auto">
            <a:xfrm>
              <a:off x="2386" y="1032"/>
              <a:ext cx="2513" cy="2033"/>
            </a:xfrm>
            <a:custGeom>
              <a:avLst/>
              <a:gdLst>
                <a:gd name="T0" fmla="*/ 105112 w 120000"/>
                <a:gd name="T1" fmla="*/ 19512 h 120000"/>
                <a:gd name="T2" fmla="*/ 38684 w 120000"/>
                <a:gd name="T3" fmla="*/ 111637 h 120000"/>
                <a:gd name="T4" fmla="*/ 45000 w 120000"/>
                <a:gd name="T5" fmla="*/ 107038 h 120000"/>
                <a:gd name="T6" fmla="*/ 48270 w 120000"/>
                <a:gd name="T7" fmla="*/ 106341 h 120000"/>
                <a:gd name="T8" fmla="*/ 51879 w 120000"/>
                <a:gd name="T9" fmla="*/ 106759 h 120000"/>
                <a:gd name="T10" fmla="*/ 62142 w 120000"/>
                <a:gd name="T11" fmla="*/ 107735 h 120000"/>
                <a:gd name="T12" fmla="*/ 71842 w 120000"/>
                <a:gd name="T13" fmla="*/ 107038 h 120000"/>
                <a:gd name="T14" fmla="*/ 81315 w 120000"/>
                <a:gd name="T15" fmla="*/ 104668 h 120000"/>
                <a:gd name="T16" fmla="*/ 91240 w 120000"/>
                <a:gd name="T17" fmla="*/ 100209 h 120000"/>
                <a:gd name="T18" fmla="*/ 116842 w 120000"/>
                <a:gd name="T19" fmla="*/ 71358 h 120000"/>
                <a:gd name="T20" fmla="*/ 102631 w 120000"/>
                <a:gd name="T21" fmla="*/ 55470 h 120000"/>
                <a:gd name="T22" fmla="*/ 102180 w 120000"/>
                <a:gd name="T23" fmla="*/ 57979 h 120000"/>
                <a:gd name="T24" fmla="*/ 101278 w 120000"/>
                <a:gd name="T25" fmla="*/ 60348 h 120000"/>
                <a:gd name="T26" fmla="*/ 100150 w 120000"/>
                <a:gd name="T27" fmla="*/ 62578 h 120000"/>
                <a:gd name="T28" fmla="*/ 98684 w 120000"/>
                <a:gd name="T29" fmla="*/ 64250 h 120000"/>
                <a:gd name="T30" fmla="*/ 96879 w 120000"/>
                <a:gd name="T31" fmla="*/ 65783 h 120000"/>
                <a:gd name="T32" fmla="*/ 94962 w 120000"/>
                <a:gd name="T33" fmla="*/ 66759 h 120000"/>
                <a:gd name="T34" fmla="*/ 92819 w 120000"/>
                <a:gd name="T35" fmla="*/ 67177 h 120000"/>
                <a:gd name="T36" fmla="*/ 84473 w 120000"/>
                <a:gd name="T37" fmla="*/ 63832 h 120000"/>
                <a:gd name="T38" fmla="*/ 81315 w 120000"/>
                <a:gd name="T39" fmla="*/ 51149 h 120000"/>
                <a:gd name="T40" fmla="*/ 81879 w 120000"/>
                <a:gd name="T41" fmla="*/ 48641 h 120000"/>
                <a:gd name="T42" fmla="*/ 82894 w 120000"/>
                <a:gd name="T43" fmla="*/ 46411 h 120000"/>
                <a:gd name="T44" fmla="*/ 84248 w 120000"/>
                <a:gd name="T45" fmla="*/ 44459 h 120000"/>
                <a:gd name="T46" fmla="*/ 85827 w 120000"/>
                <a:gd name="T47" fmla="*/ 42787 h 120000"/>
                <a:gd name="T48" fmla="*/ 87744 w 120000"/>
                <a:gd name="T49" fmla="*/ 41533 h 120000"/>
                <a:gd name="T50" fmla="*/ 89774 w 120000"/>
                <a:gd name="T51" fmla="*/ 40836 h 120000"/>
                <a:gd name="T52" fmla="*/ 92030 w 120000"/>
                <a:gd name="T53" fmla="*/ 40557 h 120000"/>
                <a:gd name="T54" fmla="*/ 102631 w 120000"/>
                <a:gd name="T55" fmla="*/ 54912 h 120000"/>
                <a:gd name="T56" fmla="*/ 68571 w 120000"/>
                <a:gd name="T57" fmla="*/ 63832 h 120000"/>
                <a:gd name="T58" fmla="*/ 60338 w 120000"/>
                <a:gd name="T59" fmla="*/ 67317 h 120000"/>
                <a:gd name="T60" fmla="*/ 58308 w 120000"/>
                <a:gd name="T61" fmla="*/ 66759 h 120000"/>
                <a:gd name="T62" fmla="*/ 56503 w 120000"/>
                <a:gd name="T63" fmla="*/ 65783 h 120000"/>
                <a:gd name="T64" fmla="*/ 54699 w 120000"/>
                <a:gd name="T65" fmla="*/ 64529 h 120000"/>
                <a:gd name="T66" fmla="*/ 53233 w 120000"/>
                <a:gd name="T67" fmla="*/ 62717 h 120000"/>
                <a:gd name="T68" fmla="*/ 51992 w 120000"/>
                <a:gd name="T69" fmla="*/ 60627 h 120000"/>
                <a:gd name="T70" fmla="*/ 51090 w 120000"/>
                <a:gd name="T71" fmla="*/ 58257 h 120000"/>
                <a:gd name="T72" fmla="*/ 50639 w 120000"/>
                <a:gd name="T73" fmla="*/ 55609 h 120000"/>
                <a:gd name="T74" fmla="*/ 60225 w 120000"/>
                <a:gd name="T75" fmla="*/ 40696 h 120000"/>
                <a:gd name="T76" fmla="*/ 63045 w 120000"/>
                <a:gd name="T77" fmla="*/ 40836 h 120000"/>
                <a:gd name="T78" fmla="*/ 65075 w 120000"/>
                <a:gd name="T79" fmla="*/ 41393 h 120000"/>
                <a:gd name="T80" fmla="*/ 66992 w 120000"/>
                <a:gd name="T81" fmla="*/ 42508 h 120000"/>
                <a:gd name="T82" fmla="*/ 68571 w 120000"/>
                <a:gd name="T83" fmla="*/ 43902 h 120000"/>
                <a:gd name="T84" fmla="*/ 70037 w 120000"/>
                <a:gd name="T85" fmla="*/ 45853 h 120000"/>
                <a:gd name="T86" fmla="*/ 71052 w 120000"/>
                <a:gd name="T87" fmla="*/ 47944 h 120000"/>
                <a:gd name="T88" fmla="*/ 71842 w 120000"/>
                <a:gd name="T89" fmla="*/ 50452 h 120000"/>
                <a:gd name="T90" fmla="*/ 72067 w 120000"/>
                <a:gd name="T91" fmla="*/ 53101 h 120000"/>
                <a:gd name="T92" fmla="*/ 25827 w 120000"/>
                <a:gd name="T93" fmla="*/ 42090 h 120000"/>
                <a:gd name="T94" fmla="*/ 28872 w 120000"/>
                <a:gd name="T95" fmla="*/ 40836 h 120000"/>
                <a:gd name="T96" fmla="*/ 31804 w 120000"/>
                <a:gd name="T97" fmla="*/ 40696 h 120000"/>
                <a:gd name="T98" fmla="*/ 33947 w 120000"/>
                <a:gd name="T99" fmla="*/ 41254 h 120000"/>
                <a:gd name="T100" fmla="*/ 35977 w 120000"/>
                <a:gd name="T101" fmla="*/ 42229 h 120000"/>
                <a:gd name="T102" fmla="*/ 37781 w 120000"/>
                <a:gd name="T103" fmla="*/ 43623 h 120000"/>
                <a:gd name="T104" fmla="*/ 39248 w 120000"/>
                <a:gd name="T105" fmla="*/ 45435 h 120000"/>
                <a:gd name="T106" fmla="*/ 40375 w 120000"/>
                <a:gd name="T107" fmla="*/ 47526 h 120000"/>
                <a:gd name="T108" fmla="*/ 41278 w 120000"/>
                <a:gd name="T109" fmla="*/ 49895 h 120000"/>
                <a:gd name="T110" fmla="*/ 41729 w 120000"/>
                <a:gd name="T111" fmla="*/ 52543 h 120000"/>
                <a:gd name="T112" fmla="*/ 40488 w 120000"/>
                <a:gd name="T113" fmla="*/ 60209 h 120000"/>
                <a:gd name="T114" fmla="*/ 30000 w 120000"/>
                <a:gd name="T115" fmla="*/ 67177 h 120000"/>
                <a:gd name="T116" fmla="*/ 27857 w 120000"/>
                <a:gd name="T117" fmla="*/ 66759 h 120000"/>
                <a:gd name="T118" fmla="*/ 24360 w 120000"/>
                <a:gd name="T119" fmla="*/ 43344 h 12000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20000"/>
                <a:gd name="T181" fmla="*/ 0 h 120000"/>
                <a:gd name="T182" fmla="*/ 120000 w 120000"/>
                <a:gd name="T183" fmla="*/ 120000 h 12000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20000" h="120000" extrusionOk="0">
                  <a:moveTo>
                    <a:pt x="119887" y="51010"/>
                  </a:moveTo>
                  <a:cubicBezTo>
                    <a:pt x="119323" y="44181"/>
                    <a:pt x="117406" y="37491"/>
                    <a:pt x="114022" y="31219"/>
                  </a:cubicBezTo>
                  <a:cubicBezTo>
                    <a:pt x="113345" y="30104"/>
                    <a:pt x="112669" y="28989"/>
                    <a:pt x="111992" y="27874"/>
                  </a:cubicBezTo>
                  <a:cubicBezTo>
                    <a:pt x="110977" y="26341"/>
                    <a:pt x="109736" y="24668"/>
                    <a:pt x="108496" y="23135"/>
                  </a:cubicBezTo>
                  <a:cubicBezTo>
                    <a:pt x="107932" y="22578"/>
                    <a:pt x="107368" y="21881"/>
                    <a:pt x="106804" y="21324"/>
                  </a:cubicBezTo>
                  <a:cubicBezTo>
                    <a:pt x="106240" y="20627"/>
                    <a:pt x="105676" y="20069"/>
                    <a:pt x="105112" y="19512"/>
                  </a:cubicBezTo>
                  <a:cubicBezTo>
                    <a:pt x="105112" y="19512"/>
                    <a:pt x="105112" y="19512"/>
                    <a:pt x="105112" y="19512"/>
                  </a:cubicBezTo>
                  <a:cubicBezTo>
                    <a:pt x="105112" y="19512"/>
                    <a:pt x="105112" y="19512"/>
                    <a:pt x="105112" y="19512"/>
                  </a:cubicBezTo>
                  <a:cubicBezTo>
                    <a:pt x="96090" y="10174"/>
                    <a:pt x="85601" y="5017"/>
                    <a:pt x="73872" y="2787"/>
                  </a:cubicBezTo>
                  <a:cubicBezTo>
                    <a:pt x="60112" y="0"/>
                    <a:pt x="46466" y="1672"/>
                    <a:pt x="33496" y="8222"/>
                  </a:cubicBezTo>
                  <a:cubicBezTo>
                    <a:pt x="24473" y="12682"/>
                    <a:pt x="16578" y="19233"/>
                    <a:pt x="10714" y="28850"/>
                  </a:cubicBezTo>
                  <a:cubicBezTo>
                    <a:pt x="0" y="46271"/>
                    <a:pt x="902" y="67595"/>
                    <a:pt x="12969" y="83763"/>
                  </a:cubicBezTo>
                  <a:cubicBezTo>
                    <a:pt x="17819" y="90452"/>
                    <a:pt x="23909" y="95191"/>
                    <a:pt x="30225" y="99651"/>
                  </a:cubicBezTo>
                  <a:cubicBezTo>
                    <a:pt x="31578" y="100487"/>
                    <a:pt x="31917" y="101463"/>
                    <a:pt x="31578" y="103275"/>
                  </a:cubicBezTo>
                  <a:cubicBezTo>
                    <a:pt x="30563" y="108571"/>
                    <a:pt x="29887" y="113867"/>
                    <a:pt x="28872" y="120000"/>
                  </a:cubicBezTo>
                  <a:cubicBezTo>
                    <a:pt x="32481" y="117073"/>
                    <a:pt x="35639" y="114285"/>
                    <a:pt x="38684" y="111637"/>
                  </a:cubicBezTo>
                  <a:cubicBezTo>
                    <a:pt x="40150" y="110522"/>
                    <a:pt x="41052" y="109128"/>
                    <a:pt x="42293" y="108292"/>
                  </a:cubicBezTo>
                  <a:cubicBezTo>
                    <a:pt x="42406" y="108292"/>
                    <a:pt x="42518" y="108153"/>
                    <a:pt x="42631" y="108153"/>
                  </a:cubicBezTo>
                  <a:cubicBezTo>
                    <a:pt x="42744" y="108013"/>
                    <a:pt x="42857" y="108013"/>
                    <a:pt x="42969" y="107874"/>
                  </a:cubicBezTo>
                  <a:cubicBezTo>
                    <a:pt x="43195" y="107735"/>
                    <a:pt x="43308" y="107735"/>
                    <a:pt x="43421" y="107595"/>
                  </a:cubicBezTo>
                  <a:cubicBezTo>
                    <a:pt x="43533" y="107595"/>
                    <a:pt x="43646" y="107595"/>
                    <a:pt x="43759" y="107456"/>
                  </a:cubicBezTo>
                  <a:cubicBezTo>
                    <a:pt x="43872" y="107456"/>
                    <a:pt x="44097" y="107317"/>
                    <a:pt x="44210" y="107317"/>
                  </a:cubicBezTo>
                  <a:cubicBezTo>
                    <a:pt x="44323" y="107177"/>
                    <a:pt x="44436" y="107177"/>
                    <a:pt x="44548" y="107177"/>
                  </a:cubicBezTo>
                  <a:cubicBezTo>
                    <a:pt x="44661" y="107038"/>
                    <a:pt x="44774" y="107038"/>
                    <a:pt x="45000" y="107038"/>
                  </a:cubicBezTo>
                  <a:cubicBezTo>
                    <a:pt x="45112" y="106898"/>
                    <a:pt x="45225" y="106898"/>
                    <a:pt x="45338" y="106898"/>
                  </a:cubicBezTo>
                  <a:cubicBezTo>
                    <a:pt x="45451" y="106759"/>
                    <a:pt x="45676" y="106759"/>
                    <a:pt x="45789" y="106759"/>
                  </a:cubicBezTo>
                  <a:cubicBezTo>
                    <a:pt x="45902" y="106759"/>
                    <a:pt x="46015" y="106620"/>
                    <a:pt x="46127" y="106620"/>
                  </a:cubicBezTo>
                  <a:cubicBezTo>
                    <a:pt x="46353" y="106620"/>
                    <a:pt x="46466" y="106620"/>
                    <a:pt x="46578" y="106620"/>
                  </a:cubicBezTo>
                  <a:cubicBezTo>
                    <a:pt x="46691" y="106480"/>
                    <a:pt x="46917" y="106480"/>
                    <a:pt x="47030" y="106480"/>
                  </a:cubicBezTo>
                  <a:cubicBezTo>
                    <a:pt x="47142" y="106480"/>
                    <a:pt x="47255" y="106480"/>
                    <a:pt x="47481" y="106480"/>
                  </a:cubicBezTo>
                  <a:cubicBezTo>
                    <a:pt x="47593" y="106480"/>
                    <a:pt x="47706" y="106480"/>
                    <a:pt x="47932" y="106480"/>
                  </a:cubicBezTo>
                  <a:cubicBezTo>
                    <a:pt x="48045" y="106341"/>
                    <a:pt x="48157" y="106341"/>
                    <a:pt x="48270" y="106341"/>
                  </a:cubicBezTo>
                  <a:cubicBezTo>
                    <a:pt x="48496" y="106341"/>
                    <a:pt x="48609" y="106341"/>
                    <a:pt x="48834" y="106341"/>
                  </a:cubicBezTo>
                  <a:cubicBezTo>
                    <a:pt x="48947" y="106341"/>
                    <a:pt x="48947" y="106341"/>
                    <a:pt x="49060" y="106341"/>
                  </a:cubicBezTo>
                  <a:cubicBezTo>
                    <a:pt x="49285" y="106480"/>
                    <a:pt x="49511" y="106480"/>
                    <a:pt x="49624" y="106480"/>
                  </a:cubicBezTo>
                  <a:cubicBezTo>
                    <a:pt x="49736" y="106480"/>
                    <a:pt x="49849" y="106480"/>
                    <a:pt x="49962" y="106480"/>
                  </a:cubicBezTo>
                  <a:cubicBezTo>
                    <a:pt x="50187" y="106480"/>
                    <a:pt x="50413" y="106480"/>
                    <a:pt x="50639" y="106480"/>
                  </a:cubicBezTo>
                  <a:cubicBezTo>
                    <a:pt x="50751" y="106480"/>
                    <a:pt x="50751" y="106620"/>
                    <a:pt x="50864" y="106620"/>
                  </a:cubicBezTo>
                  <a:cubicBezTo>
                    <a:pt x="51203" y="106620"/>
                    <a:pt x="51541" y="106620"/>
                    <a:pt x="51879" y="106759"/>
                  </a:cubicBezTo>
                  <a:cubicBezTo>
                    <a:pt x="51879" y="106759"/>
                    <a:pt x="51879" y="106759"/>
                    <a:pt x="51879" y="106759"/>
                  </a:cubicBezTo>
                  <a:cubicBezTo>
                    <a:pt x="52669" y="106898"/>
                    <a:pt x="53458" y="107038"/>
                    <a:pt x="54248" y="107177"/>
                  </a:cubicBezTo>
                  <a:cubicBezTo>
                    <a:pt x="54248" y="107177"/>
                    <a:pt x="54360" y="107177"/>
                    <a:pt x="54473" y="107177"/>
                  </a:cubicBezTo>
                  <a:cubicBezTo>
                    <a:pt x="55150" y="107317"/>
                    <a:pt x="55939" y="107317"/>
                    <a:pt x="56729" y="107456"/>
                  </a:cubicBezTo>
                  <a:cubicBezTo>
                    <a:pt x="56842" y="107456"/>
                    <a:pt x="56954" y="107456"/>
                    <a:pt x="57067" y="107456"/>
                  </a:cubicBezTo>
                  <a:cubicBezTo>
                    <a:pt x="57744" y="107595"/>
                    <a:pt x="58533" y="107595"/>
                    <a:pt x="59210" y="107595"/>
                  </a:cubicBezTo>
                  <a:cubicBezTo>
                    <a:pt x="59323" y="107595"/>
                    <a:pt x="59436" y="107735"/>
                    <a:pt x="59548" y="107735"/>
                  </a:cubicBezTo>
                  <a:cubicBezTo>
                    <a:pt x="60338" y="107735"/>
                    <a:pt x="61015" y="107735"/>
                    <a:pt x="61804" y="107735"/>
                  </a:cubicBezTo>
                  <a:cubicBezTo>
                    <a:pt x="61917" y="107735"/>
                    <a:pt x="62030" y="107735"/>
                    <a:pt x="62142" y="107735"/>
                  </a:cubicBezTo>
                  <a:cubicBezTo>
                    <a:pt x="62368" y="107735"/>
                    <a:pt x="62593" y="107735"/>
                    <a:pt x="62706" y="107735"/>
                  </a:cubicBezTo>
                  <a:cubicBezTo>
                    <a:pt x="63270" y="107735"/>
                    <a:pt x="63721" y="107735"/>
                    <a:pt x="64172" y="107735"/>
                  </a:cubicBezTo>
                  <a:cubicBezTo>
                    <a:pt x="64285" y="107735"/>
                    <a:pt x="64398" y="107735"/>
                    <a:pt x="64511" y="107735"/>
                  </a:cubicBezTo>
                  <a:cubicBezTo>
                    <a:pt x="65187" y="107735"/>
                    <a:pt x="65977" y="107735"/>
                    <a:pt x="66766" y="107595"/>
                  </a:cubicBezTo>
                  <a:cubicBezTo>
                    <a:pt x="66879" y="107595"/>
                    <a:pt x="67105" y="107595"/>
                    <a:pt x="67330" y="107595"/>
                  </a:cubicBezTo>
                  <a:cubicBezTo>
                    <a:pt x="67894" y="107595"/>
                    <a:pt x="68458" y="107456"/>
                    <a:pt x="69022" y="107456"/>
                  </a:cubicBezTo>
                  <a:cubicBezTo>
                    <a:pt x="69248" y="107456"/>
                    <a:pt x="69473" y="107317"/>
                    <a:pt x="69699" y="107317"/>
                  </a:cubicBezTo>
                  <a:cubicBezTo>
                    <a:pt x="70375" y="107177"/>
                    <a:pt x="71165" y="107177"/>
                    <a:pt x="71842" y="107038"/>
                  </a:cubicBezTo>
                  <a:cubicBezTo>
                    <a:pt x="71954" y="107038"/>
                    <a:pt x="71954" y="107038"/>
                    <a:pt x="72067" y="107038"/>
                  </a:cubicBezTo>
                  <a:cubicBezTo>
                    <a:pt x="72744" y="106898"/>
                    <a:pt x="73421" y="106759"/>
                    <a:pt x="74097" y="106620"/>
                  </a:cubicBezTo>
                  <a:cubicBezTo>
                    <a:pt x="74323" y="106620"/>
                    <a:pt x="74548" y="106480"/>
                    <a:pt x="74774" y="106480"/>
                  </a:cubicBezTo>
                  <a:cubicBezTo>
                    <a:pt x="75338" y="106341"/>
                    <a:pt x="75902" y="106202"/>
                    <a:pt x="76466" y="106062"/>
                  </a:cubicBezTo>
                  <a:cubicBezTo>
                    <a:pt x="76578" y="106062"/>
                    <a:pt x="76804" y="105923"/>
                    <a:pt x="77030" y="105923"/>
                  </a:cubicBezTo>
                  <a:cubicBezTo>
                    <a:pt x="77706" y="105783"/>
                    <a:pt x="78383" y="105505"/>
                    <a:pt x="79172" y="105365"/>
                  </a:cubicBezTo>
                  <a:cubicBezTo>
                    <a:pt x="79285" y="105226"/>
                    <a:pt x="79398" y="105226"/>
                    <a:pt x="79624" y="105226"/>
                  </a:cubicBezTo>
                  <a:cubicBezTo>
                    <a:pt x="80187" y="104947"/>
                    <a:pt x="80751" y="104808"/>
                    <a:pt x="81315" y="104668"/>
                  </a:cubicBezTo>
                  <a:cubicBezTo>
                    <a:pt x="81541" y="104529"/>
                    <a:pt x="81766" y="104529"/>
                    <a:pt x="81992" y="104390"/>
                  </a:cubicBezTo>
                  <a:cubicBezTo>
                    <a:pt x="82556" y="104111"/>
                    <a:pt x="83233" y="103972"/>
                    <a:pt x="83796" y="103693"/>
                  </a:cubicBezTo>
                  <a:cubicBezTo>
                    <a:pt x="83909" y="103693"/>
                    <a:pt x="84022" y="103693"/>
                    <a:pt x="84135" y="103554"/>
                  </a:cubicBezTo>
                  <a:cubicBezTo>
                    <a:pt x="84924" y="103275"/>
                    <a:pt x="85601" y="102996"/>
                    <a:pt x="86278" y="102717"/>
                  </a:cubicBezTo>
                  <a:cubicBezTo>
                    <a:pt x="86503" y="102578"/>
                    <a:pt x="86729" y="102439"/>
                    <a:pt x="86842" y="102439"/>
                  </a:cubicBezTo>
                  <a:cubicBezTo>
                    <a:pt x="87406" y="102160"/>
                    <a:pt x="87969" y="101881"/>
                    <a:pt x="88533" y="101602"/>
                  </a:cubicBezTo>
                  <a:cubicBezTo>
                    <a:pt x="88759" y="101602"/>
                    <a:pt x="88984" y="101463"/>
                    <a:pt x="89097" y="101324"/>
                  </a:cubicBezTo>
                  <a:cubicBezTo>
                    <a:pt x="89887" y="101045"/>
                    <a:pt x="90563" y="100627"/>
                    <a:pt x="91240" y="100209"/>
                  </a:cubicBezTo>
                  <a:cubicBezTo>
                    <a:pt x="91240" y="100209"/>
                    <a:pt x="91240" y="100209"/>
                    <a:pt x="91240" y="100209"/>
                  </a:cubicBezTo>
                  <a:cubicBezTo>
                    <a:pt x="92819" y="99372"/>
                    <a:pt x="94398" y="98536"/>
                    <a:pt x="95864" y="97560"/>
                  </a:cubicBezTo>
                  <a:cubicBezTo>
                    <a:pt x="96879" y="96864"/>
                    <a:pt x="97894" y="96167"/>
                    <a:pt x="98796" y="95470"/>
                  </a:cubicBezTo>
                  <a:cubicBezTo>
                    <a:pt x="99812" y="94773"/>
                    <a:pt x="100714" y="93937"/>
                    <a:pt x="101616" y="93240"/>
                  </a:cubicBezTo>
                  <a:cubicBezTo>
                    <a:pt x="103421" y="91567"/>
                    <a:pt x="105225" y="89895"/>
                    <a:pt x="106917" y="88083"/>
                  </a:cubicBezTo>
                  <a:cubicBezTo>
                    <a:pt x="108947" y="85714"/>
                    <a:pt x="110864" y="83205"/>
                    <a:pt x="112556" y="80278"/>
                  </a:cubicBezTo>
                  <a:cubicBezTo>
                    <a:pt x="114022" y="77909"/>
                    <a:pt x="115150" y="75679"/>
                    <a:pt x="116165" y="73170"/>
                  </a:cubicBezTo>
                  <a:cubicBezTo>
                    <a:pt x="116390" y="72613"/>
                    <a:pt x="116616" y="72055"/>
                    <a:pt x="116842" y="71358"/>
                  </a:cubicBezTo>
                  <a:cubicBezTo>
                    <a:pt x="117293" y="70243"/>
                    <a:pt x="117744" y="68989"/>
                    <a:pt x="118082" y="67735"/>
                  </a:cubicBezTo>
                  <a:cubicBezTo>
                    <a:pt x="118646" y="65923"/>
                    <a:pt x="118984" y="63972"/>
                    <a:pt x="119323" y="62160"/>
                  </a:cubicBezTo>
                  <a:cubicBezTo>
                    <a:pt x="119548" y="60905"/>
                    <a:pt x="119661" y="59651"/>
                    <a:pt x="119774" y="58397"/>
                  </a:cubicBezTo>
                  <a:cubicBezTo>
                    <a:pt x="119887" y="57839"/>
                    <a:pt x="119887" y="57142"/>
                    <a:pt x="119887" y="56585"/>
                  </a:cubicBezTo>
                  <a:cubicBezTo>
                    <a:pt x="120000" y="55888"/>
                    <a:pt x="120000" y="55331"/>
                    <a:pt x="120000" y="54634"/>
                  </a:cubicBezTo>
                  <a:cubicBezTo>
                    <a:pt x="120000" y="53379"/>
                    <a:pt x="119887" y="52125"/>
                    <a:pt x="119887" y="51010"/>
                  </a:cubicBezTo>
                  <a:close/>
                  <a:moveTo>
                    <a:pt x="102631" y="54912"/>
                  </a:moveTo>
                  <a:cubicBezTo>
                    <a:pt x="102631" y="55052"/>
                    <a:pt x="102631" y="55331"/>
                    <a:pt x="102631" y="55470"/>
                  </a:cubicBezTo>
                  <a:cubicBezTo>
                    <a:pt x="102631" y="55470"/>
                    <a:pt x="102631" y="55609"/>
                    <a:pt x="102631" y="55749"/>
                  </a:cubicBezTo>
                  <a:cubicBezTo>
                    <a:pt x="102631" y="55888"/>
                    <a:pt x="102518" y="56027"/>
                    <a:pt x="102518" y="56027"/>
                  </a:cubicBezTo>
                  <a:cubicBezTo>
                    <a:pt x="102518" y="56167"/>
                    <a:pt x="102518" y="56306"/>
                    <a:pt x="102518" y="56445"/>
                  </a:cubicBezTo>
                  <a:cubicBezTo>
                    <a:pt x="102518" y="56445"/>
                    <a:pt x="102518" y="56585"/>
                    <a:pt x="102406" y="56724"/>
                  </a:cubicBezTo>
                  <a:cubicBezTo>
                    <a:pt x="102406" y="56864"/>
                    <a:pt x="102406" y="57003"/>
                    <a:pt x="102406" y="57003"/>
                  </a:cubicBezTo>
                  <a:cubicBezTo>
                    <a:pt x="102406" y="57142"/>
                    <a:pt x="102293" y="57282"/>
                    <a:pt x="102293" y="57421"/>
                  </a:cubicBezTo>
                  <a:cubicBezTo>
                    <a:pt x="102293" y="57560"/>
                    <a:pt x="102293" y="57560"/>
                    <a:pt x="102293" y="57700"/>
                  </a:cubicBezTo>
                  <a:cubicBezTo>
                    <a:pt x="102180" y="57839"/>
                    <a:pt x="102180" y="57979"/>
                    <a:pt x="102180" y="57979"/>
                  </a:cubicBezTo>
                  <a:cubicBezTo>
                    <a:pt x="102180" y="58118"/>
                    <a:pt x="102067" y="58257"/>
                    <a:pt x="102067" y="58257"/>
                  </a:cubicBezTo>
                  <a:cubicBezTo>
                    <a:pt x="102067" y="58397"/>
                    <a:pt x="102067" y="58536"/>
                    <a:pt x="101954" y="58675"/>
                  </a:cubicBezTo>
                  <a:cubicBezTo>
                    <a:pt x="101954" y="58675"/>
                    <a:pt x="101954" y="58815"/>
                    <a:pt x="101842" y="58954"/>
                  </a:cubicBezTo>
                  <a:cubicBezTo>
                    <a:pt x="101842" y="59094"/>
                    <a:pt x="101842" y="59094"/>
                    <a:pt x="101729" y="59233"/>
                  </a:cubicBezTo>
                  <a:cubicBezTo>
                    <a:pt x="101729" y="59372"/>
                    <a:pt x="101729" y="59372"/>
                    <a:pt x="101729" y="59512"/>
                  </a:cubicBezTo>
                  <a:cubicBezTo>
                    <a:pt x="101616" y="59651"/>
                    <a:pt x="101616" y="59790"/>
                    <a:pt x="101503" y="59790"/>
                  </a:cubicBezTo>
                  <a:cubicBezTo>
                    <a:pt x="101503" y="59930"/>
                    <a:pt x="101503" y="60069"/>
                    <a:pt x="101390" y="60069"/>
                  </a:cubicBezTo>
                  <a:cubicBezTo>
                    <a:pt x="101390" y="60209"/>
                    <a:pt x="101390" y="60348"/>
                    <a:pt x="101278" y="60348"/>
                  </a:cubicBezTo>
                  <a:cubicBezTo>
                    <a:pt x="101278" y="60487"/>
                    <a:pt x="101278" y="60627"/>
                    <a:pt x="101165" y="60627"/>
                  </a:cubicBezTo>
                  <a:cubicBezTo>
                    <a:pt x="101165" y="60766"/>
                    <a:pt x="101052" y="60905"/>
                    <a:pt x="101052" y="60905"/>
                  </a:cubicBezTo>
                  <a:cubicBezTo>
                    <a:pt x="101052" y="61045"/>
                    <a:pt x="100939" y="61184"/>
                    <a:pt x="100939" y="61184"/>
                  </a:cubicBezTo>
                  <a:cubicBezTo>
                    <a:pt x="100827" y="61324"/>
                    <a:pt x="100827" y="61463"/>
                    <a:pt x="100714" y="61463"/>
                  </a:cubicBezTo>
                  <a:cubicBezTo>
                    <a:pt x="100714" y="61602"/>
                    <a:pt x="100714" y="61602"/>
                    <a:pt x="100601" y="61742"/>
                  </a:cubicBezTo>
                  <a:cubicBezTo>
                    <a:pt x="100601" y="61881"/>
                    <a:pt x="100488" y="61881"/>
                    <a:pt x="100488" y="62020"/>
                  </a:cubicBezTo>
                  <a:cubicBezTo>
                    <a:pt x="100375" y="62160"/>
                    <a:pt x="100375" y="62160"/>
                    <a:pt x="100263" y="62299"/>
                  </a:cubicBezTo>
                  <a:cubicBezTo>
                    <a:pt x="100263" y="62299"/>
                    <a:pt x="100150" y="62439"/>
                    <a:pt x="100150" y="62578"/>
                  </a:cubicBezTo>
                  <a:cubicBezTo>
                    <a:pt x="100037" y="62578"/>
                    <a:pt x="100037" y="62717"/>
                    <a:pt x="99924" y="62717"/>
                  </a:cubicBezTo>
                  <a:cubicBezTo>
                    <a:pt x="99924" y="62857"/>
                    <a:pt x="99812" y="62857"/>
                    <a:pt x="99812" y="62996"/>
                  </a:cubicBezTo>
                  <a:cubicBezTo>
                    <a:pt x="99699" y="63135"/>
                    <a:pt x="99699" y="63135"/>
                    <a:pt x="99586" y="63275"/>
                  </a:cubicBezTo>
                  <a:cubicBezTo>
                    <a:pt x="99586" y="63275"/>
                    <a:pt x="99473" y="63414"/>
                    <a:pt x="99360" y="63414"/>
                  </a:cubicBezTo>
                  <a:cubicBezTo>
                    <a:pt x="99360" y="63554"/>
                    <a:pt x="99248" y="63554"/>
                    <a:pt x="99248" y="63693"/>
                  </a:cubicBezTo>
                  <a:cubicBezTo>
                    <a:pt x="99135" y="63693"/>
                    <a:pt x="99135" y="63832"/>
                    <a:pt x="99022" y="63832"/>
                  </a:cubicBezTo>
                  <a:cubicBezTo>
                    <a:pt x="99022" y="63972"/>
                    <a:pt x="98909" y="63972"/>
                    <a:pt x="98796" y="64111"/>
                  </a:cubicBezTo>
                  <a:cubicBezTo>
                    <a:pt x="98796" y="64111"/>
                    <a:pt x="98684" y="64250"/>
                    <a:pt x="98684" y="64250"/>
                  </a:cubicBezTo>
                  <a:cubicBezTo>
                    <a:pt x="98571" y="64390"/>
                    <a:pt x="98458" y="64390"/>
                    <a:pt x="98458" y="64529"/>
                  </a:cubicBezTo>
                  <a:cubicBezTo>
                    <a:pt x="98345" y="64529"/>
                    <a:pt x="98345" y="64668"/>
                    <a:pt x="98233" y="64668"/>
                  </a:cubicBezTo>
                  <a:cubicBezTo>
                    <a:pt x="98120" y="64808"/>
                    <a:pt x="98120" y="64808"/>
                    <a:pt x="98007" y="64947"/>
                  </a:cubicBezTo>
                  <a:cubicBezTo>
                    <a:pt x="97894" y="64947"/>
                    <a:pt x="97894" y="64947"/>
                    <a:pt x="97781" y="65087"/>
                  </a:cubicBezTo>
                  <a:cubicBezTo>
                    <a:pt x="97669" y="65087"/>
                    <a:pt x="97669" y="65226"/>
                    <a:pt x="97556" y="65226"/>
                  </a:cubicBezTo>
                  <a:cubicBezTo>
                    <a:pt x="97556" y="65226"/>
                    <a:pt x="97443" y="65365"/>
                    <a:pt x="97330" y="65365"/>
                  </a:cubicBezTo>
                  <a:cubicBezTo>
                    <a:pt x="97330" y="65505"/>
                    <a:pt x="97218" y="65505"/>
                    <a:pt x="97105" y="65505"/>
                  </a:cubicBezTo>
                  <a:cubicBezTo>
                    <a:pt x="97105" y="65644"/>
                    <a:pt x="96992" y="65644"/>
                    <a:pt x="96879" y="65783"/>
                  </a:cubicBezTo>
                  <a:cubicBezTo>
                    <a:pt x="96766" y="65783"/>
                    <a:pt x="96766" y="65783"/>
                    <a:pt x="96654" y="65923"/>
                  </a:cubicBezTo>
                  <a:cubicBezTo>
                    <a:pt x="96541" y="65923"/>
                    <a:pt x="96541" y="65923"/>
                    <a:pt x="96428" y="66062"/>
                  </a:cubicBezTo>
                  <a:cubicBezTo>
                    <a:pt x="96315" y="66062"/>
                    <a:pt x="96315" y="66062"/>
                    <a:pt x="96203" y="66202"/>
                  </a:cubicBezTo>
                  <a:cubicBezTo>
                    <a:pt x="96090" y="66202"/>
                    <a:pt x="95977" y="66202"/>
                    <a:pt x="95977" y="66341"/>
                  </a:cubicBezTo>
                  <a:cubicBezTo>
                    <a:pt x="95864" y="66341"/>
                    <a:pt x="95751" y="66341"/>
                    <a:pt x="95751" y="66341"/>
                  </a:cubicBezTo>
                  <a:cubicBezTo>
                    <a:pt x="95639" y="66480"/>
                    <a:pt x="95526" y="66480"/>
                    <a:pt x="95413" y="66480"/>
                  </a:cubicBezTo>
                  <a:cubicBezTo>
                    <a:pt x="95413" y="66480"/>
                    <a:pt x="95300" y="66620"/>
                    <a:pt x="95187" y="66620"/>
                  </a:cubicBezTo>
                  <a:cubicBezTo>
                    <a:pt x="95075" y="66620"/>
                    <a:pt x="95075" y="66620"/>
                    <a:pt x="94962" y="66759"/>
                  </a:cubicBezTo>
                  <a:cubicBezTo>
                    <a:pt x="94849" y="66759"/>
                    <a:pt x="94736" y="66759"/>
                    <a:pt x="94736" y="66759"/>
                  </a:cubicBezTo>
                  <a:cubicBezTo>
                    <a:pt x="94624" y="66898"/>
                    <a:pt x="94511" y="66898"/>
                    <a:pt x="94398" y="66898"/>
                  </a:cubicBezTo>
                  <a:cubicBezTo>
                    <a:pt x="94285" y="66898"/>
                    <a:pt x="94285" y="66898"/>
                    <a:pt x="94172" y="66898"/>
                  </a:cubicBezTo>
                  <a:cubicBezTo>
                    <a:pt x="94060" y="67038"/>
                    <a:pt x="93947" y="67038"/>
                    <a:pt x="93834" y="67038"/>
                  </a:cubicBezTo>
                  <a:cubicBezTo>
                    <a:pt x="93834" y="67038"/>
                    <a:pt x="93721" y="67038"/>
                    <a:pt x="93609" y="67038"/>
                  </a:cubicBezTo>
                  <a:cubicBezTo>
                    <a:pt x="93496" y="67177"/>
                    <a:pt x="93496" y="67177"/>
                    <a:pt x="93383" y="67177"/>
                  </a:cubicBezTo>
                  <a:cubicBezTo>
                    <a:pt x="93270" y="67177"/>
                    <a:pt x="93157" y="67177"/>
                    <a:pt x="93045" y="67177"/>
                  </a:cubicBezTo>
                  <a:cubicBezTo>
                    <a:pt x="93045" y="67177"/>
                    <a:pt x="92932" y="67177"/>
                    <a:pt x="92819" y="67177"/>
                  </a:cubicBezTo>
                  <a:cubicBezTo>
                    <a:pt x="92706" y="67177"/>
                    <a:pt x="92593" y="67177"/>
                    <a:pt x="92481" y="67317"/>
                  </a:cubicBezTo>
                  <a:cubicBezTo>
                    <a:pt x="92481" y="67317"/>
                    <a:pt x="92368" y="67317"/>
                    <a:pt x="92255" y="67317"/>
                  </a:cubicBezTo>
                  <a:cubicBezTo>
                    <a:pt x="92142" y="67317"/>
                    <a:pt x="92030" y="67317"/>
                    <a:pt x="92030" y="67317"/>
                  </a:cubicBezTo>
                  <a:cubicBezTo>
                    <a:pt x="91917" y="67317"/>
                    <a:pt x="91804" y="67317"/>
                    <a:pt x="91578" y="67317"/>
                  </a:cubicBezTo>
                  <a:cubicBezTo>
                    <a:pt x="90563" y="67317"/>
                    <a:pt x="89436" y="67038"/>
                    <a:pt x="88421" y="66620"/>
                  </a:cubicBezTo>
                  <a:cubicBezTo>
                    <a:pt x="88082" y="66480"/>
                    <a:pt x="87744" y="66341"/>
                    <a:pt x="87406" y="66202"/>
                  </a:cubicBezTo>
                  <a:cubicBezTo>
                    <a:pt x="87293" y="66062"/>
                    <a:pt x="87180" y="66062"/>
                    <a:pt x="86954" y="65923"/>
                  </a:cubicBezTo>
                  <a:cubicBezTo>
                    <a:pt x="86052" y="65365"/>
                    <a:pt x="85263" y="64668"/>
                    <a:pt x="84473" y="63832"/>
                  </a:cubicBezTo>
                  <a:cubicBezTo>
                    <a:pt x="82330" y="61324"/>
                    <a:pt x="81090" y="57839"/>
                    <a:pt x="81090" y="53797"/>
                  </a:cubicBezTo>
                  <a:cubicBezTo>
                    <a:pt x="81090" y="53658"/>
                    <a:pt x="81090" y="53379"/>
                    <a:pt x="81090" y="53101"/>
                  </a:cubicBezTo>
                  <a:cubicBezTo>
                    <a:pt x="81090" y="53101"/>
                    <a:pt x="81090" y="52961"/>
                    <a:pt x="81090" y="52961"/>
                  </a:cubicBezTo>
                  <a:cubicBezTo>
                    <a:pt x="81090" y="52822"/>
                    <a:pt x="81090" y="52682"/>
                    <a:pt x="81090" y="52404"/>
                  </a:cubicBezTo>
                  <a:cubicBezTo>
                    <a:pt x="81090" y="52404"/>
                    <a:pt x="81090" y="52264"/>
                    <a:pt x="81203" y="52264"/>
                  </a:cubicBezTo>
                  <a:cubicBezTo>
                    <a:pt x="81203" y="52125"/>
                    <a:pt x="81203" y="51986"/>
                    <a:pt x="81203" y="51846"/>
                  </a:cubicBezTo>
                  <a:cubicBezTo>
                    <a:pt x="81203" y="51707"/>
                    <a:pt x="81203" y="51707"/>
                    <a:pt x="81203" y="51567"/>
                  </a:cubicBezTo>
                  <a:cubicBezTo>
                    <a:pt x="81203" y="51428"/>
                    <a:pt x="81315" y="51289"/>
                    <a:pt x="81315" y="51149"/>
                  </a:cubicBezTo>
                  <a:cubicBezTo>
                    <a:pt x="81315" y="51010"/>
                    <a:pt x="81315" y="51010"/>
                    <a:pt x="81315" y="50871"/>
                  </a:cubicBezTo>
                  <a:cubicBezTo>
                    <a:pt x="81315" y="50731"/>
                    <a:pt x="81428" y="50592"/>
                    <a:pt x="81428" y="50452"/>
                  </a:cubicBezTo>
                  <a:cubicBezTo>
                    <a:pt x="81428" y="50452"/>
                    <a:pt x="81428" y="50313"/>
                    <a:pt x="81428" y="50313"/>
                  </a:cubicBezTo>
                  <a:cubicBezTo>
                    <a:pt x="81541" y="50174"/>
                    <a:pt x="81541" y="50034"/>
                    <a:pt x="81541" y="49895"/>
                  </a:cubicBezTo>
                  <a:cubicBezTo>
                    <a:pt x="81541" y="49756"/>
                    <a:pt x="81541" y="49756"/>
                    <a:pt x="81654" y="49616"/>
                  </a:cubicBezTo>
                  <a:cubicBezTo>
                    <a:pt x="81654" y="49477"/>
                    <a:pt x="81654" y="49337"/>
                    <a:pt x="81766" y="49198"/>
                  </a:cubicBezTo>
                  <a:cubicBezTo>
                    <a:pt x="81766" y="49198"/>
                    <a:pt x="81766" y="49059"/>
                    <a:pt x="81766" y="49059"/>
                  </a:cubicBezTo>
                  <a:cubicBezTo>
                    <a:pt x="81879" y="48919"/>
                    <a:pt x="81879" y="48780"/>
                    <a:pt x="81879" y="48641"/>
                  </a:cubicBezTo>
                  <a:cubicBezTo>
                    <a:pt x="81992" y="48501"/>
                    <a:pt x="81992" y="48501"/>
                    <a:pt x="81992" y="48362"/>
                  </a:cubicBezTo>
                  <a:cubicBezTo>
                    <a:pt x="81992" y="48222"/>
                    <a:pt x="82105" y="48083"/>
                    <a:pt x="82105" y="48083"/>
                  </a:cubicBezTo>
                  <a:cubicBezTo>
                    <a:pt x="82218" y="47944"/>
                    <a:pt x="82218" y="47944"/>
                    <a:pt x="82218" y="47804"/>
                  </a:cubicBezTo>
                  <a:cubicBezTo>
                    <a:pt x="82218" y="47665"/>
                    <a:pt x="82330" y="47526"/>
                    <a:pt x="82330" y="47386"/>
                  </a:cubicBezTo>
                  <a:cubicBezTo>
                    <a:pt x="82443" y="47386"/>
                    <a:pt x="82443" y="47386"/>
                    <a:pt x="82443" y="47247"/>
                  </a:cubicBezTo>
                  <a:cubicBezTo>
                    <a:pt x="82556" y="47108"/>
                    <a:pt x="82556" y="46968"/>
                    <a:pt x="82669" y="46829"/>
                  </a:cubicBezTo>
                  <a:cubicBezTo>
                    <a:pt x="82669" y="46829"/>
                    <a:pt x="82669" y="46829"/>
                    <a:pt x="82781" y="46689"/>
                  </a:cubicBezTo>
                  <a:cubicBezTo>
                    <a:pt x="82781" y="46550"/>
                    <a:pt x="82894" y="46411"/>
                    <a:pt x="82894" y="46411"/>
                  </a:cubicBezTo>
                  <a:cubicBezTo>
                    <a:pt x="83007" y="46271"/>
                    <a:pt x="83007" y="46271"/>
                    <a:pt x="83007" y="46132"/>
                  </a:cubicBezTo>
                  <a:cubicBezTo>
                    <a:pt x="83120" y="45993"/>
                    <a:pt x="83120" y="45993"/>
                    <a:pt x="83233" y="45853"/>
                  </a:cubicBezTo>
                  <a:cubicBezTo>
                    <a:pt x="83233" y="45714"/>
                    <a:pt x="83345" y="45714"/>
                    <a:pt x="83345" y="45714"/>
                  </a:cubicBezTo>
                  <a:cubicBezTo>
                    <a:pt x="83458" y="45574"/>
                    <a:pt x="83458" y="45435"/>
                    <a:pt x="83571" y="45296"/>
                  </a:cubicBezTo>
                  <a:cubicBezTo>
                    <a:pt x="83571" y="45296"/>
                    <a:pt x="83571" y="45156"/>
                    <a:pt x="83684" y="45156"/>
                  </a:cubicBezTo>
                  <a:cubicBezTo>
                    <a:pt x="83684" y="45017"/>
                    <a:pt x="83796" y="45017"/>
                    <a:pt x="83909" y="44878"/>
                  </a:cubicBezTo>
                  <a:cubicBezTo>
                    <a:pt x="83909" y="44738"/>
                    <a:pt x="84022" y="44738"/>
                    <a:pt x="84022" y="44738"/>
                  </a:cubicBezTo>
                  <a:cubicBezTo>
                    <a:pt x="84135" y="44599"/>
                    <a:pt x="84135" y="44459"/>
                    <a:pt x="84248" y="44459"/>
                  </a:cubicBezTo>
                  <a:cubicBezTo>
                    <a:pt x="84248" y="44320"/>
                    <a:pt x="84360" y="44320"/>
                    <a:pt x="84360" y="44181"/>
                  </a:cubicBezTo>
                  <a:cubicBezTo>
                    <a:pt x="84473" y="44181"/>
                    <a:pt x="84586" y="44041"/>
                    <a:pt x="84586" y="43902"/>
                  </a:cubicBezTo>
                  <a:cubicBezTo>
                    <a:pt x="84699" y="43902"/>
                    <a:pt x="84699" y="43902"/>
                    <a:pt x="84812" y="43763"/>
                  </a:cubicBezTo>
                  <a:cubicBezTo>
                    <a:pt x="84812" y="43763"/>
                    <a:pt x="84924" y="43623"/>
                    <a:pt x="85037" y="43484"/>
                  </a:cubicBezTo>
                  <a:cubicBezTo>
                    <a:pt x="85037" y="43484"/>
                    <a:pt x="85150" y="43484"/>
                    <a:pt x="85150" y="43344"/>
                  </a:cubicBezTo>
                  <a:cubicBezTo>
                    <a:pt x="85263" y="43344"/>
                    <a:pt x="85375" y="43205"/>
                    <a:pt x="85375" y="43205"/>
                  </a:cubicBezTo>
                  <a:cubicBezTo>
                    <a:pt x="85488" y="43066"/>
                    <a:pt x="85488" y="43066"/>
                    <a:pt x="85601" y="43066"/>
                  </a:cubicBezTo>
                  <a:cubicBezTo>
                    <a:pt x="85714" y="42926"/>
                    <a:pt x="85714" y="42926"/>
                    <a:pt x="85827" y="42787"/>
                  </a:cubicBezTo>
                  <a:cubicBezTo>
                    <a:pt x="85939" y="42787"/>
                    <a:pt x="85939" y="42648"/>
                    <a:pt x="86052" y="42648"/>
                  </a:cubicBezTo>
                  <a:cubicBezTo>
                    <a:pt x="86165" y="42648"/>
                    <a:pt x="86165" y="42508"/>
                    <a:pt x="86278" y="42508"/>
                  </a:cubicBezTo>
                  <a:cubicBezTo>
                    <a:pt x="86390" y="42369"/>
                    <a:pt x="86390" y="42369"/>
                    <a:pt x="86503" y="42369"/>
                  </a:cubicBezTo>
                  <a:cubicBezTo>
                    <a:pt x="86616" y="42229"/>
                    <a:pt x="86616" y="42229"/>
                    <a:pt x="86729" y="42090"/>
                  </a:cubicBezTo>
                  <a:cubicBezTo>
                    <a:pt x="86842" y="42090"/>
                    <a:pt x="86842" y="42090"/>
                    <a:pt x="86954" y="41951"/>
                  </a:cubicBezTo>
                  <a:cubicBezTo>
                    <a:pt x="87067" y="41951"/>
                    <a:pt x="87180" y="41951"/>
                    <a:pt x="87180" y="41811"/>
                  </a:cubicBezTo>
                  <a:cubicBezTo>
                    <a:pt x="87293" y="41811"/>
                    <a:pt x="87406" y="41811"/>
                    <a:pt x="87406" y="41672"/>
                  </a:cubicBezTo>
                  <a:cubicBezTo>
                    <a:pt x="87518" y="41672"/>
                    <a:pt x="87631" y="41672"/>
                    <a:pt x="87744" y="41533"/>
                  </a:cubicBezTo>
                  <a:cubicBezTo>
                    <a:pt x="87744" y="41533"/>
                    <a:pt x="87857" y="41533"/>
                    <a:pt x="87969" y="41533"/>
                  </a:cubicBezTo>
                  <a:cubicBezTo>
                    <a:pt x="87969" y="41393"/>
                    <a:pt x="88082" y="41393"/>
                    <a:pt x="88195" y="41393"/>
                  </a:cubicBezTo>
                  <a:cubicBezTo>
                    <a:pt x="88308" y="41393"/>
                    <a:pt x="88308" y="41254"/>
                    <a:pt x="88421" y="41254"/>
                  </a:cubicBezTo>
                  <a:cubicBezTo>
                    <a:pt x="88533" y="41254"/>
                    <a:pt x="88646" y="41254"/>
                    <a:pt x="88759" y="41114"/>
                  </a:cubicBezTo>
                  <a:cubicBezTo>
                    <a:pt x="88759" y="41114"/>
                    <a:pt x="88872" y="41114"/>
                    <a:pt x="88984" y="41114"/>
                  </a:cubicBezTo>
                  <a:cubicBezTo>
                    <a:pt x="89097" y="41114"/>
                    <a:pt x="89097" y="40975"/>
                    <a:pt x="89210" y="40975"/>
                  </a:cubicBezTo>
                  <a:cubicBezTo>
                    <a:pt x="89323" y="40975"/>
                    <a:pt x="89436" y="40975"/>
                    <a:pt x="89436" y="40975"/>
                  </a:cubicBezTo>
                  <a:cubicBezTo>
                    <a:pt x="89548" y="40836"/>
                    <a:pt x="89661" y="40836"/>
                    <a:pt x="89774" y="40836"/>
                  </a:cubicBezTo>
                  <a:cubicBezTo>
                    <a:pt x="89887" y="40836"/>
                    <a:pt x="89887" y="40836"/>
                    <a:pt x="90000" y="40836"/>
                  </a:cubicBezTo>
                  <a:cubicBezTo>
                    <a:pt x="90112" y="40836"/>
                    <a:pt x="90225" y="40696"/>
                    <a:pt x="90338" y="40696"/>
                  </a:cubicBezTo>
                  <a:cubicBezTo>
                    <a:pt x="90338" y="40696"/>
                    <a:pt x="90451" y="40696"/>
                    <a:pt x="90563" y="40696"/>
                  </a:cubicBezTo>
                  <a:cubicBezTo>
                    <a:pt x="90676" y="40696"/>
                    <a:pt x="90789" y="40696"/>
                    <a:pt x="90902" y="40696"/>
                  </a:cubicBezTo>
                  <a:cubicBezTo>
                    <a:pt x="90902" y="40696"/>
                    <a:pt x="91015" y="40696"/>
                    <a:pt x="91127" y="40696"/>
                  </a:cubicBezTo>
                  <a:cubicBezTo>
                    <a:pt x="91240" y="40557"/>
                    <a:pt x="91353" y="40557"/>
                    <a:pt x="91353" y="40557"/>
                  </a:cubicBezTo>
                  <a:cubicBezTo>
                    <a:pt x="91466" y="40557"/>
                    <a:pt x="91578" y="40557"/>
                    <a:pt x="91691" y="40557"/>
                  </a:cubicBezTo>
                  <a:cubicBezTo>
                    <a:pt x="91804" y="40557"/>
                    <a:pt x="91917" y="40557"/>
                    <a:pt x="92030" y="40557"/>
                  </a:cubicBezTo>
                  <a:cubicBezTo>
                    <a:pt x="95300" y="40557"/>
                    <a:pt x="98345" y="42648"/>
                    <a:pt x="100263" y="45574"/>
                  </a:cubicBezTo>
                  <a:cubicBezTo>
                    <a:pt x="100488" y="45993"/>
                    <a:pt x="100714" y="46271"/>
                    <a:pt x="100939" y="46689"/>
                  </a:cubicBezTo>
                  <a:cubicBezTo>
                    <a:pt x="101165" y="47247"/>
                    <a:pt x="101503" y="47804"/>
                    <a:pt x="101729" y="48362"/>
                  </a:cubicBezTo>
                  <a:cubicBezTo>
                    <a:pt x="101842" y="48780"/>
                    <a:pt x="101954" y="49059"/>
                    <a:pt x="102067" y="49477"/>
                  </a:cubicBezTo>
                  <a:cubicBezTo>
                    <a:pt x="102180" y="49895"/>
                    <a:pt x="102293" y="50313"/>
                    <a:pt x="102406" y="50731"/>
                  </a:cubicBezTo>
                  <a:cubicBezTo>
                    <a:pt x="102631" y="51846"/>
                    <a:pt x="102744" y="52961"/>
                    <a:pt x="102744" y="54076"/>
                  </a:cubicBezTo>
                  <a:cubicBezTo>
                    <a:pt x="102744" y="54216"/>
                    <a:pt x="102631" y="54494"/>
                    <a:pt x="102631" y="54773"/>
                  </a:cubicBezTo>
                  <a:cubicBezTo>
                    <a:pt x="102631" y="54773"/>
                    <a:pt x="102631" y="54912"/>
                    <a:pt x="102631" y="54912"/>
                  </a:cubicBezTo>
                  <a:close/>
                  <a:moveTo>
                    <a:pt x="72067" y="55888"/>
                  </a:moveTo>
                  <a:cubicBezTo>
                    <a:pt x="71954" y="56585"/>
                    <a:pt x="71842" y="57142"/>
                    <a:pt x="71729" y="57839"/>
                  </a:cubicBezTo>
                  <a:cubicBezTo>
                    <a:pt x="71616" y="58118"/>
                    <a:pt x="71616" y="58257"/>
                    <a:pt x="71503" y="58536"/>
                  </a:cubicBezTo>
                  <a:cubicBezTo>
                    <a:pt x="71390" y="58815"/>
                    <a:pt x="71390" y="59094"/>
                    <a:pt x="71278" y="59372"/>
                  </a:cubicBezTo>
                  <a:cubicBezTo>
                    <a:pt x="71165" y="59512"/>
                    <a:pt x="71052" y="59790"/>
                    <a:pt x="71052" y="59930"/>
                  </a:cubicBezTo>
                  <a:cubicBezTo>
                    <a:pt x="70939" y="60209"/>
                    <a:pt x="70827" y="60348"/>
                    <a:pt x="70827" y="60487"/>
                  </a:cubicBezTo>
                  <a:cubicBezTo>
                    <a:pt x="70375" y="61602"/>
                    <a:pt x="69699" y="62578"/>
                    <a:pt x="69022" y="63414"/>
                  </a:cubicBezTo>
                  <a:cubicBezTo>
                    <a:pt x="68909" y="63554"/>
                    <a:pt x="68796" y="63693"/>
                    <a:pt x="68571" y="63832"/>
                  </a:cubicBezTo>
                  <a:cubicBezTo>
                    <a:pt x="68345" y="64111"/>
                    <a:pt x="68233" y="64390"/>
                    <a:pt x="67894" y="64529"/>
                  </a:cubicBezTo>
                  <a:cubicBezTo>
                    <a:pt x="67894" y="64668"/>
                    <a:pt x="67781" y="64668"/>
                    <a:pt x="67781" y="64808"/>
                  </a:cubicBezTo>
                  <a:cubicBezTo>
                    <a:pt x="66766" y="65644"/>
                    <a:pt x="65639" y="66341"/>
                    <a:pt x="64398" y="66759"/>
                  </a:cubicBezTo>
                  <a:cubicBezTo>
                    <a:pt x="64172" y="66898"/>
                    <a:pt x="63834" y="66898"/>
                    <a:pt x="63609" y="67038"/>
                  </a:cubicBezTo>
                  <a:cubicBezTo>
                    <a:pt x="62819" y="67177"/>
                    <a:pt x="62030" y="67317"/>
                    <a:pt x="61127" y="67317"/>
                  </a:cubicBezTo>
                  <a:cubicBezTo>
                    <a:pt x="61127" y="67317"/>
                    <a:pt x="61015" y="67317"/>
                    <a:pt x="60902" y="67317"/>
                  </a:cubicBezTo>
                  <a:cubicBezTo>
                    <a:pt x="60789" y="67317"/>
                    <a:pt x="60676" y="67317"/>
                    <a:pt x="60676" y="67317"/>
                  </a:cubicBezTo>
                  <a:cubicBezTo>
                    <a:pt x="60563" y="67317"/>
                    <a:pt x="60451" y="67317"/>
                    <a:pt x="60338" y="67317"/>
                  </a:cubicBezTo>
                  <a:cubicBezTo>
                    <a:pt x="60338" y="67317"/>
                    <a:pt x="60225" y="67317"/>
                    <a:pt x="60112" y="67177"/>
                  </a:cubicBezTo>
                  <a:cubicBezTo>
                    <a:pt x="60000" y="67177"/>
                    <a:pt x="60000" y="67177"/>
                    <a:pt x="59887" y="67177"/>
                  </a:cubicBezTo>
                  <a:cubicBezTo>
                    <a:pt x="59774" y="67177"/>
                    <a:pt x="59661" y="67177"/>
                    <a:pt x="59548" y="67177"/>
                  </a:cubicBezTo>
                  <a:cubicBezTo>
                    <a:pt x="59548" y="67177"/>
                    <a:pt x="59436" y="67177"/>
                    <a:pt x="59323" y="67038"/>
                  </a:cubicBezTo>
                  <a:cubicBezTo>
                    <a:pt x="59210" y="67038"/>
                    <a:pt x="59210" y="67038"/>
                    <a:pt x="59097" y="67038"/>
                  </a:cubicBezTo>
                  <a:cubicBezTo>
                    <a:pt x="58984" y="67038"/>
                    <a:pt x="58872" y="67038"/>
                    <a:pt x="58872" y="66898"/>
                  </a:cubicBezTo>
                  <a:cubicBezTo>
                    <a:pt x="58759" y="66898"/>
                    <a:pt x="58646" y="66898"/>
                    <a:pt x="58533" y="66898"/>
                  </a:cubicBezTo>
                  <a:cubicBezTo>
                    <a:pt x="58533" y="66898"/>
                    <a:pt x="58421" y="66759"/>
                    <a:pt x="58308" y="66759"/>
                  </a:cubicBezTo>
                  <a:cubicBezTo>
                    <a:pt x="58308" y="66759"/>
                    <a:pt x="58195" y="66759"/>
                    <a:pt x="58082" y="66759"/>
                  </a:cubicBezTo>
                  <a:cubicBezTo>
                    <a:pt x="57969" y="66620"/>
                    <a:pt x="57969" y="66620"/>
                    <a:pt x="57857" y="66620"/>
                  </a:cubicBezTo>
                  <a:cubicBezTo>
                    <a:pt x="57744" y="66620"/>
                    <a:pt x="57744" y="66480"/>
                    <a:pt x="57631" y="66480"/>
                  </a:cubicBezTo>
                  <a:cubicBezTo>
                    <a:pt x="57518" y="66480"/>
                    <a:pt x="57406" y="66480"/>
                    <a:pt x="57406" y="66341"/>
                  </a:cubicBezTo>
                  <a:cubicBezTo>
                    <a:pt x="57293" y="66341"/>
                    <a:pt x="57180" y="66341"/>
                    <a:pt x="57067" y="66202"/>
                  </a:cubicBezTo>
                  <a:cubicBezTo>
                    <a:pt x="57067" y="66202"/>
                    <a:pt x="56954" y="66202"/>
                    <a:pt x="56954" y="66062"/>
                  </a:cubicBezTo>
                  <a:cubicBezTo>
                    <a:pt x="56842" y="66062"/>
                    <a:pt x="56729" y="66062"/>
                    <a:pt x="56616" y="65923"/>
                  </a:cubicBezTo>
                  <a:cubicBezTo>
                    <a:pt x="56616" y="65923"/>
                    <a:pt x="56503" y="65923"/>
                    <a:pt x="56503" y="65783"/>
                  </a:cubicBezTo>
                  <a:cubicBezTo>
                    <a:pt x="56390" y="65783"/>
                    <a:pt x="56278" y="65783"/>
                    <a:pt x="56165" y="65644"/>
                  </a:cubicBezTo>
                  <a:cubicBezTo>
                    <a:pt x="56165" y="65644"/>
                    <a:pt x="56052" y="65644"/>
                    <a:pt x="56052" y="65505"/>
                  </a:cubicBezTo>
                  <a:cubicBezTo>
                    <a:pt x="55939" y="65505"/>
                    <a:pt x="55827" y="65365"/>
                    <a:pt x="55714" y="65365"/>
                  </a:cubicBezTo>
                  <a:cubicBezTo>
                    <a:pt x="55714" y="65365"/>
                    <a:pt x="55601" y="65226"/>
                    <a:pt x="55601" y="65226"/>
                  </a:cubicBezTo>
                  <a:cubicBezTo>
                    <a:pt x="55488" y="65087"/>
                    <a:pt x="55375" y="65087"/>
                    <a:pt x="55263" y="64947"/>
                  </a:cubicBezTo>
                  <a:cubicBezTo>
                    <a:pt x="55263" y="64947"/>
                    <a:pt x="55263" y="64947"/>
                    <a:pt x="55150" y="64808"/>
                  </a:cubicBezTo>
                  <a:cubicBezTo>
                    <a:pt x="55037" y="64808"/>
                    <a:pt x="55037" y="64668"/>
                    <a:pt x="54924" y="64668"/>
                  </a:cubicBezTo>
                  <a:cubicBezTo>
                    <a:pt x="54812" y="64529"/>
                    <a:pt x="54812" y="64529"/>
                    <a:pt x="54699" y="64529"/>
                  </a:cubicBezTo>
                  <a:cubicBezTo>
                    <a:pt x="54699" y="64390"/>
                    <a:pt x="54586" y="64250"/>
                    <a:pt x="54473" y="64250"/>
                  </a:cubicBezTo>
                  <a:cubicBezTo>
                    <a:pt x="54473" y="64111"/>
                    <a:pt x="54360" y="64111"/>
                    <a:pt x="54360" y="64111"/>
                  </a:cubicBezTo>
                  <a:cubicBezTo>
                    <a:pt x="54248" y="63972"/>
                    <a:pt x="54135" y="63832"/>
                    <a:pt x="54135" y="63832"/>
                  </a:cubicBezTo>
                  <a:cubicBezTo>
                    <a:pt x="54022" y="63693"/>
                    <a:pt x="54022" y="63693"/>
                    <a:pt x="54022" y="63693"/>
                  </a:cubicBezTo>
                  <a:cubicBezTo>
                    <a:pt x="53909" y="63554"/>
                    <a:pt x="53796" y="63414"/>
                    <a:pt x="53684" y="63275"/>
                  </a:cubicBezTo>
                  <a:cubicBezTo>
                    <a:pt x="53684" y="63275"/>
                    <a:pt x="53684" y="63275"/>
                    <a:pt x="53571" y="63275"/>
                  </a:cubicBezTo>
                  <a:cubicBezTo>
                    <a:pt x="53571" y="63135"/>
                    <a:pt x="53458" y="62996"/>
                    <a:pt x="53345" y="62857"/>
                  </a:cubicBezTo>
                  <a:cubicBezTo>
                    <a:pt x="53345" y="62857"/>
                    <a:pt x="53345" y="62717"/>
                    <a:pt x="53233" y="62717"/>
                  </a:cubicBezTo>
                  <a:cubicBezTo>
                    <a:pt x="53233" y="62578"/>
                    <a:pt x="53120" y="62578"/>
                    <a:pt x="53007" y="62439"/>
                  </a:cubicBezTo>
                  <a:cubicBezTo>
                    <a:pt x="53007" y="62299"/>
                    <a:pt x="53007" y="62299"/>
                    <a:pt x="52894" y="62299"/>
                  </a:cubicBezTo>
                  <a:cubicBezTo>
                    <a:pt x="52894" y="62160"/>
                    <a:pt x="52781" y="62020"/>
                    <a:pt x="52669" y="61881"/>
                  </a:cubicBezTo>
                  <a:cubicBezTo>
                    <a:pt x="52669" y="61881"/>
                    <a:pt x="52669" y="61742"/>
                    <a:pt x="52669" y="61742"/>
                  </a:cubicBezTo>
                  <a:cubicBezTo>
                    <a:pt x="52556" y="61602"/>
                    <a:pt x="52443" y="61463"/>
                    <a:pt x="52443" y="61324"/>
                  </a:cubicBezTo>
                  <a:cubicBezTo>
                    <a:pt x="52330" y="61324"/>
                    <a:pt x="52330" y="61324"/>
                    <a:pt x="52330" y="61184"/>
                  </a:cubicBezTo>
                  <a:cubicBezTo>
                    <a:pt x="52218" y="61045"/>
                    <a:pt x="52218" y="60905"/>
                    <a:pt x="52105" y="60766"/>
                  </a:cubicBezTo>
                  <a:cubicBezTo>
                    <a:pt x="52105" y="60766"/>
                    <a:pt x="52105" y="60766"/>
                    <a:pt x="51992" y="60627"/>
                  </a:cubicBezTo>
                  <a:cubicBezTo>
                    <a:pt x="51992" y="60487"/>
                    <a:pt x="51879" y="60348"/>
                    <a:pt x="51879" y="60348"/>
                  </a:cubicBezTo>
                  <a:cubicBezTo>
                    <a:pt x="51766" y="60209"/>
                    <a:pt x="51766" y="60209"/>
                    <a:pt x="51766" y="60069"/>
                  </a:cubicBezTo>
                  <a:cubicBezTo>
                    <a:pt x="51654" y="59930"/>
                    <a:pt x="51654" y="59790"/>
                    <a:pt x="51654" y="59651"/>
                  </a:cubicBezTo>
                  <a:cubicBezTo>
                    <a:pt x="51541" y="59651"/>
                    <a:pt x="51541" y="59512"/>
                    <a:pt x="51541" y="59512"/>
                  </a:cubicBezTo>
                  <a:cubicBezTo>
                    <a:pt x="51428" y="59372"/>
                    <a:pt x="51428" y="59233"/>
                    <a:pt x="51428" y="59094"/>
                  </a:cubicBezTo>
                  <a:cubicBezTo>
                    <a:pt x="51315" y="59094"/>
                    <a:pt x="51315" y="58954"/>
                    <a:pt x="51315" y="58954"/>
                  </a:cubicBezTo>
                  <a:cubicBezTo>
                    <a:pt x="51315" y="58815"/>
                    <a:pt x="51203" y="58675"/>
                    <a:pt x="51203" y="58536"/>
                  </a:cubicBezTo>
                  <a:cubicBezTo>
                    <a:pt x="51203" y="58536"/>
                    <a:pt x="51090" y="58397"/>
                    <a:pt x="51090" y="58257"/>
                  </a:cubicBezTo>
                  <a:cubicBezTo>
                    <a:pt x="51090" y="58257"/>
                    <a:pt x="51090" y="58118"/>
                    <a:pt x="50977" y="57979"/>
                  </a:cubicBezTo>
                  <a:cubicBezTo>
                    <a:pt x="50977" y="57839"/>
                    <a:pt x="50977" y="57700"/>
                    <a:pt x="50977" y="57700"/>
                  </a:cubicBezTo>
                  <a:cubicBezTo>
                    <a:pt x="50864" y="57560"/>
                    <a:pt x="50864" y="57421"/>
                    <a:pt x="50864" y="57282"/>
                  </a:cubicBezTo>
                  <a:cubicBezTo>
                    <a:pt x="50864" y="57282"/>
                    <a:pt x="50864" y="57142"/>
                    <a:pt x="50751" y="57003"/>
                  </a:cubicBezTo>
                  <a:cubicBezTo>
                    <a:pt x="50751" y="56864"/>
                    <a:pt x="50751" y="56864"/>
                    <a:pt x="50751" y="56724"/>
                  </a:cubicBezTo>
                  <a:cubicBezTo>
                    <a:pt x="50751" y="56585"/>
                    <a:pt x="50639" y="56445"/>
                    <a:pt x="50639" y="56306"/>
                  </a:cubicBezTo>
                  <a:cubicBezTo>
                    <a:pt x="50639" y="56167"/>
                    <a:pt x="50639" y="56167"/>
                    <a:pt x="50639" y="56027"/>
                  </a:cubicBezTo>
                  <a:cubicBezTo>
                    <a:pt x="50639" y="55888"/>
                    <a:pt x="50639" y="55749"/>
                    <a:pt x="50639" y="55609"/>
                  </a:cubicBezTo>
                  <a:cubicBezTo>
                    <a:pt x="50526" y="55609"/>
                    <a:pt x="50526" y="55470"/>
                    <a:pt x="50526" y="55470"/>
                  </a:cubicBezTo>
                  <a:cubicBezTo>
                    <a:pt x="50526" y="55052"/>
                    <a:pt x="50526" y="54634"/>
                    <a:pt x="50526" y="54076"/>
                  </a:cubicBezTo>
                  <a:cubicBezTo>
                    <a:pt x="50526" y="50452"/>
                    <a:pt x="51654" y="46968"/>
                    <a:pt x="53684" y="44599"/>
                  </a:cubicBezTo>
                  <a:cubicBezTo>
                    <a:pt x="54135" y="43902"/>
                    <a:pt x="54699" y="43484"/>
                    <a:pt x="55263" y="42926"/>
                  </a:cubicBezTo>
                  <a:cubicBezTo>
                    <a:pt x="55601" y="42648"/>
                    <a:pt x="56052" y="42369"/>
                    <a:pt x="56503" y="42090"/>
                  </a:cubicBezTo>
                  <a:cubicBezTo>
                    <a:pt x="56616" y="41951"/>
                    <a:pt x="56729" y="41951"/>
                    <a:pt x="56842" y="41811"/>
                  </a:cubicBezTo>
                  <a:cubicBezTo>
                    <a:pt x="57406" y="41533"/>
                    <a:pt x="57969" y="41254"/>
                    <a:pt x="58533" y="41114"/>
                  </a:cubicBezTo>
                  <a:cubicBezTo>
                    <a:pt x="59097" y="40975"/>
                    <a:pt x="59661" y="40836"/>
                    <a:pt x="60225" y="40696"/>
                  </a:cubicBezTo>
                  <a:cubicBezTo>
                    <a:pt x="60451" y="40696"/>
                    <a:pt x="60563" y="40696"/>
                    <a:pt x="60789" y="40696"/>
                  </a:cubicBezTo>
                  <a:cubicBezTo>
                    <a:pt x="61015" y="40696"/>
                    <a:pt x="61127" y="40557"/>
                    <a:pt x="61353" y="40557"/>
                  </a:cubicBezTo>
                  <a:cubicBezTo>
                    <a:pt x="61466" y="40557"/>
                    <a:pt x="61578" y="40696"/>
                    <a:pt x="61691" y="40696"/>
                  </a:cubicBezTo>
                  <a:cubicBezTo>
                    <a:pt x="61691" y="40696"/>
                    <a:pt x="61804" y="40696"/>
                    <a:pt x="61917" y="40696"/>
                  </a:cubicBezTo>
                  <a:cubicBezTo>
                    <a:pt x="62030" y="40696"/>
                    <a:pt x="62142" y="40696"/>
                    <a:pt x="62142" y="40696"/>
                  </a:cubicBezTo>
                  <a:cubicBezTo>
                    <a:pt x="62255" y="40696"/>
                    <a:pt x="62368" y="40696"/>
                    <a:pt x="62481" y="40696"/>
                  </a:cubicBezTo>
                  <a:cubicBezTo>
                    <a:pt x="62593" y="40696"/>
                    <a:pt x="62706" y="40696"/>
                    <a:pt x="62706" y="40696"/>
                  </a:cubicBezTo>
                  <a:cubicBezTo>
                    <a:pt x="62819" y="40696"/>
                    <a:pt x="62932" y="40696"/>
                    <a:pt x="63045" y="40836"/>
                  </a:cubicBezTo>
                  <a:cubicBezTo>
                    <a:pt x="63157" y="40836"/>
                    <a:pt x="63157" y="40836"/>
                    <a:pt x="63270" y="40836"/>
                  </a:cubicBezTo>
                  <a:cubicBezTo>
                    <a:pt x="63383" y="40836"/>
                    <a:pt x="63496" y="40836"/>
                    <a:pt x="63609" y="40836"/>
                  </a:cubicBezTo>
                  <a:cubicBezTo>
                    <a:pt x="63609" y="40836"/>
                    <a:pt x="63721" y="40975"/>
                    <a:pt x="63834" y="40975"/>
                  </a:cubicBezTo>
                  <a:cubicBezTo>
                    <a:pt x="63947" y="40975"/>
                    <a:pt x="63947" y="40975"/>
                    <a:pt x="64060" y="40975"/>
                  </a:cubicBezTo>
                  <a:cubicBezTo>
                    <a:pt x="64172" y="41114"/>
                    <a:pt x="64285" y="41114"/>
                    <a:pt x="64285" y="41114"/>
                  </a:cubicBezTo>
                  <a:cubicBezTo>
                    <a:pt x="64398" y="41114"/>
                    <a:pt x="64511" y="41114"/>
                    <a:pt x="64624" y="41254"/>
                  </a:cubicBezTo>
                  <a:cubicBezTo>
                    <a:pt x="64624" y="41254"/>
                    <a:pt x="64736" y="41254"/>
                    <a:pt x="64849" y="41254"/>
                  </a:cubicBezTo>
                  <a:cubicBezTo>
                    <a:pt x="64962" y="41254"/>
                    <a:pt x="64962" y="41393"/>
                    <a:pt x="65075" y="41393"/>
                  </a:cubicBezTo>
                  <a:cubicBezTo>
                    <a:pt x="65187" y="41393"/>
                    <a:pt x="65187" y="41393"/>
                    <a:pt x="65300" y="41533"/>
                  </a:cubicBezTo>
                  <a:cubicBezTo>
                    <a:pt x="65413" y="41533"/>
                    <a:pt x="65526" y="41533"/>
                    <a:pt x="65639" y="41672"/>
                  </a:cubicBezTo>
                  <a:cubicBezTo>
                    <a:pt x="65639" y="41672"/>
                    <a:pt x="65751" y="41672"/>
                    <a:pt x="65751" y="41672"/>
                  </a:cubicBezTo>
                  <a:cubicBezTo>
                    <a:pt x="65864" y="41811"/>
                    <a:pt x="65977" y="41811"/>
                    <a:pt x="66090" y="41811"/>
                  </a:cubicBezTo>
                  <a:cubicBezTo>
                    <a:pt x="66090" y="41951"/>
                    <a:pt x="66203" y="41951"/>
                    <a:pt x="66315" y="41951"/>
                  </a:cubicBezTo>
                  <a:cubicBezTo>
                    <a:pt x="66315" y="42090"/>
                    <a:pt x="66428" y="42090"/>
                    <a:pt x="66541" y="42229"/>
                  </a:cubicBezTo>
                  <a:cubicBezTo>
                    <a:pt x="66541" y="42229"/>
                    <a:pt x="66654" y="42229"/>
                    <a:pt x="66766" y="42229"/>
                  </a:cubicBezTo>
                  <a:cubicBezTo>
                    <a:pt x="66766" y="42369"/>
                    <a:pt x="66879" y="42369"/>
                    <a:pt x="66992" y="42508"/>
                  </a:cubicBezTo>
                  <a:cubicBezTo>
                    <a:pt x="66992" y="42508"/>
                    <a:pt x="67105" y="42508"/>
                    <a:pt x="67105" y="42648"/>
                  </a:cubicBezTo>
                  <a:cubicBezTo>
                    <a:pt x="67218" y="42648"/>
                    <a:pt x="67330" y="42787"/>
                    <a:pt x="67443" y="42787"/>
                  </a:cubicBezTo>
                  <a:cubicBezTo>
                    <a:pt x="67443" y="42787"/>
                    <a:pt x="67556" y="42926"/>
                    <a:pt x="67556" y="42926"/>
                  </a:cubicBezTo>
                  <a:cubicBezTo>
                    <a:pt x="67669" y="43066"/>
                    <a:pt x="67781" y="43066"/>
                    <a:pt x="67781" y="43205"/>
                  </a:cubicBezTo>
                  <a:cubicBezTo>
                    <a:pt x="67894" y="43205"/>
                    <a:pt x="67894" y="43205"/>
                    <a:pt x="68007" y="43344"/>
                  </a:cubicBezTo>
                  <a:cubicBezTo>
                    <a:pt x="68120" y="43344"/>
                    <a:pt x="68120" y="43484"/>
                    <a:pt x="68233" y="43484"/>
                  </a:cubicBezTo>
                  <a:cubicBezTo>
                    <a:pt x="68345" y="43623"/>
                    <a:pt x="68345" y="43623"/>
                    <a:pt x="68345" y="43763"/>
                  </a:cubicBezTo>
                  <a:cubicBezTo>
                    <a:pt x="68458" y="43763"/>
                    <a:pt x="68571" y="43902"/>
                    <a:pt x="68571" y="43902"/>
                  </a:cubicBezTo>
                  <a:cubicBezTo>
                    <a:pt x="68684" y="44041"/>
                    <a:pt x="68684" y="44041"/>
                    <a:pt x="68796" y="44181"/>
                  </a:cubicBezTo>
                  <a:cubicBezTo>
                    <a:pt x="68796" y="44181"/>
                    <a:pt x="68909" y="44320"/>
                    <a:pt x="69022" y="44320"/>
                  </a:cubicBezTo>
                  <a:cubicBezTo>
                    <a:pt x="69022" y="44459"/>
                    <a:pt x="69135" y="44459"/>
                    <a:pt x="69135" y="44599"/>
                  </a:cubicBezTo>
                  <a:cubicBezTo>
                    <a:pt x="69248" y="44599"/>
                    <a:pt x="69248" y="44738"/>
                    <a:pt x="69360" y="44878"/>
                  </a:cubicBezTo>
                  <a:cubicBezTo>
                    <a:pt x="69360" y="44878"/>
                    <a:pt x="69473" y="45017"/>
                    <a:pt x="69473" y="45017"/>
                  </a:cubicBezTo>
                  <a:cubicBezTo>
                    <a:pt x="69586" y="45156"/>
                    <a:pt x="69586" y="45156"/>
                    <a:pt x="69699" y="45296"/>
                  </a:cubicBezTo>
                  <a:cubicBezTo>
                    <a:pt x="69699" y="45435"/>
                    <a:pt x="69812" y="45435"/>
                    <a:pt x="69812" y="45435"/>
                  </a:cubicBezTo>
                  <a:cubicBezTo>
                    <a:pt x="69924" y="45574"/>
                    <a:pt x="69924" y="45714"/>
                    <a:pt x="70037" y="45853"/>
                  </a:cubicBezTo>
                  <a:cubicBezTo>
                    <a:pt x="70037" y="45853"/>
                    <a:pt x="70037" y="45993"/>
                    <a:pt x="70150" y="45993"/>
                  </a:cubicBezTo>
                  <a:cubicBezTo>
                    <a:pt x="70150" y="46132"/>
                    <a:pt x="70263" y="46271"/>
                    <a:pt x="70263" y="46271"/>
                  </a:cubicBezTo>
                  <a:cubicBezTo>
                    <a:pt x="70375" y="46411"/>
                    <a:pt x="70375" y="46411"/>
                    <a:pt x="70375" y="46550"/>
                  </a:cubicBezTo>
                  <a:cubicBezTo>
                    <a:pt x="70488" y="46689"/>
                    <a:pt x="70488" y="46689"/>
                    <a:pt x="70601" y="46829"/>
                  </a:cubicBezTo>
                  <a:cubicBezTo>
                    <a:pt x="70601" y="46968"/>
                    <a:pt x="70601" y="46968"/>
                    <a:pt x="70714" y="47108"/>
                  </a:cubicBezTo>
                  <a:cubicBezTo>
                    <a:pt x="70714" y="47108"/>
                    <a:pt x="70827" y="47247"/>
                    <a:pt x="70827" y="47386"/>
                  </a:cubicBezTo>
                  <a:cubicBezTo>
                    <a:pt x="70827" y="47526"/>
                    <a:pt x="70939" y="47526"/>
                    <a:pt x="70939" y="47665"/>
                  </a:cubicBezTo>
                  <a:cubicBezTo>
                    <a:pt x="70939" y="47804"/>
                    <a:pt x="71052" y="47804"/>
                    <a:pt x="71052" y="47944"/>
                  </a:cubicBezTo>
                  <a:cubicBezTo>
                    <a:pt x="71052" y="48083"/>
                    <a:pt x="71165" y="48083"/>
                    <a:pt x="71165" y="48222"/>
                  </a:cubicBezTo>
                  <a:cubicBezTo>
                    <a:pt x="71165" y="48362"/>
                    <a:pt x="71278" y="48501"/>
                    <a:pt x="71278" y="48501"/>
                  </a:cubicBezTo>
                  <a:cubicBezTo>
                    <a:pt x="71278" y="48641"/>
                    <a:pt x="71278" y="48641"/>
                    <a:pt x="71390" y="48780"/>
                  </a:cubicBezTo>
                  <a:cubicBezTo>
                    <a:pt x="71390" y="48919"/>
                    <a:pt x="71390" y="49059"/>
                    <a:pt x="71503" y="49198"/>
                  </a:cubicBezTo>
                  <a:cubicBezTo>
                    <a:pt x="71503" y="49198"/>
                    <a:pt x="71503" y="49337"/>
                    <a:pt x="71503" y="49337"/>
                  </a:cubicBezTo>
                  <a:cubicBezTo>
                    <a:pt x="71616" y="49477"/>
                    <a:pt x="71616" y="49616"/>
                    <a:pt x="71616" y="49756"/>
                  </a:cubicBezTo>
                  <a:cubicBezTo>
                    <a:pt x="71616" y="49895"/>
                    <a:pt x="71729" y="49895"/>
                    <a:pt x="71729" y="50034"/>
                  </a:cubicBezTo>
                  <a:cubicBezTo>
                    <a:pt x="71729" y="50174"/>
                    <a:pt x="71729" y="50313"/>
                    <a:pt x="71842" y="50452"/>
                  </a:cubicBezTo>
                  <a:cubicBezTo>
                    <a:pt x="71842" y="50452"/>
                    <a:pt x="71842" y="50592"/>
                    <a:pt x="71842" y="50731"/>
                  </a:cubicBezTo>
                  <a:cubicBezTo>
                    <a:pt x="71842" y="50871"/>
                    <a:pt x="71842" y="50871"/>
                    <a:pt x="71954" y="51010"/>
                  </a:cubicBezTo>
                  <a:cubicBezTo>
                    <a:pt x="71954" y="51149"/>
                    <a:pt x="71954" y="51289"/>
                    <a:pt x="71954" y="51428"/>
                  </a:cubicBezTo>
                  <a:cubicBezTo>
                    <a:pt x="71954" y="51428"/>
                    <a:pt x="71954" y="51567"/>
                    <a:pt x="71954" y="51707"/>
                  </a:cubicBezTo>
                  <a:cubicBezTo>
                    <a:pt x="72067" y="51846"/>
                    <a:pt x="72067" y="51986"/>
                    <a:pt x="72067" y="52125"/>
                  </a:cubicBezTo>
                  <a:cubicBezTo>
                    <a:pt x="72067" y="52264"/>
                    <a:pt x="72067" y="52264"/>
                    <a:pt x="72067" y="52404"/>
                  </a:cubicBezTo>
                  <a:cubicBezTo>
                    <a:pt x="72067" y="52543"/>
                    <a:pt x="72067" y="52682"/>
                    <a:pt x="72067" y="52961"/>
                  </a:cubicBezTo>
                  <a:cubicBezTo>
                    <a:pt x="72067" y="52961"/>
                    <a:pt x="72067" y="52961"/>
                    <a:pt x="72067" y="53101"/>
                  </a:cubicBezTo>
                  <a:cubicBezTo>
                    <a:pt x="72180" y="53240"/>
                    <a:pt x="72180" y="53519"/>
                    <a:pt x="72180" y="53797"/>
                  </a:cubicBezTo>
                  <a:cubicBezTo>
                    <a:pt x="72180" y="53937"/>
                    <a:pt x="72180" y="54216"/>
                    <a:pt x="72180" y="54494"/>
                  </a:cubicBezTo>
                  <a:cubicBezTo>
                    <a:pt x="72067" y="54912"/>
                    <a:pt x="72067" y="55331"/>
                    <a:pt x="72067" y="55888"/>
                  </a:cubicBezTo>
                  <a:close/>
                  <a:moveTo>
                    <a:pt x="24360" y="43344"/>
                  </a:moveTo>
                  <a:cubicBezTo>
                    <a:pt x="24586" y="43066"/>
                    <a:pt x="24812" y="42926"/>
                    <a:pt x="24924" y="42787"/>
                  </a:cubicBezTo>
                  <a:cubicBezTo>
                    <a:pt x="25037" y="42787"/>
                    <a:pt x="25037" y="42648"/>
                    <a:pt x="25037" y="42648"/>
                  </a:cubicBezTo>
                  <a:cubicBezTo>
                    <a:pt x="25263" y="42508"/>
                    <a:pt x="25488" y="42369"/>
                    <a:pt x="25714" y="42229"/>
                  </a:cubicBezTo>
                  <a:cubicBezTo>
                    <a:pt x="25714" y="42229"/>
                    <a:pt x="25827" y="42090"/>
                    <a:pt x="25827" y="42090"/>
                  </a:cubicBezTo>
                  <a:cubicBezTo>
                    <a:pt x="26052" y="41951"/>
                    <a:pt x="26278" y="41811"/>
                    <a:pt x="26503" y="41811"/>
                  </a:cubicBezTo>
                  <a:cubicBezTo>
                    <a:pt x="26503" y="41672"/>
                    <a:pt x="26503" y="41672"/>
                    <a:pt x="26503" y="41672"/>
                  </a:cubicBezTo>
                  <a:cubicBezTo>
                    <a:pt x="26729" y="41533"/>
                    <a:pt x="26954" y="41533"/>
                    <a:pt x="27180" y="41393"/>
                  </a:cubicBezTo>
                  <a:cubicBezTo>
                    <a:pt x="27180" y="41393"/>
                    <a:pt x="27293" y="41393"/>
                    <a:pt x="27293" y="41254"/>
                  </a:cubicBezTo>
                  <a:cubicBezTo>
                    <a:pt x="27518" y="41254"/>
                    <a:pt x="27744" y="41114"/>
                    <a:pt x="28082" y="40975"/>
                  </a:cubicBezTo>
                  <a:cubicBezTo>
                    <a:pt x="28082" y="40975"/>
                    <a:pt x="28082" y="40975"/>
                    <a:pt x="28082" y="40975"/>
                  </a:cubicBezTo>
                  <a:cubicBezTo>
                    <a:pt x="28308" y="40975"/>
                    <a:pt x="28533" y="40836"/>
                    <a:pt x="28759" y="40836"/>
                  </a:cubicBezTo>
                  <a:cubicBezTo>
                    <a:pt x="28872" y="40836"/>
                    <a:pt x="28872" y="40836"/>
                    <a:pt x="28872" y="40836"/>
                  </a:cubicBezTo>
                  <a:cubicBezTo>
                    <a:pt x="29210" y="40696"/>
                    <a:pt x="29436" y="40696"/>
                    <a:pt x="29661" y="40696"/>
                  </a:cubicBezTo>
                  <a:cubicBezTo>
                    <a:pt x="29661" y="40696"/>
                    <a:pt x="29774" y="40696"/>
                    <a:pt x="29774" y="40696"/>
                  </a:cubicBezTo>
                  <a:cubicBezTo>
                    <a:pt x="30112" y="40696"/>
                    <a:pt x="30338" y="40557"/>
                    <a:pt x="30563" y="40557"/>
                  </a:cubicBezTo>
                  <a:cubicBezTo>
                    <a:pt x="30563" y="40557"/>
                    <a:pt x="30563" y="40557"/>
                    <a:pt x="30563" y="40557"/>
                  </a:cubicBezTo>
                  <a:cubicBezTo>
                    <a:pt x="30676" y="40557"/>
                    <a:pt x="30789" y="40557"/>
                    <a:pt x="30902" y="40696"/>
                  </a:cubicBezTo>
                  <a:cubicBezTo>
                    <a:pt x="31015" y="40696"/>
                    <a:pt x="31127" y="40696"/>
                    <a:pt x="31240" y="40696"/>
                  </a:cubicBezTo>
                  <a:cubicBezTo>
                    <a:pt x="31353" y="40696"/>
                    <a:pt x="31353" y="40696"/>
                    <a:pt x="31466" y="40696"/>
                  </a:cubicBezTo>
                  <a:cubicBezTo>
                    <a:pt x="31578" y="40696"/>
                    <a:pt x="31691" y="40696"/>
                    <a:pt x="31804" y="40696"/>
                  </a:cubicBezTo>
                  <a:cubicBezTo>
                    <a:pt x="31917" y="40696"/>
                    <a:pt x="31917" y="40696"/>
                    <a:pt x="32030" y="40696"/>
                  </a:cubicBezTo>
                  <a:cubicBezTo>
                    <a:pt x="32142" y="40696"/>
                    <a:pt x="32255" y="40696"/>
                    <a:pt x="32368" y="40836"/>
                  </a:cubicBezTo>
                  <a:cubicBezTo>
                    <a:pt x="32481" y="40836"/>
                    <a:pt x="32481" y="40836"/>
                    <a:pt x="32593" y="40836"/>
                  </a:cubicBezTo>
                  <a:cubicBezTo>
                    <a:pt x="32706" y="40836"/>
                    <a:pt x="32819" y="40836"/>
                    <a:pt x="32932" y="40836"/>
                  </a:cubicBezTo>
                  <a:cubicBezTo>
                    <a:pt x="33045" y="40836"/>
                    <a:pt x="33045" y="40975"/>
                    <a:pt x="33157" y="40975"/>
                  </a:cubicBezTo>
                  <a:cubicBezTo>
                    <a:pt x="33270" y="40975"/>
                    <a:pt x="33383" y="40975"/>
                    <a:pt x="33496" y="40975"/>
                  </a:cubicBezTo>
                  <a:cubicBezTo>
                    <a:pt x="33496" y="41114"/>
                    <a:pt x="33609" y="41114"/>
                    <a:pt x="33721" y="41114"/>
                  </a:cubicBezTo>
                  <a:cubicBezTo>
                    <a:pt x="33834" y="41114"/>
                    <a:pt x="33834" y="41114"/>
                    <a:pt x="33947" y="41254"/>
                  </a:cubicBezTo>
                  <a:cubicBezTo>
                    <a:pt x="34060" y="41254"/>
                    <a:pt x="34172" y="41254"/>
                    <a:pt x="34285" y="41254"/>
                  </a:cubicBezTo>
                  <a:cubicBezTo>
                    <a:pt x="34285" y="41393"/>
                    <a:pt x="34398" y="41393"/>
                    <a:pt x="34511" y="41393"/>
                  </a:cubicBezTo>
                  <a:cubicBezTo>
                    <a:pt x="34624" y="41393"/>
                    <a:pt x="34624" y="41533"/>
                    <a:pt x="34736" y="41533"/>
                  </a:cubicBezTo>
                  <a:cubicBezTo>
                    <a:pt x="34849" y="41533"/>
                    <a:pt x="34962" y="41533"/>
                    <a:pt x="34962" y="41672"/>
                  </a:cubicBezTo>
                  <a:cubicBezTo>
                    <a:pt x="35075" y="41672"/>
                    <a:pt x="35187" y="41672"/>
                    <a:pt x="35187" y="41811"/>
                  </a:cubicBezTo>
                  <a:cubicBezTo>
                    <a:pt x="35300" y="41811"/>
                    <a:pt x="35413" y="41811"/>
                    <a:pt x="35526" y="41951"/>
                  </a:cubicBezTo>
                  <a:cubicBezTo>
                    <a:pt x="35526" y="41951"/>
                    <a:pt x="35639" y="41951"/>
                    <a:pt x="35751" y="42090"/>
                  </a:cubicBezTo>
                  <a:cubicBezTo>
                    <a:pt x="35864" y="42090"/>
                    <a:pt x="35864" y="42090"/>
                    <a:pt x="35977" y="42229"/>
                  </a:cubicBezTo>
                  <a:cubicBezTo>
                    <a:pt x="36090" y="42229"/>
                    <a:pt x="36090" y="42229"/>
                    <a:pt x="36203" y="42369"/>
                  </a:cubicBezTo>
                  <a:cubicBezTo>
                    <a:pt x="36315" y="42369"/>
                    <a:pt x="36315" y="42508"/>
                    <a:pt x="36428" y="42508"/>
                  </a:cubicBezTo>
                  <a:cubicBezTo>
                    <a:pt x="36541" y="42508"/>
                    <a:pt x="36541" y="42648"/>
                    <a:pt x="36654" y="42648"/>
                  </a:cubicBezTo>
                  <a:cubicBezTo>
                    <a:pt x="36766" y="42787"/>
                    <a:pt x="36766" y="42787"/>
                    <a:pt x="36879" y="42787"/>
                  </a:cubicBezTo>
                  <a:cubicBezTo>
                    <a:pt x="36992" y="42926"/>
                    <a:pt x="36992" y="42926"/>
                    <a:pt x="37105" y="43066"/>
                  </a:cubicBezTo>
                  <a:cubicBezTo>
                    <a:pt x="37218" y="43066"/>
                    <a:pt x="37218" y="43205"/>
                    <a:pt x="37330" y="43205"/>
                  </a:cubicBezTo>
                  <a:cubicBezTo>
                    <a:pt x="37443" y="43205"/>
                    <a:pt x="37443" y="43344"/>
                    <a:pt x="37556" y="43344"/>
                  </a:cubicBezTo>
                  <a:cubicBezTo>
                    <a:pt x="37556" y="43484"/>
                    <a:pt x="37669" y="43484"/>
                    <a:pt x="37781" y="43623"/>
                  </a:cubicBezTo>
                  <a:cubicBezTo>
                    <a:pt x="37781" y="43623"/>
                    <a:pt x="37894" y="43763"/>
                    <a:pt x="37894" y="43763"/>
                  </a:cubicBezTo>
                  <a:cubicBezTo>
                    <a:pt x="38007" y="43902"/>
                    <a:pt x="38120" y="43902"/>
                    <a:pt x="38120" y="44041"/>
                  </a:cubicBezTo>
                  <a:cubicBezTo>
                    <a:pt x="38233" y="44041"/>
                    <a:pt x="38233" y="44181"/>
                    <a:pt x="38345" y="44181"/>
                  </a:cubicBezTo>
                  <a:cubicBezTo>
                    <a:pt x="38345" y="44320"/>
                    <a:pt x="38458" y="44320"/>
                    <a:pt x="38571" y="44459"/>
                  </a:cubicBezTo>
                  <a:cubicBezTo>
                    <a:pt x="38571" y="44459"/>
                    <a:pt x="38684" y="44599"/>
                    <a:pt x="38684" y="44738"/>
                  </a:cubicBezTo>
                  <a:cubicBezTo>
                    <a:pt x="38796" y="44738"/>
                    <a:pt x="38796" y="44878"/>
                    <a:pt x="38909" y="44878"/>
                  </a:cubicBezTo>
                  <a:cubicBezTo>
                    <a:pt x="38909" y="45017"/>
                    <a:pt x="39022" y="45017"/>
                    <a:pt x="39022" y="45156"/>
                  </a:cubicBezTo>
                  <a:cubicBezTo>
                    <a:pt x="39135" y="45156"/>
                    <a:pt x="39135" y="45296"/>
                    <a:pt x="39248" y="45435"/>
                  </a:cubicBezTo>
                  <a:cubicBezTo>
                    <a:pt x="39248" y="45435"/>
                    <a:pt x="39360" y="45574"/>
                    <a:pt x="39360" y="45574"/>
                  </a:cubicBezTo>
                  <a:cubicBezTo>
                    <a:pt x="39473" y="45714"/>
                    <a:pt x="39473" y="45853"/>
                    <a:pt x="39586" y="45853"/>
                  </a:cubicBezTo>
                  <a:cubicBezTo>
                    <a:pt x="39586" y="45993"/>
                    <a:pt x="39699" y="45993"/>
                    <a:pt x="39699" y="46132"/>
                  </a:cubicBezTo>
                  <a:cubicBezTo>
                    <a:pt x="39812" y="46271"/>
                    <a:pt x="39812" y="46271"/>
                    <a:pt x="39924" y="46411"/>
                  </a:cubicBezTo>
                  <a:cubicBezTo>
                    <a:pt x="39924" y="46550"/>
                    <a:pt x="39924" y="46550"/>
                    <a:pt x="40037" y="46689"/>
                  </a:cubicBezTo>
                  <a:cubicBezTo>
                    <a:pt x="40037" y="46829"/>
                    <a:pt x="40150" y="46829"/>
                    <a:pt x="40150" y="46968"/>
                  </a:cubicBezTo>
                  <a:cubicBezTo>
                    <a:pt x="40150" y="47108"/>
                    <a:pt x="40263" y="47108"/>
                    <a:pt x="40263" y="47247"/>
                  </a:cubicBezTo>
                  <a:cubicBezTo>
                    <a:pt x="40375" y="47386"/>
                    <a:pt x="40375" y="47386"/>
                    <a:pt x="40375" y="47526"/>
                  </a:cubicBezTo>
                  <a:cubicBezTo>
                    <a:pt x="40488" y="47665"/>
                    <a:pt x="40488" y="47665"/>
                    <a:pt x="40488" y="47804"/>
                  </a:cubicBezTo>
                  <a:cubicBezTo>
                    <a:pt x="40601" y="47944"/>
                    <a:pt x="40601" y="47944"/>
                    <a:pt x="40714" y="48083"/>
                  </a:cubicBezTo>
                  <a:cubicBezTo>
                    <a:pt x="40714" y="48222"/>
                    <a:pt x="40714" y="48222"/>
                    <a:pt x="40827" y="48362"/>
                  </a:cubicBezTo>
                  <a:cubicBezTo>
                    <a:pt x="40827" y="48501"/>
                    <a:pt x="40827" y="48641"/>
                    <a:pt x="40939" y="48641"/>
                  </a:cubicBezTo>
                  <a:cubicBezTo>
                    <a:pt x="40939" y="48780"/>
                    <a:pt x="40939" y="48919"/>
                    <a:pt x="40939" y="48919"/>
                  </a:cubicBezTo>
                  <a:cubicBezTo>
                    <a:pt x="41052" y="49059"/>
                    <a:pt x="41052" y="49198"/>
                    <a:pt x="41052" y="49337"/>
                  </a:cubicBezTo>
                  <a:cubicBezTo>
                    <a:pt x="41165" y="49337"/>
                    <a:pt x="41165" y="49477"/>
                    <a:pt x="41165" y="49616"/>
                  </a:cubicBezTo>
                  <a:cubicBezTo>
                    <a:pt x="41165" y="49756"/>
                    <a:pt x="41278" y="49756"/>
                    <a:pt x="41278" y="49895"/>
                  </a:cubicBezTo>
                  <a:cubicBezTo>
                    <a:pt x="41278" y="50034"/>
                    <a:pt x="41278" y="50174"/>
                    <a:pt x="41278" y="50174"/>
                  </a:cubicBezTo>
                  <a:cubicBezTo>
                    <a:pt x="41390" y="50313"/>
                    <a:pt x="41390" y="50452"/>
                    <a:pt x="41390" y="50592"/>
                  </a:cubicBezTo>
                  <a:cubicBezTo>
                    <a:pt x="41390" y="50731"/>
                    <a:pt x="41503" y="50731"/>
                    <a:pt x="41503" y="50871"/>
                  </a:cubicBezTo>
                  <a:cubicBezTo>
                    <a:pt x="41503" y="51010"/>
                    <a:pt x="41503" y="51149"/>
                    <a:pt x="41503" y="51149"/>
                  </a:cubicBezTo>
                  <a:cubicBezTo>
                    <a:pt x="41503" y="51289"/>
                    <a:pt x="41616" y="51428"/>
                    <a:pt x="41616" y="51567"/>
                  </a:cubicBezTo>
                  <a:cubicBezTo>
                    <a:pt x="41616" y="51707"/>
                    <a:pt x="41616" y="51707"/>
                    <a:pt x="41616" y="51846"/>
                  </a:cubicBezTo>
                  <a:cubicBezTo>
                    <a:pt x="41616" y="51986"/>
                    <a:pt x="41616" y="52125"/>
                    <a:pt x="41616" y="52264"/>
                  </a:cubicBezTo>
                  <a:cubicBezTo>
                    <a:pt x="41729" y="52264"/>
                    <a:pt x="41729" y="52404"/>
                    <a:pt x="41729" y="52543"/>
                  </a:cubicBezTo>
                  <a:cubicBezTo>
                    <a:pt x="41729" y="52682"/>
                    <a:pt x="41729" y="52822"/>
                    <a:pt x="41729" y="52822"/>
                  </a:cubicBezTo>
                  <a:cubicBezTo>
                    <a:pt x="41729" y="52961"/>
                    <a:pt x="41729" y="53101"/>
                    <a:pt x="41729" y="53240"/>
                  </a:cubicBezTo>
                  <a:cubicBezTo>
                    <a:pt x="41729" y="53379"/>
                    <a:pt x="41729" y="53379"/>
                    <a:pt x="41729" y="53519"/>
                  </a:cubicBezTo>
                  <a:cubicBezTo>
                    <a:pt x="41729" y="53658"/>
                    <a:pt x="41729" y="53797"/>
                    <a:pt x="41729" y="53937"/>
                  </a:cubicBezTo>
                  <a:cubicBezTo>
                    <a:pt x="41729" y="54634"/>
                    <a:pt x="41729" y="55331"/>
                    <a:pt x="41616" y="55888"/>
                  </a:cubicBezTo>
                  <a:cubicBezTo>
                    <a:pt x="41616" y="56306"/>
                    <a:pt x="41503" y="56724"/>
                    <a:pt x="41390" y="57142"/>
                  </a:cubicBezTo>
                  <a:cubicBezTo>
                    <a:pt x="41278" y="57979"/>
                    <a:pt x="41052" y="58815"/>
                    <a:pt x="40714" y="59651"/>
                  </a:cubicBezTo>
                  <a:cubicBezTo>
                    <a:pt x="40601" y="59790"/>
                    <a:pt x="40601" y="59930"/>
                    <a:pt x="40488" y="60209"/>
                  </a:cubicBezTo>
                  <a:cubicBezTo>
                    <a:pt x="40375" y="60487"/>
                    <a:pt x="40150" y="60905"/>
                    <a:pt x="39924" y="61324"/>
                  </a:cubicBezTo>
                  <a:cubicBezTo>
                    <a:pt x="39586" y="62020"/>
                    <a:pt x="39135" y="62717"/>
                    <a:pt x="38684" y="63275"/>
                  </a:cubicBezTo>
                  <a:cubicBezTo>
                    <a:pt x="38458" y="63554"/>
                    <a:pt x="38120" y="63832"/>
                    <a:pt x="37894" y="64111"/>
                  </a:cubicBezTo>
                  <a:cubicBezTo>
                    <a:pt x="36090" y="66062"/>
                    <a:pt x="33721" y="67317"/>
                    <a:pt x="31240" y="67317"/>
                  </a:cubicBezTo>
                  <a:cubicBezTo>
                    <a:pt x="31127" y="67317"/>
                    <a:pt x="31015" y="67317"/>
                    <a:pt x="30902" y="67317"/>
                  </a:cubicBezTo>
                  <a:cubicBezTo>
                    <a:pt x="30789" y="67317"/>
                    <a:pt x="30676" y="67317"/>
                    <a:pt x="30676" y="67317"/>
                  </a:cubicBezTo>
                  <a:cubicBezTo>
                    <a:pt x="30563" y="67317"/>
                    <a:pt x="30451" y="67317"/>
                    <a:pt x="30338" y="67317"/>
                  </a:cubicBezTo>
                  <a:cubicBezTo>
                    <a:pt x="30225" y="67177"/>
                    <a:pt x="30112" y="67177"/>
                    <a:pt x="30000" y="67177"/>
                  </a:cubicBezTo>
                  <a:cubicBezTo>
                    <a:pt x="30000" y="67177"/>
                    <a:pt x="29887" y="67177"/>
                    <a:pt x="29774" y="67177"/>
                  </a:cubicBezTo>
                  <a:cubicBezTo>
                    <a:pt x="29661" y="67177"/>
                    <a:pt x="29548" y="67177"/>
                    <a:pt x="29548" y="67177"/>
                  </a:cubicBezTo>
                  <a:cubicBezTo>
                    <a:pt x="29436" y="67177"/>
                    <a:pt x="29323" y="67177"/>
                    <a:pt x="29210" y="67038"/>
                  </a:cubicBezTo>
                  <a:cubicBezTo>
                    <a:pt x="29097" y="67038"/>
                    <a:pt x="28984" y="67038"/>
                    <a:pt x="28984" y="67038"/>
                  </a:cubicBezTo>
                  <a:cubicBezTo>
                    <a:pt x="28872" y="67038"/>
                    <a:pt x="28759" y="67038"/>
                    <a:pt x="28646" y="67038"/>
                  </a:cubicBezTo>
                  <a:cubicBezTo>
                    <a:pt x="28533" y="66898"/>
                    <a:pt x="28533" y="66898"/>
                    <a:pt x="28421" y="66898"/>
                  </a:cubicBezTo>
                  <a:cubicBezTo>
                    <a:pt x="28308" y="66898"/>
                    <a:pt x="28195" y="66898"/>
                    <a:pt x="28195" y="66759"/>
                  </a:cubicBezTo>
                  <a:cubicBezTo>
                    <a:pt x="28082" y="66759"/>
                    <a:pt x="27969" y="66759"/>
                    <a:pt x="27857" y="66759"/>
                  </a:cubicBezTo>
                  <a:cubicBezTo>
                    <a:pt x="27857" y="66759"/>
                    <a:pt x="27744" y="66620"/>
                    <a:pt x="27631" y="66620"/>
                  </a:cubicBezTo>
                  <a:cubicBezTo>
                    <a:pt x="27518" y="66620"/>
                    <a:pt x="27518" y="66620"/>
                    <a:pt x="27406" y="66480"/>
                  </a:cubicBezTo>
                  <a:cubicBezTo>
                    <a:pt x="27293" y="66480"/>
                    <a:pt x="27293" y="66480"/>
                    <a:pt x="27180" y="66480"/>
                  </a:cubicBezTo>
                  <a:cubicBezTo>
                    <a:pt x="27067" y="66341"/>
                    <a:pt x="26954" y="66341"/>
                    <a:pt x="26842" y="66341"/>
                  </a:cubicBezTo>
                  <a:cubicBezTo>
                    <a:pt x="26842" y="66341"/>
                    <a:pt x="26842" y="66202"/>
                    <a:pt x="26729" y="66202"/>
                  </a:cubicBezTo>
                  <a:cubicBezTo>
                    <a:pt x="22894" y="64250"/>
                    <a:pt x="20300" y="59790"/>
                    <a:pt x="20187" y="54216"/>
                  </a:cubicBezTo>
                  <a:cubicBezTo>
                    <a:pt x="20187" y="54076"/>
                    <a:pt x="20187" y="54076"/>
                    <a:pt x="20187" y="53937"/>
                  </a:cubicBezTo>
                  <a:cubicBezTo>
                    <a:pt x="20187" y="49616"/>
                    <a:pt x="21766" y="45714"/>
                    <a:pt x="24360" y="43344"/>
                  </a:cubicBezTo>
                  <a:close/>
                </a:path>
              </a:pathLst>
            </a:custGeom>
            <a:solidFill>
              <a:srgbClr val="C6C8C9"/>
            </a:solidFill>
            <a:ln w="9525">
              <a:noFill/>
              <a:round/>
              <a:headEnd/>
              <a:tailEnd/>
            </a:ln>
          </p:spPr>
          <p:txBody>
            <a:bodyPr lIns="68569" tIns="34275" rIns="68569" bIns="34275"/>
            <a:lstStyle/>
            <a:p>
              <a:endParaRPr lang="en-US" sz="1425"/>
            </a:p>
          </p:txBody>
        </p:sp>
      </p:grpSp>
      <p:grpSp>
        <p:nvGrpSpPr>
          <p:cNvPr id="80925" name="Shape 729"/>
          <p:cNvGrpSpPr>
            <a:grpSpLocks/>
          </p:cNvGrpSpPr>
          <p:nvPr/>
        </p:nvGrpSpPr>
        <p:grpSpPr bwMode="auto">
          <a:xfrm>
            <a:off x="740570" y="4420791"/>
            <a:ext cx="245269" cy="273844"/>
            <a:chOff x="3734" y="2040"/>
            <a:chExt cx="209" cy="234"/>
          </a:xfrm>
        </p:grpSpPr>
        <p:sp>
          <p:nvSpPr>
            <p:cNvPr id="80977" name="Shape 730"/>
            <p:cNvSpPr>
              <a:spLocks/>
            </p:cNvSpPr>
            <p:nvPr/>
          </p:nvSpPr>
          <p:spPr bwMode="auto">
            <a:xfrm>
              <a:off x="3741" y="2040"/>
              <a:ext cx="195" cy="89"/>
            </a:xfrm>
            <a:custGeom>
              <a:avLst/>
              <a:gdLst>
                <a:gd name="T0" fmla="*/ 0 w 120000"/>
                <a:gd name="T1" fmla="*/ 120000 h 120000"/>
                <a:gd name="T2" fmla="*/ 11566 w 120000"/>
                <a:gd name="T3" fmla="*/ 37894 h 120000"/>
                <a:gd name="T4" fmla="*/ 36144 w 120000"/>
                <a:gd name="T5" fmla="*/ 6315 h 120000"/>
                <a:gd name="T6" fmla="*/ 66506 w 120000"/>
                <a:gd name="T7" fmla="*/ 3157 h 120000"/>
                <a:gd name="T8" fmla="*/ 91084 w 120000"/>
                <a:gd name="T9" fmla="*/ 12631 h 120000"/>
                <a:gd name="T10" fmla="*/ 117108 w 120000"/>
                <a:gd name="T11" fmla="*/ 82105 h 120000"/>
                <a:gd name="T12" fmla="*/ 119999 w 120000"/>
                <a:gd name="T13" fmla="*/ 120000 h 120000"/>
                <a:gd name="T14" fmla="*/ 109879 w 120000"/>
                <a:gd name="T15" fmla="*/ 110526 h 120000"/>
                <a:gd name="T16" fmla="*/ 106987 w 120000"/>
                <a:gd name="T17" fmla="*/ 82105 h 120000"/>
                <a:gd name="T18" fmla="*/ 80963 w 120000"/>
                <a:gd name="T19" fmla="*/ 28421 h 120000"/>
                <a:gd name="T20" fmla="*/ 53493 w 120000"/>
                <a:gd name="T21" fmla="*/ 22105 h 120000"/>
                <a:gd name="T22" fmla="*/ 36144 w 120000"/>
                <a:gd name="T23" fmla="*/ 28421 h 120000"/>
                <a:gd name="T24" fmla="*/ 11566 w 120000"/>
                <a:gd name="T25" fmla="*/ 88421 h 120000"/>
                <a:gd name="T26" fmla="*/ 10120 w 120000"/>
                <a:gd name="T27" fmla="*/ 110526 h 120000"/>
                <a:gd name="T28" fmla="*/ 8674 w 120000"/>
                <a:gd name="T29" fmla="*/ 113684 h 120000"/>
                <a:gd name="T30" fmla="*/ 0 w 120000"/>
                <a:gd name="T31" fmla="*/ 120000 h 1200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000"/>
                <a:gd name="T49" fmla="*/ 0 h 120000"/>
                <a:gd name="T50" fmla="*/ 120000 w 120000"/>
                <a:gd name="T51" fmla="*/ 120000 h 12000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000" h="120000" extrusionOk="0">
                  <a:moveTo>
                    <a:pt x="0" y="120000"/>
                  </a:moveTo>
                  <a:cubicBezTo>
                    <a:pt x="0" y="88421"/>
                    <a:pt x="2891" y="60000"/>
                    <a:pt x="11566" y="37894"/>
                  </a:cubicBezTo>
                  <a:cubicBezTo>
                    <a:pt x="18795" y="22105"/>
                    <a:pt x="27469" y="12631"/>
                    <a:pt x="36144" y="6315"/>
                  </a:cubicBezTo>
                  <a:cubicBezTo>
                    <a:pt x="46265" y="3157"/>
                    <a:pt x="56385" y="0"/>
                    <a:pt x="66506" y="3157"/>
                  </a:cubicBezTo>
                  <a:cubicBezTo>
                    <a:pt x="75180" y="3157"/>
                    <a:pt x="83855" y="6315"/>
                    <a:pt x="91084" y="12631"/>
                  </a:cubicBezTo>
                  <a:cubicBezTo>
                    <a:pt x="105542" y="25263"/>
                    <a:pt x="114216" y="50526"/>
                    <a:pt x="117108" y="82105"/>
                  </a:cubicBezTo>
                  <a:cubicBezTo>
                    <a:pt x="118554" y="94736"/>
                    <a:pt x="119999" y="107368"/>
                    <a:pt x="119999" y="120000"/>
                  </a:cubicBezTo>
                  <a:cubicBezTo>
                    <a:pt x="117108" y="116842"/>
                    <a:pt x="112771" y="113684"/>
                    <a:pt x="109879" y="110526"/>
                  </a:cubicBezTo>
                  <a:cubicBezTo>
                    <a:pt x="109879" y="101052"/>
                    <a:pt x="108433" y="91578"/>
                    <a:pt x="106987" y="82105"/>
                  </a:cubicBezTo>
                  <a:cubicBezTo>
                    <a:pt x="104096" y="50526"/>
                    <a:pt x="93975" y="34736"/>
                    <a:pt x="80963" y="28421"/>
                  </a:cubicBezTo>
                  <a:cubicBezTo>
                    <a:pt x="72289" y="22105"/>
                    <a:pt x="62168" y="22105"/>
                    <a:pt x="53493" y="22105"/>
                  </a:cubicBezTo>
                  <a:cubicBezTo>
                    <a:pt x="47710" y="25263"/>
                    <a:pt x="41927" y="25263"/>
                    <a:pt x="36144" y="28421"/>
                  </a:cubicBezTo>
                  <a:cubicBezTo>
                    <a:pt x="21686" y="37894"/>
                    <a:pt x="14457" y="60000"/>
                    <a:pt x="11566" y="88421"/>
                  </a:cubicBezTo>
                  <a:cubicBezTo>
                    <a:pt x="10120" y="94736"/>
                    <a:pt x="10120" y="104210"/>
                    <a:pt x="10120" y="110526"/>
                  </a:cubicBezTo>
                  <a:cubicBezTo>
                    <a:pt x="10120" y="110526"/>
                    <a:pt x="8674" y="113684"/>
                    <a:pt x="8674" y="113684"/>
                  </a:cubicBezTo>
                  <a:cubicBezTo>
                    <a:pt x="5783" y="116842"/>
                    <a:pt x="2891" y="116842"/>
                    <a:pt x="0" y="120000"/>
                  </a:cubicBezTo>
                  <a:close/>
                </a:path>
              </a:pathLst>
            </a:custGeom>
            <a:solidFill>
              <a:schemeClr val="bg1"/>
            </a:solidFill>
            <a:ln w="9525">
              <a:noFill/>
              <a:round/>
              <a:headEnd/>
              <a:tailEnd/>
            </a:ln>
          </p:spPr>
          <p:txBody>
            <a:bodyPr lIns="68569" tIns="34275" rIns="68569" bIns="34275"/>
            <a:lstStyle/>
            <a:p>
              <a:endParaRPr lang="en-US" sz="1425"/>
            </a:p>
          </p:txBody>
        </p:sp>
        <p:sp>
          <p:nvSpPr>
            <p:cNvPr id="80978" name="Shape 731"/>
            <p:cNvSpPr>
              <a:spLocks/>
            </p:cNvSpPr>
            <p:nvPr/>
          </p:nvSpPr>
          <p:spPr bwMode="auto">
            <a:xfrm>
              <a:off x="3824" y="2132"/>
              <a:ext cx="119" cy="142"/>
            </a:xfrm>
            <a:custGeom>
              <a:avLst/>
              <a:gdLst>
                <a:gd name="T0" fmla="*/ 91764 w 120000"/>
                <a:gd name="T1" fmla="*/ 68000 h 120000"/>
                <a:gd name="T2" fmla="*/ 84705 w 120000"/>
                <a:gd name="T3" fmla="*/ 58000 h 120000"/>
                <a:gd name="T4" fmla="*/ 84705 w 120000"/>
                <a:gd name="T5" fmla="*/ 12000 h 120000"/>
                <a:gd name="T6" fmla="*/ 84705 w 120000"/>
                <a:gd name="T7" fmla="*/ 6000 h 120000"/>
                <a:gd name="T8" fmla="*/ 96470 w 120000"/>
                <a:gd name="T9" fmla="*/ 2000 h 120000"/>
                <a:gd name="T10" fmla="*/ 115294 w 120000"/>
                <a:gd name="T11" fmla="*/ 8000 h 120000"/>
                <a:gd name="T12" fmla="*/ 120000 w 120000"/>
                <a:gd name="T13" fmla="*/ 16000 h 120000"/>
                <a:gd name="T14" fmla="*/ 120000 w 120000"/>
                <a:gd name="T15" fmla="*/ 54000 h 120000"/>
                <a:gd name="T16" fmla="*/ 115294 w 120000"/>
                <a:gd name="T17" fmla="*/ 62000 h 120000"/>
                <a:gd name="T18" fmla="*/ 115294 w 120000"/>
                <a:gd name="T19" fmla="*/ 62000 h 120000"/>
                <a:gd name="T20" fmla="*/ 98823 w 120000"/>
                <a:gd name="T21" fmla="*/ 72000 h 120000"/>
                <a:gd name="T22" fmla="*/ 49411 w 120000"/>
                <a:gd name="T23" fmla="*/ 112000 h 120000"/>
                <a:gd name="T24" fmla="*/ 47058 w 120000"/>
                <a:gd name="T25" fmla="*/ 114000 h 120000"/>
                <a:gd name="T26" fmla="*/ 40000 w 120000"/>
                <a:gd name="T27" fmla="*/ 120000 h 120000"/>
                <a:gd name="T28" fmla="*/ 7058 w 120000"/>
                <a:gd name="T29" fmla="*/ 120000 h 120000"/>
                <a:gd name="T30" fmla="*/ 0 w 120000"/>
                <a:gd name="T31" fmla="*/ 114000 h 120000"/>
                <a:gd name="T32" fmla="*/ 0 w 120000"/>
                <a:gd name="T33" fmla="*/ 108000 h 120000"/>
                <a:gd name="T34" fmla="*/ 9411 w 120000"/>
                <a:gd name="T35" fmla="*/ 102000 h 120000"/>
                <a:gd name="T36" fmla="*/ 30588 w 120000"/>
                <a:gd name="T37" fmla="*/ 102000 h 120000"/>
                <a:gd name="T38" fmla="*/ 40000 w 120000"/>
                <a:gd name="T39" fmla="*/ 102000 h 120000"/>
                <a:gd name="T40" fmla="*/ 44705 w 120000"/>
                <a:gd name="T41" fmla="*/ 104000 h 120000"/>
                <a:gd name="T42" fmla="*/ 49411 w 120000"/>
                <a:gd name="T43" fmla="*/ 104000 h 120000"/>
                <a:gd name="T44" fmla="*/ 87058 w 120000"/>
                <a:gd name="T45" fmla="*/ 76000 h 120000"/>
                <a:gd name="T46" fmla="*/ 91764 w 120000"/>
                <a:gd name="T47" fmla="*/ 68000 h 12000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0000"/>
                <a:gd name="T73" fmla="*/ 0 h 120000"/>
                <a:gd name="T74" fmla="*/ 120000 w 120000"/>
                <a:gd name="T75" fmla="*/ 120000 h 12000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0000" h="120000" extrusionOk="0">
                  <a:moveTo>
                    <a:pt x="91764" y="68000"/>
                  </a:moveTo>
                  <a:cubicBezTo>
                    <a:pt x="87058" y="66000"/>
                    <a:pt x="84705" y="62000"/>
                    <a:pt x="84705" y="58000"/>
                  </a:cubicBezTo>
                  <a:cubicBezTo>
                    <a:pt x="84705" y="42000"/>
                    <a:pt x="84705" y="26000"/>
                    <a:pt x="84705" y="12000"/>
                  </a:cubicBezTo>
                  <a:cubicBezTo>
                    <a:pt x="84705" y="10000"/>
                    <a:pt x="84705" y="8000"/>
                    <a:pt x="84705" y="6000"/>
                  </a:cubicBezTo>
                  <a:cubicBezTo>
                    <a:pt x="87058" y="2000"/>
                    <a:pt x="91764" y="0"/>
                    <a:pt x="96470" y="2000"/>
                  </a:cubicBezTo>
                  <a:cubicBezTo>
                    <a:pt x="103529" y="4000"/>
                    <a:pt x="110588" y="6000"/>
                    <a:pt x="115294" y="8000"/>
                  </a:cubicBezTo>
                  <a:cubicBezTo>
                    <a:pt x="120000" y="10000"/>
                    <a:pt x="120000" y="12000"/>
                    <a:pt x="120000" y="16000"/>
                  </a:cubicBezTo>
                  <a:cubicBezTo>
                    <a:pt x="120000" y="28000"/>
                    <a:pt x="120000" y="42000"/>
                    <a:pt x="120000" y="54000"/>
                  </a:cubicBezTo>
                  <a:cubicBezTo>
                    <a:pt x="120000" y="58000"/>
                    <a:pt x="120000" y="60000"/>
                    <a:pt x="115294" y="62000"/>
                  </a:cubicBezTo>
                  <a:cubicBezTo>
                    <a:pt x="115294" y="62000"/>
                    <a:pt x="115294" y="62000"/>
                    <a:pt x="115294" y="62000"/>
                  </a:cubicBezTo>
                  <a:cubicBezTo>
                    <a:pt x="108235" y="62000"/>
                    <a:pt x="103529" y="68000"/>
                    <a:pt x="98823" y="72000"/>
                  </a:cubicBezTo>
                  <a:cubicBezTo>
                    <a:pt x="89411" y="90000"/>
                    <a:pt x="72941" y="104000"/>
                    <a:pt x="49411" y="112000"/>
                  </a:cubicBezTo>
                  <a:cubicBezTo>
                    <a:pt x="49411" y="112000"/>
                    <a:pt x="49411" y="114000"/>
                    <a:pt x="47058" y="114000"/>
                  </a:cubicBezTo>
                  <a:cubicBezTo>
                    <a:pt x="47058" y="118000"/>
                    <a:pt x="44705" y="120000"/>
                    <a:pt x="40000" y="120000"/>
                  </a:cubicBezTo>
                  <a:cubicBezTo>
                    <a:pt x="30588" y="120000"/>
                    <a:pt x="18823" y="120000"/>
                    <a:pt x="7058" y="120000"/>
                  </a:cubicBezTo>
                  <a:cubicBezTo>
                    <a:pt x="4705" y="120000"/>
                    <a:pt x="0" y="118000"/>
                    <a:pt x="0" y="114000"/>
                  </a:cubicBezTo>
                  <a:cubicBezTo>
                    <a:pt x="0" y="112000"/>
                    <a:pt x="0" y="110000"/>
                    <a:pt x="0" y="108000"/>
                  </a:cubicBezTo>
                  <a:cubicBezTo>
                    <a:pt x="0" y="104000"/>
                    <a:pt x="4705" y="102000"/>
                    <a:pt x="9411" y="102000"/>
                  </a:cubicBezTo>
                  <a:cubicBezTo>
                    <a:pt x="16470" y="102000"/>
                    <a:pt x="23529" y="102000"/>
                    <a:pt x="30588" y="102000"/>
                  </a:cubicBezTo>
                  <a:cubicBezTo>
                    <a:pt x="32941" y="102000"/>
                    <a:pt x="37647" y="102000"/>
                    <a:pt x="40000" y="102000"/>
                  </a:cubicBezTo>
                  <a:cubicBezTo>
                    <a:pt x="42352" y="102000"/>
                    <a:pt x="44705" y="102000"/>
                    <a:pt x="44705" y="104000"/>
                  </a:cubicBezTo>
                  <a:cubicBezTo>
                    <a:pt x="47058" y="104000"/>
                    <a:pt x="47058" y="104000"/>
                    <a:pt x="49411" y="104000"/>
                  </a:cubicBezTo>
                  <a:cubicBezTo>
                    <a:pt x="63529" y="98000"/>
                    <a:pt x="75294" y="88000"/>
                    <a:pt x="87058" y="76000"/>
                  </a:cubicBezTo>
                  <a:cubicBezTo>
                    <a:pt x="87058" y="74000"/>
                    <a:pt x="89411" y="72000"/>
                    <a:pt x="91764" y="68000"/>
                  </a:cubicBezTo>
                  <a:close/>
                </a:path>
              </a:pathLst>
            </a:custGeom>
            <a:solidFill>
              <a:schemeClr val="bg1"/>
            </a:solidFill>
            <a:ln w="9525">
              <a:noFill/>
              <a:round/>
              <a:headEnd/>
              <a:tailEnd/>
            </a:ln>
          </p:spPr>
          <p:txBody>
            <a:bodyPr lIns="68569" tIns="34275" rIns="68569" bIns="34275"/>
            <a:lstStyle/>
            <a:p>
              <a:endParaRPr lang="en-US" sz="1425"/>
            </a:p>
          </p:txBody>
        </p:sp>
        <p:sp>
          <p:nvSpPr>
            <p:cNvPr id="80979" name="Shape 732"/>
            <p:cNvSpPr>
              <a:spLocks/>
            </p:cNvSpPr>
            <p:nvPr/>
          </p:nvSpPr>
          <p:spPr bwMode="auto">
            <a:xfrm>
              <a:off x="3734" y="2132"/>
              <a:ext cx="36" cy="83"/>
            </a:xfrm>
            <a:custGeom>
              <a:avLst/>
              <a:gdLst>
                <a:gd name="T0" fmla="*/ 120000 w 120000"/>
                <a:gd name="T1" fmla="*/ 58285 h 120000"/>
                <a:gd name="T2" fmla="*/ 120000 w 120000"/>
                <a:gd name="T3" fmla="*/ 99428 h 120000"/>
                <a:gd name="T4" fmla="*/ 75000 w 120000"/>
                <a:gd name="T5" fmla="*/ 113142 h 120000"/>
                <a:gd name="T6" fmla="*/ 22500 w 120000"/>
                <a:gd name="T7" fmla="*/ 106285 h 120000"/>
                <a:gd name="T8" fmla="*/ 0 w 120000"/>
                <a:gd name="T9" fmla="*/ 92571 h 120000"/>
                <a:gd name="T10" fmla="*/ 0 w 120000"/>
                <a:gd name="T11" fmla="*/ 27428 h 120000"/>
                <a:gd name="T12" fmla="*/ 22500 w 120000"/>
                <a:gd name="T13" fmla="*/ 13714 h 120000"/>
                <a:gd name="T14" fmla="*/ 75000 w 120000"/>
                <a:gd name="T15" fmla="*/ 3428 h 120000"/>
                <a:gd name="T16" fmla="*/ 120000 w 120000"/>
                <a:gd name="T17" fmla="*/ 17142 h 120000"/>
                <a:gd name="T18" fmla="*/ 120000 w 120000"/>
                <a:gd name="T19" fmla="*/ 58285 h 1200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000"/>
                <a:gd name="T31" fmla="*/ 0 h 120000"/>
                <a:gd name="T32" fmla="*/ 120000 w 120000"/>
                <a:gd name="T33" fmla="*/ 120000 h 1200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000" h="120000" extrusionOk="0">
                  <a:moveTo>
                    <a:pt x="120000" y="58285"/>
                  </a:moveTo>
                  <a:cubicBezTo>
                    <a:pt x="120000" y="72000"/>
                    <a:pt x="112500" y="85714"/>
                    <a:pt x="120000" y="99428"/>
                  </a:cubicBezTo>
                  <a:cubicBezTo>
                    <a:pt x="120000" y="113142"/>
                    <a:pt x="97500" y="120000"/>
                    <a:pt x="75000" y="113142"/>
                  </a:cubicBezTo>
                  <a:cubicBezTo>
                    <a:pt x="52500" y="109714"/>
                    <a:pt x="37500" y="109714"/>
                    <a:pt x="22500" y="106285"/>
                  </a:cubicBezTo>
                  <a:cubicBezTo>
                    <a:pt x="7500" y="102857"/>
                    <a:pt x="0" y="99428"/>
                    <a:pt x="0" y="92571"/>
                  </a:cubicBezTo>
                  <a:cubicBezTo>
                    <a:pt x="0" y="68571"/>
                    <a:pt x="0" y="48000"/>
                    <a:pt x="0" y="27428"/>
                  </a:cubicBezTo>
                  <a:cubicBezTo>
                    <a:pt x="0" y="20571"/>
                    <a:pt x="7500" y="17142"/>
                    <a:pt x="22500" y="13714"/>
                  </a:cubicBezTo>
                  <a:cubicBezTo>
                    <a:pt x="37500" y="10285"/>
                    <a:pt x="52500" y="6857"/>
                    <a:pt x="75000" y="3428"/>
                  </a:cubicBezTo>
                  <a:cubicBezTo>
                    <a:pt x="97500" y="0"/>
                    <a:pt x="120000" y="6857"/>
                    <a:pt x="120000" y="17142"/>
                  </a:cubicBezTo>
                  <a:cubicBezTo>
                    <a:pt x="120000" y="30857"/>
                    <a:pt x="120000" y="44571"/>
                    <a:pt x="120000" y="58285"/>
                  </a:cubicBezTo>
                  <a:close/>
                </a:path>
              </a:pathLst>
            </a:custGeom>
            <a:solidFill>
              <a:schemeClr val="bg1"/>
            </a:solidFill>
            <a:ln w="9525">
              <a:noFill/>
              <a:round/>
              <a:headEnd/>
              <a:tailEnd/>
            </a:ln>
          </p:spPr>
          <p:txBody>
            <a:bodyPr lIns="68569" tIns="34275" rIns="68569" bIns="34275"/>
            <a:lstStyle/>
            <a:p>
              <a:endParaRPr lang="en-US" sz="1425"/>
            </a:p>
          </p:txBody>
        </p:sp>
      </p:grpSp>
      <p:grpSp>
        <p:nvGrpSpPr>
          <p:cNvPr id="80926" name="Shape 733"/>
          <p:cNvGrpSpPr>
            <a:grpSpLocks/>
          </p:cNvGrpSpPr>
          <p:nvPr/>
        </p:nvGrpSpPr>
        <p:grpSpPr bwMode="auto">
          <a:xfrm>
            <a:off x="717947" y="1943100"/>
            <a:ext cx="290513" cy="198835"/>
            <a:chOff x="3604" y="1997"/>
            <a:chExt cx="467" cy="321"/>
          </a:xfrm>
        </p:grpSpPr>
        <p:sp>
          <p:nvSpPr>
            <p:cNvPr id="80973" name="Shape 734"/>
            <p:cNvSpPr>
              <a:spLocks noChangeArrowheads="1"/>
            </p:cNvSpPr>
            <p:nvPr/>
          </p:nvSpPr>
          <p:spPr bwMode="auto">
            <a:xfrm>
              <a:off x="3797" y="2198"/>
              <a:ext cx="9" cy="42"/>
            </a:xfrm>
            <a:prstGeom prst="ellipse">
              <a:avLst/>
            </a:prstGeom>
            <a:solidFill>
              <a:schemeClr val="bg1"/>
            </a:solidFill>
            <a:ln w="9525">
              <a:noFill/>
              <a:round/>
              <a:headEnd/>
              <a:tailEnd/>
            </a:ln>
          </p:spPr>
          <p:txBody>
            <a:bodyPr lIns="68569" tIns="34275" rIns="68569" bIns="34275"/>
            <a:lstStyle/>
            <a:p>
              <a:endParaRPr lang="en-US" sz="1800"/>
            </a:p>
          </p:txBody>
        </p:sp>
        <p:sp>
          <p:nvSpPr>
            <p:cNvPr id="80974" name="Shape 735"/>
            <p:cNvSpPr>
              <a:spLocks/>
            </p:cNvSpPr>
            <p:nvPr/>
          </p:nvSpPr>
          <p:spPr bwMode="auto">
            <a:xfrm>
              <a:off x="3704" y="2198"/>
              <a:ext cx="11" cy="42"/>
            </a:xfrm>
            <a:custGeom>
              <a:avLst/>
              <a:gdLst>
                <a:gd name="T0" fmla="*/ 72000 w 120000"/>
                <a:gd name="T1" fmla="*/ 120000 h 120000"/>
                <a:gd name="T2" fmla="*/ 120000 w 120000"/>
                <a:gd name="T3" fmla="*/ 60000 h 120000"/>
                <a:gd name="T4" fmla="*/ 72000 w 120000"/>
                <a:gd name="T5" fmla="*/ 0 h 120000"/>
                <a:gd name="T6" fmla="*/ 24000 w 120000"/>
                <a:gd name="T7" fmla="*/ 60000 h 120000"/>
                <a:gd name="T8" fmla="*/ 72000 w 120000"/>
                <a:gd name="T9" fmla="*/ 12000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72000" y="120000"/>
                  </a:moveTo>
                  <a:cubicBezTo>
                    <a:pt x="120000" y="120000"/>
                    <a:pt x="120000" y="100000"/>
                    <a:pt x="120000" y="60000"/>
                  </a:cubicBezTo>
                  <a:cubicBezTo>
                    <a:pt x="120000" y="20000"/>
                    <a:pt x="120000" y="0"/>
                    <a:pt x="72000" y="0"/>
                  </a:cubicBezTo>
                  <a:cubicBezTo>
                    <a:pt x="24000" y="0"/>
                    <a:pt x="24000" y="20000"/>
                    <a:pt x="24000" y="60000"/>
                  </a:cubicBezTo>
                  <a:cubicBezTo>
                    <a:pt x="0" y="100000"/>
                    <a:pt x="24000" y="120000"/>
                    <a:pt x="72000" y="120000"/>
                  </a:cubicBezTo>
                  <a:close/>
                </a:path>
              </a:pathLst>
            </a:custGeom>
            <a:solidFill>
              <a:schemeClr val="bg1"/>
            </a:solidFill>
            <a:ln w="9525">
              <a:noFill/>
              <a:round/>
              <a:headEnd/>
              <a:tailEnd/>
            </a:ln>
          </p:spPr>
          <p:txBody>
            <a:bodyPr lIns="68569" tIns="34275" rIns="68569" bIns="34275"/>
            <a:lstStyle/>
            <a:p>
              <a:endParaRPr lang="en-US" sz="1425"/>
            </a:p>
          </p:txBody>
        </p:sp>
        <p:sp>
          <p:nvSpPr>
            <p:cNvPr id="80975" name="Shape 736"/>
            <p:cNvSpPr>
              <a:spLocks/>
            </p:cNvSpPr>
            <p:nvPr/>
          </p:nvSpPr>
          <p:spPr bwMode="auto">
            <a:xfrm>
              <a:off x="3604" y="2118"/>
              <a:ext cx="467" cy="201"/>
            </a:xfrm>
            <a:custGeom>
              <a:avLst/>
              <a:gdLst>
                <a:gd name="T0" fmla="*/ 0 w 120000"/>
                <a:gd name="T1" fmla="*/ 74823 h 120000"/>
                <a:gd name="T2" fmla="*/ 21818 w 120000"/>
                <a:gd name="T3" fmla="*/ 120000 h 120000"/>
                <a:gd name="T4" fmla="*/ 98181 w 120000"/>
                <a:gd name="T5" fmla="*/ 120000 h 120000"/>
                <a:gd name="T6" fmla="*/ 119999 w 120000"/>
                <a:gd name="T7" fmla="*/ 74823 h 120000"/>
                <a:gd name="T8" fmla="*/ 119999 w 120000"/>
                <a:gd name="T9" fmla="*/ 0 h 120000"/>
                <a:gd name="T10" fmla="*/ 0 w 120000"/>
                <a:gd name="T11" fmla="*/ 0 h 120000"/>
                <a:gd name="T12" fmla="*/ 0 w 120000"/>
                <a:gd name="T13" fmla="*/ 74823 h 120000"/>
                <a:gd name="T14" fmla="*/ 73939 w 120000"/>
                <a:gd name="T15" fmla="*/ 48000 h 120000"/>
                <a:gd name="T16" fmla="*/ 97575 w 120000"/>
                <a:gd name="T17" fmla="*/ 48000 h 120000"/>
                <a:gd name="T18" fmla="*/ 88484 w 120000"/>
                <a:gd name="T19" fmla="*/ 28235 h 120000"/>
                <a:gd name="T20" fmla="*/ 99393 w 120000"/>
                <a:gd name="T21" fmla="*/ 28235 h 120000"/>
                <a:gd name="T22" fmla="*/ 111515 w 120000"/>
                <a:gd name="T23" fmla="*/ 56470 h 120000"/>
                <a:gd name="T24" fmla="*/ 99393 w 120000"/>
                <a:gd name="T25" fmla="*/ 84705 h 120000"/>
                <a:gd name="T26" fmla="*/ 88484 w 120000"/>
                <a:gd name="T27" fmla="*/ 84705 h 120000"/>
                <a:gd name="T28" fmla="*/ 97575 w 120000"/>
                <a:gd name="T29" fmla="*/ 64941 h 120000"/>
                <a:gd name="T30" fmla="*/ 73939 w 120000"/>
                <a:gd name="T31" fmla="*/ 64941 h 120000"/>
                <a:gd name="T32" fmla="*/ 70303 w 120000"/>
                <a:gd name="T33" fmla="*/ 56470 h 120000"/>
                <a:gd name="T34" fmla="*/ 73939 w 120000"/>
                <a:gd name="T35" fmla="*/ 48000 h 120000"/>
                <a:gd name="T36" fmla="*/ 50909 w 120000"/>
                <a:gd name="T37" fmla="*/ 40941 h 120000"/>
                <a:gd name="T38" fmla="*/ 55757 w 120000"/>
                <a:gd name="T39" fmla="*/ 60705 h 120000"/>
                <a:gd name="T40" fmla="*/ 50909 w 120000"/>
                <a:gd name="T41" fmla="*/ 79058 h 120000"/>
                <a:gd name="T42" fmla="*/ 46060 w 120000"/>
                <a:gd name="T43" fmla="*/ 60705 h 120000"/>
                <a:gd name="T44" fmla="*/ 50909 w 120000"/>
                <a:gd name="T45" fmla="*/ 40941 h 120000"/>
                <a:gd name="T46" fmla="*/ 34545 w 120000"/>
                <a:gd name="T47" fmla="*/ 73411 h 120000"/>
                <a:gd name="T48" fmla="*/ 36363 w 120000"/>
                <a:gd name="T49" fmla="*/ 69176 h 120000"/>
                <a:gd name="T50" fmla="*/ 40000 w 120000"/>
                <a:gd name="T51" fmla="*/ 52235 h 120000"/>
                <a:gd name="T52" fmla="*/ 38181 w 120000"/>
                <a:gd name="T53" fmla="*/ 48000 h 120000"/>
                <a:gd name="T54" fmla="*/ 35757 w 120000"/>
                <a:gd name="T55" fmla="*/ 49411 h 120000"/>
                <a:gd name="T56" fmla="*/ 35151 w 120000"/>
                <a:gd name="T57" fmla="*/ 43764 h 120000"/>
                <a:gd name="T58" fmla="*/ 38787 w 120000"/>
                <a:gd name="T59" fmla="*/ 40941 h 120000"/>
                <a:gd name="T60" fmla="*/ 43030 w 120000"/>
                <a:gd name="T61" fmla="*/ 52235 h 120000"/>
                <a:gd name="T62" fmla="*/ 39393 w 120000"/>
                <a:gd name="T63" fmla="*/ 69176 h 120000"/>
                <a:gd name="T64" fmla="*/ 38787 w 120000"/>
                <a:gd name="T65" fmla="*/ 72000 h 120000"/>
                <a:gd name="T66" fmla="*/ 38787 w 120000"/>
                <a:gd name="T67" fmla="*/ 72000 h 120000"/>
                <a:gd name="T68" fmla="*/ 43636 w 120000"/>
                <a:gd name="T69" fmla="*/ 72000 h 120000"/>
                <a:gd name="T70" fmla="*/ 43636 w 120000"/>
                <a:gd name="T71" fmla="*/ 79058 h 120000"/>
                <a:gd name="T72" fmla="*/ 34545 w 120000"/>
                <a:gd name="T73" fmla="*/ 79058 h 120000"/>
                <a:gd name="T74" fmla="*/ 34545 w 120000"/>
                <a:gd name="T75" fmla="*/ 73411 h 120000"/>
                <a:gd name="T76" fmla="*/ 27878 w 120000"/>
                <a:gd name="T77" fmla="*/ 40941 h 120000"/>
                <a:gd name="T78" fmla="*/ 32121 w 120000"/>
                <a:gd name="T79" fmla="*/ 60705 h 120000"/>
                <a:gd name="T80" fmla="*/ 27878 w 120000"/>
                <a:gd name="T81" fmla="*/ 79058 h 120000"/>
                <a:gd name="T82" fmla="*/ 23030 w 120000"/>
                <a:gd name="T83" fmla="*/ 60705 h 120000"/>
                <a:gd name="T84" fmla="*/ 27878 w 120000"/>
                <a:gd name="T85" fmla="*/ 40941 h 120000"/>
                <a:gd name="T86" fmla="*/ 15757 w 120000"/>
                <a:gd name="T87" fmla="*/ 42352 h 120000"/>
                <a:gd name="T88" fmla="*/ 18787 w 120000"/>
                <a:gd name="T89" fmla="*/ 42352 h 120000"/>
                <a:gd name="T90" fmla="*/ 18787 w 120000"/>
                <a:gd name="T91" fmla="*/ 79058 h 120000"/>
                <a:gd name="T92" fmla="*/ 15151 w 120000"/>
                <a:gd name="T93" fmla="*/ 79058 h 120000"/>
                <a:gd name="T94" fmla="*/ 15151 w 120000"/>
                <a:gd name="T95" fmla="*/ 49411 h 120000"/>
                <a:gd name="T96" fmla="*/ 15151 w 120000"/>
                <a:gd name="T97" fmla="*/ 49411 h 120000"/>
                <a:gd name="T98" fmla="*/ 12727 w 120000"/>
                <a:gd name="T99" fmla="*/ 52235 h 120000"/>
                <a:gd name="T100" fmla="*/ 12121 w 120000"/>
                <a:gd name="T101" fmla="*/ 46588 h 120000"/>
                <a:gd name="T102" fmla="*/ 15757 w 120000"/>
                <a:gd name="T103" fmla="*/ 42352 h 12000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20000"/>
                <a:gd name="T157" fmla="*/ 0 h 120000"/>
                <a:gd name="T158" fmla="*/ 120000 w 120000"/>
                <a:gd name="T159" fmla="*/ 120000 h 12000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20000" h="120000" extrusionOk="0">
                  <a:moveTo>
                    <a:pt x="0" y="74823"/>
                  </a:moveTo>
                  <a:cubicBezTo>
                    <a:pt x="0" y="112941"/>
                    <a:pt x="5454" y="120000"/>
                    <a:pt x="21818" y="120000"/>
                  </a:cubicBezTo>
                  <a:cubicBezTo>
                    <a:pt x="98181" y="120000"/>
                    <a:pt x="98181" y="120000"/>
                    <a:pt x="98181" y="120000"/>
                  </a:cubicBezTo>
                  <a:cubicBezTo>
                    <a:pt x="113939" y="120000"/>
                    <a:pt x="119999" y="112941"/>
                    <a:pt x="119999" y="74823"/>
                  </a:cubicBezTo>
                  <a:cubicBezTo>
                    <a:pt x="119999" y="0"/>
                    <a:pt x="119999" y="0"/>
                    <a:pt x="119999" y="0"/>
                  </a:cubicBezTo>
                  <a:cubicBezTo>
                    <a:pt x="0" y="0"/>
                    <a:pt x="0" y="0"/>
                    <a:pt x="0" y="0"/>
                  </a:cubicBezTo>
                  <a:lnTo>
                    <a:pt x="0" y="74823"/>
                  </a:lnTo>
                  <a:close/>
                  <a:moveTo>
                    <a:pt x="73939" y="48000"/>
                  </a:moveTo>
                  <a:cubicBezTo>
                    <a:pt x="97575" y="48000"/>
                    <a:pt x="97575" y="48000"/>
                    <a:pt x="97575" y="48000"/>
                  </a:cubicBezTo>
                  <a:cubicBezTo>
                    <a:pt x="88484" y="28235"/>
                    <a:pt x="88484" y="28235"/>
                    <a:pt x="88484" y="28235"/>
                  </a:cubicBezTo>
                  <a:cubicBezTo>
                    <a:pt x="99393" y="28235"/>
                    <a:pt x="99393" y="28235"/>
                    <a:pt x="99393" y="28235"/>
                  </a:cubicBezTo>
                  <a:cubicBezTo>
                    <a:pt x="111515" y="56470"/>
                    <a:pt x="111515" y="56470"/>
                    <a:pt x="111515" y="56470"/>
                  </a:cubicBezTo>
                  <a:cubicBezTo>
                    <a:pt x="99393" y="84705"/>
                    <a:pt x="99393" y="84705"/>
                    <a:pt x="99393" y="84705"/>
                  </a:cubicBezTo>
                  <a:cubicBezTo>
                    <a:pt x="88484" y="84705"/>
                    <a:pt x="88484" y="84705"/>
                    <a:pt x="88484" y="84705"/>
                  </a:cubicBezTo>
                  <a:cubicBezTo>
                    <a:pt x="97575" y="64941"/>
                    <a:pt x="97575" y="64941"/>
                    <a:pt x="97575" y="64941"/>
                  </a:cubicBezTo>
                  <a:cubicBezTo>
                    <a:pt x="73939" y="64941"/>
                    <a:pt x="73939" y="64941"/>
                    <a:pt x="73939" y="64941"/>
                  </a:cubicBezTo>
                  <a:cubicBezTo>
                    <a:pt x="72121" y="64941"/>
                    <a:pt x="70303" y="60705"/>
                    <a:pt x="70303" y="56470"/>
                  </a:cubicBezTo>
                  <a:cubicBezTo>
                    <a:pt x="70303" y="52235"/>
                    <a:pt x="72121" y="48000"/>
                    <a:pt x="73939" y="48000"/>
                  </a:cubicBezTo>
                  <a:close/>
                  <a:moveTo>
                    <a:pt x="50909" y="40941"/>
                  </a:moveTo>
                  <a:cubicBezTo>
                    <a:pt x="54545" y="40941"/>
                    <a:pt x="55757" y="50823"/>
                    <a:pt x="55757" y="60705"/>
                  </a:cubicBezTo>
                  <a:cubicBezTo>
                    <a:pt x="55757" y="73411"/>
                    <a:pt x="53333" y="79058"/>
                    <a:pt x="50909" y="79058"/>
                  </a:cubicBezTo>
                  <a:cubicBezTo>
                    <a:pt x="47272" y="79058"/>
                    <a:pt x="46060" y="70588"/>
                    <a:pt x="46060" y="60705"/>
                  </a:cubicBezTo>
                  <a:cubicBezTo>
                    <a:pt x="46060" y="49411"/>
                    <a:pt x="47878" y="40941"/>
                    <a:pt x="50909" y="40941"/>
                  </a:cubicBezTo>
                  <a:close/>
                  <a:moveTo>
                    <a:pt x="34545" y="73411"/>
                  </a:moveTo>
                  <a:cubicBezTo>
                    <a:pt x="36363" y="69176"/>
                    <a:pt x="36363" y="69176"/>
                    <a:pt x="36363" y="69176"/>
                  </a:cubicBezTo>
                  <a:cubicBezTo>
                    <a:pt x="38181" y="63529"/>
                    <a:pt x="40000" y="57882"/>
                    <a:pt x="40000" y="52235"/>
                  </a:cubicBezTo>
                  <a:cubicBezTo>
                    <a:pt x="40000" y="49411"/>
                    <a:pt x="39393" y="48000"/>
                    <a:pt x="38181" y="48000"/>
                  </a:cubicBezTo>
                  <a:cubicBezTo>
                    <a:pt x="36969" y="48000"/>
                    <a:pt x="36363" y="49411"/>
                    <a:pt x="35757" y="49411"/>
                  </a:cubicBezTo>
                  <a:cubicBezTo>
                    <a:pt x="35151" y="43764"/>
                    <a:pt x="35151" y="43764"/>
                    <a:pt x="35151" y="43764"/>
                  </a:cubicBezTo>
                  <a:cubicBezTo>
                    <a:pt x="35757" y="42352"/>
                    <a:pt x="36969" y="40941"/>
                    <a:pt x="38787" y="40941"/>
                  </a:cubicBezTo>
                  <a:cubicBezTo>
                    <a:pt x="41818" y="40941"/>
                    <a:pt x="43030" y="46588"/>
                    <a:pt x="43030" y="52235"/>
                  </a:cubicBezTo>
                  <a:cubicBezTo>
                    <a:pt x="43030" y="59294"/>
                    <a:pt x="41212" y="64941"/>
                    <a:pt x="39393" y="69176"/>
                  </a:cubicBezTo>
                  <a:cubicBezTo>
                    <a:pt x="38787" y="72000"/>
                    <a:pt x="38787" y="72000"/>
                    <a:pt x="38787" y="72000"/>
                  </a:cubicBezTo>
                  <a:cubicBezTo>
                    <a:pt x="38787" y="72000"/>
                    <a:pt x="38787" y="72000"/>
                    <a:pt x="38787" y="72000"/>
                  </a:cubicBezTo>
                  <a:cubicBezTo>
                    <a:pt x="43636" y="72000"/>
                    <a:pt x="43636" y="72000"/>
                    <a:pt x="43636" y="72000"/>
                  </a:cubicBezTo>
                  <a:cubicBezTo>
                    <a:pt x="43636" y="79058"/>
                    <a:pt x="43636" y="79058"/>
                    <a:pt x="43636" y="79058"/>
                  </a:cubicBezTo>
                  <a:cubicBezTo>
                    <a:pt x="34545" y="79058"/>
                    <a:pt x="34545" y="79058"/>
                    <a:pt x="34545" y="79058"/>
                  </a:cubicBezTo>
                  <a:lnTo>
                    <a:pt x="34545" y="73411"/>
                  </a:lnTo>
                  <a:close/>
                  <a:moveTo>
                    <a:pt x="27878" y="40941"/>
                  </a:moveTo>
                  <a:cubicBezTo>
                    <a:pt x="31515" y="40941"/>
                    <a:pt x="32121" y="50823"/>
                    <a:pt x="32121" y="60705"/>
                  </a:cubicBezTo>
                  <a:cubicBezTo>
                    <a:pt x="32121" y="73411"/>
                    <a:pt x="30303" y="79058"/>
                    <a:pt x="27878" y="79058"/>
                  </a:cubicBezTo>
                  <a:cubicBezTo>
                    <a:pt x="24242" y="79058"/>
                    <a:pt x="23030" y="70588"/>
                    <a:pt x="23030" y="60705"/>
                  </a:cubicBezTo>
                  <a:cubicBezTo>
                    <a:pt x="23030" y="49411"/>
                    <a:pt x="24848" y="40941"/>
                    <a:pt x="27878" y="40941"/>
                  </a:cubicBezTo>
                  <a:close/>
                  <a:moveTo>
                    <a:pt x="15757" y="42352"/>
                  </a:moveTo>
                  <a:cubicBezTo>
                    <a:pt x="18787" y="42352"/>
                    <a:pt x="18787" y="42352"/>
                    <a:pt x="18787" y="42352"/>
                  </a:cubicBezTo>
                  <a:cubicBezTo>
                    <a:pt x="18787" y="79058"/>
                    <a:pt x="18787" y="79058"/>
                    <a:pt x="18787" y="79058"/>
                  </a:cubicBezTo>
                  <a:cubicBezTo>
                    <a:pt x="15151" y="79058"/>
                    <a:pt x="15151" y="79058"/>
                    <a:pt x="15151" y="79058"/>
                  </a:cubicBezTo>
                  <a:cubicBezTo>
                    <a:pt x="15151" y="49411"/>
                    <a:pt x="15151" y="49411"/>
                    <a:pt x="15151" y="49411"/>
                  </a:cubicBezTo>
                  <a:cubicBezTo>
                    <a:pt x="15151" y="49411"/>
                    <a:pt x="15151" y="49411"/>
                    <a:pt x="15151" y="49411"/>
                  </a:cubicBezTo>
                  <a:cubicBezTo>
                    <a:pt x="12727" y="52235"/>
                    <a:pt x="12727" y="52235"/>
                    <a:pt x="12727" y="52235"/>
                  </a:cubicBezTo>
                  <a:cubicBezTo>
                    <a:pt x="12121" y="46588"/>
                    <a:pt x="12121" y="46588"/>
                    <a:pt x="12121" y="46588"/>
                  </a:cubicBezTo>
                  <a:lnTo>
                    <a:pt x="15757" y="42352"/>
                  </a:lnTo>
                  <a:close/>
                </a:path>
              </a:pathLst>
            </a:custGeom>
            <a:solidFill>
              <a:schemeClr val="bg1"/>
            </a:solidFill>
            <a:ln w="9525">
              <a:noFill/>
              <a:round/>
              <a:headEnd/>
              <a:tailEnd/>
            </a:ln>
          </p:spPr>
          <p:txBody>
            <a:bodyPr lIns="68569" tIns="34275" rIns="68569" bIns="34275"/>
            <a:lstStyle/>
            <a:p>
              <a:endParaRPr lang="en-US" sz="1425"/>
            </a:p>
          </p:txBody>
        </p:sp>
        <p:sp>
          <p:nvSpPr>
            <p:cNvPr id="80976" name="Shape 737"/>
            <p:cNvSpPr>
              <a:spLocks/>
            </p:cNvSpPr>
            <p:nvPr/>
          </p:nvSpPr>
          <p:spPr bwMode="auto">
            <a:xfrm>
              <a:off x="3604" y="1997"/>
              <a:ext cx="467" cy="77"/>
            </a:xfrm>
            <a:custGeom>
              <a:avLst/>
              <a:gdLst>
                <a:gd name="T0" fmla="*/ 98181 w 120000"/>
                <a:gd name="T1" fmla="*/ 0 h 120000"/>
                <a:gd name="T2" fmla="*/ 21818 w 120000"/>
                <a:gd name="T3" fmla="*/ 0 h 120000"/>
                <a:gd name="T4" fmla="*/ 0 w 120000"/>
                <a:gd name="T5" fmla="*/ 116363 h 120000"/>
                <a:gd name="T6" fmla="*/ 0 w 120000"/>
                <a:gd name="T7" fmla="*/ 120000 h 120000"/>
                <a:gd name="T8" fmla="*/ 119999 w 120000"/>
                <a:gd name="T9" fmla="*/ 120000 h 120000"/>
                <a:gd name="T10" fmla="*/ 119999 w 120000"/>
                <a:gd name="T11" fmla="*/ 116363 h 120000"/>
                <a:gd name="T12" fmla="*/ 98181 w 120000"/>
                <a:gd name="T13" fmla="*/ 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98181" y="0"/>
                  </a:moveTo>
                  <a:cubicBezTo>
                    <a:pt x="21818" y="0"/>
                    <a:pt x="21818" y="0"/>
                    <a:pt x="21818" y="0"/>
                  </a:cubicBezTo>
                  <a:cubicBezTo>
                    <a:pt x="5454" y="0"/>
                    <a:pt x="0" y="21818"/>
                    <a:pt x="0" y="116363"/>
                  </a:cubicBezTo>
                  <a:cubicBezTo>
                    <a:pt x="0" y="120000"/>
                    <a:pt x="0" y="120000"/>
                    <a:pt x="0" y="120000"/>
                  </a:cubicBezTo>
                  <a:cubicBezTo>
                    <a:pt x="119999" y="120000"/>
                    <a:pt x="119999" y="120000"/>
                    <a:pt x="119999" y="120000"/>
                  </a:cubicBezTo>
                  <a:cubicBezTo>
                    <a:pt x="119999" y="116363"/>
                    <a:pt x="119999" y="116363"/>
                    <a:pt x="119999" y="116363"/>
                  </a:cubicBezTo>
                  <a:cubicBezTo>
                    <a:pt x="119999" y="21818"/>
                    <a:pt x="113939" y="0"/>
                    <a:pt x="98181" y="0"/>
                  </a:cubicBezTo>
                  <a:close/>
                </a:path>
              </a:pathLst>
            </a:custGeom>
            <a:solidFill>
              <a:schemeClr val="bg1"/>
            </a:solidFill>
            <a:ln w="9525">
              <a:noFill/>
              <a:round/>
              <a:headEnd/>
              <a:tailEnd/>
            </a:ln>
          </p:spPr>
          <p:txBody>
            <a:bodyPr lIns="68569" tIns="34275" rIns="68569" bIns="34275"/>
            <a:lstStyle/>
            <a:p>
              <a:endParaRPr lang="en-US" sz="1425"/>
            </a:p>
          </p:txBody>
        </p:sp>
      </p:grpSp>
      <p:sp>
        <p:nvSpPr>
          <p:cNvPr id="80927" name="Shape 738"/>
          <p:cNvSpPr txBox="1">
            <a:spLocks noChangeArrowheads="1"/>
          </p:cNvSpPr>
          <p:nvPr/>
        </p:nvSpPr>
        <p:spPr bwMode="auto">
          <a:xfrm>
            <a:off x="1175147" y="4441032"/>
            <a:ext cx="1291829" cy="230981"/>
          </a:xfrm>
          <a:prstGeom prst="rect">
            <a:avLst/>
          </a:prstGeom>
          <a:noFill/>
          <a:ln w="9525">
            <a:noFill/>
            <a:miter lim="800000"/>
            <a:headEnd/>
            <a:tailEnd/>
          </a:ln>
        </p:spPr>
        <p:txBody>
          <a:bodyPr lIns="68569" tIns="34275" rIns="68569" bIns="34275"/>
          <a:lstStyle/>
          <a:p>
            <a:pPr>
              <a:buSzPct val="25000"/>
            </a:pPr>
            <a:r>
              <a:rPr lang="en-US" sz="1425" dirty="0">
                <a:solidFill>
                  <a:srgbClr val="FFFFFF"/>
                </a:solidFill>
              </a:rPr>
              <a:t>Call Detail Records</a:t>
            </a:r>
          </a:p>
        </p:txBody>
      </p:sp>
      <p:pic>
        <p:nvPicPr>
          <p:cNvPr id="80928" name="Shape 739" descr="r logo.png"/>
          <p:cNvPicPr preferRelativeResize="0">
            <a:picLocks noChangeAspect="1" noChangeArrowheads="1"/>
          </p:cNvPicPr>
          <p:nvPr/>
        </p:nvPicPr>
        <p:blipFill>
          <a:blip r:embed="rId4"/>
          <a:srcRect/>
          <a:stretch>
            <a:fillRect/>
          </a:stretch>
        </p:blipFill>
        <p:spPr bwMode="auto">
          <a:xfrm>
            <a:off x="7645004" y="2127648"/>
            <a:ext cx="515541" cy="391715"/>
          </a:xfrm>
          <a:prstGeom prst="rect">
            <a:avLst/>
          </a:prstGeom>
          <a:noFill/>
          <a:ln w="9525">
            <a:noFill/>
            <a:miter lim="800000"/>
            <a:headEnd/>
            <a:tailEnd/>
          </a:ln>
        </p:spPr>
      </p:pic>
      <p:pic>
        <p:nvPicPr>
          <p:cNvPr id="80929" name="Shape 740" descr="microstrategy logo.png"/>
          <p:cNvPicPr preferRelativeResize="0">
            <a:picLocks noChangeAspect="1" noChangeArrowheads="1"/>
          </p:cNvPicPr>
          <p:nvPr/>
        </p:nvPicPr>
        <p:blipFill>
          <a:blip r:embed="rId5"/>
          <a:srcRect/>
          <a:stretch>
            <a:fillRect/>
          </a:stretch>
        </p:blipFill>
        <p:spPr bwMode="auto">
          <a:xfrm>
            <a:off x="7389020" y="3511154"/>
            <a:ext cx="1028700" cy="169069"/>
          </a:xfrm>
          <a:prstGeom prst="rect">
            <a:avLst/>
          </a:prstGeom>
          <a:noFill/>
          <a:ln w="9525">
            <a:noFill/>
            <a:miter lim="800000"/>
            <a:headEnd/>
            <a:tailEnd/>
          </a:ln>
        </p:spPr>
      </p:pic>
      <p:pic>
        <p:nvPicPr>
          <p:cNvPr id="80930" name="Shape 741" descr="tableau logo.png"/>
          <p:cNvPicPr preferRelativeResize="0">
            <a:picLocks noChangeAspect="1" noChangeArrowheads="1"/>
          </p:cNvPicPr>
          <p:nvPr/>
        </p:nvPicPr>
        <p:blipFill>
          <a:blip r:embed="rId6"/>
          <a:srcRect/>
          <a:stretch>
            <a:fillRect/>
          </a:stretch>
        </p:blipFill>
        <p:spPr bwMode="auto">
          <a:xfrm>
            <a:off x="7244954" y="2636044"/>
            <a:ext cx="1370410" cy="269081"/>
          </a:xfrm>
          <a:prstGeom prst="rect">
            <a:avLst/>
          </a:prstGeom>
          <a:noFill/>
          <a:ln w="9525">
            <a:noFill/>
            <a:miter lim="800000"/>
            <a:headEnd/>
            <a:tailEnd/>
          </a:ln>
        </p:spPr>
      </p:pic>
      <p:pic>
        <p:nvPicPr>
          <p:cNvPr id="80931" name="Shape 742" descr="hue logo.png"/>
          <p:cNvPicPr preferRelativeResize="0">
            <a:picLocks noChangeAspect="1" noChangeArrowheads="1"/>
          </p:cNvPicPr>
          <p:nvPr/>
        </p:nvPicPr>
        <p:blipFill>
          <a:blip r:embed="rId7"/>
          <a:srcRect/>
          <a:stretch>
            <a:fillRect/>
          </a:stretch>
        </p:blipFill>
        <p:spPr bwMode="auto">
          <a:xfrm>
            <a:off x="7403307" y="4201717"/>
            <a:ext cx="998934" cy="248840"/>
          </a:xfrm>
          <a:prstGeom prst="rect">
            <a:avLst/>
          </a:prstGeom>
          <a:noFill/>
          <a:ln w="9525">
            <a:noFill/>
            <a:miter lim="800000"/>
            <a:headEnd/>
            <a:tailEnd/>
          </a:ln>
        </p:spPr>
      </p:pic>
      <p:pic>
        <p:nvPicPr>
          <p:cNvPr id="80932" name="Shape 743" descr="pentaho logo.png"/>
          <p:cNvPicPr preferRelativeResize="0">
            <a:picLocks noChangeAspect="1" noChangeArrowheads="1"/>
          </p:cNvPicPr>
          <p:nvPr/>
        </p:nvPicPr>
        <p:blipFill>
          <a:blip r:embed="rId8"/>
          <a:srcRect/>
          <a:stretch>
            <a:fillRect/>
          </a:stretch>
        </p:blipFill>
        <p:spPr bwMode="auto">
          <a:xfrm>
            <a:off x="7389020" y="3807619"/>
            <a:ext cx="1028700" cy="266700"/>
          </a:xfrm>
          <a:prstGeom prst="rect">
            <a:avLst/>
          </a:prstGeom>
          <a:noFill/>
          <a:ln w="9525">
            <a:noFill/>
            <a:miter lim="800000"/>
            <a:headEnd/>
            <a:tailEnd/>
          </a:ln>
        </p:spPr>
      </p:pic>
      <p:pic>
        <p:nvPicPr>
          <p:cNvPr id="80933" name="Shape 744" descr="excel logo.png"/>
          <p:cNvPicPr preferRelativeResize="0">
            <a:picLocks noChangeAspect="1" noChangeArrowheads="1"/>
          </p:cNvPicPr>
          <p:nvPr/>
        </p:nvPicPr>
        <p:blipFill>
          <a:blip r:embed="rId9"/>
          <a:srcRect/>
          <a:stretch>
            <a:fillRect/>
          </a:stretch>
        </p:blipFill>
        <p:spPr bwMode="auto">
          <a:xfrm>
            <a:off x="7634288" y="1463278"/>
            <a:ext cx="536972" cy="536972"/>
          </a:xfrm>
          <a:prstGeom prst="rect">
            <a:avLst/>
          </a:prstGeom>
          <a:noFill/>
          <a:ln w="9525">
            <a:noFill/>
            <a:miter lim="800000"/>
            <a:headEnd/>
            <a:tailEnd/>
          </a:ln>
        </p:spPr>
      </p:pic>
      <p:pic>
        <p:nvPicPr>
          <p:cNvPr id="80934" name="Shape 745" descr="sas logo.jpeg"/>
          <p:cNvPicPr preferRelativeResize="0">
            <a:picLocks noChangeAspect="1" noChangeArrowheads="1"/>
          </p:cNvPicPr>
          <p:nvPr/>
        </p:nvPicPr>
        <p:blipFill>
          <a:blip r:embed="rId10"/>
          <a:srcRect t="23122" b="29630"/>
          <a:stretch>
            <a:fillRect/>
          </a:stretch>
        </p:blipFill>
        <p:spPr bwMode="auto">
          <a:xfrm>
            <a:off x="7373541" y="3032522"/>
            <a:ext cx="1058466" cy="351234"/>
          </a:xfrm>
          <a:prstGeom prst="rect">
            <a:avLst/>
          </a:prstGeom>
          <a:noFill/>
          <a:ln w="9525">
            <a:noFill/>
            <a:miter lim="800000"/>
            <a:headEnd/>
            <a:tailEnd/>
          </a:ln>
        </p:spPr>
      </p:pic>
      <p:sp>
        <p:nvSpPr>
          <p:cNvPr id="80935" name="Shape 746"/>
          <p:cNvSpPr txBox="1">
            <a:spLocks noChangeArrowheads="1"/>
          </p:cNvSpPr>
          <p:nvPr/>
        </p:nvSpPr>
        <p:spPr bwMode="auto">
          <a:xfrm>
            <a:off x="7121129" y="1095375"/>
            <a:ext cx="1563291" cy="267891"/>
          </a:xfrm>
          <a:prstGeom prst="rect">
            <a:avLst/>
          </a:prstGeom>
          <a:noFill/>
          <a:ln w="9525">
            <a:noFill/>
            <a:miter lim="800000"/>
            <a:headEnd/>
            <a:tailEnd/>
          </a:ln>
        </p:spPr>
        <p:txBody>
          <a:bodyPr lIns="68569" tIns="34275" rIns="68569" bIns="34275"/>
          <a:lstStyle/>
          <a:p>
            <a:pPr algn="ctr">
              <a:lnSpc>
                <a:spcPct val="95000"/>
              </a:lnSpc>
              <a:buSzPct val="25000"/>
            </a:pPr>
            <a:r>
              <a:rPr lang="en-US" sz="1350" b="1">
                <a:solidFill>
                  <a:srgbClr val="4D4F53"/>
                </a:solidFill>
              </a:rPr>
              <a:t>Visualization</a:t>
            </a:r>
          </a:p>
        </p:txBody>
      </p:sp>
      <p:grpSp>
        <p:nvGrpSpPr>
          <p:cNvPr id="80936" name="Shape 747"/>
          <p:cNvGrpSpPr>
            <a:grpSpLocks/>
          </p:cNvGrpSpPr>
          <p:nvPr/>
        </p:nvGrpSpPr>
        <p:grpSpPr bwMode="auto">
          <a:xfrm>
            <a:off x="3630216" y="1895475"/>
            <a:ext cx="2252663" cy="1453754"/>
            <a:chOff x="4839064" y="2536367"/>
            <a:chExt cx="3002722" cy="1938322"/>
          </a:xfrm>
        </p:grpSpPr>
        <p:grpSp>
          <p:nvGrpSpPr>
            <p:cNvPr id="80956" name="Shape 748"/>
            <p:cNvGrpSpPr>
              <a:grpSpLocks/>
            </p:cNvGrpSpPr>
            <p:nvPr/>
          </p:nvGrpSpPr>
          <p:grpSpPr bwMode="auto">
            <a:xfrm>
              <a:off x="4839064" y="2536367"/>
              <a:ext cx="3002722" cy="365759"/>
              <a:chOff x="4839064" y="2536367"/>
              <a:chExt cx="3002722" cy="365759"/>
            </a:xfrm>
          </p:grpSpPr>
          <p:sp>
            <p:nvSpPr>
              <p:cNvPr id="80970" name="Shape 749"/>
              <p:cNvSpPr>
                <a:spLocks noChangeArrowheads="1"/>
              </p:cNvSpPr>
              <p:nvPr/>
            </p:nvSpPr>
            <p:spPr bwMode="auto">
              <a:xfrm>
                <a:off x="6927386" y="2536367"/>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MapR-DB</a:t>
                </a:r>
              </a:p>
            </p:txBody>
          </p:sp>
          <p:sp>
            <p:nvSpPr>
              <p:cNvPr id="80971" name="Shape 750"/>
              <p:cNvSpPr>
                <a:spLocks noChangeArrowheads="1"/>
              </p:cNvSpPr>
              <p:nvPr/>
            </p:nvSpPr>
            <p:spPr bwMode="auto">
              <a:xfrm>
                <a:off x="4839064" y="2536367"/>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dirty="0">
                    <a:solidFill>
                      <a:srgbClr val="4D4F53"/>
                    </a:solidFill>
                  </a:rPr>
                  <a:t>HBase</a:t>
                </a:r>
              </a:p>
            </p:txBody>
          </p:sp>
          <p:sp>
            <p:nvSpPr>
              <p:cNvPr id="80972" name="Shape 751"/>
              <p:cNvSpPr>
                <a:spLocks noChangeArrowheads="1"/>
              </p:cNvSpPr>
              <p:nvPr/>
            </p:nvSpPr>
            <p:spPr bwMode="auto">
              <a:xfrm>
                <a:off x="5883226" y="2536367"/>
                <a:ext cx="914400" cy="365759"/>
              </a:xfrm>
              <a:prstGeom prst="rect">
                <a:avLst/>
              </a:prstGeom>
              <a:solidFill>
                <a:srgbClr val="C60C30"/>
              </a:solidFill>
              <a:ln w="12700">
                <a:solidFill>
                  <a:srgbClr val="630618"/>
                </a:solidFill>
                <a:miter lim="800000"/>
                <a:headEnd/>
                <a:tailEnd/>
              </a:ln>
            </p:spPr>
            <p:txBody>
              <a:bodyPr lIns="0" tIns="0" rIns="0" bIns="0" anchor="ctr"/>
              <a:lstStyle/>
              <a:p>
                <a:pPr algn="ctr">
                  <a:lnSpc>
                    <a:spcPct val="95000"/>
                  </a:lnSpc>
                  <a:buSzPct val="25000"/>
                </a:pPr>
                <a:r>
                  <a:rPr lang="en-US" sz="900">
                    <a:solidFill>
                      <a:srgbClr val="FFFFFF"/>
                    </a:solidFill>
                  </a:rPr>
                  <a:t>MapReduce</a:t>
                </a:r>
              </a:p>
            </p:txBody>
          </p:sp>
        </p:grpSp>
        <p:grpSp>
          <p:nvGrpSpPr>
            <p:cNvPr id="80957" name="Shape 752"/>
            <p:cNvGrpSpPr>
              <a:grpSpLocks/>
            </p:cNvGrpSpPr>
            <p:nvPr/>
          </p:nvGrpSpPr>
          <p:grpSpPr bwMode="auto">
            <a:xfrm>
              <a:off x="4839064" y="3057710"/>
              <a:ext cx="3002722" cy="365760"/>
              <a:chOff x="4839064" y="3057710"/>
              <a:chExt cx="3002722" cy="365760"/>
            </a:xfrm>
          </p:grpSpPr>
          <p:sp>
            <p:nvSpPr>
              <p:cNvPr id="80966" name="Shape 753"/>
              <p:cNvSpPr>
                <a:spLocks noChangeArrowheads="1"/>
              </p:cNvSpPr>
              <p:nvPr/>
            </p:nvSpPr>
            <p:spPr bwMode="auto">
              <a:xfrm>
                <a:off x="6927386" y="3057710"/>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Storm</a:t>
                </a:r>
              </a:p>
            </p:txBody>
          </p:sp>
          <p:grpSp>
            <p:nvGrpSpPr>
              <p:cNvPr id="80967" name="Shape 754"/>
              <p:cNvGrpSpPr>
                <a:grpSpLocks/>
              </p:cNvGrpSpPr>
              <p:nvPr/>
            </p:nvGrpSpPr>
            <p:grpSpPr bwMode="auto">
              <a:xfrm>
                <a:off x="4839064" y="3057711"/>
                <a:ext cx="1958560" cy="365759"/>
                <a:chOff x="4839064" y="3011331"/>
                <a:chExt cx="1958560" cy="365759"/>
              </a:xfrm>
            </p:grpSpPr>
            <p:sp>
              <p:nvSpPr>
                <p:cNvPr id="80968" name="Shape 755"/>
                <p:cNvSpPr>
                  <a:spLocks noChangeArrowheads="1"/>
                </p:cNvSpPr>
                <p:nvPr/>
              </p:nvSpPr>
              <p:spPr bwMode="auto">
                <a:xfrm>
                  <a:off x="5883225" y="3011331"/>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Cascading</a:t>
                  </a:r>
                </a:p>
              </p:txBody>
            </p:sp>
            <p:sp>
              <p:nvSpPr>
                <p:cNvPr id="80969" name="Shape 756"/>
                <p:cNvSpPr>
                  <a:spLocks noChangeArrowheads="1"/>
                </p:cNvSpPr>
                <p:nvPr/>
              </p:nvSpPr>
              <p:spPr bwMode="auto">
                <a:xfrm>
                  <a:off x="4839064" y="3011331"/>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Pig</a:t>
                  </a:r>
                </a:p>
              </p:txBody>
            </p:sp>
          </p:grpSp>
        </p:grpSp>
        <p:grpSp>
          <p:nvGrpSpPr>
            <p:cNvPr id="80958" name="Shape 757"/>
            <p:cNvGrpSpPr>
              <a:grpSpLocks/>
            </p:cNvGrpSpPr>
            <p:nvPr/>
          </p:nvGrpSpPr>
          <p:grpSpPr bwMode="auto">
            <a:xfrm>
              <a:off x="4839064" y="4108898"/>
              <a:ext cx="3002722" cy="365792"/>
              <a:chOff x="4839064" y="4108898"/>
              <a:chExt cx="3002722" cy="365792"/>
            </a:xfrm>
          </p:grpSpPr>
          <p:sp>
            <p:nvSpPr>
              <p:cNvPr id="80963" name="Shape 758"/>
              <p:cNvSpPr>
                <a:spLocks noChangeArrowheads="1"/>
              </p:cNvSpPr>
              <p:nvPr/>
            </p:nvSpPr>
            <p:spPr bwMode="auto">
              <a:xfrm>
                <a:off x="4839064" y="4108930"/>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Solr</a:t>
                </a:r>
              </a:p>
            </p:txBody>
          </p:sp>
          <p:sp>
            <p:nvSpPr>
              <p:cNvPr id="80964" name="Shape 759"/>
              <p:cNvSpPr>
                <a:spLocks noChangeArrowheads="1"/>
              </p:cNvSpPr>
              <p:nvPr/>
            </p:nvSpPr>
            <p:spPr bwMode="auto">
              <a:xfrm>
                <a:off x="6927386" y="4108930"/>
                <a:ext cx="914400" cy="365759"/>
              </a:xfrm>
              <a:prstGeom prst="rect">
                <a:avLst/>
              </a:prstGeom>
              <a:solidFill>
                <a:srgbClr val="C60C30"/>
              </a:solidFill>
              <a:ln w="12700">
                <a:solidFill>
                  <a:srgbClr val="630618"/>
                </a:solidFill>
                <a:miter lim="800000"/>
                <a:headEnd/>
                <a:tailEnd/>
              </a:ln>
            </p:spPr>
            <p:txBody>
              <a:bodyPr lIns="0" tIns="0" rIns="0" bIns="0" anchor="ctr"/>
              <a:lstStyle/>
              <a:p>
                <a:pPr algn="ctr">
                  <a:lnSpc>
                    <a:spcPct val="95000"/>
                  </a:lnSpc>
                  <a:buSzPct val="25000"/>
                </a:pPr>
                <a:r>
                  <a:rPr lang="en-US" sz="900">
                    <a:solidFill>
                      <a:srgbClr val="FFFFFF"/>
                    </a:solidFill>
                  </a:rPr>
                  <a:t>Mahout</a:t>
                </a:r>
              </a:p>
            </p:txBody>
          </p:sp>
          <p:sp>
            <p:nvSpPr>
              <p:cNvPr id="80965" name="Shape 760"/>
              <p:cNvSpPr>
                <a:spLocks noChangeArrowheads="1"/>
              </p:cNvSpPr>
              <p:nvPr/>
            </p:nvSpPr>
            <p:spPr bwMode="auto">
              <a:xfrm>
                <a:off x="5883226" y="4108898"/>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YARN</a:t>
                </a:r>
              </a:p>
            </p:txBody>
          </p:sp>
        </p:grpSp>
        <p:grpSp>
          <p:nvGrpSpPr>
            <p:cNvPr id="80959" name="Shape 761"/>
            <p:cNvGrpSpPr>
              <a:grpSpLocks/>
            </p:cNvGrpSpPr>
            <p:nvPr/>
          </p:nvGrpSpPr>
          <p:grpSpPr bwMode="auto">
            <a:xfrm>
              <a:off x="4839064" y="3579054"/>
              <a:ext cx="3002722" cy="374262"/>
              <a:chOff x="4839064" y="3633969"/>
              <a:chExt cx="3002722" cy="374262"/>
            </a:xfrm>
          </p:grpSpPr>
          <p:sp>
            <p:nvSpPr>
              <p:cNvPr id="80960" name="Shape 762"/>
              <p:cNvSpPr>
                <a:spLocks noChangeArrowheads="1"/>
              </p:cNvSpPr>
              <p:nvPr/>
            </p:nvSpPr>
            <p:spPr bwMode="auto">
              <a:xfrm>
                <a:off x="4839064" y="3633969"/>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Oozie</a:t>
                </a:r>
              </a:p>
            </p:txBody>
          </p:sp>
          <p:sp>
            <p:nvSpPr>
              <p:cNvPr id="80961" name="Shape 763"/>
              <p:cNvSpPr>
                <a:spLocks noChangeArrowheads="1"/>
              </p:cNvSpPr>
              <p:nvPr/>
            </p:nvSpPr>
            <p:spPr bwMode="auto">
              <a:xfrm>
                <a:off x="5883225" y="3633969"/>
                <a:ext cx="914400" cy="365759"/>
              </a:xfrm>
              <a:prstGeom prst="rect">
                <a:avLst/>
              </a:prstGeom>
              <a:solidFill>
                <a:srgbClr val="C60C30"/>
              </a:solidFill>
              <a:ln w="12700">
                <a:solidFill>
                  <a:srgbClr val="630618"/>
                </a:solidFill>
                <a:miter lim="800000"/>
                <a:headEnd/>
                <a:tailEnd/>
              </a:ln>
            </p:spPr>
            <p:txBody>
              <a:bodyPr lIns="0" tIns="0" rIns="0" bIns="0" anchor="ctr"/>
              <a:lstStyle/>
              <a:p>
                <a:pPr algn="ctr">
                  <a:lnSpc>
                    <a:spcPct val="95000"/>
                  </a:lnSpc>
                  <a:buSzPct val="25000"/>
                </a:pPr>
                <a:r>
                  <a:rPr lang="en-US" sz="900">
                    <a:solidFill>
                      <a:srgbClr val="FFFFFF"/>
                    </a:solidFill>
                  </a:rPr>
                  <a:t>Hive</a:t>
                </a:r>
              </a:p>
            </p:txBody>
          </p:sp>
          <p:sp>
            <p:nvSpPr>
              <p:cNvPr id="80962" name="Shape 764"/>
              <p:cNvSpPr>
                <a:spLocks noChangeArrowheads="1"/>
              </p:cNvSpPr>
              <p:nvPr/>
            </p:nvSpPr>
            <p:spPr bwMode="auto">
              <a:xfrm>
                <a:off x="6927386" y="3642471"/>
                <a:ext cx="914400" cy="365759"/>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MLLib</a:t>
                </a:r>
              </a:p>
            </p:txBody>
          </p:sp>
        </p:grpSp>
      </p:grpSp>
      <p:sp>
        <p:nvSpPr>
          <p:cNvPr id="80937" name="Shape 765"/>
          <p:cNvSpPr>
            <a:spLocks noChangeArrowheads="1"/>
          </p:cNvSpPr>
          <p:nvPr/>
        </p:nvSpPr>
        <p:spPr bwMode="auto">
          <a:xfrm rot="5400000" flipH="1">
            <a:off x="3228976" y="2534841"/>
            <a:ext cx="319088" cy="111919"/>
          </a:xfrm>
          <a:prstGeom prst="triangle">
            <a:avLst>
              <a:gd name="adj" fmla="val 50000"/>
            </a:avLst>
          </a:prstGeom>
          <a:solidFill>
            <a:schemeClr val="bg1"/>
          </a:solidFill>
          <a:ln w="9525">
            <a:noFill/>
            <a:miter lim="800000"/>
            <a:headEnd/>
            <a:tailEnd/>
          </a:ln>
        </p:spPr>
        <p:txBody>
          <a:bodyPr lIns="68569" tIns="34275" rIns="68569" bIns="34275" anchor="ctr"/>
          <a:lstStyle/>
          <a:p>
            <a:pPr algn="ctr"/>
            <a:endParaRPr lang="en-US" sz="1800">
              <a:solidFill>
                <a:srgbClr val="FFFFFF"/>
              </a:solidFill>
            </a:endParaRPr>
          </a:p>
        </p:txBody>
      </p:sp>
      <p:sp>
        <p:nvSpPr>
          <p:cNvPr id="80938" name="Shape 766"/>
          <p:cNvSpPr>
            <a:spLocks noChangeArrowheads="1"/>
          </p:cNvSpPr>
          <p:nvPr/>
        </p:nvSpPr>
        <p:spPr bwMode="auto">
          <a:xfrm rot="5400000" flipH="1">
            <a:off x="2191346" y="2524720"/>
            <a:ext cx="376238" cy="132160"/>
          </a:xfrm>
          <a:prstGeom prst="triangle">
            <a:avLst>
              <a:gd name="adj" fmla="val 50000"/>
            </a:avLst>
          </a:prstGeom>
          <a:solidFill>
            <a:srgbClr val="E3E4E4"/>
          </a:solidFill>
          <a:ln w="9525">
            <a:noFill/>
            <a:miter lim="800000"/>
            <a:headEnd/>
            <a:tailEnd/>
          </a:ln>
        </p:spPr>
        <p:txBody>
          <a:bodyPr lIns="68569" tIns="34275" rIns="68569" bIns="34275" anchor="ctr"/>
          <a:lstStyle/>
          <a:p>
            <a:pPr algn="ctr"/>
            <a:endParaRPr lang="en-US" sz="1800">
              <a:solidFill>
                <a:srgbClr val="FFFFFF"/>
              </a:solidFill>
            </a:endParaRPr>
          </a:p>
        </p:txBody>
      </p:sp>
      <p:sp>
        <p:nvSpPr>
          <p:cNvPr id="767" name="Shape 767"/>
          <p:cNvSpPr/>
          <p:nvPr/>
        </p:nvSpPr>
        <p:spPr>
          <a:xfrm rot="5400000" flipH="1">
            <a:off x="5941815" y="2524720"/>
            <a:ext cx="376238" cy="132160"/>
          </a:xfrm>
          <a:prstGeom prst="triangle">
            <a:avLst>
              <a:gd name="adj" fmla="val 50000"/>
            </a:avLst>
          </a:prstGeom>
          <a:solidFill>
            <a:schemeClr val="accent6"/>
          </a:solidFill>
          <a:ln>
            <a:noFill/>
          </a:ln>
        </p:spPr>
        <p:txBody>
          <a:bodyPr lIns="68569" tIns="34275" rIns="68569" bIns="34275" anchor="ctr"/>
          <a:lstStyle/>
          <a:p>
            <a:pPr algn="ctr">
              <a:defRPr/>
            </a:pPr>
            <a:endParaRPr sz="1800" kern="0">
              <a:solidFill>
                <a:srgbClr val="FFFFFF"/>
              </a:solidFill>
              <a:latin typeface="Arial"/>
              <a:ea typeface="Arial"/>
              <a:cs typeface="Arial"/>
              <a:sym typeface="Arial"/>
            </a:endParaRPr>
          </a:p>
        </p:txBody>
      </p:sp>
      <p:sp>
        <p:nvSpPr>
          <p:cNvPr id="80940" name="Shape 768"/>
          <p:cNvSpPr>
            <a:spLocks noChangeArrowheads="1"/>
          </p:cNvSpPr>
          <p:nvPr/>
        </p:nvSpPr>
        <p:spPr bwMode="auto">
          <a:xfrm rot="5400000" flipH="1">
            <a:off x="6990755" y="2524721"/>
            <a:ext cx="376238" cy="132159"/>
          </a:xfrm>
          <a:prstGeom prst="triangle">
            <a:avLst>
              <a:gd name="adj" fmla="val 50000"/>
            </a:avLst>
          </a:prstGeom>
          <a:solidFill>
            <a:srgbClr val="747678"/>
          </a:solidFill>
          <a:ln w="9525">
            <a:noFill/>
            <a:miter lim="800000"/>
            <a:headEnd/>
            <a:tailEnd/>
          </a:ln>
        </p:spPr>
        <p:txBody>
          <a:bodyPr lIns="68569" tIns="34275" rIns="68569" bIns="34275" anchor="ctr"/>
          <a:lstStyle/>
          <a:p>
            <a:pPr algn="ctr"/>
            <a:endParaRPr lang="en-US" sz="1800">
              <a:solidFill>
                <a:srgbClr val="FFFFFF"/>
              </a:solidFill>
            </a:endParaRPr>
          </a:p>
        </p:txBody>
      </p:sp>
      <p:grpSp>
        <p:nvGrpSpPr>
          <p:cNvPr id="80941" name="Shape 769"/>
          <p:cNvGrpSpPr>
            <a:grpSpLocks/>
          </p:cNvGrpSpPr>
          <p:nvPr/>
        </p:nvGrpSpPr>
        <p:grpSpPr bwMode="auto">
          <a:xfrm>
            <a:off x="758429" y="2569369"/>
            <a:ext cx="169069" cy="322660"/>
            <a:chOff x="9581484" y="2016641"/>
            <a:chExt cx="282762" cy="537504"/>
          </a:xfrm>
        </p:grpSpPr>
        <p:sp>
          <p:nvSpPr>
            <p:cNvPr id="80953" name="Shape 770"/>
            <p:cNvSpPr>
              <a:spLocks/>
            </p:cNvSpPr>
            <p:nvPr/>
          </p:nvSpPr>
          <p:spPr bwMode="auto">
            <a:xfrm>
              <a:off x="9581484" y="2016641"/>
              <a:ext cx="282762" cy="537504"/>
            </a:xfrm>
            <a:custGeom>
              <a:avLst/>
              <a:gdLst>
                <a:gd name="T0" fmla="*/ 105957 w 120000"/>
                <a:gd name="T1" fmla="*/ 3351 h 120000"/>
                <a:gd name="T2" fmla="*/ 98297 w 120000"/>
                <a:gd name="T3" fmla="*/ 3351 h 120000"/>
                <a:gd name="T4" fmla="*/ 98297 w 120000"/>
                <a:gd name="T5" fmla="*/ 3351 h 120000"/>
                <a:gd name="T6" fmla="*/ 98297 w 120000"/>
                <a:gd name="T7" fmla="*/ 3351 h 120000"/>
                <a:gd name="T8" fmla="*/ 91914 w 120000"/>
                <a:gd name="T9" fmla="*/ 0 h 120000"/>
                <a:gd name="T10" fmla="*/ 84255 w 120000"/>
                <a:gd name="T11" fmla="*/ 0 h 120000"/>
                <a:gd name="T12" fmla="*/ 77872 w 120000"/>
                <a:gd name="T13" fmla="*/ 3351 h 120000"/>
                <a:gd name="T14" fmla="*/ 14042 w 120000"/>
                <a:gd name="T15" fmla="*/ 3351 h 120000"/>
                <a:gd name="T16" fmla="*/ 0 w 120000"/>
                <a:gd name="T17" fmla="*/ 10055 h 120000"/>
                <a:gd name="T18" fmla="*/ 0 w 120000"/>
                <a:gd name="T19" fmla="*/ 16759 h 120000"/>
                <a:gd name="T20" fmla="*/ 0 w 120000"/>
                <a:gd name="T21" fmla="*/ 44245 h 120000"/>
                <a:gd name="T22" fmla="*/ 0 w 120000"/>
                <a:gd name="T23" fmla="*/ 112625 h 120000"/>
                <a:gd name="T24" fmla="*/ 14042 w 120000"/>
                <a:gd name="T25" fmla="*/ 120000 h 120000"/>
                <a:gd name="T26" fmla="*/ 105957 w 120000"/>
                <a:gd name="T27" fmla="*/ 120000 h 120000"/>
                <a:gd name="T28" fmla="*/ 120000 w 120000"/>
                <a:gd name="T29" fmla="*/ 112625 h 120000"/>
                <a:gd name="T30" fmla="*/ 120000 w 120000"/>
                <a:gd name="T31" fmla="*/ 10055 h 120000"/>
                <a:gd name="T32" fmla="*/ 105957 w 120000"/>
                <a:gd name="T33" fmla="*/ 3351 h 120000"/>
                <a:gd name="T34" fmla="*/ 60000 w 120000"/>
                <a:gd name="T35" fmla="*/ 114636 h 120000"/>
                <a:gd name="T36" fmla="*/ 48510 w 120000"/>
                <a:gd name="T37" fmla="*/ 109273 h 120000"/>
                <a:gd name="T38" fmla="*/ 60000 w 120000"/>
                <a:gd name="T39" fmla="*/ 103910 h 120000"/>
                <a:gd name="T40" fmla="*/ 71489 w 120000"/>
                <a:gd name="T41" fmla="*/ 109273 h 120000"/>
                <a:gd name="T42" fmla="*/ 60000 w 120000"/>
                <a:gd name="T43" fmla="*/ 114636 h 120000"/>
                <a:gd name="T44" fmla="*/ 105957 w 120000"/>
                <a:gd name="T45" fmla="*/ 99217 h 120000"/>
                <a:gd name="T46" fmla="*/ 14042 w 120000"/>
                <a:gd name="T47" fmla="*/ 99217 h 120000"/>
                <a:gd name="T48" fmla="*/ 14042 w 120000"/>
                <a:gd name="T49" fmla="*/ 20782 h 120000"/>
                <a:gd name="T50" fmla="*/ 105957 w 120000"/>
                <a:gd name="T51" fmla="*/ 20782 h 120000"/>
                <a:gd name="T52" fmla="*/ 105957 w 120000"/>
                <a:gd name="T53" fmla="*/ 99217 h 120000"/>
                <a:gd name="T54" fmla="*/ 105957 w 120000"/>
                <a:gd name="T55" fmla="*/ 99217 h 12000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20000"/>
                <a:gd name="T85" fmla="*/ 0 h 120000"/>
                <a:gd name="T86" fmla="*/ 120000 w 120000"/>
                <a:gd name="T87" fmla="*/ 120000 h 12000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20000" h="120000" extrusionOk="0">
                  <a:moveTo>
                    <a:pt x="105957" y="3351"/>
                  </a:moveTo>
                  <a:cubicBezTo>
                    <a:pt x="98297" y="3351"/>
                    <a:pt x="98297" y="3351"/>
                    <a:pt x="98297" y="3351"/>
                  </a:cubicBezTo>
                  <a:cubicBezTo>
                    <a:pt x="98297" y="3351"/>
                    <a:pt x="98297" y="3351"/>
                    <a:pt x="98297" y="3351"/>
                  </a:cubicBezTo>
                  <a:cubicBezTo>
                    <a:pt x="98297" y="3351"/>
                    <a:pt x="98297" y="3351"/>
                    <a:pt x="98297" y="3351"/>
                  </a:cubicBezTo>
                  <a:cubicBezTo>
                    <a:pt x="98297" y="0"/>
                    <a:pt x="98297" y="0"/>
                    <a:pt x="91914" y="0"/>
                  </a:cubicBezTo>
                  <a:cubicBezTo>
                    <a:pt x="84255" y="0"/>
                    <a:pt x="84255" y="0"/>
                    <a:pt x="84255" y="0"/>
                  </a:cubicBezTo>
                  <a:cubicBezTo>
                    <a:pt x="77872" y="0"/>
                    <a:pt x="77872" y="0"/>
                    <a:pt x="77872" y="3351"/>
                  </a:cubicBezTo>
                  <a:cubicBezTo>
                    <a:pt x="14042" y="3351"/>
                    <a:pt x="14042" y="3351"/>
                    <a:pt x="14042" y="3351"/>
                  </a:cubicBezTo>
                  <a:cubicBezTo>
                    <a:pt x="7659" y="3351"/>
                    <a:pt x="0" y="3351"/>
                    <a:pt x="0" y="10055"/>
                  </a:cubicBezTo>
                  <a:cubicBezTo>
                    <a:pt x="0" y="16759"/>
                    <a:pt x="0" y="16759"/>
                    <a:pt x="0" y="16759"/>
                  </a:cubicBezTo>
                  <a:cubicBezTo>
                    <a:pt x="0" y="44245"/>
                    <a:pt x="0" y="44245"/>
                    <a:pt x="0" y="44245"/>
                  </a:cubicBezTo>
                  <a:cubicBezTo>
                    <a:pt x="0" y="112625"/>
                    <a:pt x="0" y="112625"/>
                    <a:pt x="0" y="112625"/>
                  </a:cubicBezTo>
                  <a:cubicBezTo>
                    <a:pt x="0" y="115977"/>
                    <a:pt x="7659" y="120000"/>
                    <a:pt x="14042" y="120000"/>
                  </a:cubicBezTo>
                  <a:cubicBezTo>
                    <a:pt x="105957" y="120000"/>
                    <a:pt x="105957" y="120000"/>
                    <a:pt x="105957" y="120000"/>
                  </a:cubicBezTo>
                  <a:cubicBezTo>
                    <a:pt x="112340" y="120000"/>
                    <a:pt x="120000" y="115977"/>
                    <a:pt x="120000" y="112625"/>
                  </a:cubicBezTo>
                  <a:cubicBezTo>
                    <a:pt x="120000" y="10055"/>
                    <a:pt x="120000" y="10055"/>
                    <a:pt x="120000" y="10055"/>
                  </a:cubicBezTo>
                  <a:cubicBezTo>
                    <a:pt x="120000" y="3351"/>
                    <a:pt x="112340" y="3351"/>
                    <a:pt x="105957" y="3351"/>
                  </a:cubicBezTo>
                  <a:close/>
                  <a:moveTo>
                    <a:pt x="60000" y="114636"/>
                  </a:moveTo>
                  <a:cubicBezTo>
                    <a:pt x="53617" y="114636"/>
                    <a:pt x="48510" y="111955"/>
                    <a:pt x="48510" y="109273"/>
                  </a:cubicBezTo>
                  <a:cubicBezTo>
                    <a:pt x="48510" y="106592"/>
                    <a:pt x="53617" y="103910"/>
                    <a:pt x="60000" y="103910"/>
                  </a:cubicBezTo>
                  <a:cubicBezTo>
                    <a:pt x="66382" y="103910"/>
                    <a:pt x="71489" y="106592"/>
                    <a:pt x="71489" y="109273"/>
                  </a:cubicBezTo>
                  <a:cubicBezTo>
                    <a:pt x="71489" y="111955"/>
                    <a:pt x="66382" y="114636"/>
                    <a:pt x="60000" y="114636"/>
                  </a:cubicBezTo>
                  <a:close/>
                  <a:moveTo>
                    <a:pt x="105957" y="99217"/>
                  </a:moveTo>
                  <a:cubicBezTo>
                    <a:pt x="14042" y="99217"/>
                    <a:pt x="14042" y="99217"/>
                    <a:pt x="14042" y="99217"/>
                  </a:cubicBezTo>
                  <a:cubicBezTo>
                    <a:pt x="14042" y="20782"/>
                    <a:pt x="14042" y="20782"/>
                    <a:pt x="14042" y="20782"/>
                  </a:cubicBezTo>
                  <a:cubicBezTo>
                    <a:pt x="105957" y="20782"/>
                    <a:pt x="105957" y="20782"/>
                    <a:pt x="105957" y="20782"/>
                  </a:cubicBezTo>
                  <a:cubicBezTo>
                    <a:pt x="105957" y="99217"/>
                    <a:pt x="105957" y="99217"/>
                    <a:pt x="105957" y="99217"/>
                  </a:cubicBezTo>
                  <a:cubicBezTo>
                    <a:pt x="105957" y="99217"/>
                    <a:pt x="105957" y="99217"/>
                    <a:pt x="105957" y="99217"/>
                  </a:cubicBezTo>
                  <a:close/>
                </a:path>
              </a:pathLst>
            </a:custGeom>
            <a:solidFill>
              <a:srgbClr val="C6C8C9"/>
            </a:solidFill>
            <a:ln w="9525">
              <a:noFill/>
              <a:round/>
              <a:headEnd/>
              <a:tailEnd/>
            </a:ln>
          </p:spPr>
          <p:txBody>
            <a:bodyPr lIns="68569" tIns="34275" rIns="68569" bIns="34275" anchor="ctr"/>
            <a:lstStyle/>
            <a:p>
              <a:endParaRPr lang="en-US" sz="1425"/>
            </a:p>
          </p:txBody>
        </p:sp>
        <p:sp>
          <p:nvSpPr>
            <p:cNvPr id="80954" name="Shape 771"/>
            <p:cNvSpPr>
              <a:spLocks noChangeArrowheads="1"/>
            </p:cNvSpPr>
            <p:nvPr/>
          </p:nvSpPr>
          <p:spPr bwMode="auto">
            <a:xfrm>
              <a:off x="9638164" y="2202602"/>
              <a:ext cx="169403" cy="36936"/>
            </a:xfrm>
            <a:prstGeom prst="rect">
              <a:avLst/>
            </a:prstGeom>
            <a:solidFill>
              <a:srgbClr val="C6C8C9"/>
            </a:solidFill>
            <a:ln w="9525">
              <a:noFill/>
              <a:miter lim="800000"/>
              <a:headEnd/>
              <a:tailEnd/>
            </a:ln>
          </p:spPr>
          <p:txBody>
            <a:bodyPr lIns="68569" tIns="34275" rIns="68569" bIns="34275" anchor="ctr"/>
            <a:lstStyle/>
            <a:p>
              <a:pPr algn="ctr">
                <a:lnSpc>
                  <a:spcPct val="95000"/>
                </a:lnSpc>
              </a:pPr>
              <a:endParaRPr lang="en-US" sz="1200" b="1">
                <a:solidFill>
                  <a:srgbClr val="FFFFFF"/>
                </a:solidFill>
              </a:endParaRPr>
            </a:p>
          </p:txBody>
        </p:sp>
        <p:sp>
          <p:nvSpPr>
            <p:cNvPr id="80955" name="Shape 772"/>
            <p:cNvSpPr>
              <a:spLocks noChangeArrowheads="1"/>
            </p:cNvSpPr>
            <p:nvPr/>
          </p:nvSpPr>
          <p:spPr bwMode="auto">
            <a:xfrm>
              <a:off x="9638164" y="2262466"/>
              <a:ext cx="169403" cy="114634"/>
            </a:xfrm>
            <a:prstGeom prst="rect">
              <a:avLst/>
            </a:prstGeom>
            <a:solidFill>
              <a:srgbClr val="C6C8C9"/>
            </a:solidFill>
            <a:ln w="9525">
              <a:noFill/>
              <a:miter lim="800000"/>
              <a:headEnd/>
              <a:tailEnd/>
            </a:ln>
          </p:spPr>
          <p:txBody>
            <a:bodyPr lIns="68569" tIns="34275" rIns="68569" bIns="34275" anchor="ctr"/>
            <a:lstStyle/>
            <a:p>
              <a:pPr algn="ctr">
                <a:lnSpc>
                  <a:spcPct val="95000"/>
                </a:lnSpc>
              </a:pPr>
              <a:endParaRPr lang="en-US" sz="1200" b="1">
                <a:solidFill>
                  <a:srgbClr val="FFFFFF"/>
                </a:solidFill>
              </a:endParaRPr>
            </a:p>
          </p:txBody>
        </p:sp>
      </p:grpSp>
      <p:sp>
        <p:nvSpPr>
          <p:cNvPr id="80942" name="Shape 773"/>
          <p:cNvSpPr txBox="1">
            <a:spLocks noChangeArrowheads="1"/>
          </p:cNvSpPr>
          <p:nvPr/>
        </p:nvSpPr>
        <p:spPr bwMode="auto">
          <a:xfrm>
            <a:off x="1175148" y="1606154"/>
            <a:ext cx="1184672" cy="230981"/>
          </a:xfrm>
          <a:prstGeom prst="rect">
            <a:avLst/>
          </a:prstGeom>
          <a:noFill/>
          <a:ln w="9525">
            <a:noFill/>
            <a:miter lim="800000"/>
            <a:headEnd/>
            <a:tailEnd/>
          </a:ln>
        </p:spPr>
        <p:txBody>
          <a:bodyPr lIns="68569" tIns="34275" rIns="68569" bIns="34275"/>
          <a:lstStyle/>
          <a:p>
            <a:pPr>
              <a:buSzPct val="25000"/>
            </a:pPr>
            <a:r>
              <a:rPr lang="en-US" sz="1425" dirty="0">
                <a:solidFill>
                  <a:srgbClr val="C6C8C9"/>
                </a:solidFill>
              </a:rPr>
              <a:t>Set-Top Box Data</a:t>
            </a:r>
          </a:p>
        </p:txBody>
      </p:sp>
      <p:grpSp>
        <p:nvGrpSpPr>
          <p:cNvPr id="80943" name="Shape 774"/>
          <p:cNvGrpSpPr>
            <a:grpSpLocks/>
          </p:cNvGrpSpPr>
          <p:nvPr/>
        </p:nvGrpSpPr>
        <p:grpSpPr bwMode="auto">
          <a:xfrm>
            <a:off x="664369" y="1595437"/>
            <a:ext cx="366713" cy="271463"/>
            <a:chOff x="8196101" y="0"/>
            <a:chExt cx="1985886" cy="1471024"/>
          </a:xfrm>
        </p:grpSpPr>
        <p:grpSp>
          <p:nvGrpSpPr>
            <p:cNvPr id="80946" name="Shape 775"/>
            <p:cNvGrpSpPr>
              <a:grpSpLocks/>
            </p:cNvGrpSpPr>
            <p:nvPr/>
          </p:nvGrpSpPr>
          <p:grpSpPr bwMode="auto">
            <a:xfrm>
              <a:off x="8196101" y="325600"/>
              <a:ext cx="1176081" cy="819824"/>
              <a:chOff x="13239750" y="584200"/>
              <a:chExt cx="3248024" cy="2260599"/>
            </a:xfrm>
          </p:grpSpPr>
          <p:sp>
            <p:nvSpPr>
              <p:cNvPr id="80951" name="Shape 776"/>
              <p:cNvSpPr>
                <a:spLocks/>
              </p:cNvSpPr>
              <p:nvPr/>
            </p:nvSpPr>
            <p:spPr bwMode="auto">
              <a:xfrm>
                <a:off x="13239750" y="584200"/>
                <a:ext cx="3248024" cy="2260599"/>
              </a:xfrm>
              <a:custGeom>
                <a:avLst/>
                <a:gdLst>
                  <a:gd name="T0" fmla="*/ 109745 w 120000"/>
                  <a:gd name="T1" fmla="*/ 120000 h 120000"/>
                  <a:gd name="T2" fmla="*/ 10254 w 120000"/>
                  <a:gd name="T3" fmla="*/ 120000 h 120000"/>
                  <a:gd name="T4" fmla="*/ 0 w 120000"/>
                  <a:gd name="T5" fmla="*/ 105273 h 120000"/>
                  <a:gd name="T6" fmla="*/ 0 w 120000"/>
                  <a:gd name="T7" fmla="*/ 14726 h 120000"/>
                  <a:gd name="T8" fmla="*/ 10254 w 120000"/>
                  <a:gd name="T9" fmla="*/ 0 h 120000"/>
                  <a:gd name="T10" fmla="*/ 109745 w 120000"/>
                  <a:gd name="T11" fmla="*/ 0 h 120000"/>
                  <a:gd name="T12" fmla="*/ 120000 w 120000"/>
                  <a:gd name="T13" fmla="*/ 14726 h 120000"/>
                  <a:gd name="T14" fmla="*/ 120000 w 120000"/>
                  <a:gd name="T15" fmla="*/ 105273 h 120000"/>
                  <a:gd name="T16" fmla="*/ 109745 w 120000"/>
                  <a:gd name="T17" fmla="*/ 120000 h 120000"/>
                  <a:gd name="T18" fmla="*/ 10531 w 120000"/>
                  <a:gd name="T19" fmla="*/ 104875 h 120000"/>
                  <a:gd name="T20" fmla="*/ 109468 w 120000"/>
                  <a:gd name="T21" fmla="*/ 104875 h 120000"/>
                  <a:gd name="T22" fmla="*/ 109468 w 120000"/>
                  <a:gd name="T23" fmla="*/ 15124 h 120000"/>
                  <a:gd name="T24" fmla="*/ 10531 w 120000"/>
                  <a:gd name="T25" fmla="*/ 15124 h 120000"/>
                  <a:gd name="T26" fmla="*/ 10531 w 120000"/>
                  <a:gd name="T27" fmla="*/ 104875 h 120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0000"/>
                  <a:gd name="T43" fmla="*/ 0 h 120000"/>
                  <a:gd name="T44" fmla="*/ 120000 w 120000"/>
                  <a:gd name="T45" fmla="*/ 120000 h 1200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0000" h="120000" extrusionOk="0">
                    <a:moveTo>
                      <a:pt x="109745" y="120000"/>
                    </a:moveTo>
                    <a:cubicBezTo>
                      <a:pt x="10254" y="120000"/>
                      <a:pt x="10254" y="120000"/>
                      <a:pt x="10254" y="120000"/>
                    </a:cubicBezTo>
                    <a:cubicBezTo>
                      <a:pt x="4572" y="120000"/>
                      <a:pt x="0" y="113432"/>
                      <a:pt x="0" y="105273"/>
                    </a:cubicBezTo>
                    <a:cubicBezTo>
                      <a:pt x="0" y="14726"/>
                      <a:pt x="0" y="14726"/>
                      <a:pt x="0" y="14726"/>
                    </a:cubicBezTo>
                    <a:cubicBezTo>
                      <a:pt x="0" y="6567"/>
                      <a:pt x="4572" y="0"/>
                      <a:pt x="10254" y="0"/>
                    </a:cubicBezTo>
                    <a:cubicBezTo>
                      <a:pt x="109745" y="0"/>
                      <a:pt x="109745" y="0"/>
                      <a:pt x="109745" y="0"/>
                    </a:cubicBezTo>
                    <a:cubicBezTo>
                      <a:pt x="115427" y="0"/>
                      <a:pt x="120000" y="6567"/>
                      <a:pt x="120000" y="14726"/>
                    </a:cubicBezTo>
                    <a:cubicBezTo>
                      <a:pt x="120000" y="105273"/>
                      <a:pt x="120000" y="105273"/>
                      <a:pt x="120000" y="105273"/>
                    </a:cubicBezTo>
                    <a:cubicBezTo>
                      <a:pt x="120000" y="113432"/>
                      <a:pt x="115427" y="120000"/>
                      <a:pt x="109745" y="120000"/>
                    </a:cubicBezTo>
                    <a:close/>
                    <a:moveTo>
                      <a:pt x="10531" y="104875"/>
                    </a:moveTo>
                    <a:cubicBezTo>
                      <a:pt x="109468" y="104875"/>
                      <a:pt x="109468" y="104875"/>
                      <a:pt x="109468" y="104875"/>
                    </a:cubicBezTo>
                    <a:cubicBezTo>
                      <a:pt x="109468" y="15124"/>
                      <a:pt x="109468" y="15124"/>
                      <a:pt x="109468" y="15124"/>
                    </a:cubicBezTo>
                    <a:cubicBezTo>
                      <a:pt x="10531" y="15124"/>
                      <a:pt x="10531" y="15124"/>
                      <a:pt x="10531" y="15124"/>
                    </a:cubicBezTo>
                    <a:lnTo>
                      <a:pt x="10531" y="104875"/>
                    </a:lnTo>
                    <a:close/>
                  </a:path>
                </a:pathLst>
              </a:custGeom>
              <a:solidFill>
                <a:srgbClr val="C6C8C9"/>
              </a:solidFill>
              <a:ln w="9525">
                <a:noFill/>
                <a:round/>
                <a:headEnd/>
                <a:tailEnd/>
              </a:ln>
            </p:spPr>
            <p:txBody>
              <a:bodyPr lIns="68569" tIns="34275" rIns="68569" bIns="34275"/>
              <a:lstStyle/>
              <a:p>
                <a:endParaRPr lang="en-US" sz="1425"/>
              </a:p>
            </p:txBody>
          </p:sp>
          <p:sp>
            <p:nvSpPr>
              <p:cNvPr id="80952" name="Shape 777"/>
              <p:cNvSpPr>
                <a:spLocks/>
              </p:cNvSpPr>
              <p:nvPr/>
            </p:nvSpPr>
            <p:spPr bwMode="auto">
              <a:xfrm>
                <a:off x="14306620" y="1164146"/>
                <a:ext cx="1114286" cy="1100704"/>
              </a:xfrm>
              <a:custGeom>
                <a:avLst/>
                <a:gdLst>
                  <a:gd name="T0" fmla="*/ 60000 w 120000"/>
                  <a:gd name="T1" fmla="*/ 0 h 120000"/>
                  <a:gd name="T2" fmla="*/ 0 w 120000"/>
                  <a:gd name="T3" fmla="*/ 60000 h 120000"/>
                  <a:gd name="T4" fmla="*/ 60000 w 120000"/>
                  <a:gd name="T5" fmla="*/ 120000 h 120000"/>
                  <a:gd name="T6" fmla="*/ 120000 w 120000"/>
                  <a:gd name="T7" fmla="*/ 60000 h 120000"/>
                  <a:gd name="T8" fmla="*/ 60000 w 120000"/>
                  <a:gd name="T9" fmla="*/ 0 h 120000"/>
                  <a:gd name="T10" fmla="*/ 37297 w 120000"/>
                  <a:gd name="T11" fmla="*/ 90810 h 120000"/>
                  <a:gd name="T12" fmla="*/ 37297 w 120000"/>
                  <a:gd name="T13" fmla="*/ 29594 h 120000"/>
                  <a:gd name="T14" fmla="*/ 98918 w 120000"/>
                  <a:gd name="T15" fmla="*/ 60000 h 120000"/>
                  <a:gd name="T16" fmla="*/ 37297 w 120000"/>
                  <a:gd name="T17" fmla="*/ 90810 h 120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0000"/>
                  <a:gd name="T28" fmla="*/ 0 h 120000"/>
                  <a:gd name="T29" fmla="*/ 120000 w 120000"/>
                  <a:gd name="T30" fmla="*/ 120000 h 120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0000" h="120000" extrusionOk="0">
                    <a:moveTo>
                      <a:pt x="60000" y="0"/>
                    </a:moveTo>
                    <a:cubicBezTo>
                      <a:pt x="26756" y="0"/>
                      <a:pt x="0" y="27162"/>
                      <a:pt x="0" y="60000"/>
                    </a:cubicBezTo>
                    <a:cubicBezTo>
                      <a:pt x="0" y="93243"/>
                      <a:pt x="26756" y="120000"/>
                      <a:pt x="60000" y="120000"/>
                    </a:cubicBezTo>
                    <a:cubicBezTo>
                      <a:pt x="93243" y="120000"/>
                      <a:pt x="120000" y="93243"/>
                      <a:pt x="120000" y="60000"/>
                    </a:cubicBezTo>
                    <a:cubicBezTo>
                      <a:pt x="120000" y="27162"/>
                      <a:pt x="93243" y="0"/>
                      <a:pt x="60000" y="0"/>
                    </a:cubicBezTo>
                    <a:close/>
                    <a:moveTo>
                      <a:pt x="37297" y="90810"/>
                    </a:moveTo>
                    <a:cubicBezTo>
                      <a:pt x="37297" y="29594"/>
                      <a:pt x="37297" y="29594"/>
                      <a:pt x="37297" y="29594"/>
                    </a:cubicBezTo>
                    <a:cubicBezTo>
                      <a:pt x="98918" y="60000"/>
                      <a:pt x="98918" y="60000"/>
                      <a:pt x="98918" y="60000"/>
                    </a:cubicBezTo>
                    <a:lnTo>
                      <a:pt x="37297" y="90810"/>
                    </a:lnTo>
                    <a:close/>
                  </a:path>
                </a:pathLst>
              </a:custGeom>
              <a:solidFill>
                <a:srgbClr val="C6C8C9"/>
              </a:solidFill>
              <a:ln w="9525">
                <a:noFill/>
                <a:round/>
                <a:headEnd/>
                <a:tailEnd/>
              </a:ln>
            </p:spPr>
            <p:txBody>
              <a:bodyPr lIns="68569" tIns="34275" rIns="68569" bIns="34275"/>
              <a:lstStyle/>
              <a:p>
                <a:endParaRPr lang="en-US" sz="1425"/>
              </a:p>
            </p:txBody>
          </p:sp>
        </p:grpSp>
        <p:grpSp>
          <p:nvGrpSpPr>
            <p:cNvPr id="80947" name="Shape 778"/>
            <p:cNvGrpSpPr>
              <a:grpSpLocks/>
            </p:cNvGrpSpPr>
            <p:nvPr/>
          </p:nvGrpSpPr>
          <p:grpSpPr bwMode="auto">
            <a:xfrm rot="5400000">
              <a:off x="9059364" y="348402"/>
              <a:ext cx="1471024" cy="774221"/>
              <a:chOff x="1719263" y="2974975"/>
              <a:chExt cx="1387474" cy="730250"/>
            </a:xfrm>
          </p:grpSpPr>
          <p:sp>
            <p:nvSpPr>
              <p:cNvPr id="80948" name="Shape 779"/>
              <p:cNvSpPr>
                <a:spLocks/>
              </p:cNvSpPr>
              <p:nvPr/>
            </p:nvSpPr>
            <p:spPr bwMode="auto">
              <a:xfrm>
                <a:off x="1963738" y="3462337"/>
                <a:ext cx="895349" cy="242887"/>
              </a:xfrm>
              <a:custGeom>
                <a:avLst/>
                <a:gdLst>
                  <a:gd name="T0" fmla="*/ 120000 w 120000"/>
                  <a:gd name="T1" fmla="*/ 81230 h 120000"/>
                  <a:gd name="T2" fmla="*/ 113974 w 120000"/>
                  <a:gd name="T3" fmla="*/ 120000 h 120000"/>
                  <a:gd name="T4" fmla="*/ 60251 w 120000"/>
                  <a:gd name="T5" fmla="*/ 44307 h 120000"/>
                  <a:gd name="T6" fmla="*/ 6527 w 120000"/>
                  <a:gd name="T7" fmla="*/ 120000 h 120000"/>
                  <a:gd name="T8" fmla="*/ 0 w 120000"/>
                  <a:gd name="T9" fmla="*/ 81230 h 120000"/>
                  <a:gd name="T10" fmla="*/ 60251 w 120000"/>
                  <a:gd name="T11" fmla="*/ 0 h 120000"/>
                  <a:gd name="T12" fmla="*/ 120000 w 120000"/>
                  <a:gd name="T13" fmla="*/ 81230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120000" y="81230"/>
                    </a:moveTo>
                    <a:cubicBezTo>
                      <a:pt x="113974" y="120000"/>
                      <a:pt x="113974" y="120000"/>
                      <a:pt x="113974" y="120000"/>
                    </a:cubicBezTo>
                    <a:cubicBezTo>
                      <a:pt x="99414" y="73846"/>
                      <a:pt x="80836" y="44307"/>
                      <a:pt x="60251" y="44307"/>
                    </a:cubicBezTo>
                    <a:cubicBezTo>
                      <a:pt x="39665" y="44307"/>
                      <a:pt x="20585" y="73846"/>
                      <a:pt x="6527" y="120000"/>
                    </a:cubicBezTo>
                    <a:cubicBezTo>
                      <a:pt x="0" y="81230"/>
                      <a:pt x="0" y="81230"/>
                      <a:pt x="0" y="81230"/>
                    </a:cubicBezTo>
                    <a:cubicBezTo>
                      <a:pt x="16066" y="31384"/>
                      <a:pt x="37154" y="0"/>
                      <a:pt x="60251" y="0"/>
                    </a:cubicBezTo>
                    <a:cubicBezTo>
                      <a:pt x="82845" y="0"/>
                      <a:pt x="103933" y="31384"/>
                      <a:pt x="120000" y="81230"/>
                    </a:cubicBezTo>
                    <a:close/>
                  </a:path>
                </a:pathLst>
              </a:custGeom>
              <a:solidFill>
                <a:srgbClr val="C6C8C9"/>
              </a:solidFill>
              <a:ln w="9525">
                <a:noFill/>
                <a:round/>
                <a:headEnd/>
                <a:tailEnd/>
              </a:ln>
            </p:spPr>
            <p:txBody>
              <a:bodyPr lIns="68569" tIns="34275" rIns="68569" bIns="34275"/>
              <a:lstStyle/>
              <a:p>
                <a:endParaRPr lang="en-US" sz="1425"/>
              </a:p>
            </p:txBody>
          </p:sp>
          <p:sp>
            <p:nvSpPr>
              <p:cNvPr id="80949" name="Shape 780"/>
              <p:cNvSpPr>
                <a:spLocks/>
              </p:cNvSpPr>
              <p:nvPr/>
            </p:nvSpPr>
            <p:spPr bwMode="auto">
              <a:xfrm>
                <a:off x="1835150" y="3203575"/>
                <a:ext cx="1155700" cy="276224"/>
              </a:xfrm>
              <a:custGeom>
                <a:avLst/>
                <a:gdLst>
                  <a:gd name="T0" fmla="*/ 120000 w 120000"/>
                  <a:gd name="T1" fmla="*/ 85945 h 120000"/>
                  <a:gd name="T2" fmla="*/ 115324 w 120000"/>
                  <a:gd name="T3" fmla="*/ 120000 h 120000"/>
                  <a:gd name="T4" fmla="*/ 60000 w 120000"/>
                  <a:gd name="T5" fmla="*/ 38918 h 120000"/>
                  <a:gd name="T6" fmla="*/ 4675 w 120000"/>
                  <a:gd name="T7" fmla="*/ 120000 h 120000"/>
                  <a:gd name="T8" fmla="*/ 0 w 120000"/>
                  <a:gd name="T9" fmla="*/ 85945 h 120000"/>
                  <a:gd name="T10" fmla="*/ 60000 w 120000"/>
                  <a:gd name="T11" fmla="*/ 0 h 120000"/>
                  <a:gd name="T12" fmla="*/ 120000 w 120000"/>
                  <a:gd name="T13" fmla="*/ 85945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120000" y="85945"/>
                    </a:moveTo>
                    <a:cubicBezTo>
                      <a:pt x="115324" y="120000"/>
                      <a:pt x="115324" y="120000"/>
                      <a:pt x="115324" y="120000"/>
                    </a:cubicBezTo>
                    <a:cubicBezTo>
                      <a:pt x="100129" y="69729"/>
                      <a:pt x="80649" y="38918"/>
                      <a:pt x="60000" y="38918"/>
                    </a:cubicBezTo>
                    <a:cubicBezTo>
                      <a:pt x="38961" y="38918"/>
                      <a:pt x="19870" y="69729"/>
                      <a:pt x="4675" y="120000"/>
                    </a:cubicBezTo>
                    <a:cubicBezTo>
                      <a:pt x="0" y="85945"/>
                      <a:pt x="0" y="85945"/>
                      <a:pt x="0" y="85945"/>
                    </a:cubicBezTo>
                    <a:cubicBezTo>
                      <a:pt x="16363" y="32432"/>
                      <a:pt x="37402" y="0"/>
                      <a:pt x="60000" y="0"/>
                    </a:cubicBezTo>
                    <a:cubicBezTo>
                      <a:pt x="82597" y="0"/>
                      <a:pt x="103246" y="32432"/>
                      <a:pt x="120000" y="85945"/>
                    </a:cubicBezTo>
                    <a:close/>
                  </a:path>
                </a:pathLst>
              </a:custGeom>
              <a:solidFill>
                <a:srgbClr val="C6C8C9"/>
              </a:solidFill>
              <a:ln w="9525">
                <a:noFill/>
                <a:round/>
                <a:headEnd/>
                <a:tailEnd/>
              </a:ln>
            </p:spPr>
            <p:txBody>
              <a:bodyPr lIns="68569" tIns="34275" rIns="68569" bIns="34275"/>
              <a:lstStyle/>
              <a:p>
                <a:endParaRPr lang="en-US" sz="1425"/>
              </a:p>
            </p:txBody>
          </p:sp>
          <p:sp>
            <p:nvSpPr>
              <p:cNvPr id="80950" name="Shape 781"/>
              <p:cNvSpPr>
                <a:spLocks/>
              </p:cNvSpPr>
              <p:nvPr/>
            </p:nvSpPr>
            <p:spPr bwMode="auto">
              <a:xfrm>
                <a:off x="1719263" y="2974975"/>
                <a:ext cx="1387474" cy="306387"/>
              </a:xfrm>
              <a:custGeom>
                <a:avLst/>
                <a:gdLst>
                  <a:gd name="T0" fmla="*/ 120000 w 120000"/>
                  <a:gd name="T1" fmla="*/ 89268 h 120000"/>
                  <a:gd name="T2" fmla="*/ 115783 w 120000"/>
                  <a:gd name="T3" fmla="*/ 120000 h 120000"/>
                  <a:gd name="T4" fmla="*/ 60000 w 120000"/>
                  <a:gd name="T5" fmla="*/ 35121 h 120000"/>
                  <a:gd name="T6" fmla="*/ 3891 w 120000"/>
                  <a:gd name="T7" fmla="*/ 120000 h 120000"/>
                  <a:gd name="T8" fmla="*/ 0 w 120000"/>
                  <a:gd name="T9" fmla="*/ 89268 h 120000"/>
                  <a:gd name="T10" fmla="*/ 60000 w 120000"/>
                  <a:gd name="T11" fmla="*/ 0 h 120000"/>
                  <a:gd name="T12" fmla="*/ 120000 w 120000"/>
                  <a:gd name="T13" fmla="*/ 89268 h 120000"/>
                  <a:gd name="T14" fmla="*/ 0 60000 65536"/>
                  <a:gd name="T15" fmla="*/ 0 60000 65536"/>
                  <a:gd name="T16" fmla="*/ 0 60000 65536"/>
                  <a:gd name="T17" fmla="*/ 0 60000 65536"/>
                  <a:gd name="T18" fmla="*/ 0 60000 65536"/>
                  <a:gd name="T19" fmla="*/ 0 60000 65536"/>
                  <a:gd name="T20" fmla="*/ 0 60000 65536"/>
                  <a:gd name="T21" fmla="*/ 0 w 120000"/>
                  <a:gd name="T22" fmla="*/ 0 h 120000"/>
                  <a:gd name="T23" fmla="*/ 120000 w 120000"/>
                  <a:gd name="T24" fmla="*/ 120000 h 12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000" h="120000" extrusionOk="0">
                    <a:moveTo>
                      <a:pt x="120000" y="89268"/>
                    </a:moveTo>
                    <a:cubicBezTo>
                      <a:pt x="115783" y="120000"/>
                      <a:pt x="115783" y="120000"/>
                      <a:pt x="115783" y="120000"/>
                    </a:cubicBezTo>
                    <a:cubicBezTo>
                      <a:pt x="100216" y="67317"/>
                      <a:pt x="80756" y="35121"/>
                      <a:pt x="60000" y="35121"/>
                    </a:cubicBezTo>
                    <a:cubicBezTo>
                      <a:pt x="38918" y="35121"/>
                      <a:pt x="19459" y="67317"/>
                      <a:pt x="3891" y="120000"/>
                    </a:cubicBezTo>
                    <a:cubicBezTo>
                      <a:pt x="0" y="89268"/>
                      <a:pt x="0" y="89268"/>
                      <a:pt x="0" y="89268"/>
                    </a:cubicBezTo>
                    <a:cubicBezTo>
                      <a:pt x="16864" y="33658"/>
                      <a:pt x="37621" y="0"/>
                      <a:pt x="60000" y="0"/>
                    </a:cubicBezTo>
                    <a:cubicBezTo>
                      <a:pt x="82378" y="0"/>
                      <a:pt x="103135" y="33658"/>
                      <a:pt x="120000" y="89268"/>
                    </a:cubicBezTo>
                    <a:close/>
                  </a:path>
                </a:pathLst>
              </a:custGeom>
              <a:solidFill>
                <a:srgbClr val="C6C8C9"/>
              </a:solidFill>
              <a:ln w="9525">
                <a:noFill/>
                <a:round/>
                <a:headEnd/>
                <a:tailEnd/>
              </a:ln>
            </p:spPr>
            <p:txBody>
              <a:bodyPr lIns="68569" tIns="34275" rIns="68569" bIns="34275"/>
              <a:lstStyle/>
              <a:p>
                <a:endParaRPr lang="en-US" sz="1425"/>
              </a:p>
            </p:txBody>
          </p:sp>
        </p:grpSp>
      </p:grpSp>
      <p:sp>
        <p:nvSpPr>
          <p:cNvPr id="80944" name="Shape 782"/>
          <p:cNvSpPr>
            <a:spLocks noChangeArrowheads="1"/>
          </p:cNvSpPr>
          <p:nvPr/>
        </p:nvSpPr>
        <p:spPr bwMode="auto">
          <a:xfrm>
            <a:off x="6301979" y="2588419"/>
            <a:ext cx="685800" cy="273844"/>
          </a:xfrm>
          <a:prstGeom prst="rect">
            <a:avLst/>
          </a:prstGeom>
          <a:solidFill>
            <a:srgbClr val="C60C30"/>
          </a:solidFill>
          <a:ln w="12700">
            <a:solidFill>
              <a:srgbClr val="630618"/>
            </a:solidFill>
            <a:miter lim="800000"/>
            <a:headEnd/>
            <a:tailEnd/>
          </a:ln>
        </p:spPr>
        <p:txBody>
          <a:bodyPr lIns="0" tIns="0" rIns="0" bIns="0" anchor="ctr"/>
          <a:lstStyle/>
          <a:p>
            <a:pPr algn="ctr">
              <a:lnSpc>
                <a:spcPct val="95000"/>
              </a:lnSpc>
              <a:buSzPct val="25000"/>
            </a:pPr>
            <a:r>
              <a:rPr lang="en-US" sz="900">
                <a:solidFill>
                  <a:srgbClr val="FFFFFF"/>
                </a:solidFill>
              </a:rPr>
              <a:t>Drill</a:t>
            </a:r>
          </a:p>
        </p:txBody>
      </p:sp>
      <p:sp>
        <p:nvSpPr>
          <p:cNvPr id="80945" name="Shape 783"/>
          <p:cNvSpPr>
            <a:spLocks noChangeArrowheads="1"/>
          </p:cNvSpPr>
          <p:nvPr/>
        </p:nvSpPr>
        <p:spPr bwMode="auto">
          <a:xfrm>
            <a:off x="6301979" y="2951560"/>
            <a:ext cx="685800" cy="275034"/>
          </a:xfrm>
          <a:prstGeom prst="rect">
            <a:avLst/>
          </a:prstGeom>
          <a:solidFill>
            <a:srgbClr val="FDC82F"/>
          </a:solidFill>
          <a:ln w="12700">
            <a:solidFill>
              <a:srgbClr val="E9A602"/>
            </a:solidFill>
            <a:miter lim="800000"/>
            <a:headEnd/>
            <a:tailEnd/>
          </a:ln>
        </p:spPr>
        <p:txBody>
          <a:bodyPr lIns="0" tIns="0" rIns="0" bIns="0" anchor="ctr"/>
          <a:lstStyle/>
          <a:p>
            <a:pPr algn="ctr">
              <a:lnSpc>
                <a:spcPct val="95000"/>
              </a:lnSpc>
              <a:buSzPct val="25000"/>
            </a:pPr>
            <a:r>
              <a:rPr lang="en-US" sz="900">
                <a:solidFill>
                  <a:srgbClr val="4D4F53"/>
                </a:solidFill>
              </a:rPr>
              <a:t>Hive</a:t>
            </a:r>
          </a:p>
        </p:txBody>
      </p:sp>
    </p:spTree>
    <p:extLst>
      <p:ext uri="{BB962C8B-B14F-4D97-AF65-F5344CB8AC3E}">
        <p14:creationId xmlns:p14="http://schemas.microsoft.com/office/powerpoint/2010/main" val="2761098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 name="TextBox 45"/>
          <p:cNvSpPr txBox="1"/>
          <p:nvPr/>
        </p:nvSpPr>
        <p:spPr>
          <a:xfrm>
            <a:off x="1538924" y="927305"/>
            <a:ext cx="1710423" cy="507575"/>
          </a:xfrm>
          <a:prstGeom prst="rect">
            <a:avLst/>
          </a:prstGeom>
          <a:noFill/>
        </p:spPr>
        <p:txBody>
          <a:bodyPr wrap="square" rtlCol="0">
            <a:spAutoFit/>
          </a:bodyPr>
          <a:lstStyle/>
          <a:p>
            <a:pPr algn="ctr" defTabSz="685595" eaLnBrk="0" fontAlgn="base" hangingPunct="0">
              <a:spcBef>
                <a:spcPct val="0"/>
              </a:spcBef>
              <a:spcAft>
                <a:spcPct val="0"/>
              </a:spcAft>
            </a:pPr>
            <a:r>
              <a:rPr lang="en-US" sz="1349" dirty="0">
                <a:solidFill>
                  <a:srgbClr val="FFFFFF"/>
                </a:solidFill>
                <a:ea typeface="MS PGothic" panose="020B0600070205080204" pitchFamily="34" charset="-128"/>
                <a:cs typeface="Proxima Nova Regular"/>
              </a:rPr>
              <a:t>Unused Data, </a:t>
            </a:r>
          </a:p>
          <a:p>
            <a:pPr algn="ctr" defTabSz="685595" eaLnBrk="0" fontAlgn="base" hangingPunct="0">
              <a:spcBef>
                <a:spcPct val="0"/>
              </a:spcBef>
              <a:spcAft>
                <a:spcPct val="0"/>
              </a:spcAft>
            </a:pPr>
            <a:r>
              <a:rPr lang="en-US" sz="1349" dirty="0">
                <a:solidFill>
                  <a:srgbClr val="FFFFFF"/>
                </a:solidFill>
                <a:ea typeface="MS PGothic" panose="020B0600070205080204" pitchFamily="34" charset="-128"/>
                <a:cs typeface="Proxima Nova Regular"/>
              </a:rPr>
              <a:t>Related Loads</a:t>
            </a:r>
          </a:p>
        </p:txBody>
      </p:sp>
      <p:grpSp>
        <p:nvGrpSpPr>
          <p:cNvPr id="30" name="Group 29"/>
          <p:cNvGrpSpPr/>
          <p:nvPr/>
        </p:nvGrpSpPr>
        <p:grpSpPr>
          <a:xfrm>
            <a:off x="1144811" y="1233489"/>
            <a:ext cx="2110295" cy="2882991"/>
            <a:chOff x="1524826" y="1644652"/>
            <a:chExt cx="2813727" cy="3843988"/>
          </a:xfrm>
        </p:grpSpPr>
        <p:pic>
          <p:nvPicPr>
            <p:cNvPr id="64" name="Picture 6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24826" y="1760588"/>
              <a:ext cx="2813727" cy="3728052"/>
            </a:xfrm>
            <a:prstGeom prst="rect">
              <a:avLst/>
            </a:prstGeom>
          </p:spPr>
        </p:pic>
        <p:sp>
          <p:nvSpPr>
            <p:cNvPr id="66" name="TextBox 65"/>
            <p:cNvSpPr txBox="1"/>
            <p:nvPr/>
          </p:nvSpPr>
          <p:spPr>
            <a:xfrm>
              <a:off x="2449505" y="1644652"/>
              <a:ext cx="964368" cy="492272"/>
            </a:xfrm>
            <a:prstGeom prst="rect">
              <a:avLst/>
            </a:prstGeom>
            <a:noFill/>
          </p:spPr>
          <p:txBody>
            <a:bodyPr wrap="none" rtlCol="0">
              <a:spAutoFit/>
            </a:bodyPr>
            <a:lstStyle/>
            <a:p>
              <a:pPr algn="ctr" defTabSz="685595" eaLnBrk="0" fontAlgn="base" hangingPunct="0">
                <a:spcBef>
                  <a:spcPct val="0"/>
                </a:spcBef>
                <a:spcAft>
                  <a:spcPct val="0"/>
                </a:spcAft>
              </a:pPr>
              <a:r>
                <a:rPr lang="en-US" sz="1799" dirty="0">
                  <a:solidFill>
                    <a:srgbClr val="1F497D"/>
                  </a:solidFill>
                  <a:ea typeface="ＭＳ Ｐゴシック" pitchFamily="-112" charset="-128"/>
                  <a:cs typeface="ＭＳ Ｐゴシック"/>
                </a:rPr>
                <a:t>EDW</a:t>
              </a:r>
            </a:p>
          </p:txBody>
        </p:sp>
        <p:grpSp>
          <p:nvGrpSpPr>
            <p:cNvPr id="5" name="Group 67"/>
            <p:cNvGrpSpPr>
              <a:grpSpLocks noChangeAspect="1"/>
            </p:cNvGrpSpPr>
            <p:nvPr/>
          </p:nvGrpSpPr>
          <p:grpSpPr>
            <a:xfrm>
              <a:off x="1942247" y="2547675"/>
              <a:ext cx="681432" cy="968610"/>
              <a:chOff x="3459919" y="1409477"/>
              <a:chExt cx="1470504" cy="2090216"/>
            </a:xfrm>
          </p:grpSpPr>
          <p:grpSp>
            <p:nvGrpSpPr>
              <p:cNvPr id="6" name="Group 70"/>
              <p:cNvGrpSpPr/>
              <p:nvPr/>
            </p:nvGrpSpPr>
            <p:grpSpPr>
              <a:xfrm>
                <a:off x="3986876" y="2339033"/>
                <a:ext cx="943547" cy="719793"/>
                <a:chOff x="2209800" y="2633184"/>
                <a:chExt cx="411480" cy="292896"/>
              </a:xfrm>
            </p:grpSpPr>
            <p:cxnSp>
              <p:nvCxnSpPr>
                <p:cNvPr id="101" name="Straight Arrow Connector 100"/>
                <p:cNvCxnSpPr/>
                <p:nvPr/>
              </p:nvCxnSpPr>
              <p:spPr bwMode="auto">
                <a:xfrm>
                  <a:off x="2213512" y="2633184"/>
                  <a:ext cx="407768" cy="0"/>
                </a:xfrm>
                <a:prstGeom prst="straightConnector1">
                  <a:avLst/>
                </a:prstGeom>
                <a:solidFill>
                  <a:srgbClr val="4F81BD"/>
                </a:solidFill>
                <a:ln w="15875" cap="flat" cmpd="sng" algn="ctr">
                  <a:gradFill flip="none" rotWithShape="1">
                    <a:gsLst>
                      <a:gs pos="13274">
                        <a:srgbClr val="4F81BD"/>
                      </a:gs>
                      <a:gs pos="25000">
                        <a:srgbClr val="4F81BD"/>
                      </a:gs>
                      <a:gs pos="100000">
                        <a:sysClr val="window" lastClr="FFFFFF"/>
                      </a:gs>
                    </a:gsLst>
                    <a:lin ang="10800000" scaled="1"/>
                    <a:tileRect/>
                  </a:gradFill>
                  <a:prstDash val="solid"/>
                  <a:round/>
                  <a:headEnd type="none" w="med" len="med"/>
                  <a:tailEnd type="arrow"/>
                </a:ln>
                <a:effectLst/>
              </p:spPr>
            </p:cxnSp>
            <p:cxnSp>
              <p:nvCxnSpPr>
                <p:cNvPr id="102" name="Straight Arrow Connector 101"/>
                <p:cNvCxnSpPr/>
                <p:nvPr/>
              </p:nvCxnSpPr>
              <p:spPr bwMode="auto">
                <a:xfrm>
                  <a:off x="2213512" y="2781300"/>
                  <a:ext cx="407768" cy="0"/>
                </a:xfrm>
                <a:prstGeom prst="straightConnector1">
                  <a:avLst/>
                </a:prstGeom>
                <a:solidFill>
                  <a:srgbClr val="4F81BD"/>
                </a:solidFill>
                <a:ln w="15875" cap="flat" cmpd="sng" algn="ctr">
                  <a:gradFill flip="none" rotWithShape="1">
                    <a:gsLst>
                      <a:gs pos="13274">
                        <a:srgbClr val="4F81BD"/>
                      </a:gs>
                      <a:gs pos="25000">
                        <a:srgbClr val="4F81BD"/>
                      </a:gs>
                      <a:gs pos="100000">
                        <a:sysClr val="window" lastClr="FFFFFF"/>
                      </a:gs>
                    </a:gsLst>
                    <a:lin ang="10800000" scaled="1"/>
                    <a:tileRect/>
                  </a:gradFill>
                  <a:prstDash val="solid"/>
                  <a:round/>
                  <a:headEnd type="none" w="med" len="med"/>
                  <a:tailEnd type="arrow"/>
                </a:ln>
                <a:effectLst/>
              </p:spPr>
            </p:cxnSp>
            <p:cxnSp>
              <p:nvCxnSpPr>
                <p:cNvPr id="106" name="Straight Arrow Connector 105"/>
                <p:cNvCxnSpPr/>
                <p:nvPr/>
              </p:nvCxnSpPr>
              <p:spPr bwMode="auto">
                <a:xfrm>
                  <a:off x="2209800" y="2926080"/>
                  <a:ext cx="407768" cy="0"/>
                </a:xfrm>
                <a:prstGeom prst="straightConnector1">
                  <a:avLst/>
                </a:prstGeom>
                <a:solidFill>
                  <a:srgbClr val="4F81BD"/>
                </a:solidFill>
                <a:ln w="15875" cap="flat" cmpd="sng" algn="ctr">
                  <a:gradFill flip="none" rotWithShape="1">
                    <a:gsLst>
                      <a:gs pos="13274">
                        <a:srgbClr val="4F81BD"/>
                      </a:gs>
                      <a:gs pos="25000">
                        <a:srgbClr val="4F81BD"/>
                      </a:gs>
                      <a:gs pos="100000">
                        <a:sysClr val="window" lastClr="FFFFFF"/>
                      </a:gs>
                    </a:gsLst>
                    <a:lin ang="10800000" scaled="1"/>
                    <a:tileRect/>
                  </a:gradFill>
                  <a:prstDash val="solid"/>
                  <a:round/>
                  <a:headEnd type="none" w="med" len="med"/>
                  <a:tailEnd type="arrow"/>
                </a:ln>
                <a:effectLst/>
              </p:spPr>
            </p:cxnSp>
          </p:grpSp>
          <p:sp>
            <p:nvSpPr>
              <p:cNvPr id="73" name="Rounded Rectangle 72"/>
              <p:cNvSpPr/>
              <p:nvPr/>
            </p:nvSpPr>
            <p:spPr>
              <a:xfrm>
                <a:off x="3647765" y="1409477"/>
                <a:ext cx="872724" cy="2090216"/>
              </a:xfrm>
              <a:prstGeom prst="roundRect">
                <a:avLst/>
              </a:prstGeom>
              <a:solidFill>
                <a:schemeClr val="bg1"/>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algn="ctr" defTabSz="685595">
                  <a:defRPr/>
                </a:pPr>
                <a:endParaRPr lang="en-US" sz="1349" kern="0" dirty="0">
                  <a:solidFill>
                    <a:sysClr val="window" lastClr="FFFFFF"/>
                  </a:solidFill>
                  <a:ea typeface="MS PGothic" panose="020B0600070205080204" pitchFamily="34" charset="-128"/>
                </a:endParaRPr>
              </a:p>
            </p:txBody>
          </p:sp>
          <p:pic>
            <p:nvPicPr>
              <p:cNvPr id="74" name="Picture 73" descr="Gear-64.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47765" y="2622123"/>
                <a:ext cx="810886" cy="800763"/>
              </a:xfrm>
              <a:prstGeom prst="rect">
                <a:avLst/>
              </a:prstGeom>
            </p:spPr>
          </p:pic>
          <p:pic>
            <p:nvPicPr>
              <p:cNvPr id="96" name="Picture 95" descr="Gear-64.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55304" y="1821359"/>
                <a:ext cx="810886" cy="800763"/>
              </a:xfrm>
              <a:prstGeom prst="rect">
                <a:avLst/>
              </a:prstGeom>
            </p:spPr>
          </p:pic>
          <p:sp>
            <p:nvSpPr>
              <p:cNvPr id="100" name="TextBox 99"/>
              <p:cNvSpPr txBox="1"/>
              <p:nvPr/>
            </p:nvSpPr>
            <p:spPr>
              <a:xfrm>
                <a:off x="3459919" y="1542410"/>
                <a:ext cx="1248415" cy="630959"/>
              </a:xfrm>
              <a:prstGeom prst="rect">
                <a:avLst/>
              </a:prstGeom>
              <a:noFill/>
            </p:spPr>
            <p:txBody>
              <a:bodyPr wrap="square" rtlCol="0">
                <a:spAutoFit/>
              </a:bodyPr>
              <a:lstStyle/>
              <a:p>
                <a:pPr algn="ctr" defTabSz="685595">
                  <a:defRPr/>
                </a:pPr>
                <a:r>
                  <a:rPr lang="en-US" sz="825" b="1" kern="0" dirty="0">
                    <a:solidFill>
                      <a:srgbClr val="000000"/>
                    </a:solidFill>
                    <a:ea typeface="ＭＳ Ｐゴシック"/>
                    <a:cs typeface="Arial" panose="020B0604020202020204" pitchFamily="34" charset="0"/>
                  </a:rPr>
                  <a:t>ELT</a:t>
                </a:r>
              </a:p>
            </p:txBody>
          </p:sp>
        </p:grpSp>
        <p:pic>
          <p:nvPicPr>
            <p:cNvPr id="52" name="Picture 51" descr="Screen Shot 2013-12-12 at 11.06.32 AM.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5400000">
              <a:off x="2781987" y="2267917"/>
              <a:ext cx="860458" cy="1184963"/>
            </a:xfrm>
            <a:prstGeom prst="rect">
              <a:avLst/>
            </a:prstGeom>
          </p:spPr>
        </p:pic>
        <p:pic>
          <p:nvPicPr>
            <p:cNvPr id="53" name="Picture 52" descr="Screen Shot 2013-12-12 at 11.06.59 AM.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5400000">
              <a:off x="3037104" y="4081411"/>
              <a:ext cx="350223" cy="1184963"/>
            </a:xfrm>
            <a:prstGeom prst="rect">
              <a:avLst/>
            </a:prstGeom>
          </p:spPr>
        </p:pic>
        <p:pic>
          <p:nvPicPr>
            <p:cNvPr id="54" name="Picture 53" descr="Screen Shot 2013-12-12 at 11.07.17 AM.png"/>
            <p:cNvPicPr>
              <a:picLocks noChangeAspect="1"/>
            </p:cNvPicPr>
            <p:nvPr/>
          </p:nvPicPr>
          <p:blipFill>
            <a:blip r:embed="rId7">
              <a:extLst>
                <a:ext uri="{28A0092B-C50C-407E-A947-70E740481C1C}">
                  <a14:useLocalDpi xmlns:a14="http://schemas.microsoft.com/office/drawing/2010/main"/>
                </a:ext>
              </a:extLst>
            </a:blip>
            <a:stretch>
              <a:fillRect/>
            </a:stretch>
          </p:blipFill>
          <p:spPr>
            <a:xfrm rot="5400000">
              <a:off x="2431424" y="3166748"/>
              <a:ext cx="1561586" cy="1184963"/>
            </a:xfrm>
            <a:prstGeom prst="rect">
              <a:avLst/>
            </a:prstGeom>
          </p:spPr>
        </p:pic>
        <p:sp>
          <p:nvSpPr>
            <p:cNvPr id="55" name="TextBox 54"/>
            <p:cNvSpPr txBox="1"/>
            <p:nvPr/>
          </p:nvSpPr>
          <p:spPr>
            <a:xfrm>
              <a:off x="2800091" y="3466409"/>
              <a:ext cx="868187" cy="769441"/>
            </a:xfrm>
            <a:prstGeom prst="rect">
              <a:avLst/>
            </a:prstGeom>
            <a:noFill/>
          </p:spPr>
          <p:txBody>
            <a:bodyPr wrap="none" rtlCol="0">
              <a:spAutoFit/>
            </a:bodyPr>
            <a:lstStyle/>
            <a:p>
              <a:pPr defTabSz="685595">
                <a:defRPr/>
              </a:pPr>
              <a:r>
                <a:rPr lang="en-US" sz="1050" kern="0" dirty="0">
                  <a:solidFill>
                    <a:sysClr val="window" lastClr="FFFFFF"/>
                  </a:solidFill>
                  <a:ea typeface="MS PGothic" panose="020B0600070205080204" pitchFamily="34" charset="-128"/>
                </a:rPr>
                <a:t>Unused</a:t>
              </a:r>
            </a:p>
            <a:p>
              <a:pPr defTabSz="685595">
                <a:defRPr/>
              </a:pPr>
              <a:r>
                <a:rPr lang="en-US" sz="1050" kern="0" dirty="0">
                  <a:solidFill>
                    <a:sysClr val="window" lastClr="FFFFFF"/>
                  </a:solidFill>
                  <a:ea typeface="MS PGothic" panose="020B0600070205080204" pitchFamily="34" charset="-128"/>
                </a:rPr>
                <a:t>Tables</a:t>
              </a:r>
            </a:p>
            <a:p>
              <a:pPr defTabSz="685595">
                <a:defRPr/>
              </a:pPr>
              <a:r>
                <a:rPr lang="en-US" sz="1050" kern="0" dirty="0">
                  <a:solidFill>
                    <a:sysClr val="window" lastClr="FFFFFF"/>
                  </a:solidFill>
                  <a:ea typeface="MS PGothic" panose="020B0600070205080204" pitchFamily="34" charset="-128"/>
                </a:rPr>
                <a:t>(72%)</a:t>
              </a:r>
            </a:p>
          </p:txBody>
        </p:sp>
        <p:grpSp>
          <p:nvGrpSpPr>
            <p:cNvPr id="7" name="Group 55"/>
            <p:cNvGrpSpPr>
              <a:grpSpLocks noChangeAspect="1"/>
            </p:cNvGrpSpPr>
            <p:nvPr/>
          </p:nvGrpSpPr>
          <p:grpSpPr>
            <a:xfrm>
              <a:off x="1924088" y="3644778"/>
              <a:ext cx="681432" cy="968610"/>
              <a:chOff x="3459919" y="1409477"/>
              <a:chExt cx="1470504" cy="2090216"/>
            </a:xfrm>
          </p:grpSpPr>
          <p:grpSp>
            <p:nvGrpSpPr>
              <p:cNvPr id="8" name="Group 56"/>
              <p:cNvGrpSpPr/>
              <p:nvPr/>
            </p:nvGrpSpPr>
            <p:grpSpPr>
              <a:xfrm>
                <a:off x="3986876" y="2339033"/>
                <a:ext cx="943547" cy="719793"/>
                <a:chOff x="2209800" y="2633184"/>
                <a:chExt cx="411480" cy="292896"/>
              </a:xfrm>
            </p:grpSpPr>
            <p:cxnSp>
              <p:nvCxnSpPr>
                <p:cNvPr id="62" name="Straight Arrow Connector 61"/>
                <p:cNvCxnSpPr/>
                <p:nvPr/>
              </p:nvCxnSpPr>
              <p:spPr bwMode="auto">
                <a:xfrm>
                  <a:off x="2213512" y="2633184"/>
                  <a:ext cx="407768" cy="0"/>
                </a:xfrm>
                <a:prstGeom prst="straightConnector1">
                  <a:avLst/>
                </a:prstGeom>
                <a:solidFill>
                  <a:srgbClr val="4F81BD"/>
                </a:solidFill>
                <a:ln w="15875" cap="flat" cmpd="sng" algn="ctr">
                  <a:gradFill flip="none" rotWithShape="1">
                    <a:gsLst>
                      <a:gs pos="13274">
                        <a:srgbClr val="4F81BD"/>
                      </a:gs>
                      <a:gs pos="25000">
                        <a:srgbClr val="4F81BD"/>
                      </a:gs>
                      <a:gs pos="100000">
                        <a:sysClr val="window" lastClr="FFFFFF"/>
                      </a:gs>
                    </a:gsLst>
                    <a:lin ang="10800000" scaled="1"/>
                    <a:tileRect/>
                  </a:gradFill>
                  <a:prstDash val="solid"/>
                  <a:round/>
                  <a:headEnd type="none" w="med" len="med"/>
                  <a:tailEnd type="arrow"/>
                </a:ln>
                <a:effectLst/>
              </p:spPr>
            </p:cxnSp>
            <p:cxnSp>
              <p:nvCxnSpPr>
                <p:cNvPr id="63" name="Straight Arrow Connector 62"/>
                <p:cNvCxnSpPr/>
                <p:nvPr/>
              </p:nvCxnSpPr>
              <p:spPr bwMode="auto">
                <a:xfrm>
                  <a:off x="2213512" y="2781300"/>
                  <a:ext cx="407768" cy="0"/>
                </a:xfrm>
                <a:prstGeom prst="straightConnector1">
                  <a:avLst/>
                </a:prstGeom>
                <a:solidFill>
                  <a:srgbClr val="4F81BD"/>
                </a:solidFill>
                <a:ln w="15875" cap="flat" cmpd="sng" algn="ctr">
                  <a:gradFill flip="none" rotWithShape="1">
                    <a:gsLst>
                      <a:gs pos="13274">
                        <a:srgbClr val="4F81BD"/>
                      </a:gs>
                      <a:gs pos="25000">
                        <a:srgbClr val="4F81BD"/>
                      </a:gs>
                      <a:gs pos="100000">
                        <a:sysClr val="window" lastClr="FFFFFF"/>
                      </a:gs>
                    </a:gsLst>
                    <a:lin ang="10800000" scaled="1"/>
                    <a:tileRect/>
                  </a:gradFill>
                  <a:prstDash val="solid"/>
                  <a:round/>
                  <a:headEnd type="none" w="med" len="med"/>
                  <a:tailEnd type="arrow"/>
                </a:ln>
                <a:effectLst/>
              </p:spPr>
            </p:cxnSp>
            <p:cxnSp>
              <p:nvCxnSpPr>
                <p:cNvPr id="69" name="Straight Arrow Connector 68"/>
                <p:cNvCxnSpPr/>
                <p:nvPr/>
              </p:nvCxnSpPr>
              <p:spPr bwMode="auto">
                <a:xfrm>
                  <a:off x="2209800" y="2926080"/>
                  <a:ext cx="407768" cy="0"/>
                </a:xfrm>
                <a:prstGeom prst="straightConnector1">
                  <a:avLst/>
                </a:prstGeom>
                <a:solidFill>
                  <a:srgbClr val="4F81BD"/>
                </a:solidFill>
                <a:ln w="15875" cap="flat" cmpd="sng" algn="ctr">
                  <a:gradFill flip="none" rotWithShape="1">
                    <a:gsLst>
                      <a:gs pos="13274">
                        <a:srgbClr val="4F81BD"/>
                      </a:gs>
                      <a:gs pos="25000">
                        <a:srgbClr val="4F81BD"/>
                      </a:gs>
                      <a:gs pos="100000">
                        <a:sysClr val="window" lastClr="FFFFFF"/>
                      </a:gs>
                    </a:gsLst>
                    <a:lin ang="10800000" scaled="1"/>
                    <a:tileRect/>
                  </a:gradFill>
                  <a:prstDash val="solid"/>
                  <a:round/>
                  <a:headEnd type="none" w="med" len="med"/>
                  <a:tailEnd type="arrow"/>
                </a:ln>
                <a:effectLst/>
              </p:spPr>
            </p:cxnSp>
          </p:grpSp>
          <p:sp>
            <p:nvSpPr>
              <p:cNvPr id="58" name="Rounded Rectangle 57"/>
              <p:cNvSpPr/>
              <p:nvPr/>
            </p:nvSpPr>
            <p:spPr>
              <a:xfrm>
                <a:off x="3647765" y="1409477"/>
                <a:ext cx="872724" cy="2090216"/>
              </a:xfrm>
              <a:prstGeom prst="roundRect">
                <a:avLst/>
              </a:prstGeom>
              <a:solidFill>
                <a:schemeClr val="bg1"/>
              </a:solidFill>
              <a:ln w="9525" cap="flat" cmpd="sng" algn="ctr">
                <a:solidFill>
                  <a:srgbClr val="0070C0"/>
                </a:solidFill>
                <a:prstDash val="solid"/>
              </a:ln>
              <a:effectLst>
                <a:outerShdw blurRad="40000" dist="23000" dir="5400000" rotWithShape="0">
                  <a:srgbClr val="000000">
                    <a:alpha val="35000"/>
                  </a:srgbClr>
                </a:outerShdw>
              </a:effectLst>
            </p:spPr>
            <p:txBody>
              <a:bodyPr rtlCol="0" anchor="ctr"/>
              <a:lstStyle/>
              <a:p>
                <a:pPr algn="ctr" defTabSz="685595">
                  <a:defRPr/>
                </a:pPr>
                <a:endParaRPr lang="en-US" sz="1349" kern="0" dirty="0">
                  <a:solidFill>
                    <a:sysClr val="window" lastClr="FFFFFF"/>
                  </a:solidFill>
                  <a:ea typeface="MS PGothic" panose="020B0600070205080204" pitchFamily="34" charset="-128"/>
                </a:endParaRPr>
              </a:p>
            </p:txBody>
          </p:sp>
          <p:pic>
            <p:nvPicPr>
              <p:cNvPr id="59" name="Picture 58" descr="Gear-64.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47765" y="2622123"/>
                <a:ext cx="810886" cy="800763"/>
              </a:xfrm>
              <a:prstGeom prst="rect">
                <a:avLst/>
              </a:prstGeom>
            </p:spPr>
          </p:pic>
          <p:pic>
            <p:nvPicPr>
              <p:cNvPr id="60" name="Picture 59" descr="Gear-64.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55304" y="1821359"/>
                <a:ext cx="810886" cy="800763"/>
              </a:xfrm>
              <a:prstGeom prst="rect">
                <a:avLst/>
              </a:prstGeom>
            </p:spPr>
          </p:pic>
          <p:sp>
            <p:nvSpPr>
              <p:cNvPr id="61" name="TextBox 60"/>
              <p:cNvSpPr txBox="1"/>
              <p:nvPr/>
            </p:nvSpPr>
            <p:spPr>
              <a:xfrm>
                <a:off x="3459919" y="1542410"/>
                <a:ext cx="1248415" cy="630959"/>
              </a:xfrm>
              <a:prstGeom prst="rect">
                <a:avLst/>
              </a:prstGeom>
              <a:noFill/>
            </p:spPr>
            <p:txBody>
              <a:bodyPr wrap="square" rtlCol="0">
                <a:spAutoFit/>
              </a:bodyPr>
              <a:lstStyle/>
              <a:p>
                <a:pPr algn="ctr" defTabSz="685595">
                  <a:defRPr/>
                </a:pPr>
                <a:r>
                  <a:rPr lang="en-US" sz="825" b="1" kern="0" dirty="0">
                    <a:solidFill>
                      <a:srgbClr val="000000"/>
                    </a:solidFill>
                    <a:ea typeface="ＭＳ Ｐゴシック"/>
                    <a:cs typeface="Arial" panose="020B0604020202020204" pitchFamily="34" charset="0"/>
                  </a:rPr>
                  <a:t>ELT</a:t>
                </a:r>
              </a:p>
            </p:txBody>
          </p:sp>
        </p:grpSp>
      </p:grpSp>
      <p:sp>
        <p:nvSpPr>
          <p:cNvPr id="2" name="TextBox 1"/>
          <p:cNvSpPr txBox="1"/>
          <p:nvPr/>
        </p:nvSpPr>
        <p:spPr>
          <a:xfrm>
            <a:off x="3554553" y="1591093"/>
            <a:ext cx="4960798" cy="2172390"/>
          </a:xfrm>
          <a:prstGeom prst="rect">
            <a:avLst/>
          </a:prstGeom>
          <a:noFill/>
        </p:spPr>
        <p:txBody>
          <a:bodyPr wrap="square" rtlCol="0">
            <a:spAutoFit/>
          </a:bodyPr>
          <a:lstStyle/>
          <a:p>
            <a:pPr marL="214248" indent="-214248" defTabSz="685595" eaLnBrk="0" fontAlgn="base" hangingPunct="0">
              <a:spcBef>
                <a:spcPct val="0"/>
              </a:spcBef>
              <a:spcAft>
                <a:spcPts val="450"/>
              </a:spcAft>
              <a:buFont typeface="Arial"/>
              <a:buChar char="•"/>
            </a:pPr>
            <a:r>
              <a:rPr lang="en-US" sz="1650" dirty="0">
                <a:solidFill>
                  <a:prstClr val="black"/>
                </a:solidFill>
                <a:ea typeface="MS PGothic" panose="020B0600070205080204" pitchFamily="34" charset="-128"/>
              </a:rPr>
              <a:t>Exorbitant costs, inability to scale</a:t>
            </a:r>
          </a:p>
          <a:p>
            <a:pPr marL="214248" indent="-214248" defTabSz="685595" eaLnBrk="0" fontAlgn="base" hangingPunct="0">
              <a:spcBef>
                <a:spcPct val="0"/>
              </a:spcBef>
              <a:spcAft>
                <a:spcPts val="450"/>
              </a:spcAft>
              <a:buFont typeface="Arial"/>
              <a:buChar char="•"/>
            </a:pPr>
            <a:r>
              <a:rPr lang="en-US" sz="1650" dirty="0">
                <a:solidFill>
                  <a:prstClr val="black"/>
                </a:solidFill>
                <a:ea typeface="MS PGothic" panose="020B0600070205080204" pitchFamily="34" charset="-128"/>
              </a:rPr>
              <a:t>Almost 60% of CPU capacity is </a:t>
            </a:r>
            <a:r>
              <a:rPr lang="en-US" sz="1650" dirty="0" smtClean="0">
                <a:solidFill>
                  <a:prstClr val="black"/>
                </a:solidFill>
                <a:ea typeface="MS PGothic" panose="020B0600070205080204" pitchFamily="34" charset="-128"/>
              </a:rPr>
              <a:t>ETL</a:t>
            </a:r>
            <a:endParaRPr lang="en-US" sz="1650" dirty="0">
              <a:solidFill>
                <a:prstClr val="black"/>
              </a:solidFill>
              <a:ea typeface="MS PGothic" panose="020B0600070205080204" pitchFamily="34" charset="-128"/>
            </a:endParaRPr>
          </a:p>
          <a:p>
            <a:pPr marL="214248" indent="-214248" defTabSz="685595" eaLnBrk="0" hangingPunct="0">
              <a:spcAft>
                <a:spcPts val="450"/>
              </a:spcAft>
              <a:buFont typeface="Arial"/>
              <a:buChar char="•"/>
            </a:pPr>
            <a:r>
              <a:rPr lang="en-US" sz="1800" dirty="0">
                <a:solidFill>
                  <a:prstClr val="black"/>
                </a:solidFill>
                <a:ea typeface="MS PGothic" panose="020B0600070205080204" pitchFamily="34" charset="-128"/>
              </a:rPr>
              <a:t>70+% of data is unused or infrequently accessed</a:t>
            </a:r>
            <a:endParaRPr lang="en-US" sz="1650" dirty="0">
              <a:solidFill>
                <a:prstClr val="black"/>
              </a:solidFill>
              <a:ea typeface="MS PGothic" panose="020B0600070205080204" pitchFamily="34" charset="-128"/>
            </a:endParaRPr>
          </a:p>
          <a:p>
            <a:pPr marL="214248" indent="-214248" defTabSz="685595" eaLnBrk="0" fontAlgn="base" hangingPunct="0">
              <a:spcBef>
                <a:spcPct val="0"/>
              </a:spcBef>
              <a:spcAft>
                <a:spcPts val="450"/>
              </a:spcAft>
              <a:buFont typeface="Arial"/>
              <a:buChar char="•"/>
            </a:pPr>
            <a:r>
              <a:rPr lang="en-US" sz="1650" dirty="0">
                <a:solidFill>
                  <a:prstClr val="black"/>
                </a:solidFill>
                <a:ea typeface="MS PGothic" panose="020B0600070205080204" pitchFamily="34" charset="-128"/>
              </a:rPr>
              <a:t>15% of CPU is consumed by </a:t>
            </a:r>
            <a:r>
              <a:rPr lang="en-US" sz="1650" dirty="0" smtClean="0">
                <a:solidFill>
                  <a:prstClr val="black"/>
                </a:solidFill>
                <a:ea typeface="MS PGothic" panose="020B0600070205080204" pitchFamily="34" charset="-128"/>
              </a:rPr>
              <a:t>ETL </a:t>
            </a:r>
            <a:r>
              <a:rPr lang="en-US" sz="1650" dirty="0">
                <a:solidFill>
                  <a:prstClr val="black"/>
                </a:solidFill>
                <a:ea typeface="MS PGothic" panose="020B0600070205080204" pitchFamily="34" charset="-128"/>
              </a:rPr>
              <a:t>that loads unused/infrequently-accessed data</a:t>
            </a:r>
          </a:p>
          <a:p>
            <a:pPr marL="214248" indent="-214248" defTabSz="685595" eaLnBrk="0" fontAlgn="base" hangingPunct="0">
              <a:spcBef>
                <a:spcPct val="0"/>
              </a:spcBef>
              <a:spcAft>
                <a:spcPts val="450"/>
              </a:spcAft>
              <a:buFont typeface="Arial"/>
              <a:buChar char="•"/>
            </a:pPr>
            <a:r>
              <a:rPr lang="en-US" sz="1650" dirty="0">
                <a:solidFill>
                  <a:prstClr val="black"/>
                </a:solidFill>
                <a:ea typeface="MS PGothic" panose="020B0600070205080204" pitchFamily="34" charset="-128"/>
              </a:rPr>
              <a:t>Does not support modern analytics technologies</a:t>
            </a:r>
          </a:p>
        </p:txBody>
      </p:sp>
      <p:sp>
        <p:nvSpPr>
          <p:cNvPr id="4" name="Title 3"/>
          <p:cNvSpPr>
            <a:spLocks noGrp="1"/>
          </p:cNvSpPr>
          <p:nvPr>
            <p:ph type="title"/>
          </p:nvPr>
        </p:nvSpPr>
        <p:spPr/>
        <p:txBody>
          <a:bodyPr/>
          <a:lstStyle/>
          <a:p>
            <a:r>
              <a:rPr lang="en-US" dirty="0" smtClean="0"/>
              <a:t>Challenges With Traditional Data Warehouses</a:t>
            </a:r>
            <a:endParaRPr lang="en-US" dirty="0"/>
          </a:p>
        </p:txBody>
      </p:sp>
      <p:sp>
        <p:nvSpPr>
          <p:cNvPr id="3" name="TextBox 2"/>
          <p:cNvSpPr txBox="1"/>
          <p:nvPr/>
        </p:nvSpPr>
        <p:spPr>
          <a:xfrm>
            <a:off x="2889504" y="4512617"/>
            <a:ext cx="3511296" cy="311624"/>
          </a:xfrm>
          <a:prstGeom prst="rect">
            <a:avLst/>
          </a:prstGeom>
          <a:noFill/>
        </p:spPr>
        <p:txBody>
          <a:bodyPr wrap="square" rtlCol="0">
            <a:spAutoFit/>
          </a:bodyPr>
          <a:lstStyle/>
          <a:p>
            <a:r>
              <a:rPr lang="en-US" sz="1425" dirty="0">
                <a:solidFill>
                  <a:schemeClr val="tx2"/>
                </a:solidFill>
                <a:latin typeface="Arial"/>
                <a:cs typeface="Arial"/>
              </a:rPr>
              <a:t>Source: </a:t>
            </a:r>
            <a:r>
              <a:rPr lang="en-US" sz="1425" dirty="0" err="1">
                <a:solidFill>
                  <a:schemeClr val="tx2"/>
                </a:solidFill>
                <a:latin typeface="Arial"/>
                <a:cs typeface="Arial"/>
              </a:rPr>
              <a:t>Appfluent</a:t>
            </a:r>
            <a:endParaRPr lang="en-US" sz="1425" dirty="0">
              <a:solidFill>
                <a:schemeClr val="tx2"/>
              </a:solidFill>
              <a:latin typeface="Arial"/>
              <a:cs typeface="Arial"/>
            </a:endParaRPr>
          </a:p>
        </p:txBody>
      </p:sp>
    </p:spTree>
    <p:extLst>
      <p:ext uri="{BB962C8B-B14F-4D97-AF65-F5344CB8AC3E}">
        <p14:creationId xmlns:p14="http://schemas.microsoft.com/office/powerpoint/2010/main" val="12155567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7" name="Shape 208"/>
          <p:cNvSpPr txBox="1">
            <a:spLocks noGrp="1"/>
          </p:cNvSpPr>
          <p:nvPr>
            <p:ph type="title"/>
          </p:nvPr>
        </p:nvSpPr>
        <p:spPr>
          <a:xfrm>
            <a:off x="338139" y="208360"/>
            <a:ext cx="8227219" cy="553640"/>
          </a:xfrm>
        </p:spPr>
        <p:txBody>
          <a:bodyPr vert="horz" lIns="91406" tIns="45694" rIns="91406" bIns="45694" rtlCol="0" anchor="ctr">
            <a:normAutofit/>
          </a:bodyPr>
          <a:lstStyle/>
          <a:p>
            <a:pPr eaLnBrk="1" hangingPunct="1">
              <a:spcBef>
                <a:spcPct val="0"/>
              </a:spcBef>
              <a:buSzPct val="25000"/>
              <a:buFontTx/>
              <a:buNone/>
            </a:pPr>
            <a:r>
              <a:rPr lang="en-US" smtClean="0">
                <a:latin typeface="Arial" charset="0"/>
                <a:cs typeface="Arial" charset="0"/>
                <a:sym typeface="Arial" charset="0"/>
              </a:rPr>
              <a:t>Publish &amp; Secure Ensuring Enterprise-Readiness</a:t>
            </a:r>
          </a:p>
        </p:txBody>
      </p:sp>
      <p:sp>
        <p:nvSpPr>
          <p:cNvPr id="209" name="Shape 209"/>
          <p:cNvSpPr txBox="1">
            <a:spLocks noGrp="1"/>
          </p:cNvSpPr>
          <p:nvPr>
            <p:ph type="body" idx="1"/>
          </p:nvPr>
        </p:nvSpPr>
        <p:spPr>
          <a:xfrm>
            <a:off x="447676" y="800101"/>
            <a:ext cx="8181975" cy="3784997"/>
          </a:xfrm>
        </p:spPr>
        <p:txBody>
          <a:bodyPr vert="horz" lIns="91406" tIns="45694" rIns="91406" bIns="45694" rtlCol="0">
            <a:noAutofit/>
          </a:bodyPr>
          <a:lstStyle/>
          <a:p>
            <a:pPr marL="173831" indent="-173831">
              <a:spcBef>
                <a:spcPct val="0"/>
              </a:spcBef>
              <a:buClr>
                <a:srgbClr val="4D4F53"/>
              </a:buClr>
              <a:buSzPct val="25000"/>
              <a:buNone/>
            </a:pPr>
            <a:r>
              <a:rPr lang="en-US" sz="1950" b="1">
                <a:solidFill>
                  <a:srgbClr val="4D4F53"/>
                </a:solidFill>
                <a:latin typeface="Arial" charset="0"/>
                <a:cs typeface="Arial" charset="0"/>
                <a:sym typeface="Arial" charset="0"/>
              </a:rPr>
              <a:t>Define best practices and policy adoptions </a:t>
            </a:r>
          </a:p>
          <a:p>
            <a:pPr marL="173831" indent="-173831">
              <a:spcBef>
                <a:spcPts val="329"/>
              </a:spcBef>
              <a:buClr>
                <a:srgbClr val="000000"/>
              </a:buClr>
              <a:buFontTx/>
              <a:buChar char="•"/>
            </a:pPr>
            <a:r>
              <a:rPr lang="en-US" sz="1650">
                <a:latin typeface="Arial" charset="0"/>
                <a:cs typeface="Arial" charset="0"/>
                <a:sym typeface="Arial" charset="0"/>
              </a:rPr>
              <a:t>Ensure only authorized users/applications are able to subscribe to your data</a:t>
            </a:r>
          </a:p>
          <a:p>
            <a:pPr marL="511969" lvl="1" indent="-164306">
              <a:spcBef>
                <a:spcPts val="272"/>
              </a:spcBef>
              <a:buClr>
                <a:srgbClr val="000000"/>
              </a:buClr>
              <a:buFontTx/>
              <a:buChar char="–"/>
            </a:pPr>
            <a:r>
              <a:rPr lang="en-US" sz="1350">
                <a:latin typeface="Arial" charset="0"/>
                <a:cs typeface="Arial" charset="0"/>
                <a:sym typeface="Arial" charset="0"/>
              </a:rPr>
              <a:t>Prepared data consumed by DW</a:t>
            </a:r>
          </a:p>
          <a:p>
            <a:pPr marL="173831" indent="-173831">
              <a:spcBef>
                <a:spcPts val="329"/>
              </a:spcBef>
              <a:buClr>
                <a:srgbClr val="000000"/>
              </a:buClr>
              <a:buFontTx/>
              <a:buChar char="•"/>
            </a:pPr>
            <a:r>
              <a:rPr lang="en-US" sz="1650">
                <a:latin typeface="Arial" charset="0"/>
                <a:cs typeface="Arial" charset="0"/>
                <a:sym typeface="Arial" charset="0"/>
              </a:rPr>
              <a:t>Secure data on disk from unauthorized access using Access Control Expressions</a:t>
            </a:r>
          </a:p>
          <a:p>
            <a:pPr marL="511969" lvl="1" indent="-164306">
              <a:spcBef>
                <a:spcPts val="272"/>
              </a:spcBef>
              <a:buClr>
                <a:srgbClr val="000000"/>
              </a:buClr>
              <a:buFontTx/>
              <a:buChar char="–"/>
            </a:pPr>
            <a:r>
              <a:rPr lang="en-US" sz="1350">
                <a:latin typeface="Arial" charset="0"/>
                <a:cs typeface="Arial" charset="0"/>
                <a:sym typeface="Arial" charset="0"/>
              </a:rPr>
              <a:t>Coarse Grain Volume controls</a:t>
            </a:r>
          </a:p>
          <a:p>
            <a:pPr marL="511969" lvl="1" indent="-164306">
              <a:spcBef>
                <a:spcPts val="272"/>
              </a:spcBef>
              <a:buClr>
                <a:srgbClr val="000000"/>
              </a:buClr>
              <a:buFontTx/>
              <a:buChar char="–"/>
            </a:pPr>
            <a:r>
              <a:rPr lang="en-US" sz="1350">
                <a:latin typeface="Arial" charset="0"/>
                <a:cs typeface="Arial" charset="0"/>
                <a:sym typeface="Arial" charset="0"/>
              </a:rPr>
              <a:t>Fine Grain Table and File controls</a:t>
            </a:r>
          </a:p>
          <a:p>
            <a:pPr marL="173831" indent="-173831">
              <a:spcBef>
                <a:spcPts val="329"/>
              </a:spcBef>
              <a:buClr>
                <a:srgbClr val="000000"/>
              </a:buClr>
              <a:buFontTx/>
              <a:buChar char="•"/>
            </a:pPr>
            <a:r>
              <a:rPr lang="en-US" sz="1650">
                <a:latin typeface="Arial" charset="0"/>
                <a:cs typeface="Arial" charset="0"/>
                <a:sym typeface="Arial" charset="0"/>
              </a:rPr>
              <a:t>Information life-cycle management process implementation </a:t>
            </a:r>
          </a:p>
          <a:p>
            <a:pPr marL="511969" lvl="1" indent="-164306">
              <a:spcBef>
                <a:spcPts val="272"/>
              </a:spcBef>
              <a:buClr>
                <a:srgbClr val="000000"/>
              </a:buClr>
              <a:buFontTx/>
              <a:buChar char="–"/>
            </a:pPr>
            <a:r>
              <a:rPr lang="en-US" sz="1350">
                <a:latin typeface="Arial" charset="0"/>
                <a:cs typeface="Arial" charset="0"/>
                <a:sym typeface="Arial" charset="0"/>
              </a:rPr>
              <a:t>Enable data access policies for user, groups, administrator </a:t>
            </a:r>
          </a:p>
          <a:p>
            <a:pPr marL="511969" lvl="1" indent="-164306">
              <a:spcBef>
                <a:spcPts val="272"/>
              </a:spcBef>
              <a:buClr>
                <a:srgbClr val="000000"/>
              </a:buClr>
              <a:buFontTx/>
              <a:buChar char="–"/>
            </a:pPr>
            <a:r>
              <a:rPr lang="en-US" sz="1350">
                <a:latin typeface="Arial" charset="0"/>
                <a:cs typeface="Arial" charset="0"/>
                <a:sym typeface="Arial" charset="0"/>
              </a:rPr>
              <a:t>Volume layout  for data on disk</a:t>
            </a:r>
          </a:p>
          <a:p>
            <a:pPr marL="511969" lvl="1" indent="-164306">
              <a:spcBef>
                <a:spcPts val="272"/>
              </a:spcBef>
              <a:buClr>
                <a:srgbClr val="000000"/>
              </a:buClr>
              <a:buFontTx/>
              <a:buChar char="–"/>
            </a:pPr>
            <a:r>
              <a:rPr lang="en-US" sz="1350">
                <a:latin typeface="Arial" charset="0"/>
                <a:cs typeface="Arial" charset="0"/>
                <a:sym typeface="Arial" charset="0"/>
              </a:rPr>
              <a:t>Multi-structured access and spanning several months and years</a:t>
            </a:r>
          </a:p>
          <a:p>
            <a:pPr marL="511969" lvl="1" indent="-164306">
              <a:spcBef>
                <a:spcPts val="272"/>
              </a:spcBef>
              <a:buClr>
                <a:srgbClr val="000000"/>
              </a:buClr>
              <a:buFontTx/>
              <a:buChar char="–"/>
            </a:pPr>
            <a:r>
              <a:rPr lang="en-US" sz="1350">
                <a:latin typeface="Arial" charset="0"/>
                <a:cs typeface="Arial" charset="0"/>
                <a:sym typeface="Arial" charset="0"/>
              </a:rPr>
              <a:t>Data archival</a:t>
            </a:r>
          </a:p>
          <a:p>
            <a:pPr marL="859631" lvl="2" indent="-173831">
              <a:spcBef>
                <a:spcPts val="244"/>
              </a:spcBef>
              <a:buClr>
                <a:srgbClr val="000000"/>
              </a:buClr>
              <a:buFontTx/>
              <a:buChar char="•"/>
            </a:pPr>
            <a:r>
              <a:rPr lang="en-US" sz="1200">
                <a:latin typeface="Arial" charset="0"/>
                <a:cs typeface="Arial" charset="0"/>
                <a:sym typeface="Arial" charset="0"/>
              </a:rPr>
              <a:t>Storage for data that has completed lifecycle</a:t>
            </a:r>
          </a:p>
          <a:p>
            <a:pPr marL="859631" lvl="2" indent="-173831">
              <a:spcBef>
                <a:spcPts val="244"/>
              </a:spcBef>
              <a:buClr>
                <a:srgbClr val="000000"/>
              </a:buClr>
              <a:buFontTx/>
              <a:buChar char="•"/>
            </a:pPr>
            <a:r>
              <a:rPr lang="en-US" sz="1200">
                <a:latin typeface="Arial" charset="0"/>
                <a:cs typeface="Arial" charset="0"/>
                <a:sym typeface="Arial" charset="0"/>
              </a:rPr>
              <a:t>Long term storage of infrequently used data</a:t>
            </a:r>
          </a:p>
          <a:p>
            <a:pPr marL="173831" indent="-173831">
              <a:spcBef>
                <a:spcPts val="329"/>
              </a:spcBef>
              <a:buClr>
                <a:srgbClr val="000000"/>
              </a:buClr>
              <a:buFontTx/>
              <a:buChar char="•"/>
            </a:pPr>
            <a:r>
              <a:rPr lang="en-US" sz="1650">
                <a:latin typeface="Arial" charset="0"/>
                <a:cs typeface="Arial" charset="0"/>
                <a:sym typeface="Arial" charset="0"/>
              </a:rPr>
              <a:t>Continue to analyze long-term history on cost efficient platform</a:t>
            </a:r>
          </a:p>
        </p:txBody>
      </p:sp>
    </p:spTree>
    <p:extLst>
      <p:ext uri="{BB962C8B-B14F-4D97-AF65-F5344CB8AC3E}">
        <p14:creationId xmlns:p14="http://schemas.microsoft.com/office/powerpoint/2010/main" val="12036476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4" name="Shape 214"/>
          <p:cNvSpPr txBox="1">
            <a:spLocks noGrp="1"/>
          </p:cNvSpPr>
          <p:nvPr>
            <p:ph type="body" idx="4294967295"/>
          </p:nvPr>
        </p:nvSpPr>
        <p:spPr>
          <a:xfrm>
            <a:off x="340519" y="2330054"/>
            <a:ext cx="7519988" cy="483394"/>
          </a:xfrm>
          <a:prstGeom prst="rect">
            <a:avLst/>
          </a:prstGeom>
        </p:spPr>
        <p:txBody>
          <a:bodyPr lIns="91406" tIns="45694" rIns="91406" bIns="45694">
            <a:noAutofit/>
          </a:bodyPr>
          <a:lstStyle/>
          <a:p>
            <a:pPr>
              <a:lnSpc>
                <a:spcPct val="75000"/>
              </a:lnSpc>
              <a:buSzPct val="25000"/>
              <a:defRPr/>
            </a:pPr>
            <a:r>
              <a:rPr lang="en-US" sz="3000" dirty="0" smtClean="0">
                <a:solidFill>
                  <a:schemeClr val="bg1"/>
                </a:solidFill>
              </a:rPr>
              <a:t>Teradata-Specific</a:t>
            </a:r>
          </a:p>
          <a:p>
            <a:pPr>
              <a:lnSpc>
                <a:spcPct val="75000"/>
              </a:lnSpc>
              <a:buSzPct val="25000"/>
              <a:defRPr/>
            </a:pPr>
            <a:r>
              <a:rPr lang="en-US" sz="3000" dirty="0" smtClean="0">
                <a:solidFill>
                  <a:schemeClr val="bg1"/>
                </a:solidFill>
              </a:rPr>
              <a:t>DWO </a:t>
            </a:r>
            <a:r>
              <a:rPr lang="en-US" sz="3000" dirty="0">
                <a:solidFill>
                  <a:schemeClr val="bg1"/>
                </a:solidFill>
              </a:rPr>
              <a:t>Considerations</a:t>
            </a:r>
          </a:p>
        </p:txBody>
      </p:sp>
    </p:spTree>
    <p:extLst>
      <p:ext uri="{BB962C8B-B14F-4D97-AF65-F5344CB8AC3E}">
        <p14:creationId xmlns:p14="http://schemas.microsoft.com/office/powerpoint/2010/main" val="787757765"/>
      </p:ext>
    </p:extLst>
  </p:cSld>
  <p:clrMapOvr>
    <a:masterClrMapping/>
  </p:clrMapOvr>
  <p:transition spd="med">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Tools &amp; Technologies for Teradata DWO</a:t>
            </a:r>
            <a:endParaRPr lang="en-US" dirty="0"/>
          </a:p>
        </p:txBody>
      </p:sp>
      <p:sp>
        <p:nvSpPr>
          <p:cNvPr id="3" name="Text Placeholder 2"/>
          <p:cNvSpPr>
            <a:spLocks noGrp="1"/>
          </p:cNvSpPr>
          <p:nvPr>
            <p:ph type="body" idx="1"/>
          </p:nvPr>
        </p:nvSpPr>
        <p:spPr>
          <a:xfrm>
            <a:off x="317986" y="898625"/>
            <a:ext cx="8227457" cy="3291263"/>
          </a:xfrm>
        </p:spPr>
        <p:txBody>
          <a:bodyPr>
            <a:spAutoFit/>
          </a:bodyPr>
          <a:lstStyle/>
          <a:p>
            <a:r>
              <a:rPr lang="en-US" dirty="0" smtClean="0"/>
              <a:t>Tools/technologies to assess costly queries &amp; workloads</a:t>
            </a:r>
          </a:p>
          <a:p>
            <a:pPr lvl="1"/>
            <a:r>
              <a:rPr lang="en-US" dirty="0" smtClean="0"/>
              <a:t>Database Query Log (DBQL), Performance Data Collection and Reporting (PDCR)</a:t>
            </a:r>
          </a:p>
          <a:p>
            <a:pPr lvl="2"/>
            <a:r>
              <a:rPr lang="en-US" dirty="0" smtClean="0"/>
              <a:t>Especially helpful for determining queries/workloads that consume the most CPU</a:t>
            </a:r>
          </a:p>
          <a:p>
            <a:pPr lvl="1"/>
            <a:r>
              <a:rPr lang="en-US" dirty="0" smtClean="0"/>
              <a:t>Query bands: can help assess the impact of various categories/types of queries (e.g., ETL/ELT workloads, BI tools)</a:t>
            </a:r>
          </a:p>
          <a:p>
            <a:r>
              <a:rPr lang="en-US" dirty="0" smtClean="0"/>
              <a:t>Tools to facilitate data transfer between Teradata and MapR</a:t>
            </a:r>
          </a:p>
          <a:p>
            <a:pPr lvl="1"/>
            <a:r>
              <a:rPr lang="en-US" dirty="0" err="1" smtClean="0"/>
              <a:t>FastExport</a:t>
            </a:r>
            <a:r>
              <a:rPr lang="en-US" dirty="0" smtClean="0"/>
              <a:t>, Teradata Parallel Transporter (TPT), BTEQ</a:t>
            </a:r>
          </a:p>
          <a:p>
            <a:pPr lvl="1"/>
            <a:r>
              <a:rPr lang="en-US" dirty="0" smtClean="0"/>
              <a:t>Teradata Connector for Hadoop (TDCH)</a:t>
            </a:r>
          </a:p>
          <a:p>
            <a:pPr lvl="1"/>
            <a:r>
              <a:rPr lang="en-US" dirty="0" smtClean="0"/>
              <a:t>JDBC/ODBC</a:t>
            </a:r>
          </a:p>
        </p:txBody>
      </p:sp>
    </p:spTree>
    <p:extLst>
      <p:ext uri="{BB962C8B-B14F-4D97-AF65-F5344CB8AC3E}">
        <p14:creationId xmlns:p14="http://schemas.microsoft.com/office/powerpoint/2010/main" val="15121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Important Considerations</a:t>
            </a:r>
            <a:endParaRPr lang="en-US" dirty="0"/>
          </a:p>
        </p:txBody>
      </p:sp>
      <p:sp>
        <p:nvSpPr>
          <p:cNvPr id="3" name="Text Placeholder 2"/>
          <p:cNvSpPr>
            <a:spLocks noGrp="1"/>
          </p:cNvSpPr>
          <p:nvPr>
            <p:ph type="body" idx="1"/>
          </p:nvPr>
        </p:nvSpPr>
        <p:spPr>
          <a:xfrm>
            <a:off x="317986" y="800100"/>
            <a:ext cx="8227457" cy="4035698"/>
          </a:xfrm>
        </p:spPr>
        <p:txBody>
          <a:bodyPr>
            <a:spAutoFit/>
          </a:bodyPr>
          <a:lstStyle/>
          <a:p>
            <a:r>
              <a:rPr lang="en-US" dirty="0" smtClean="0"/>
              <a:t>Teradata is built on a highly scalable, shared-nothing architecture, with a very robust query optimizer</a:t>
            </a:r>
          </a:p>
          <a:p>
            <a:pPr lvl="1"/>
            <a:r>
              <a:rPr lang="en-US" dirty="0" smtClean="0"/>
              <a:t>As a result, some analytical queries might be best left on Teradata</a:t>
            </a:r>
          </a:p>
          <a:p>
            <a:pPr lvl="2"/>
            <a:r>
              <a:rPr lang="en-US" dirty="0" smtClean="0"/>
              <a:t>Highly complex multi-table joins</a:t>
            </a:r>
          </a:p>
          <a:p>
            <a:pPr lvl="2"/>
            <a:r>
              <a:rPr lang="en-US" dirty="0" smtClean="0"/>
              <a:t>Low latency, tactical queries (&lt;100ms) with a large user population</a:t>
            </a:r>
          </a:p>
          <a:p>
            <a:pPr lvl="1"/>
            <a:r>
              <a:rPr lang="en-US" dirty="0" smtClean="0"/>
              <a:t>The tradeoff, of course, is the high cost of the underlying hardware</a:t>
            </a:r>
          </a:p>
          <a:p>
            <a:r>
              <a:rPr lang="en-US" dirty="0" smtClean="0"/>
              <a:t>Other workloads are probably better suited for MapR</a:t>
            </a:r>
          </a:p>
          <a:p>
            <a:pPr lvl="1"/>
            <a:r>
              <a:rPr lang="en-US" dirty="0" smtClean="0"/>
              <a:t>ETL/ELT (unless the embedded business logic is very complex)</a:t>
            </a:r>
          </a:p>
          <a:p>
            <a:pPr lvl="1"/>
            <a:r>
              <a:rPr lang="en-US" dirty="0" smtClean="0"/>
              <a:t>Real time operational analytics</a:t>
            </a:r>
          </a:p>
          <a:p>
            <a:pPr lvl="1"/>
            <a:r>
              <a:rPr lang="en-US" dirty="0" smtClean="0"/>
              <a:t>Unstructured data (“schema on read”)</a:t>
            </a:r>
          </a:p>
          <a:p>
            <a:r>
              <a:rPr lang="en-US" dirty="0" smtClean="0"/>
              <a:t>End-user retraining/acceptance may be the largest “hidden” cost</a:t>
            </a:r>
          </a:p>
          <a:p>
            <a:pPr lvl="1"/>
            <a:r>
              <a:rPr lang="en-US" dirty="0" smtClean="0"/>
              <a:t>Where possible, build solutions using tools they’re already familiar with</a:t>
            </a:r>
            <a:endParaRPr lang="en-US" dirty="0"/>
          </a:p>
        </p:txBody>
      </p:sp>
    </p:spTree>
    <p:extLst>
      <p:ext uri="{BB962C8B-B14F-4D97-AF65-F5344CB8AC3E}">
        <p14:creationId xmlns:p14="http://schemas.microsoft.com/office/powerpoint/2010/main" val="17919983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0273" y="1304693"/>
            <a:ext cx="5806020" cy="1359674"/>
          </a:xfrm>
        </p:spPr>
        <p:txBody>
          <a:bodyPr>
            <a:normAutofit/>
          </a:bodyPr>
          <a:lstStyle/>
          <a:p>
            <a:r>
              <a:rPr lang="en-US" dirty="0" smtClean="0"/>
              <a:t>Hands-on</a:t>
            </a:r>
          </a:p>
        </p:txBody>
      </p:sp>
    </p:spTree>
    <p:extLst>
      <p:ext uri="{BB962C8B-B14F-4D97-AF65-F5344CB8AC3E}">
        <p14:creationId xmlns:p14="http://schemas.microsoft.com/office/powerpoint/2010/main" val="180597267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0273" y="1304693"/>
            <a:ext cx="5806020" cy="1359674"/>
          </a:xfrm>
        </p:spPr>
        <p:txBody>
          <a:bodyPr>
            <a:normAutofit fontScale="85000" lnSpcReduction="20000"/>
          </a:bodyPr>
          <a:lstStyle/>
          <a:p>
            <a:r>
              <a:rPr lang="en-US" dirty="0" smtClean="0"/>
              <a:t>Hands-on</a:t>
            </a:r>
          </a:p>
          <a:p>
            <a:endParaRPr lang="en-US" dirty="0"/>
          </a:p>
          <a:p>
            <a:r>
              <a:rPr lang="en-US" dirty="0" smtClean="0"/>
              <a:t>Continue in 10 mins</a:t>
            </a:r>
          </a:p>
          <a:p>
            <a:r>
              <a:rPr lang="en-US" dirty="0" smtClean="0"/>
              <a:t>(Coffee break)</a:t>
            </a:r>
            <a:endParaRPr lang="en-US" dirty="0"/>
          </a:p>
        </p:txBody>
      </p:sp>
    </p:spTree>
    <p:extLst>
      <p:ext uri="{BB962C8B-B14F-4D97-AF65-F5344CB8AC3E}">
        <p14:creationId xmlns:p14="http://schemas.microsoft.com/office/powerpoint/2010/main" val="67334267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DB schema</a:t>
            </a:r>
            <a:endParaRPr lang="en-US" dirty="0"/>
          </a:p>
        </p:txBody>
      </p:sp>
      <p:pic>
        <p:nvPicPr>
          <p:cNvPr id="5" name="Picture 4"/>
          <p:cNvPicPr>
            <a:picLocks noChangeAspect="1"/>
          </p:cNvPicPr>
          <p:nvPr/>
        </p:nvPicPr>
        <p:blipFill>
          <a:blip r:embed="rId2"/>
          <a:stretch>
            <a:fillRect/>
          </a:stretch>
        </p:blipFill>
        <p:spPr>
          <a:xfrm>
            <a:off x="3184202" y="100362"/>
            <a:ext cx="4476685" cy="4599794"/>
          </a:xfrm>
          <a:prstGeom prst="rect">
            <a:avLst/>
          </a:prstGeom>
        </p:spPr>
      </p:pic>
      <p:sp>
        <p:nvSpPr>
          <p:cNvPr id="4" name="TextBox 3"/>
          <p:cNvSpPr txBox="1"/>
          <p:nvPr/>
        </p:nvSpPr>
        <p:spPr>
          <a:xfrm>
            <a:off x="316878" y="1245145"/>
            <a:ext cx="2425664" cy="1554272"/>
          </a:xfrm>
          <a:prstGeom prst="rect">
            <a:avLst/>
          </a:prstGeom>
          <a:noFill/>
        </p:spPr>
        <p:txBody>
          <a:bodyPr wrap="none" rtlCol="0">
            <a:spAutoFit/>
          </a:bodyPr>
          <a:lstStyle/>
          <a:p>
            <a:r>
              <a:rPr lang="en-US" dirty="0" smtClean="0">
                <a:solidFill>
                  <a:schemeClr val="tx2"/>
                </a:solidFill>
                <a:latin typeface="Arial"/>
                <a:cs typeface="Arial"/>
              </a:rPr>
              <a:t>Question:</a:t>
            </a:r>
          </a:p>
          <a:p>
            <a:endParaRPr lang="en-US" dirty="0" smtClean="0">
              <a:solidFill>
                <a:schemeClr val="tx2"/>
              </a:solidFill>
              <a:latin typeface="Arial"/>
              <a:cs typeface="Arial"/>
            </a:endParaRPr>
          </a:p>
          <a:p>
            <a:r>
              <a:rPr lang="en-US" dirty="0" smtClean="0">
                <a:solidFill>
                  <a:schemeClr val="tx2"/>
                </a:solidFill>
                <a:latin typeface="Arial"/>
                <a:cs typeface="Arial"/>
              </a:rPr>
              <a:t>What is the average </a:t>
            </a:r>
            <a:br>
              <a:rPr lang="en-US" dirty="0" smtClean="0">
                <a:solidFill>
                  <a:schemeClr val="tx2"/>
                </a:solidFill>
                <a:latin typeface="Arial"/>
                <a:cs typeface="Arial"/>
              </a:rPr>
            </a:br>
            <a:r>
              <a:rPr lang="en-US" dirty="0" smtClean="0">
                <a:solidFill>
                  <a:schemeClr val="tx2"/>
                </a:solidFill>
                <a:latin typeface="Arial"/>
                <a:cs typeface="Arial"/>
              </a:rPr>
              <a:t>salary</a:t>
            </a:r>
            <a:r>
              <a:rPr lang="en-US" dirty="0">
                <a:solidFill>
                  <a:schemeClr val="tx2"/>
                </a:solidFill>
                <a:latin typeface="Arial"/>
                <a:cs typeface="Arial"/>
              </a:rPr>
              <a:t> </a:t>
            </a:r>
            <a:r>
              <a:rPr lang="en-US" dirty="0" smtClean="0">
                <a:solidFill>
                  <a:schemeClr val="tx2"/>
                </a:solidFill>
                <a:latin typeface="Arial"/>
                <a:cs typeface="Arial"/>
              </a:rPr>
              <a:t>based on title </a:t>
            </a:r>
          </a:p>
          <a:p>
            <a:r>
              <a:rPr lang="en-US" dirty="0" smtClean="0">
                <a:solidFill>
                  <a:schemeClr val="tx2"/>
                </a:solidFill>
                <a:latin typeface="Arial"/>
                <a:cs typeface="Arial"/>
              </a:rPr>
              <a:t>and gender?</a:t>
            </a:r>
          </a:p>
        </p:txBody>
      </p:sp>
    </p:spTree>
    <p:extLst>
      <p:ext uri="{BB962C8B-B14F-4D97-AF65-F5344CB8AC3E}">
        <p14:creationId xmlns:p14="http://schemas.microsoft.com/office/powerpoint/2010/main" val="4488988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6482819" y="-185523"/>
            <a:ext cx="2857500" cy="2857500"/>
          </a:xfrm>
          <a:prstGeom prst="rect">
            <a:avLst/>
          </a:prstGeom>
        </p:spPr>
      </p:pic>
      <p:sp>
        <p:nvSpPr>
          <p:cNvPr id="2" name="Title 1"/>
          <p:cNvSpPr>
            <a:spLocks noGrp="1"/>
          </p:cNvSpPr>
          <p:nvPr>
            <p:ph type="title"/>
          </p:nvPr>
        </p:nvSpPr>
        <p:spPr/>
        <p:txBody>
          <a:bodyPr/>
          <a:lstStyle/>
          <a:p>
            <a:r>
              <a:rPr lang="en-US" dirty="0" smtClean="0"/>
              <a:t>Demo</a:t>
            </a:r>
            <a:endParaRPr lang="en-US" dirty="0"/>
          </a:p>
        </p:txBody>
      </p:sp>
      <p:pic>
        <p:nvPicPr>
          <p:cNvPr id="6" name="Picture 5"/>
          <p:cNvPicPr>
            <a:picLocks noChangeAspect="1"/>
          </p:cNvPicPr>
          <p:nvPr/>
        </p:nvPicPr>
        <p:blipFill>
          <a:blip r:embed="rId3"/>
          <a:stretch>
            <a:fillRect/>
          </a:stretch>
        </p:blipFill>
        <p:spPr>
          <a:xfrm>
            <a:off x="2829085" y="814488"/>
            <a:ext cx="2143695" cy="857478"/>
          </a:xfrm>
          <a:prstGeom prst="rect">
            <a:avLst/>
          </a:prstGeom>
        </p:spPr>
      </p:pic>
      <p:pic>
        <p:nvPicPr>
          <p:cNvPr id="8" name="Picture 7"/>
          <p:cNvPicPr>
            <a:picLocks noChangeAspect="1"/>
          </p:cNvPicPr>
          <p:nvPr/>
        </p:nvPicPr>
        <p:blipFill>
          <a:blip r:embed="rId4"/>
          <a:stretch>
            <a:fillRect/>
          </a:stretch>
        </p:blipFill>
        <p:spPr>
          <a:xfrm>
            <a:off x="270164" y="2541297"/>
            <a:ext cx="2130903" cy="757403"/>
          </a:xfrm>
          <a:prstGeom prst="rect">
            <a:avLst/>
          </a:prstGeom>
        </p:spPr>
      </p:pic>
      <p:pic>
        <p:nvPicPr>
          <p:cNvPr id="9" name="Picture 8"/>
          <p:cNvPicPr>
            <a:picLocks noChangeAspect="1"/>
          </p:cNvPicPr>
          <p:nvPr/>
        </p:nvPicPr>
        <p:blipFill>
          <a:blip r:embed="rId5"/>
          <a:stretch>
            <a:fillRect/>
          </a:stretch>
        </p:blipFill>
        <p:spPr>
          <a:xfrm>
            <a:off x="7099722" y="1732028"/>
            <a:ext cx="1446756" cy="1085067"/>
          </a:xfrm>
          <a:prstGeom prst="rect">
            <a:avLst/>
          </a:prstGeom>
        </p:spPr>
      </p:pic>
      <p:pic>
        <p:nvPicPr>
          <p:cNvPr id="10" name="Picture 9"/>
          <p:cNvPicPr>
            <a:picLocks noChangeAspect="1"/>
          </p:cNvPicPr>
          <p:nvPr/>
        </p:nvPicPr>
        <p:blipFill>
          <a:blip r:embed="rId6"/>
          <a:stretch>
            <a:fillRect/>
          </a:stretch>
        </p:blipFill>
        <p:spPr>
          <a:xfrm>
            <a:off x="2845214" y="2172941"/>
            <a:ext cx="2440716" cy="1288307"/>
          </a:xfrm>
          <a:prstGeom prst="rect">
            <a:avLst/>
          </a:prstGeom>
        </p:spPr>
      </p:pic>
      <p:pic>
        <p:nvPicPr>
          <p:cNvPr id="11" name="Picture 10"/>
          <p:cNvPicPr>
            <a:picLocks noChangeAspect="1"/>
          </p:cNvPicPr>
          <p:nvPr/>
        </p:nvPicPr>
        <p:blipFill>
          <a:blip r:embed="rId7"/>
          <a:stretch>
            <a:fillRect/>
          </a:stretch>
        </p:blipFill>
        <p:spPr>
          <a:xfrm>
            <a:off x="3137332" y="3554538"/>
            <a:ext cx="1835448" cy="976302"/>
          </a:xfrm>
          <a:prstGeom prst="rect">
            <a:avLst/>
          </a:prstGeom>
        </p:spPr>
      </p:pic>
      <p:pic>
        <p:nvPicPr>
          <p:cNvPr id="12" name="Picture 11"/>
          <p:cNvPicPr>
            <a:picLocks noChangeAspect="1"/>
          </p:cNvPicPr>
          <p:nvPr/>
        </p:nvPicPr>
        <p:blipFill>
          <a:blip r:embed="rId8"/>
          <a:stretch>
            <a:fillRect/>
          </a:stretch>
        </p:blipFill>
        <p:spPr>
          <a:xfrm>
            <a:off x="6299611" y="3497483"/>
            <a:ext cx="2844389" cy="1156418"/>
          </a:xfrm>
          <a:prstGeom prst="rect">
            <a:avLst/>
          </a:prstGeom>
        </p:spPr>
      </p:pic>
      <p:cxnSp>
        <p:nvCxnSpPr>
          <p:cNvPr id="14" name="Straight Arrow Connector 13"/>
          <p:cNvCxnSpPr/>
          <p:nvPr/>
        </p:nvCxnSpPr>
        <p:spPr bwMode="auto">
          <a:xfrm flipH="1">
            <a:off x="5160723" y="1243227"/>
            <a:ext cx="1189972" cy="0"/>
          </a:xfrm>
          <a:prstGeom prst="straightConnector1">
            <a:avLst/>
          </a:prstGeom>
          <a:ln w="38100">
            <a:headEnd/>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p:cNvCxnSpPr/>
          <p:nvPr/>
        </p:nvCxnSpPr>
        <p:spPr bwMode="auto">
          <a:xfrm flipH="1">
            <a:off x="1483644" y="1424763"/>
            <a:ext cx="1089436" cy="952701"/>
          </a:xfrm>
          <a:prstGeom prst="straightConnector1">
            <a:avLst/>
          </a:prstGeom>
          <a:ln w="38100">
            <a:headEnd/>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p:cNvCxnSpPr>
            <a:stCxn id="11" idx="1"/>
          </p:cNvCxnSpPr>
          <p:nvPr/>
        </p:nvCxnSpPr>
        <p:spPr bwMode="auto">
          <a:xfrm flipH="1" flipV="1">
            <a:off x="2289997" y="3554538"/>
            <a:ext cx="847335" cy="488151"/>
          </a:xfrm>
          <a:prstGeom prst="straightConnector1">
            <a:avLst/>
          </a:prstGeom>
          <a:ln w="38100">
            <a:headEnd/>
            <a:tailEnd type="triangle"/>
          </a:ln>
        </p:spPr>
        <p:style>
          <a:lnRef idx="1">
            <a:schemeClr val="accent2"/>
          </a:lnRef>
          <a:fillRef idx="0">
            <a:schemeClr val="accent2"/>
          </a:fillRef>
          <a:effectRef idx="0">
            <a:schemeClr val="accent2"/>
          </a:effectRef>
          <a:fontRef idx="minor">
            <a:schemeClr val="tx1"/>
          </a:fontRef>
        </p:style>
      </p:cxnSp>
      <p:cxnSp>
        <p:nvCxnSpPr>
          <p:cNvPr id="21" name="Straight Arrow Connector 20"/>
          <p:cNvCxnSpPr/>
          <p:nvPr/>
        </p:nvCxnSpPr>
        <p:spPr bwMode="auto">
          <a:xfrm flipH="1">
            <a:off x="2454422" y="2849040"/>
            <a:ext cx="374663" cy="1"/>
          </a:xfrm>
          <a:prstGeom prst="straightConnector1">
            <a:avLst/>
          </a:prstGeom>
          <a:ln w="38100">
            <a:headEnd/>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p:cNvCxnSpPr/>
          <p:nvPr/>
        </p:nvCxnSpPr>
        <p:spPr bwMode="auto">
          <a:xfrm flipH="1">
            <a:off x="5600511" y="2370355"/>
            <a:ext cx="1188026" cy="301623"/>
          </a:xfrm>
          <a:prstGeom prst="straightConnector1">
            <a:avLst/>
          </a:prstGeom>
          <a:ln w="38100">
            <a:headEnd/>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p:cNvCxnSpPr/>
          <p:nvPr/>
        </p:nvCxnSpPr>
        <p:spPr bwMode="auto">
          <a:xfrm flipH="1" flipV="1">
            <a:off x="5563347" y="3197450"/>
            <a:ext cx="787348" cy="693085"/>
          </a:xfrm>
          <a:prstGeom prst="straightConnector1">
            <a:avLst/>
          </a:prstGeom>
          <a:ln w="38100">
            <a:headEnd/>
            <a:tailEnd type="triangle"/>
          </a:ln>
        </p:spPr>
        <p:style>
          <a:lnRef idx="1">
            <a:schemeClr val="accent2"/>
          </a:lnRef>
          <a:fillRef idx="0">
            <a:schemeClr val="accent2"/>
          </a:fillRef>
          <a:effectRef idx="0">
            <a:schemeClr val="accent2"/>
          </a:effectRef>
          <a:fontRef idx="minor">
            <a:schemeClr val="tx1"/>
          </a:fontRef>
        </p:style>
      </p:cxnSp>
      <p:sp>
        <p:nvSpPr>
          <p:cNvPr id="29" name="TextBox 28"/>
          <p:cNvSpPr txBox="1"/>
          <p:nvPr/>
        </p:nvSpPr>
        <p:spPr>
          <a:xfrm>
            <a:off x="5228785" y="788131"/>
            <a:ext cx="1273105" cy="384721"/>
          </a:xfrm>
          <a:prstGeom prst="rect">
            <a:avLst/>
          </a:prstGeom>
          <a:noFill/>
        </p:spPr>
        <p:txBody>
          <a:bodyPr wrap="none" rtlCol="0">
            <a:spAutoFit/>
          </a:bodyPr>
          <a:lstStyle/>
          <a:p>
            <a:r>
              <a:rPr lang="en-US" smtClean="0">
                <a:solidFill>
                  <a:schemeClr val="tx2"/>
                </a:solidFill>
                <a:latin typeface="Arial"/>
                <a:cs typeface="Arial"/>
              </a:rPr>
              <a:t>Load data</a:t>
            </a:r>
            <a:endParaRPr lang="en-US" dirty="0" smtClean="0">
              <a:solidFill>
                <a:schemeClr val="tx2"/>
              </a:solidFill>
              <a:latin typeface="Arial"/>
              <a:cs typeface="Arial"/>
            </a:endParaRPr>
          </a:p>
        </p:txBody>
      </p:sp>
      <p:sp>
        <p:nvSpPr>
          <p:cNvPr id="30" name="TextBox 29"/>
          <p:cNvSpPr txBox="1"/>
          <p:nvPr/>
        </p:nvSpPr>
        <p:spPr>
          <a:xfrm>
            <a:off x="587864" y="1106495"/>
            <a:ext cx="1229824" cy="969496"/>
          </a:xfrm>
          <a:prstGeom prst="rect">
            <a:avLst/>
          </a:prstGeom>
          <a:noFill/>
        </p:spPr>
        <p:txBody>
          <a:bodyPr wrap="none" rtlCol="0">
            <a:spAutoFit/>
          </a:bodyPr>
          <a:lstStyle/>
          <a:p>
            <a:r>
              <a:rPr lang="en-US" dirty="0" smtClean="0">
                <a:solidFill>
                  <a:schemeClr val="tx2"/>
                </a:solidFill>
                <a:latin typeface="Arial"/>
                <a:cs typeface="Arial"/>
              </a:rPr>
              <a:t>Write as</a:t>
            </a:r>
          </a:p>
          <a:p>
            <a:r>
              <a:rPr lang="en-US" dirty="0" smtClean="0">
                <a:solidFill>
                  <a:schemeClr val="tx2"/>
                </a:solidFill>
                <a:latin typeface="Arial"/>
                <a:cs typeface="Arial"/>
              </a:rPr>
              <a:t>JSON to </a:t>
            </a:r>
            <a:br>
              <a:rPr lang="en-US" dirty="0" smtClean="0">
                <a:solidFill>
                  <a:schemeClr val="tx2"/>
                </a:solidFill>
                <a:latin typeface="Arial"/>
                <a:cs typeface="Arial"/>
              </a:rPr>
            </a:br>
            <a:r>
              <a:rPr lang="en-US" dirty="0" err="1" smtClean="0">
                <a:solidFill>
                  <a:schemeClr val="tx2"/>
                </a:solidFill>
                <a:latin typeface="Arial"/>
                <a:cs typeface="Arial"/>
              </a:rPr>
              <a:t>MapR</a:t>
            </a:r>
            <a:r>
              <a:rPr lang="en-US" dirty="0" smtClean="0">
                <a:solidFill>
                  <a:schemeClr val="tx2"/>
                </a:solidFill>
                <a:latin typeface="Arial"/>
                <a:cs typeface="Arial"/>
              </a:rPr>
              <a:t>-FS</a:t>
            </a:r>
          </a:p>
        </p:txBody>
      </p:sp>
      <p:sp>
        <p:nvSpPr>
          <p:cNvPr id="31" name="TextBox 30"/>
          <p:cNvSpPr txBox="1"/>
          <p:nvPr/>
        </p:nvSpPr>
        <p:spPr>
          <a:xfrm>
            <a:off x="5377587" y="1606989"/>
            <a:ext cx="2000095" cy="677108"/>
          </a:xfrm>
          <a:prstGeom prst="rect">
            <a:avLst/>
          </a:prstGeom>
          <a:noFill/>
        </p:spPr>
        <p:txBody>
          <a:bodyPr wrap="square" rtlCol="0">
            <a:spAutoFit/>
          </a:bodyPr>
          <a:lstStyle/>
          <a:p>
            <a:r>
              <a:rPr lang="en-US" smtClean="0">
                <a:solidFill>
                  <a:schemeClr val="tx2"/>
                </a:solidFill>
                <a:latin typeface="Arial"/>
                <a:cs typeface="Arial"/>
              </a:rPr>
              <a:t>JDBC with </a:t>
            </a:r>
            <a:r>
              <a:rPr lang="en-US" dirty="0" err="1" smtClean="0">
                <a:solidFill>
                  <a:schemeClr val="tx2"/>
                </a:solidFill>
                <a:latin typeface="Arial"/>
                <a:cs typeface="Arial"/>
              </a:rPr>
              <a:t>RazorSQL</a:t>
            </a:r>
            <a:endParaRPr lang="en-US" dirty="0" smtClean="0">
              <a:solidFill>
                <a:schemeClr val="tx2"/>
              </a:solidFill>
              <a:latin typeface="Arial"/>
              <a:cs typeface="Arial"/>
            </a:endParaRPr>
          </a:p>
        </p:txBody>
      </p:sp>
      <p:sp>
        <p:nvSpPr>
          <p:cNvPr id="33" name="TextBox 32"/>
          <p:cNvSpPr txBox="1"/>
          <p:nvPr/>
        </p:nvSpPr>
        <p:spPr>
          <a:xfrm>
            <a:off x="6377635" y="3362177"/>
            <a:ext cx="2311146" cy="384721"/>
          </a:xfrm>
          <a:prstGeom prst="rect">
            <a:avLst/>
          </a:prstGeom>
          <a:noFill/>
        </p:spPr>
        <p:txBody>
          <a:bodyPr wrap="none" rtlCol="0">
            <a:spAutoFit/>
          </a:bodyPr>
          <a:lstStyle/>
          <a:p>
            <a:r>
              <a:rPr lang="en-US" dirty="0" smtClean="0">
                <a:solidFill>
                  <a:schemeClr val="tx2"/>
                </a:solidFill>
                <a:latin typeface="Arial"/>
                <a:cs typeface="Arial"/>
              </a:rPr>
              <a:t>ODBC </a:t>
            </a:r>
            <a:r>
              <a:rPr lang="en-US" smtClean="0">
                <a:solidFill>
                  <a:schemeClr val="tx2"/>
                </a:solidFill>
                <a:latin typeface="Arial"/>
                <a:cs typeface="Arial"/>
              </a:rPr>
              <a:t>with Tableau</a:t>
            </a:r>
            <a:endParaRPr lang="en-US" dirty="0" smtClean="0">
              <a:solidFill>
                <a:schemeClr val="tx2"/>
              </a:solidFill>
              <a:latin typeface="Arial"/>
              <a:cs typeface="Arial"/>
            </a:endParaRPr>
          </a:p>
        </p:txBody>
      </p:sp>
    </p:spTree>
    <p:extLst>
      <p:ext uri="{BB962C8B-B14F-4D97-AF65-F5344CB8AC3E}">
        <p14:creationId xmlns:p14="http://schemas.microsoft.com/office/powerpoint/2010/main" val="5461775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fontScale="92500" lnSpcReduction="10000"/>
          </a:bodyPr>
          <a:lstStyle/>
          <a:p>
            <a:r>
              <a:rPr lang="en-US" dirty="0" smtClean="0"/>
              <a:t>Appendix</a:t>
            </a:r>
            <a:endParaRPr lang="en-US" dirty="0"/>
          </a:p>
        </p:txBody>
      </p:sp>
    </p:spTree>
    <p:extLst>
      <p:ext uri="{BB962C8B-B14F-4D97-AF65-F5344CB8AC3E}">
        <p14:creationId xmlns:p14="http://schemas.microsoft.com/office/powerpoint/2010/main" val="532651127"/>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ounded Rectangle 17"/>
          <p:cNvSpPr/>
          <p:nvPr/>
        </p:nvSpPr>
        <p:spPr bwMode="auto">
          <a:xfrm>
            <a:off x="129414" y="824243"/>
            <a:ext cx="2445398" cy="2326194"/>
          </a:xfrm>
          <a:prstGeom prst="roundRect">
            <a:avLst/>
          </a:prstGeom>
          <a:solidFill>
            <a:schemeClr val="accent3">
              <a:lumMod val="40000"/>
              <a:lumOff val="60000"/>
            </a:schemeClr>
          </a:solidFill>
          <a:ln w="9525" algn="ctr">
            <a:noFill/>
            <a:round/>
            <a:headEnd/>
            <a:tailEnd/>
          </a:ln>
        </p:spPr>
        <p:txBody>
          <a:bodyPr rtlCol="0" anchor="ctr"/>
          <a:lstStyle/>
          <a:p>
            <a:pPr algn="ctr" defTabSz="457120" eaLnBrk="0" hangingPunct="0"/>
            <a:endParaRPr lang="en-US" sz="1800" dirty="0">
              <a:solidFill>
                <a:srgbClr val="FFFFFF"/>
              </a:solidFill>
              <a:latin typeface="Arial"/>
            </a:endParaRPr>
          </a:p>
        </p:txBody>
      </p:sp>
      <p:sp>
        <p:nvSpPr>
          <p:cNvPr id="22" name="Rounded Rectangle 21"/>
          <p:cNvSpPr/>
          <p:nvPr/>
        </p:nvSpPr>
        <p:spPr bwMode="auto">
          <a:xfrm>
            <a:off x="1787155" y="824243"/>
            <a:ext cx="4359585" cy="2326194"/>
          </a:xfrm>
          <a:prstGeom prst="roundRect">
            <a:avLst/>
          </a:prstGeom>
          <a:solidFill>
            <a:schemeClr val="accent6"/>
          </a:solidFill>
          <a:ln w="9525" algn="ctr">
            <a:noFill/>
            <a:round/>
            <a:headEnd/>
            <a:tailEnd/>
          </a:ln>
        </p:spPr>
        <p:txBody>
          <a:bodyPr rtlCol="0" anchor="ctr"/>
          <a:lstStyle/>
          <a:p>
            <a:pPr algn="ctr" defTabSz="457120" eaLnBrk="0" hangingPunct="0"/>
            <a:endParaRPr lang="en-US" sz="1800" dirty="0">
              <a:solidFill>
                <a:srgbClr val="FFFFFF"/>
              </a:solidFill>
              <a:latin typeface="Arial"/>
            </a:endParaRPr>
          </a:p>
        </p:txBody>
      </p:sp>
      <p:sp>
        <p:nvSpPr>
          <p:cNvPr id="32" name="Document 31"/>
          <p:cNvSpPr/>
          <p:nvPr/>
        </p:nvSpPr>
        <p:spPr bwMode="auto">
          <a:xfrm>
            <a:off x="4114632" y="898625"/>
            <a:ext cx="1748186" cy="2169387"/>
          </a:xfrm>
          <a:prstGeom prst="flowChartDocument">
            <a:avLst/>
          </a:prstGeom>
          <a:solidFill>
            <a:schemeClr val="accent5">
              <a:lumMod val="50000"/>
            </a:schemeClr>
          </a:solidFill>
          <a:ln w="9525" algn="ctr">
            <a:noFill/>
            <a:round/>
            <a:headEnd/>
            <a:tailEnd/>
          </a:ln>
        </p:spPr>
        <p:txBody>
          <a:bodyPr rtlCol="0" anchor="ctr"/>
          <a:lstStyle/>
          <a:p>
            <a:pPr algn="ctr" defTabSz="457120" eaLnBrk="0" hangingPunct="0"/>
            <a:endParaRPr lang="en-US" sz="1800" dirty="0">
              <a:solidFill>
                <a:srgbClr val="FFFFFF"/>
              </a:solidFill>
              <a:latin typeface="Arial"/>
            </a:endParaRPr>
          </a:p>
        </p:txBody>
      </p:sp>
      <p:sp>
        <p:nvSpPr>
          <p:cNvPr id="2" name="Title 1"/>
          <p:cNvSpPr>
            <a:spLocks noGrp="1"/>
          </p:cNvSpPr>
          <p:nvPr>
            <p:ph type="title"/>
          </p:nvPr>
        </p:nvSpPr>
        <p:spPr/>
        <p:txBody>
          <a:bodyPr>
            <a:normAutofit/>
          </a:bodyPr>
          <a:lstStyle/>
          <a:p>
            <a:r>
              <a:rPr lang="en-US" dirty="0" smtClean="0"/>
              <a:t>Offload Cold Data to Hadoop</a:t>
            </a:r>
            <a:endParaRPr lang="en-US" dirty="0"/>
          </a:p>
        </p:txBody>
      </p:sp>
      <p:sp>
        <p:nvSpPr>
          <p:cNvPr id="23" name="Rounded Rectangle 22"/>
          <p:cNvSpPr/>
          <p:nvPr/>
        </p:nvSpPr>
        <p:spPr bwMode="auto">
          <a:xfrm>
            <a:off x="1787155" y="3296969"/>
            <a:ext cx="4359585" cy="1460562"/>
          </a:xfrm>
          <a:prstGeom prst="roundRect">
            <a:avLst/>
          </a:prstGeom>
          <a:solidFill>
            <a:schemeClr val="accent1"/>
          </a:solidFill>
          <a:ln w="9525" algn="ctr">
            <a:noFill/>
            <a:round/>
            <a:headEnd/>
            <a:tailEnd/>
          </a:ln>
        </p:spPr>
        <p:txBody>
          <a:bodyPr rtlCol="0" anchor="ctr"/>
          <a:lstStyle/>
          <a:p>
            <a:pPr algn="ctr" defTabSz="457120" eaLnBrk="0" hangingPunct="0"/>
            <a:endParaRPr lang="en-US" sz="1800" dirty="0">
              <a:solidFill>
                <a:srgbClr val="FFFFFF"/>
              </a:solidFill>
              <a:latin typeface="Arial"/>
            </a:endParaRPr>
          </a:p>
        </p:txBody>
      </p:sp>
      <p:sp>
        <p:nvSpPr>
          <p:cNvPr id="24" name="Multidocument 23"/>
          <p:cNvSpPr/>
          <p:nvPr/>
        </p:nvSpPr>
        <p:spPr bwMode="auto">
          <a:xfrm>
            <a:off x="3774613" y="1016565"/>
            <a:ext cx="1648583" cy="1849966"/>
          </a:xfrm>
          <a:prstGeom prst="flowChartMultidocument">
            <a:avLst/>
          </a:prstGeom>
          <a:solidFill>
            <a:schemeClr val="bg2"/>
          </a:solidFill>
          <a:ln w="9525" algn="ctr">
            <a:solidFill>
              <a:schemeClr val="bg1"/>
            </a:solidFill>
            <a:round/>
            <a:headEnd/>
            <a:tailEnd/>
          </a:ln>
        </p:spPr>
        <p:txBody>
          <a:bodyPr rtlCol="0" anchor="ctr"/>
          <a:lstStyle/>
          <a:p>
            <a:pPr algn="ctr" defTabSz="457120" eaLnBrk="0" hangingPunct="0"/>
            <a:r>
              <a:rPr lang="en-US" sz="1800" dirty="0">
                <a:solidFill>
                  <a:srgbClr val="FFFFFF"/>
                </a:solidFill>
                <a:latin typeface="Arial"/>
              </a:rPr>
              <a:t>Structured Data</a:t>
            </a:r>
          </a:p>
        </p:txBody>
      </p:sp>
      <p:sp>
        <p:nvSpPr>
          <p:cNvPr id="25" name="Pentagon 24"/>
          <p:cNvSpPr/>
          <p:nvPr/>
        </p:nvSpPr>
        <p:spPr bwMode="auto">
          <a:xfrm>
            <a:off x="1713885" y="1611851"/>
            <a:ext cx="1896729" cy="659394"/>
          </a:xfrm>
          <a:prstGeom prst="homePlate">
            <a:avLst/>
          </a:prstGeom>
          <a:solidFill>
            <a:schemeClr val="accent4"/>
          </a:solidFill>
          <a:ln w="9525" algn="ctr">
            <a:noFill/>
            <a:round/>
            <a:headEnd/>
            <a:tailEnd/>
          </a:ln>
        </p:spPr>
        <p:txBody>
          <a:bodyPr rtlCol="0" anchor="ctr"/>
          <a:lstStyle/>
          <a:p>
            <a:pPr algn="ctr" defTabSz="457120" eaLnBrk="0" hangingPunct="0"/>
            <a:r>
              <a:rPr lang="en-US" sz="1800" dirty="0">
                <a:solidFill>
                  <a:srgbClr val="FFFFFF"/>
                </a:solidFill>
                <a:latin typeface="Arial"/>
              </a:rPr>
              <a:t>ETL</a:t>
            </a:r>
          </a:p>
        </p:txBody>
      </p:sp>
      <p:sp>
        <p:nvSpPr>
          <p:cNvPr id="27" name="Snip and Round Single Corner Rectangle 26"/>
          <p:cNvSpPr/>
          <p:nvPr/>
        </p:nvSpPr>
        <p:spPr bwMode="auto">
          <a:xfrm>
            <a:off x="275097" y="1199730"/>
            <a:ext cx="1328882" cy="1584377"/>
          </a:xfrm>
          <a:prstGeom prst="snipRoundRect">
            <a:avLst/>
          </a:prstGeom>
          <a:solidFill>
            <a:schemeClr val="bg2"/>
          </a:solidFill>
          <a:ln w="9525" algn="ctr">
            <a:noFill/>
            <a:round/>
            <a:headEnd/>
            <a:tailEnd/>
          </a:ln>
        </p:spPr>
        <p:txBody>
          <a:bodyPr rtlCol="0" anchor="ctr"/>
          <a:lstStyle/>
          <a:p>
            <a:pPr algn="ctr" defTabSz="457120" eaLnBrk="0" hangingPunct="0"/>
            <a:r>
              <a:rPr lang="en-US" sz="1800" dirty="0">
                <a:solidFill>
                  <a:srgbClr val="FFFFFF"/>
                </a:solidFill>
                <a:latin typeface="Arial"/>
              </a:rPr>
              <a:t>Incoming Data</a:t>
            </a:r>
          </a:p>
        </p:txBody>
      </p:sp>
      <p:sp>
        <p:nvSpPr>
          <p:cNvPr id="29" name="TextBox 28"/>
          <p:cNvSpPr txBox="1"/>
          <p:nvPr/>
        </p:nvSpPr>
        <p:spPr>
          <a:xfrm>
            <a:off x="2135190" y="898625"/>
            <a:ext cx="1905029" cy="369332"/>
          </a:xfrm>
          <a:prstGeom prst="rect">
            <a:avLst/>
          </a:prstGeom>
          <a:noFill/>
        </p:spPr>
        <p:txBody>
          <a:bodyPr wrap="square" rtlCol="0">
            <a:spAutoFit/>
          </a:bodyPr>
          <a:lstStyle/>
          <a:p>
            <a:pPr defTabSz="457120"/>
            <a:r>
              <a:rPr lang="en-US" sz="1800" dirty="0">
                <a:solidFill>
                  <a:srgbClr val="FDC82F">
                    <a:lumMod val="50000"/>
                  </a:srgbClr>
                </a:solidFill>
                <a:latin typeface="Arial"/>
                <a:cs typeface="Arial"/>
              </a:rPr>
              <a:t>Data Warehouse</a:t>
            </a:r>
          </a:p>
        </p:txBody>
      </p:sp>
      <p:sp>
        <p:nvSpPr>
          <p:cNvPr id="30" name="TextBox 29"/>
          <p:cNvSpPr txBox="1"/>
          <p:nvPr/>
        </p:nvSpPr>
        <p:spPr>
          <a:xfrm>
            <a:off x="1981782" y="4392253"/>
            <a:ext cx="3505804" cy="369332"/>
          </a:xfrm>
          <a:prstGeom prst="rect">
            <a:avLst/>
          </a:prstGeom>
          <a:noFill/>
        </p:spPr>
        <p:txBody>
          <a:bodyPr wrap="square" rtlCol="0">
            <a:spAutoFit/>
          </a:bodyPr>
          <a:lstStyle/>
          <a:p>
            <a:pPr defTabSz="457120"/>
            <a:r>
              <a:rPr lang="en-US" sz="1800" dirty="0">
                <a:solidFill>
                  <a:prstClr val="white"/>
                </a:solidFill>
                <a:latin typeface="Arial"/>
                <a:cs typeface="Arial"/>
              </a:rPr>
              <a:t>MapR Data Platform</a:t>
            </a:r>
          </a:p>
        </p:txBody>
      </p:sp>
      <p:sp>
        <p:nvSpPr>
          <p:cNvPr id="16" name="Content Placeholder 2"/>
          <p:cNvSpPr>
            <a:spLocks noGrp="1"/>
          </p:cNvSpPr>
          <p:nvPr>
            <p:ph idx="1"/>
          </p:nvPr>
        </p:nvSpPr>
        <p:spPr>
          <a:xfrm>
            <a:off x="6302440" y="898625"/>
            <a:ext cx="2711002" cy="3695999"/>
          </a:xfrm>
        </p:spPr>
        <p:txBody>
          <a:bodyPr>
            <a:normAutofit/>
          </a:bodyPr>
          <a:lstStyle/>
          <a:p>
            <a:pPr>
              <a:buFont typeface="Wingdings" charset="2"/>
              <a:buChar char="§"/>
            </a:pPr>
            <a:r>
              <a:rPr lang="en-US" sz="1500" dirty="0"/>
              <a:t>Process:</a:t>
            </a:r>
          </a:p>
          <a:p>
            <a:pPr marL="614293" lvl="1" indent="-214313">
              <a:buFont typeface="Wingdings" charset="2"/>
              <a:buChar char="§"/>
            </a:pPr>
            <a:r>
              <a:rPr lang="en-US" sz="1500" dirty="0"/>
              <a:t>One-time Migration of Cold Data</a:t>
            </a:r>
          </a:p>
          <a:p>
            <a:pPr marL="614293" lvl="1" indent="-214313">
              <a:buFont typeface="Wingdings" charset="2"/>
              <a:buChar char="§"/>
            </a:pPr>
            <a:r>
              <a:rPr lang="en-US" sz="1500" dirty="0"/>
              <a:t>Demonstration of Data upload to DW</a:t>
            </a:r>
          </a:p>
          <a:p>
            <a:pPr marL="614293" lvl="1" indent="-214313">
              <a:buFont typeface="Wingdings" charset="2"/>
              <a:buChar char="§"/>
            </a:pPr>
            <a:endParaRPr lang="en-US" sz="1500" dirty="0"/>
          </a:p>
          <a:p>
            <a:pPr>
              <a:buFont typeface="Wingdings" charset="2"/>
              <a:buChar char="§"/>
            </a:pPr>
            <a:r>
              <a:rPr lang="en-US" sz="1500" dirty="0"/>
              <a:t>Data Access:</a:t>
            </a:r>
          </a:p>
          <a:p>
            <a:pPr marL="614293" lvl="1" indent="-214313">
              <a:buFont typeface="Wingdings" charset="2"/>
              <a:buChar char="§"/>
            </a:pPr>
            <a:r>
              <a:rPr lang="en-US" sz="1500" dirty="0"/>
              <a:t>ODBC</a:t>
            </a:r>
          </a:p>
          <a:p>
            <a:pPr marL="614293" lvl="1" indent="-214313">
              <a:buFont typeface="Wingdings" charset="2"/>
              <a:buChar char="§"/>
            </a:pPr>
            <a:r>
              <a:rPr lang="en-US" sz="1500" dirty="0"/>
              <a:t>Thrift</a:t>
            </a:r>
          </a:p>
          <a:p>
            <a:pPr marL="614293" lvl="1" indent="-214313">
              <a:buFont typeface="Wingdings" charset="2"/>
              <a:buChar char="§"/>
            </a:pPr>
            <a:r>
              <a:rPr lang="en-US" sz="1500" dirty="0"/>
              <a:t>Standard Connectors</a:t>
            </a:r>
          </a:p>
        </p:txBody>
      </p:sp>
      <p:sp>
        <p:nvSpPr>
          <p:cNvPr id="17" name="Multidocument 16"/>
          <p:cNvSpPr/>
          <p:nvPr/>
        </p:nvSpPr>
        <p:spPr bwMode="auto">
          <a:xfrm>
            <a:off x="4214235" y="3414261"/>
            <a:ext cx="1648583" cy="1164862"/>
          </a:xfrm>
          <a:prstGeom prst="flowChartMultidocument">
            <a:avLst/>
          </a:prstGeom>
          <a:solidFill>
            <a:schemeClr val="accent5"/>
          </a:solidFill>
          <a:ln w="9525" algn="ctr">
            <a:solidFill>
              <a:schemeClr val="bg1"/>
            </a:solidFill>
            <a:round/>
            <a:headEnd/>
            <a:tailEnd/>
          </a:ln>
        </p:spPr>
        <p:txBody>
          <a:bodyPr rtlCol="0" anchor="ctr"/>
          <a:lstStyle/>
          <a:p>
            <a:pPr algn="ctr" defTabSz="457120" eaLnBrk="0" hangingPunct="0"/>
            <a:r>
              <a:rPr lang="en-US" sz="1800" dirty="0">
                <a:solidFill>
                  <a:srgbClr val="FFFFFF"/>
                </a:solidFill>
                <a:latin typeface="Arial"/>
              </a:rPr>
              <a:t>Cold Data Offload</a:t>
            </a:r>
          </a:p>
        </p:txBody>
      </p:sp>
      <p:sp>
        <p:nvSpPr>
          <p:cNvPr id="33" name="Striped Right Arrow 32"/>
          <p:cNvSpPr/>
          <p:nvPr/>
        </p:nvSpPr>
        <p:spPr bwMode="auto">
          <a:xfrm rot="5400000">
            <a:off x="4841071" y="2774391"/>
            <a:ext cx="1456248" cy="587245"/>
          </a:xfrm>
          <a:prstGeom prst="stripedRightArrow">
            <a:avLst/>
          </a:prstGeom>
          <a:solidFill>
            <a:schemeClr val="accent4"/>
          </a:solidFill>
          <a:ln w="9525" algn="ctr">
            <a:noFill/>
            <a:round/>
            <a:headEnd/>
            <a:tailEnd/>
          </a:ln>
        </p:spPr>
        <p:txBody>
          <a:bodyPr rtlCol="0" anchor="ctr"/>
          <a:lstStyle/>
          <a:p>
            <a:pPr algn="ctr" defTabSz="457120" eaLnBrk="0" hangingPunct="0"/>
            <a:endParaRPr lang="en-US" sz="1800" dirty="0">
              <a:solidFill>
                <a:srgbClr val="FFFFFF"/>
              </a:solidFill>
              <a:latin typeface="Arial"/>
            </a:endParaRPr>
          </a:p>
        </p:txBody>
      </p:sp>
      <p:sp>
        <p:nvSpPr>
          <p:cNvPr id="19" name="TextBox 18"/>
          <p:cNvSpPr txBox="1"/>
          <p:nvPr/>
        </p:nvSpPr>
        <p:spPr>
          <a:xfrm>
            <a:off x="275096" y="853481"/>
            <a:ext cx="1512059" cy="369332"/>
          </a:xfrm>
          <a:prstGeom prst="rect">
            <a:avLst/>
          </a:prstGeom>
          <a:noFill/>
        </p:spPr>
        <p:txBody>
          <a:bodyPr wrap="square" rtlCol="0">
            <a:spAutoFit/>
          </a:bodyPr>
          <a:lstStyle/>
          <a:p>
            <a:pPr defTabSz="457120"/>
            <a:r>
              <a:rPr lang="en-US" sz="1800" dirty="0">
                <a:solidFill>
                  <a:srgbClr val="627D77"/>
                </a:solidFill>
                <a:latin typeface="Arial"/>
                <a:cs typeface="Arial"/>
              </a:rPr>
              <a:t>Log Archive</a:t>
            </a:r>
          </a:p>
        </p:txBody>
      </p:sp>
    </p:spTree>
    <p:extLst>
      <p:ext uri="{BB962C8B-B14F-4D97-AF65-F5344CB8AC3E}">
        <p14:creationId xmlns:p14="http://schemas.microsoft.com/office/powerpoint/2010/main" val="15556507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Forces of Adoption</a:t>
            </a:r>
            <a:endParaRPr lang="en-US" dirty="0"/>
          </a:p>
        </p:txBody>
      </p:sp>
      <p:sp>
        <p:nvSpPr>
          <p:cNvPr id="3" name="Text Placeholder 2"/>
          <p:cNvSpPr>
            <a:spLocks noGrp="1"/>
          </p:cNvSpPr>
          <p:nvPr>
            <p:ph type="body" idx="10"/>
          </p:nvPr>
        </p:nvSpPr>
        <p:spPr>
          <a:xfrm>
            <a:off x="480812" y="938152"/>
            <a:ext cx="8227457" cy="331847"/>
          </a:xfrm>
        </p:spPr>
        <p:txBody>
          <a:bodyPr/>
          <a:lstStyle/>
          <a:p>
            <a:r>
              <a:rPr lang="en-US" sz="1500" dirty="0"/>
              <a:t>MapR can significantly reduce cost compared to enterprise data warehouse, </a:t>
            </a:r>
            <a:r>
              <a:rPr lang="en-US" sz="1500" dirty="0" smtClean="0"/>
              <a:t>DBMS and </a:t>
            </a:r>
            <a:r>
              <a:rPr lang="en-US" sz="1500" dirty="0"/>
              <a:t>storage</a:t>
            </a:r>
          </a:p>
        </p:txBody>
      </p:sp>
      <p:sp>
        <p:nvSpPr>
          <p:cNvPr id="44" name="Rectangle 43"/>
          <p:cNvSpPr/>
          <p:nvPr/>
        </p:nvSpPr>
        <p:spPr>
          <a:xfrm>
            <a:off x="674471" y="4525120"/>
            <a:ext cx="5574200" cy="438582"/>
          </a:xfrm>
          <a:prstGeom prst="rect">
            <a:avLst/>
          </a:prstGeom>
        </p:spPr>
        <p:txBody>
          <a:bodyPr wrap="square">
            <a:spAutoFit/>
          </a:bodyPr>
          <a:lstStyle/>
          <a:p>
            <a:pPr marL="128588" indent="-128588">
              <a:buFont typeface="Arial" pitchFamily="34" charset="0"/>
              <a:buChar char="•"/>
            </a:pPr>
            <a:r>
              <a:rPr lang="en-US" sz="750" dirty="0">
                <a:solidFill>
                  <a:schemeClr val="accent4"/>
                </a:solidFill>
              </a:rPr>
              <a:t>Gartner IT Spending, Worldwide, 4Q14 Update  </a:t>
            </a:r>
          </a:p>
          <a:p>
            <a:pPr marL="128588" indent="-128588">
              <a:buFont typeface="Arial" pitchFamily="34" charset="0"/>
              <a:buChar char="•"/>
            </a:pPr>
            <a:r>
              <a:rPr lang="en-US" sz="750" dirty="0">
                <a:solidFill>
                  <a:srgbClr val="747678"/>
                </a:solidFill>
              </a:rPr>
              <a:t>IDC Digital Universe study, “Extracting Value from Chaos”</a:t>
            </a:r>
          </a:p>
          <a:p>
            <a:pPr marL="128588" indent="-128588">
              <a:buFont typeface="Arial" pitchFamily="34" charset="0"/>
              <a:buChar char="•"/>
            </a:pPr>
            <a:endParaRPr lang="en-US" sz="750" dirty="0">
              <a:solidFill>
                <a:srgbClr val="747678"/>
              </a:solidFill>
            </a:endParaRPr>
          </a:p>
        </p:txBody>
      </p:sp>
      <p:cxnSp>
        <p:nvCxnSpPr>
          <p:cNvPr id="74" name="Straight Connector 73"/>
          <p:cNvCxnSpPr/>
          <p:nvPr/>
        </p:nvCxnSpPr>
        <p:spPr>
          <a:xfrm flipV="1">
            <a:off x="4572000" y="1853884"/>
            <a:ext cx="0" cy="2939840"/>
          </a:xfrm>
          <a:prstGeom prst="line">
            <a:avLst/>
          </a:prstGeom>
          <a:ln w="22225" cap="rnd">
            <a:gradFill>
              <a:gsLst>
                <a:gs pos="0">
                  <a:schemeClr val="accent2">
                    <a:alpha val="0"/>
                  </a:schemeClr>
                </a:gs>
                <a:gs pos="50000">
                  <a:schemeClr val="accent2"/>
                </a:gs>
                <a:gs pos="82000">
                  <a:srgbClr val="A6BCC6"/>
                </a:gs>
                <a:gs pos="16000">
                  <a:srgbClr val="A6BCC6"/>
                </a:gs>
                <a:gs pos="100000">
                  <a:schemeClr val="accent2">
                    <a:alpha val="0"/>
                  </a:schemeClr>
                </a:gs>
              </a:gsLst>
              <a:lin ang="5400000" scaled="0"/>
            </a:gradFill>
            <a:prstDash val="sysDot"/>
          </a:ln>
        </p:spPr>
        <p:style>
          <a:lnRef idx="1">
            <a:schemeClr val="accent1"/>
          </a:lnRef>
          <a:fillRef idx="0">
            <a:schemeClr val="accent1"/>
          </a:fillRef>
          <a:effectRef idx="0">
            <a:schemeClr val="accent1"/>
          </a:effectRef>
          <a:fontRef idx="minor">
            <a:schemeClr val="tx1"/>
          </a:fontRef>
        </p:style>
      </p:cxnSp>
      <p:grpSp>
        <p:nvGrpSpPr>
          <p:cNvPr id="9" name="Group 84"/>
          <p:cNvGrpSpPr/>
          <p:nvPr/>
        </p:nvGrpSpPr>
        <p:grpSpPr>
          <a:xfrm>
            <a:off x="6136990" y="1668251"/>
            <a:ext cx="1264158" cy="99657"/>
            <a:chOff x="2422963" y="1962877"/>
            <a:chExt cx="1912408" cy="132876"/>
          </a:xfrm>
        </p:grpSpPr>
        <p:sp>
          <p:nvSpPr>
            <p:cNvPr id="86" name="Rectangle 85"/>
            <p:cNvSpPr/>
            <p:nvPr/>
          </p:nvSpPr>
          <p:spPr>
            <a:xfrm rot="5400000">
              <a:off x="3341260" y="1044580"/>
              <a:ext cx="75814" cy="1912408"/>
            </a:xfrm>
            <a:prstGeom prst="rect">
              <a:avLst/>
            </a:prstGeom>
            <a:solidFill>
              <a:schemeClr val="accent3">
                <a:lumMod val="75000"/>
              </a:schemeClr>
            </a:solidFill>
            <a:ln>
              <a:noFill/>
            </a:ln>
          </p:spPr>
          <p:txBody>
            <a:bodyPr vert="horz" wrap="square" lIns="68580" tIns="34290" rIns="68580" bIns="34290" numCol="1" anchor="ctr" anchorCtr="0" compatLnSpc="1">
              <a:prstTxWarp prst="textNoShape">
                <a:avLst/>
              </a:prstTxWarp>
            </a:bodyPr>
            <a:lstStyle/>
            <a:p>
              <a:pPr algn="ctr"/>
              <a:endParaRPr lang="en-US" sz="900" b="1" dirty="0">
                <a:solidFill>
                  <a:schemeClr val="bg1"/>
                </a:solidFill>
                <a:cs typeface="Arial" panose="020B0604020202020204" pitchFamily="34" charset="0"/>
              </a:endParaRPr>
            </a:p>
          </p:txBody>
        </p:sp>
        <p:sp>
          <p:nvSpPr>
            <p:cNvPr id="87" name="Isosceles Triangle 86"/>
            <p:cNvSpPr/>
            <p:nvPr/>
          </p:nvSpPr>
          <p:spPr>
            <a:xfrm rot="10800000">
              <a:off x="3272872" y="2000784"/>
              <a:ext cx="221589" cy="94969"/>
            </a:xfrm>
            <a:prstGeom prst="triangle">
              <a:avLst/>
            </a:prstGeom>
            <a:solidFill>
              <a:schemeClr val="accent3">
                <a:lumMod val="75000"/>
              </a:schemeClr>
            </a:solidFill>
            <a:ln>
              <a:noFill/>
            </a:ln>
          </p:spPr>
          <p:txBody>
            <a:bodyPr vert="horz" wrap="square" lIns="68580" tIns="34290" rIns="68580" bIns="34290" numCol="1" anchor="ctr" anchorCtr="0" compatLnSpc="1">
              <a:prstTxWarp prst="textNoShape">
                <a:avLst/>
              </a:prstTxWarp>
            </a:bodyPr>
            <a:lstStyle/>
            <a:p>
              <a:pPr algn="ctr"/>
              <a:endParaRPr lang="en-US" sz="900" b="1" dirty="0">
                <a:solidFill>
                  <a:schemeClr val="bg1"/>
                </a:solidFill>
                <a:cs typeface="Arial" panose="020B0604020202020204" pitchFamily="34" charset="0"/>
              </a:endParaRPr>
            </a:p>
          </p:txBody>
        </p:sp>
      </p:grpSp>
      <p:sp>
        <p:nvSpPr>
          <p:cNvPr id="96" name="Round Single Corner Rectangle 95"/>
          <p:cNvSpPr/>
          <p:nvPr/>
        </p:nvSpPr>
        <p:spPr>
          <a:xfrm>
            <a:off x="6136991" y="1364684"/>
            <a:ext cx="1264156" cy="317573"/>
          </a:xfrm>
          <a:prstGeom prst="round1Rect">
            <a:avLst>
              <a:gd name="adj" fmla="val 0"/>
            </a:avLst>
          </a:prstGeom>
          <a:solidFill>
            <a:srgbClr val="688096"/>
          </a:solidFill>
          <a:ln>
            <a:noFill/>
          </a:ln>
        </p:spPr>
        <p:txBody>
          <a:bodyPr vert="horz" wrap="square" lIns="68580" tIns="68580" rIns="68580" bIns="0" numCol="1" anchor="ctr" anchorCtr="0" compatLnSpc="1">
            <a:prstTxWarp prst="textNoShape">
              <a:avLst/>
            </a:prstTxWarp>
          </a:bodyPr>
          <a:lstStyle/>
          <a:p>
            <a:pPr algn="ctr">
              <a:lnSpc>
                <a:spcPct val="85000"/>
              </a:lnSpc>
            </a:pPr>
            <a:r>
              <a:rPr lang="en-US" sz="900" b="1" dirty="0">
                <a:solidFill>
                  <a:schemeClr val="bg1"/>
                </a:solidFill>
                <a:cs typeface="Arial" panose="020B0604020202020204" pitchFamily="34" charset="0"/>
              </a:rPr>
              <a:t>$ PER TERABYTE</a:t>
            </a:r>
          </a:p>
        </p:txBody>
      </p:sp>
      <p:graphicFrame>
        <p:nvGraphicFramePr>
          <p:cNvPr id="45" name="TY.RC_PR.d51f_SL.6fefb194_IT.e27ee3e23001_DPH.c5fd0a2a_TH.5639aed25f2f_DPS.1_TS.3"/>
          <p:cNvGraphicFramePr/>
          <p:nvPr>
            <p:extLst>
              <p:ext uri="{D42A27DB-BD31-4B8C-83A1-F6EECF244321}">
                <p14:modId xmlns:p14="http://schemas.microsoft.com/office/powerpoint/2010/main" val="1355444850"/>
              </p:ext>
            </p:extLst>
          </p:nvPr>
        </p:nvGraphicFramePr>
        <p:xfrm>
          <a:off x="4717746" y="2158238"/>
          <a:ext cx="4232952" cy="2569029"/>
        </p:xfrm>
        <a:graphic>
          <a:graphicData uri="http://schemas.openxmlformats.org/drawingml/2006/chart">
            <c:chart xmlns:c="http://schemas.openxmlformats.org/drawingml/2006/chart" xmlns:r="http://schemas.openxmlformats.org/officeDocument/2006/relationships" r:id="rId3"/>
          </a:graphicData>
        </a:graphic>
      </p:graphicFrame>
      <p:sp>
        <p:nvSpPr>
          <p:cNvPr id="53" name="Rectangle 52"/>
          <p:cNvSpPr/>
          <p:nvPr/>
        </p:nvSpPr>
        <p:spPr>
          <a:xfrm>
            <a:off x="5107823" y="4233128"/>
            <a:ext cx="1102617" cy="225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200" spc="-60" dirty="0">
                <a:solidFill>
                  <a:schemeClr val="tx1">
                    <a:lumMod val="65000"/>
                    <a:lumOff val="35000"/>
                  </a:schemeClr>
                </a:solidFill>
              </a:rPr>
              <a:t>ENTERPRISE STORAGE</a:t>
            </a:r>
          </a:p>
        </p:txBody>
      </p:sp>
      <p:sp>
        <p:nvSpPr>
          <p:cNvPr id="75" name="Rectangle 74"/>
          <p:cNvSpPr/>
          <p:nvPr/>
        </p:nvSpPr>
        <p:spPr>
          <a:xfrm>
            <a:off x="6270487" y="4233128"/>
            <a:ext cx="1102617" cy="225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sz="1200" spc="-60" dirty="0">
                <a:solidFill>
                  <a:schemeClr val="tx1">
                    <a:lumMod val="65000"/>
                    <a:lumOff val="35000"/>
                  </a:schemeClr>
                </a:solidFill>
              </a:rPr>
              <a:t>DATABASE WAREHOUSE</a:t>
            </a:r>
          </a:p>
        </p:txBody>
      </p:sp>
      <p:grpSp>
        <p:nvGrpSpPr>
          <p:cNvPr id="4" name="Group 75"/>
          <p:cNvGrpSpPr/>
          <p:nvPr/>
        </p:nvGrpSpPr>
        <p:grpSpPr>
          <a:xfrm>
            <a:off x="5410024" y="4099986"/>
            <a:ext cx="498217" cy="68576"/>
            <a:chOff x="7211777" y="5324300"/>
            <a:chExt cx="664289" cy="91435"/>
          </a:xfrm>
          <a:solidFill>
            <a:schemeClr val="accent2"/>
          </a:solidFill>
        </p:grpSpPr>
        <p:sp>
          <p:nvSpPr>
            <p:cNvPr id="77" name="Rectangle 76"/>
            <p:cNvSpPr/>
            <p:nvPr/>
          </p:nvSpPr>
          <p:spPr>
            <a:xfrm rot="5400000">
              <a:off x="7521062" y="5015015"/>
              <a:ext cx="45719" cy="6642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b="1" dirty="0"/>
            </a:p>
          </p:txBody>
        </p:sp>
        <p:sp>
          <p:nvSpPr>
            <p:cNvPr id="78" name="Isosceles Triangle 77"/>
            <p:cNvSpPr/>
            <p:nvPr/>
          </p:nvSpPr>
          <p:spPr>
            <a:xfrm rot="10800000">
              <a:off x="7506408" y="5370016"/>
              <a:ext cx="75025"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b="1" dirty="0"/>
            </a:p>
          </p:txBody>
        </p:sp>
      </p:grpSp>
      <p:grpSp>
        <p:nvGrpSpPr>
          <p:cNvPr id="5" name="Group 78"/>
          <p:cNvGrpSpPr/>
          <p:nvPr/>
        </p:nvGrpSpPr>
        <p:grpSpPr>
          <a:xfrm>
            <a:off x="6572689" y="4099986"/>
            <a:ext cx="498217" cy="68576"/>
            <a:chOff x="7211777" y="5324300"/>
            <a:chExt cx="664289" cy="91435"/>
          </a:xfrm>
          <a:solidFill>
            <a:schemeClr val="accent2"/>
          </a:solidFill>
        </p:grpSpPr>
        <p:sp>
          <p:nvSpPr>
            <p:cNvPr id="80" name="Rectangle 79"/>
            <p:cNvSpPr/>
            <p:nvPr/>
          </p:nvSpPr>
          <p:spPr>
            <a:xfrm rot="5400000">
              <a:off x="7521062" y="5015015"/>
              <a:ext cx="45719" cy="6642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b="1" dirty="0"/>
            </a:p>
          </p:txBody>
        </p:sp>
        <p:sp>
          <p:nvSpPr>
            <p:cNvPr id="81" name="Isosceles Triangle 80"/>
            <p:cNvSpPr/>
            <p:nvPr/>
          </p:nvSpPr>
          <p:spPr>
            <a:xfrm rot="10800000">
              <a:off x="7506408" y="5370016"/>
              <a:ext cx="75025"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b="1" dirty="0"/>
            </a:p>
          </p:txBody>
        </p:sp>
      </p:grpSp>
      <p:grpSp>
        <p:nvGrpSpPr>
          <p:cNvPr id="8" name="Group 81"/>
          <p:cNvGrpSpPr/>
          <p:nvPr/>
        </p:nvGrpSpPr>
        <p:grpSpPr>
          <a:xfrm>
            <a:off x="7744928" y="4099986"/>
            <a:ext cx="498217" cy="68576"/>
            <a:chOff x="7211777" y="5324300"/>
            <a:chExt cx="664289" cy="91435"/>
          </a:xfrm>
          <a:solidFill>
            <a:srgbClr val="B00B2B"/>
          </a:solidFill>
        </p:grpSpPr>
        <p:sp>
          <p:nvSpPr>
            <p:cNvPr id="83" name="Rectangle 82"/>
            <p:cNvSpPr/>
            <p:nvPr/>
          </p:nvSpPr>
          <p:spPr>
            <a:xfrm rot="5400000">
              <a:off x="7521062" y="5015015"/>
              <a:ext cx="45719" cy="6642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b="1" dirty="0"/>
            </a:p>
          </p:txBody>
        </p:sp>
        <p:sp>
          <p:nvSpPr>
            <p:cNvPr id="84" name="Isosceles Triangle 83"/>
            <p:cNvSpPr/>
            <p:nvPr/>
          </p:nvSpPr>
          <p:spPr>
            <a:xfrm rot="10800000">
              <a:off x="7506408" y="5370016"/>
              <a:ext cx="75025" cy="4571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b="1" dirty="0"/>
            </a:p>
          </p:txBody>
        </p:sp>
      </p:grpSp>
      <p:pic>
        <p:nvPicPr>
          <p:cNvPr id="89" name="Picture 88" descr="MapR006_DphIV_app_ppt_logotype_rgbRED_noBox.ep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4838" y="4255375"/>
            <a:ext cx="623888" cy="159407"/>
          </a:xfrm>
          <a:prstGeom prst="rect">
            <a:avLst/>
          </a:prstGeom>
        </p:spPr>
      </p:pic>
      <p:sp>
        <p:nvSpPr>
          <p:cNvPr id="97" name="Rectangle 96"/>
          <p:cNvSpPr/>
          <p:nvPr/>
        </p:nvSpPr>
        <p:spPr>
          <a:xfrm rot="5400000">
            <a:off x="7961867" y="3696675"/>
            <a:ext cx="48005" cy="505075"/>
          </a:xfrm>
          <a:prstGeom prst="rect">
            <a:avLst/>
          </a:prstGeom>
          <a:solidFill>
            <a:srgbClr val="B00B2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b="1" dirty="0"/>
          </a:p>
        </p:txBody>
      </p:sp>
      <p:pic>
        <p:nvPicPr>
          <p:cNvPr id="88" name="Picture 3"/>
          <p:cNvPicPr>
            <a:picLocks noChangeAspect="1" noChangeArrowheads="1"/>
          </p:cNvPicPr>
          <p:nvPr/>
        </p:nvPicPr>
        <p:blipFill rotWithShape="1">
          <a:blip r:embed="rId5">
            <a:biLevel thresh="25000"/>
            <a:extLst>
              <a:ext uri="{BEBA8EAE-BF5A-486C-A8C5-ECC9F3942E4B}">
                <a14:imgProps xmlns:a14="http://schemas.microsoft.com/office/drawing/2010/main">
                  <a14:imgLayer r:embed="rId6">
                    <a14:imgEffect>
                      <a14:brightnessContrast bright="-100000" contrast="-57000"/>
                    </a14:imgEffect>
                  </a14:imgLayer>
                </a14:imgProps>
              </a:ext>
              <a:ext uri="{28A0092B-C50C-407E-A947-70E740481C1C}">
                <a14:useLocalDpi xmlns:a14="http://schemas.microsoft.com/office/drawing/2010/main" val="0"/>
              </a:ext>
            </a:extLst>
          </a:blip>
          <a:srcRect l="14893" t="84611" r="14893"/>
          <a:stretch/>
        </p:blipFill>
        <p:spPr bwMode="auto">
          <a:xfrm>
            <a:off x="1641" y="1734476"/>
            <a:ext cx="9140722" cy="12114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6" name="Rectangle 45"/>
          <p:cNvSpPr/>
          <p:nvPr/>
        </p:nvSpPr>
        <p:spPr>
          <a:xfrm rot="5400000">
            <a:off x="1408791" y="1064603"/>
            <a:ext cx="56861" cy="1264158"/>
          </a:xfrm>
          <a:prstGeom prst="rect">
            <a:avLst/>
          </a:prstGeom>
          <a:solidFill>
            <a:schemeClr val="accent3">
              <a:lumMod val="75000"/>
            </a:schemeClr>
          </a:solidFill>
          <a:ln>
            <a:noFill/>
          </a:ln>
        </p:spPr>
        <p:txBody>
          <a:bodyPr vert="horz" wrap="square" lIns="68580" tIns="34290" rIns="68580" bIns="34290" numCol="1" anchor="ctr" anchorCtr="0" compatLnSpc="1">
            <a:prstTxWarp prst="textNoShape">
              <a:avLst/>
            </a:prstTxWarp>
          </a:bodyPr>
          <a:lstStyle/>
          <a:p>
            <a:pPr algn="ctr"/>
            <a:endParaRPr lang="en-US" sz="900" b="1" dirty="0">
              <a:solidFill>
                <a:schemeClr val="bg1"/>
              </a:solidFill>
              <a:cs typeface="Arial" panose="020B0604020202020204" pitchFamily="34" charset="0"/>
            </a:endParaRPr>
          </a:p>
        </p:txBody>
      </p:sp>
      <p:sp>
        <p:nvSpPr>
          <p:cNvPr id="47" name="Isosceles Triangle 46"/>
          <p:cNvSpPr/>
          <p:nvPr/>
        </p:nvSpPr>
        <p:spPr>
          <a:xfrm rot="10800000">
            <a:off x="1366957" y="1668252"/>
            <a:ext cx="146477" cy="71227"/>
          </a:xfrm>
          <a:prstGeom prst="triangle">
            <a:avLst/>
          </a:prstGeom>
          <a:solidFill>
            <a:schemeClr val="accent3">
              <a:lumMod val="75000"/>
            </a:schemeClr>
          </a:solidFill>
          <a:ln>
            <a:noFill/>
          </a:ln>
        </p:spPr>
        <p:txBody>
          <a:bodyPr vert="horz" wrap="square" lIns="68580" tIns="34290" rIns="68580" bIns="34290" numCol="1" anchor="ctr" anchorCtr="0" compatLnSpc="1">
            <a:prstTxWarp prst="textNoShape">
              <a:avLst/>
            </a:prstTxWarp>
          </a:bodyPr>
          <a:lstStyle/>
          <a:p>
            <a:pPr algn="ctr"/>
            <a:endParaRPr lang="en-US" sz="900" b="1" dirty="0">
              <a:solidFill>
                <a:schemeClr val="bg1"/>
              </a:solidFill>
              <a:cs typeface="Arial" panose="020B0604020202020204" pitchFamily="34" charset="0"/>
            </a:endParaRPr>
          </a:p>
        </p:txBody>
      </p:sp>
      <p:sp>
        <p:nvSpPr>
          <p:cNvPr id="55" name="Rectangle 54"/>
          <p:cNvSpPr/>
          <p:nvPr/>
        </p:nvSpPr>
        <p:spPr>
          <a:xfrm rot="5400000">
            <a:off x="2902080" y="1064606"/>
            <a:ext cx="56861" cy="1264152"/>
          </a:xfrm>
          <a:prstGeom prst="rect">
            <a:avLst/>
          </a:prstGeom>
          <a:solidFill>
            <a:srgbClr val="688096"/>
          </a:solidFill>
          <a:ln>
            <a:noFill/>
          </a:ln>
        </p:spPr>
        <p:txBody>
          <a:bodyPr vert="horz" wrap="square" lIns="68580" tIns="34290" rIns="68580" bIns="34290" numCol="1" anchor="ctr" anchorCtr="0" compatLnSpc="1">
            <a:prstTxWarp prst="textNoShape">
              <a:avLst/>
            </a:prstTxWarp>
          </a:bodyPr>
          <a:lstStyle/>
          <a:p>
            <a:pPr algn="ctr"/>
            <a:endParaRPr lang="en-US" sz="900" b="1" dirty="0">
              <a:solidFill>
                <a:schemeClr val="bg1"/>
              </a:solidFill>
              <a:cs typeface="Arial" panose="020B0604020202020204" pitchFamily="34" charset="0"/>
            </a:endParaRPr>
          </a:p>
        </p:txBody>
      </p:sp>
      <p:sp>
        <p:nvSpPr>
          <p:cNvPr id="56" name="Isosceles Triangle 55"/>
          <p:cNvSpPr/>
          <p:nvPr/>
        </p:nvSpPr>
        <p:spPr>
          <a:xfrm rot="10800000">
            <a:off x="2860247" y="1668252"/>
            <a:ext cx="146477" cy="71227"/>
          </a:xfrm>
          <a:prstGeom prst="triangle">
            <a:avLst/>
          </a:prstGeom>
          <a:solidFill>
            <a:srgbClr val="688096"/>
          </a:solidFill>
          <a:ln>
            <a:noFill/>
          </a:ln>
        </p:spPr>
        <p:txBody>
          <a:bodyPr vert="horz" wrap="square" lIns="68580" tIns="34290" rIns="68580" bIns="34290" numCol="1" anchor="ctr" anchorCtr="0" compatLnSpc="1">
            <a:prstTxWarp prst="textNoShape">
              <a:avLst/>
            </a:prstTxWarp>
          </a:bodyPr>
          <a:lstStyle/>
          <a:p>
            <a:pPr algn="ctr"/>
            <a:endParaRPr lang="en-US" sz="900" b="1" dirty="0">
              <a:solidFill>
                <a:schemeClr val="bg1"/>
              </a:solidFill>
              <a:cs typeface="Arial" panose="020B0604020202020204" pitchFamily="34" charset="0"/>
            </a:endParaRPr>
          </a:p>
        </p:txBody>
      </p:sp>
      <p:sp>
        <p:nvSpPr>
          <p:cNvPr id="57" name="Round Single Corner Rectangle 56"/>
          <p:cNvSpPr/>
          <p:nvPr/>
        </p:nvSpPr>
        <p:spPr>
          <a:xfrm>
            <a:off x="799600" y="1364684"/>
            <a:ext cx="1264156" cy="317573"/>
          </a:xfrm>
          <a:prstGeom prst="round1Rect">
            <a:avLst>
              <a:gd name="adj" fmla="val 0"/>
            </a:avLst>
          </a:prstGeom>
          <a:solidFill>
            <a:srgbClr val="688096"/>
          </a:solidFill>
          <a:ln>
            <a:noFill/>
          </a:ln>
        </p:spPr>
        <p:txBody>
          <a:bodyPr vert="horz" wrap="square" lIns="68580" tIns="68580" rIns="68580" bIns="0" numCol="1" anchor="ctr" anchorCtr="0" compatLnSpc="1">
            <a:prstTxWarp prst="textNoShape">
              <a:avLst/>
            </a:prstTxWarp>
          </a:bodyPr>
          <a:lstStyle/>
          <a:p>
            <a:pPr algn="ctr">
              <a:lnSpc>
                <a:spcPct val="85000"/>
              </a:lnSpc>
            </a:pPr>
            <a:r>
              <a:rPr lang="en-US" sz="900" b="1" dirty="0">
                <a:solidFill>
                  <a:schemeClr val="bg1"/>
                </a:solidFill>
                <a:cs typeface="Arial" panose="020B0604020202020204" pitchFamily="34" charset="0"/>
              </a:rPr>
              <a:t>IT BUDGETS GROWING AT 2.4%</a:t>
            </a:r>
          </a:p>
        </p:txBody>
      </p:sp>
      <p:grpSp>
        <p:nvGrpSpPr>
          <p:cNvPr id="10" name="Group 89"/>
          <p:cNvGrpSpPr/>
          <p:nvPr/>
        </p:nvGrpSpPr>
        <p:grpSpPr>
          <a:xfrm>
            <a:off x="2298429" y="1668251"/>
            <a:ext cx="1264158" cy="99657"/>
            <a:chOff x="3068105" y="2283228"/>
            <a:chExt cx="1685544" cy="132876"/>
          </a:xfrm>
        </p:grpSpPr>
        <p:sp>
          <p:nvSpPr>
            <p:cNvPr id="91" name="Rectangle 90"/>
            <p:cNvSpPr/>
            <p:nvPr/>
          </p:nvSpPr>
          <p:spPr>
            <a:xfrm rot="5400000">
              <a:off x="3872970" y="1478363"/>
              <a:ext cx="75814" cy="1685544"/>
            </a:xfrm>
            <a:prstGeom prst="rect">
              <a:avLst/>
            </a:prstGeom>
            <a:solidFill>
              <a:schemeClr val="accent3">
                <a:lumMod val="75000"/>
              </a:schemeClr>
            </a:solidFill>
            <a:ln>
              <a:noFill/>
            </a:ln>
          </p:spPr>
          <p:txBody>
            <a:bodyPr vert="horz" wrap="square" lIns="68580" tIns="34290" rIns="68580" bIns="34290" numCol="1" anchor="ctr" anchorCtr="0" compatLnSpc="1">
              <a:prstTxWarp prst="textNoShape">
                <a:avLst/>
              </a:prstTxWarp>
            </a:bodyPr>
            <a:lstStyle/>
            <a:p>
              <a:pPr algn="ctr"/>
              <a:endParaRPr lang="en-US" sz="900" b="1" dirty="0">
                <a:solidFill>
                  <a:schemeClr val="bg1"/>
                </a:solidFill>
                <a:cs typeface="Arial" panose="020B0604020202020204" pitchFamily="34" charset="0"/>
              </a:endParaRPr>
            </a:p>
          </p:txBody>
        </p:sp>
        <p:sp>
          <p:nvSpPr>
            <p:cNvPr id="92" name="Isosceles Triangle 91"/>
            <p:cNvSpPr/>
            <p:nvPr/>
          </p:nvSpPr>
          <p:spPr>
            <a:xfrm rot="10800000">
              <a:off x="3817192" y="2321135"/>
              <a:ext cx="195302" cy="94969"/>
            </a:xfrm>
            <a:prstGeom prst="triangle">
              <a:avLst/>
            </a:prstGeom>
            <a:solidFill>
              <a:schemeClr val="accent3">
                <a:lumMod val="75000"/>
              </a:schemeClr>
            </a:solidFill>
            <a:ln>
              <a:noFill/>
            </a:ln>
          </p:spPr>
          <p:txBody>
            <a:bodyPr vert="horz" wrap="square" lIns="68580" tIns="34290" rIns="68580" bIns="34290" numCol="1" anchor="ctr" anchorCtr="0" compatLnSpc="1">
              <a:prstTxWarp prst="textNoShape">
                <a:avLst/>
              </a:prstTxWarp>
            </a:bodyPr>
            <a:lstStyle/>
            <a:p>
              <a:pPr algn="ctr"/>
              <a:endParaRPr lang="en-US" sz="900" b="1" dirty="0">
                <a:solidFill>
                  <a:schemeClr val="bg1"/>
                </a:solidFill>
                <a:cs typeface="Arial" panose="020B0604020202020204" pitchFamily="34" charset="0"/>
              </a:endParaRPr>
            </a:p>
          </p:txBody>
        </p:sp>
      </p:grpSp>
      <p:sp>
        <p:nvSpPr>
          <p:cNvPr id="95" name="Round Single Corner Rectangle 94"/>
          <p:cNvSpPr/>
          <p:nvPr/>
        </p:nvSpPr>
        <p:spPr>
          <a:xfrm>
            <a:off x="2295878" y="1364684"/>
            <a:ext cx="1264156" cy="317573"/>
          </a:xfrm>
          <a:prstGeom prst="round1Rect">
            <a:avLst>
              <a:gd name="adj" fmla="val 0"/>
            </a:avLst>
          </a:prstGeom>
          <a:solidFill>
            <a:srgbClr val="688096"/>
          </a:solidFill>
          <a:ln>
            <a:noFill/>
          </a:ln>
        </p:spPr>
        <p:txBody>
          <a:bodyPr vert="horz" wrap="square" lIns="68580" tIns="68580" rIns="68580" bIns="0" numCol="1" anchor="ctr" anchorCtr="0" compatLnSpc="1">
            <a:prstTxWarp prst="textNoShape">
              <a:avLst/>
            </a:prstTxWarp>
          </a:bodyPr>
          <a:lstStyle/>
          <a:p>
            <a:pPr algn="ctr">
              <a:lnSpc>
                <a:spcPct val="85000"/>
              </a:lnSpc>
            </a:pPr>
            <a:r>
              <a:rPr lang="en-US" sz="900" b="1" dirty="0">
                <a:solidFill>
                  <a:schemeClr val="bg1"/>
                </a:solidFill>
                <a:cs typeface="Arial" panose="020B0604020202020204" pitchFamily="34" charset="0"/>
              </a:rPr>
              <a:t>DATA GROWING   AT 40%</a:t>
            </a:r>
          </a:p>
        </p:txBody>
      </p:sp>
      <p:grpSp>
        <p:nvGrpSpPr>
          <p:cNvPr id="11" name="Group 11"/>
          <p:cNvGrpSpPr/>
          <p:nvPr/>
        </p:nvGrpSpPr>
        <p:grpSpPr>
          <a:xfrm>
            <a:off x="359954" y="2042585"/>
            <a:ext cx="3429000" cy="2235332"/>
            <a:chOff x="892126" y="2723445"/>
            <a:chExt cx="4572000" cy="2743200"/>
          </a:xfrm>
        </p:grpSpPr>
        <p:graphicFrame>
          <p:nvGraphicFramePr>
            <p:cNvPr id="94" name="Chart 93"/>
            <p:cNvGraphicFramePr>
              <a:graphicFrameLocks/>
            </p:cNvGraphicFramePr>
            <p:nvPr>
              <p:extLst/>
            </p:nvPr>
          </p:nvGraphicFramePr>
          <p:xfrm>
            <a:off x="892126" y="2723445"/>
            <a:ext cx="4572000" cy="2743200"/>
          </p:xfrm>
          <a:graphic>
            <a:graphicData uri="http://schemas.openxmlformats.org/drawingml/2006/chart">
              <c:chart xmlns:c="http://schemas.openxmlformats.org/drawingml/2006/chart" xmlns:r="http://schemas.openxmlformats.org/officeDocument/2006/relationships" r:id="rId7"/>
            </a:graphicData>
          </a:graphic>
        </p:graphicFrame>
        <p:cxnSp>
          <p:nvCxnSpPr>
            <p:cNvPr id="6" name="Straight Connector 5"/>
            <p:cNvCxnSpPr/>
            <p:nvPr/>
          </p:nvCxnSpPr>
          <p:spPr bwMode="auto">
            <a:xfrm>
              <a:off x="1315699" y="5041900"/>
              <a:ext cx="3737181" cy="0"/>
            </a:xfrm>
            <a:prstGeom prst="line">
              <a:avLst/>
            </a:prstGeom>
            <a:noFill/>
            <a:ln w="25400" algn="ctr">
              <a:solidFill>
                <a:schemeClr val="tx1"/>
              </a:solidFill>
              <a:round/>
              <a:headEnd/>
              <a:tailEnd/>
            </a:ln>
          </p:spPr>
        </p:cxnSp>
        <p:sp>
          <p:nvSpPr>
            <p:cNvPr id="7" name="Oval 6"/>
            <p:cNvSpPr/>
            <p:nvPr/>
          </p:nvSpPr>
          <p:spPr bwMode="auto">
            <a:xfrm>
              <a:off x="1273968" y="5011780"/>
              <a:ext cx="75026" cy="60239"/>
            </a:xfrm>
            <a:prstGeom prst="ellipse">
              <a:avLst/>
            </a:prstGeom>
            <a:solidFill>
              <a:schemeClr val="tx1"/>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100" name="Oval 99"/>
            <p:cNvSpPr/>
            <p:nvPr/>
          </p:nvSpPr>
          <p:spPr bwMode="auto">
            <a:xfrm>
              <a:off x="1745995" y="5008151"/>
              <a:ext cx="75026" cy="60239"/>
            </a:xfrm>
            <a:prstGeom prst="ellipse">
              <a:avLst/>
            </a:prstGeom>
            <a:solidFill>
              <a:schemeClr val="tx1"/>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101" name="Oval 100"/>
            <p:cNvSpPr/>
            <p:nvPr/>
          </p:nvSpPr>
          <p:spPr bwMode="auto">
            <a:xfrm>
              <a:off x="2189645" y="5011780"/>
              <a:ext cx="75026" cy="60239"/>
            </a:xfrm>
            <a:prstGeom prst="ellipse">
              <a:avLst/>
            </a:prstGeom>
            <a:solidFill>
              <a:schemeClr val="tx1"/>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102" name="Oval 101"/>
            <p:cNvSpPr/>
            <p:nvPr/>
          </p:nvSpPr>
          <p:spPr bwMode="auto">
            <a:xfrm>
              <a:off x="2665594" y="5008151"/>
              <a:ext cx="75026" cy="60239"/>
            </a:xfrm>
            <a:prstGeom prst="ellipse">
              <a:avLst/>
            </a:prstGeom>
            <a:solidFill>
              <a:schemeClr val="tx1"/>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103" name="Oval 102"/>
            <p:cNvSpPr/>
            <p:nvPr/>
          </p:nvSpPr>
          <p:spPr bwMode="auto">
            <a:xfrm>
              <a:off x="3145116" y="5009058"/>
              <a:ext cx="75026" cy="60239"/>
            </a:xfrm>
            <a:prstGeom prst="ellipse">
              <a:avLst/>
            </a:prstGeom>
            <a:solidFill>
              <a:schemeClr val="tx1"/>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104" name="Oval 103"/>
            <p:cNvSpPr/>
            <p:nvPr/>
          </p:nvSpPr>
          <p:spPr bwMode="auto">
            <a:xfrm>
              <a:off x="3594075" y="5008151"/>
              <a:ext cx="75026" cy="60239"/>
            </a:xfrm>
            <a:prstGeom prst="ellipse">
              <a:avLst/>
            </a:prstGeom>
            <a:solidFill>
              <a:schemeClr val="tx1"/>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105" name="Oval 104"/>
            <p:cNvSpPr/>
            <p:nvPr/>
          </p:nvSpPr>
          <p:spPr bwMode="auto">
            <a:xfrm>
              <a:off x="4091552" y="5008151"/>
              <a:ext cx="75026" cy="60239"/>
            </a:xfrm>
            <a:prstGeom prst="ellipse">
              <a:avLst/>
            </a:prstGeom>
            <a:solidFill>
              <a:schemeClr val="tx1"/>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106" name="Oval 105"/>
            <p:cNvSpPr/>
            <p:nvPr/>
          </p:nvSpPr>
          <p:spPr bwMode="auto">
            <a:xfrm>
              <a:off x="4550662" y="5011780"/>
              <a:ext cx="75026" cy="60239"/>
            </a:xfrm>
            <a:prstGeom prst="ellipse">
              <a:avLst/>
            </a:prstGeom>
            <a:solidFill>
              <a:schemeClr val="tx1"/>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107" name="Oval 106"/>
            <p:cNvSpPr/>
            <p:nvPr/>
          </p:nvSpPr>
          <p:spPr bwMode="auto">
            <a:xfrm>
              <a:off x="5015367" y="5009058"/>
              <a:ext cx="75026" cy="60239"/>
            </a:xfrm>
            <a:prstGeom prst="ellipse">
              <a:avLst/>
            </a:prstGeom>
            <a:solidFill>
              <a:schemeClr val="tx1"/>
            </a:solidFill>
            <a:ln w="9525" algn="ctr">
              <a:noFill/>
              <a:round/>
              <a:headEnd/>
              <a:tailEnd/>
            </a:ln>
          </p:spPr>
          <p:txBody>
            <a:bodyPr rtlCol="0" anchor="ctr"/>
            <a:lstStyle/>
            <a:p>
              <a:pPr algn="ctr" eaLnBrk="0" hangingPunct="0"/>
              <a:endParaRPr lang="en-US" sz="1425" dirty="0">
                <a:solidFill>
                  <a:srgbClr val="FFFFFF"/>
                </a:solidFill>
              </a:endParaRPr>
            </a:p>
          </p:txBody>
        </p:sp>
      </p:grpSp>
      <p:cxnSp>
        <p:nvCxnSpPr>
          <p:cNvPr id="108" name="Straight Connector 107"/>
          <p:cNvCxnSpPr/>
          <p:nvPr/>
        </p:nvCxnSpPr>
        <p:spPr bwMode="auto">
          <a:xfrm>
            <a:off x="3734526" y="2734289"/>
            <a:ext cx="264692" cy="0"/>
          </a:xfrm>
          <a:prstGeom prst="line">
            <a:avLst/>
          </a:prstGeom>
          <a:noFill/>
          <a:ln w="25400" algn="ctr">
            <a:solidFill>
              <a:schemeClr val="tx1"/>
            </a:solidFill>
            <a:round/>
            <a:headEnd/>
            <a:tailEnd/>
          </a:ln>
        </p:spPr>
      </p:cxnSp>
      <p:sp>
        <p:nvSpPr>
          <p:cNvPr id="109" name="Oval 108"/>
          <p:cNvSpPr/>
          <p:nvPr/>
        </p:nvSpPr>
        <p:spPr bwMode="auto">
          <a:xfrm>
            <a:off x="3833729" y="2711699"/>
            <a:ext cx="56270" cy="45179"/>
          </a:xfrm>
          <a:prstGeom prst="ellipse">
            <a:avLst/>
          </a:prstGeom>
          <a:solidFill>
            <a:schemeClr val="tx1"/>
          </a:solidFill>
          <a:ln w="9525" algn="ctr">
            <a:noFill/>
            <a:round/>
            <a:headEnd/>
            <a:tailEnd/>
          </a:ln>
        </p:spPr>
        <p:txBody>
          <a:bodyPr rtlCol="0" anchor="ctr"/>
          <a:lstStyle/>
          <a:p>
            <a:pPr algn="ctr" eaLnBrk="0" hangingPunct="0"/>
            <a:endParaRPr lang="en-US" sz="1425" dirty="0">
              <a:solidFill>
                <a:srgbClr val="FFFFFF"/>
              </a:solidFill>
            </a:endParaRPr>
          </a:p>
        </p:txBody>
      </p:sp>
      <p:sp>
        <p:nvSpPr>
          <p:cNvPr id="13" name="TextBox 12"/>
          <p:cNvSpPr txBox="1"/>
          <p:nvPr/>
        </p:nvSpPr>
        <p:spPr>
          <a:xfrm>
            <a:off x="3999218" y="2630715"/>
            <a:ext cx="625492" cy="213585"/>
          </a:xfrm>
          <a:prstGeom prst="rect">
            <a:avLst/>
          </a:prstGeom>
          <a:noFill/>
        </p:spPr>
        <p:txBody>
          <a:bodyPr wrap="none" rtlCol="0">
            <a:spAutoFit/>
          </a:bodyPr>
          <a:lstStyle/>
          <a:p>
            <a:r>
              <a:rPr lang="en-US" sz="788" dirty="0">
                <a:solidFill>
                  <a:schemeClr val="tx2"/>
                </a:solidFill>
                <a:latin typeface="Arial"/>
                <a:cs typeface="Arial"/>
              </a:rPr>
              <a:t>IT Budget</a:t>
            </a:r>
          </a:p>
        </p:txBody>
      </p:sp>
      <p:sp>
        <p:nvSpPr>
          <p:cNvPr id="110" name="TextBox 109"/>
          <p:cNvSpPr txBox="1"/>
          <p:nvPr/>
        </p:nvSpPr>
        <p:spPr>
          <a:xfrm>
            <a:off x="3995427" y="2490356"/>
            <a:ext cx="399468" cy="213585"/>
          </a:xfrm>
          <a:prstGeom prst="rect">
            <a:avLst/>
          </a:prstGeom>
          <a:noFill/>
        </p:spPr>
        <p:txBody>
          <a:bodyPr wrap="none" rtlCol="0">
            <a:spAutoFit/>
          </a:bodyPr>
          <a:lstStyle/>
          <a:p>
            <a:r>
              <a:rPr lang="en-US" sz="788" dirty="0">
                <a:solidFill>
                  <a:schemeClr val="tx2"/>
                </a:solidFill>
                <a:latin typeface="Arial"/>
                <a:cs typeface="Arial"/>
              </a:rPr>
              <a:t>Data</a:t>
            </a:r>
          </a:p>
        </p:txBody>
      </p:sp>
      <p:sp>
        <p:nvSpPr>
          <p:cNvPr id="14" name="Rectangle 13"/>
          <p:cNvSpPr/>
          <p:nvPr/>
        </p:nvSpPr>
        <p:spPr bwMode="auto">
          <a:xfrm>
            <a:off x="3734526" y="2567216"/>
            <a:ext cx="264692" cy="63500"/>
          </a:xfrm>
          <a:prstGeom prst="rect">
            <a:avLst/>
          </a:prstGeom>
          <a:solidFill>
            <a:schemeClr val="accent2"/>
          </a:solidFill>
          <a:ln w="9525" algn="ctr">
            <a:noFill/>
            <a:round/>
            <a:headEnd/>
            <a:tailEnd/>
          </a:ln>
        </p:spPr>
        <p:txBody>
          <a:bodyPr rtlCol="0" anchor="ctr"/>
          <a:lstStyle/>
          <a:p>
            <a:pPr algn="ctr" eaLnBrk="0" hangingPunct="0"/>
            <a:endParaRPr lang="en-US" sz="1425" dirty="0">
              <a:solidFill>
                <a:srgbClr val="FFFFFF"/>
              </a:solidFill>
            </a:endParaRPr>
          </a:p>
        </p:txBody>
      </p:sp>
    </p:spTree>
    <p:extLst>
      <p:ext uri="{BB962C8B-B14F-4D97-AF65-F5344CB8AC3E}">
        <p14:creationId xmlns:p14="http://schemas.microsoft.com/office/powerpoint/2010/main" val="3283310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Rounded Rectangle 25"/>
          <p:cNvSpPr/>
          <p:nvPr/>
        </p:nvSpPr>
        <p:spPr bwMode="auto">
          <a:xfrm>
            <a:off x="129414" y="824243"/>
            <a:ext cx="2395949" cy="2326194"/>
          </a:xfrm>
          <a:prstGeom prst="roundRect">
            <a:avLst/>
          </a:prstGeom>
          <a:solidFill>
            <a:schemeClr val="accent3">
              <a:lumMod val="40000"/>
              <a:lumOff val="60000"/>
            </a:schemeClr>
          </a:solidFill>
          <a:ln w="9525" algn="ctr">
            <a:noFill/>
            <a:round/>
            <a:headEnd/>
            <a:tailEnd/>
          </a:ln>
        </p:spPr>
        <p:txBody>
          <a:bodyPr rtlCol="0" anchor="ctr"/>
          <a:lstStyle/>
          <a:p>
            <a:pPr algn="ctr" defTabSz="457120" eaLnBrk="0" hangingPunct="0"/>
            <a:endParaRPr lang="en-US" sz="1800" dirty="0">
              <a:solidFill>
                <a:srgbClr val="FFFFFF"/>
              </a:solidFill>
              <a:latin typeface="Arial"/>
            </a:endParaRPr>
          </a:p>
        </p:txBody>
      </p:sp>
      <p:sp>
        <p:nvSpPr>
          <p:cNvPr id="22" name="Rounded Rectangle 21"/>
          <p:cNvSpPr/>
          <p:nvPr/>
        </p:nvSpPr>
        <p:spPr bwMode="auto">
          <a:xfrm>
            <a:off x="1787155" y="824243"/>
            <a:ext cx="4359585" cy="2326194"/>
          </a:xfrm>
          <a:prstGeom prst="roundRect">
            <a:avLst/>
          </a:prstGeom>
          <a:solidFill>
            <a:schemeClr val="accent6"/>
          </a:solidFill>
          <a:ln w="9525" algn="ctr">
            <a:noFill/>
            <a:round/>
            <a:headEnd/>
            <a:tailEnd/>
          </a:ln>
        </p:spPr>
        <p:txBody>
          <a:bodyPr rtlCol="0" anchor="ctr"/>
          <a:lstStyle/>
          <a:p>
            <a:pPr algn="ctr" defTabSz="457120" eaLnBrk="0" hangingPunct="0"/>
            <a:endParaRPr lang="en-US" sz="1800" dirty="0">
              <a:solidFill>
                <a:srgbClr val="FFFFFF"/>
              </a:solidFill>
              <a:latin typeface="Arial"/>
            </a:endParaRPr>
          </a:p>
        </p:txBody>
      </p:sp>
      <p:sp>
        <p:nvSpPr>
          <p:cNvPr id="2" name="Title 1"/>
          <p:cNvSpPr>
            <a:spLocks noGrp="1"/>
          </p:cNvSpPr>
          <p:nvPr>
            <p:ph type="title"/>
          </p:nvPr>
        </p:nvSpPr>
        <p:spPr/>
        <p:txBody>
          <a:bodyPr>
            <a:normAutofit/>
          </a:bodyPr>
          <a:lstStyle/>
          <a:p>
            <a:r>
              <a:rPr lang="en-US" dirty="0" smtClean="0"/>
              <a:t>Offload ETL onto Hadoop</a:t>
            </a:r>
            <a:endParaRPr lang="en-US" dirty="0"/>
          </a:p>
        </p:txBody>
      </p:sp>
      <p:sp>
        <p:nvSpPr>
          <p:cNvPr id="23" name="Rounded Rectangle 22"/>
          <p:cNvSpPr/>
          <p:nvPr/>
        </p:nvSpPr>
        <p:spPr bwMode="auto">
          <a:xfrm>
            <a:off x="129414" y="3296969"/>
            <a:ext cx="6017326" cy="1460562"/>
          </a:xfrm>
          <a:prstGeom prst="roundRect">
            <a:avLst/>
          </a:prstGeom>
          <a:solidFill>
            <a:schemeClr val="accent1"/>
          </a:solidFill>
          <a:ln w="9525" algn="ctr">
            <a:noFill/>
            <a:round/>
            <a:headEnd/>
            <a:tailEnd/>
          </a:ln>
        </p:spPr>
        <p:txBody>
          <a:bodyPr rtlCol="0" anchor="ctr"/>
          <a:lstStyle/>
          <a:p>
            <a:pPr algn="ctr" defTabSz="457120" eaLnBrk="0" hangingPunct="0"/>
            <a:endParaRPr lang="en-US" sz="1800" dirty="0">
              <a:solidFill>
                <a:srgbClr val="FFFFFF"/>
              </a:solidFill>
              <a:latin typeface="Arial"/>
            </a:endParaRPr>
          </a:p>
        </p:txBody>
      </p:sp>
      <p:sp>
        <p:nvSpPr>
          <p:cNvPr id="24" name="Multidocument 23"/>
          <p:cNvSpPr/>
          <p:nvPr/>
        </p:nvSpPr>
        <p:spPr bwMode="auto">
          <a:xfrm>
            <a:off x="4214235" y="1016565"/>
            <a:ext cx="1648583" cy="1849966"/>
          </a:xfrm>
          <a:prstGeom prst="flowChartMultidocument">
            <a:avLst/>
          </a:prstGeom>
          <a:solidFill>
            <a:schemeClr val="bg2"/>
          </a:solidFill>
          <a:ln w="9525" algn="ctr">
            <a:solidFill>
              <a:schemeClr val="bg1"/>
            </a:solidFill>
            <a:round/>
            <a:headEnd/>
            <a:tailEnd/>
          </a:ln>
        </p:spPr>
        <p:txBody>
          <a:bodyPr rtlCol="0" anchor="ctr"/>
          <a:lstStyle/>
          <a:p>
            <a:pPr algn="ctr" defTabSz="457120" eaLnBrk="0" hangingPunct="0"/>
            <a:r>
              <a:rPr lang="en-US" sz="1200" dirty="0">
                <a:solidFill>
                  <a:srgbClr val="FFFFFF"/>
                </a:solidFill>
                <a:latin typeface="Arial"/>
              </a:rPr>
              <a:t>Low Latency Data</a:t>
            </a:r>
          </a:p>
        </p:txBody>
      </p:sp>
      <p:sp>
        <p:nvSpPr>
          <p:cNvPr id="25" name="Pentagon 24"/>
          <p:cNvSpPr/>
          <p:nvPr/>
        </p:nvSpPr>
        <p:spPr bwMode="auto">
          <a:xfrm>
            <a:off x="1713885" y="3617507"/>
            <a:ext cx="2326334" cy="659394"/>
          </a:xfrm>
          <a:prstGeom prst="homePlate">
            <a:avLst/>
          </a:prstGeom>
          <a:solidFill>
            <a:schemeClr val="accent4"/>
          </a:solidFill>
          <a:ln w="9525" algn="ctr">
            <a:noFill/>
            <a:round/>
            <a:headEnd/>
            <a:tailEnd/>
          </a:ln>
        </p:spPr>
        <p:txBody>
          <a:bodyPr rtlCol="0" anchor="ctr"/>
          <a:lstStyle/>
          <a:p>
            <a:pPr algn="ctr" defTabSz="457120" eaLnBrk="0" hangingPunct="0"/>
            <a:r>
              <a:rPr lang="en-US" sz="1800" dirty="0">
                <a:solidFill>
                  <a:srgbClr val="FFFFFF"/>
                </a:solidFill>
                <a:latin typeface="Arial"/>
              </a:rPr>
              <a:t>ETL</a:t>
            </a:r>
          </a:p>
        </p:txBody>
      </p:sp>
      <p:sp>
        <p:nvSpPr>
          <p:cNvPr id="27" name="Snip and Round Single Corner Rectangle 26"/>
          <p:cNvSpPr/>
          <p:nvPr/>
        </p:nvSpPr>
        <p:spPr bwMode="auto">
          <a:xfrm>
            <a:off x="275097" y="3414261"/>
            <a:ext cx="1328882" cy="1174064"/>
          </a:xfrm>
          <a:prstGeom prst="snipRoundRect">
            <a:avLst/>
          </a:prstGeom>
          <a:solidFill>
            <a:schemeClr val="bg2"/>
          </a:solidFill>
          <a:ln w="9525" algn="ctr">
            <a:noFill/>
            <a:round/>
            <a:headEnd/>
            <a:tailEnd/>
          </a:ln>
        </p:spPr>
        <p:txBody>
          <a:bodyPr rtlCol="0" anchor="ctr"/>
          <a:lstStyle/>
          <a:p>
            <a:pPr algn="ctr" defTabSz="457120" eaLnBrk="0" hangingPunct="0"/>
            <a:r>
              <a:rPr lang="en-US" sz="1800" dirty="0">
                <a:solidFill>
                  <a:srgbClr val="FFFFFF"/>
                </a:solidFill>
                <a:latin typeface="Arial"/>
              </a:rPr>
              <a:t>Incoming Data</a:t>
            </a:r>
          </a:p>
        </p:txBody>
      </p:sp>
      <p:sp>
        <p:nvSpPr>
          <p:cNvPr id="29" name="TextBox 28"/>
          <p:cNvSpPr txBox="1"/>
          <p:nvPr/>
        </p:nvSpPr>
        <p:spPr>
          <a:xfrm>
            <a:off x="2135190" y="898625"/>
            <a:ext cx="1905029" cy="369332"/>
          </a:xfrm>
          <a:prstGeom prst="rect">
            <a:avLst/>
          </a:prstGeom>
          <a:solidFill>
            <a:schemeClr val="accent6"/>
          </a:solidFill>
        </p:spPr>
        <p:txBody>
          <a:bodyPr wrap="square" rtlCol="0">
            <a:spAutoFit/>
          </a:bodyPr>
          <a:lstStyle/>
          <a:p>
            <a:pPr defTabSz="457120"/>
            <a:r>
              <a:rPr lang="en-US" sz="1800" dirty="0">
                <a:solidFill>
                  <a:srgbClr val="FDC82F">
                    <a:lumMod val="50000"/>
                  </a:srgbClr>
                </a:solidFill>
                <a:latin typeface="Arial"/>
                <a:cs typeface="Arial"/>
              </a:rPr>
              <a:t>Data Warehouse</a:t>
            </a:r>
          </a:p>
        </p:txBody>
      </p:sp>
      <p:sp>
        <p:nvSpPr>
          <p:cNvPr id="30" name="TextBox 29"/>
          <p:cNvSpPr txBox="1"/>
          <p:nvPr/>
        </p:nvSpPr>
        <p:spPr>
          <a:xfrm>
            <a:off x="2135190" y="4388547"/>
            <a:ext cx="770198" cy="646331"/>
          </a:xfrm>
          <a:prstGeom prst="rect">
            <a:avLst/>
          </a:prstGeom>
          <a:noFill/>
        </p:spPr>
        <p:txBody>
          <a:bodyPr wrap="square" rtlCol="0">
            <a:spAutoFit/>
          </a:bodyPr>
          <a:lstStyle/>
          <a:p>
            <a:pPr defTabSz="457120"/>
            <a:r>
              <a:rPr lang="en-US" sz="1800" dirty="0">
                <a:solidFill>
                  <a:prstClr val="white"/>
                </a:solidFill>
                <a:latin typeface="Arial"/>
                <a:cs typeface="Arial"/>
              </a:rPr>
              <a:t>MapR</a:t>
            </a:r>
          </a:p>
        </p:txBody>
      </p:sp>
      <p:sp>
        <p:nvSpPr>
          <p:cNvPr id="17" name="Multidocument 16"/>
          <p:cNvSpPr/>
          <p:nvPr/>
        </p:nvSpPr>
        <p:spPr bwMode="auto">
          <a:xfrm>
            <a:off x="4214235" y="3414261"/>
            <a:ext cx="1648583" cy="1164862"/>
          </a:xfrm>
          <a:prstGeom prst="flowChartMultidocument">
            <a:avLst/>
          </a:prstGeom>
          <a:solidFill>
            <a:schemeClr val="accent5"/>
          </a:solidFill>
          <a:ln w="9525" algn="ctr">
            <a:solidFill>
              <a:schemeClr val="bg1"/>
            </a:solidFill>
            <a:round/>
            <a:headEnd/>
            <a:tailEnd/>
          </a:ln>
        </p:spPr>
        <p:txBody>
          <a:bodyPr rtlCol="0" anchor="ctr"/>
          <a:lstStyle/>
          <a:p>
            <a:pPr algn="ctr" defTabSz="457120" eaLnBrk="0" hangingPunct="0"/>
            <a:r>
              <a:rPr lang="en-US" sz="1800" dirty="0">
                <a:solidFill>
                  <a:srgbClr val="FFFFFF"/>
                </a:solidFill>
                <a:latin typeface="Arial"/>
              </a:rPr>
              <a:t>Bulk Data</a:t>
            </a:r>
          </a:p>
        </p:txBody>
      </p:sp>
      <p:sp>
        <p:nvSpPr>
          <p:cNvPr id="19" name="Striped Right Arrow 18"/>
          <p:cNvSpPr/>
          <p:nvPr/>
        </p:nvSpPr>
        <p:spPr bwMode="auto">
          <a:xfrm rot="16200000">
            <a:off x="4841071" y="2774391"/>
            <a:ext cx="1456248" cy="587245"/>
          </a:xfrm>
          <a:prstGeom prst="stripedRightArrow">
            <a:avLst/>
          </a:prstGeom>
          <a:solidFill>
            <a:schemeClr val="accent4"/>
          </a:solidFill>
          <a:ln w="9525" algn="ctr">
            <a:noFill/>
            <a:round/>
            <a:headEnd/>
            <a:tailEnd/>
          </a:ln>
        </p:spPr>
        <p:txBody>
          <a:bodyPr rtlCol="0" anchor="ctr"/>
          <a:lstStyle/>
          <a:p>
            <a:pPr algn="ctr" defTabSz="457120" eaLnBrk="0" hangingPunct="0"/>
            <a:endParaRPr lang="en-US" sz="1800" dirty="0">
              <a:solidFill>
                <a:srgbClr val="FFFFFF"/>
              </a:solidFill>
              <a:latin typeface="Arial"/>
            </a:endParaRPr>
          </a:p>
        </p:txBody>
      </p:sp>
      <p:sp>
        <p:nvSpPr>
          <p:cNvPr id="5" name="Oval 4"/>
          <p:cNvSpPr/>
          <p:nvPr/>
        </p:nvSpPr>
        <p:spPr bwMode="auto">
          <a:xfrm>
            <a:off x="2061919" y="1538586"/>
            <a:ext cx="1978300" cy="1245521"/>
          </a:xfrm>
          <a:prstGeom prst="ellipse">
            <a:avLst/>
          </a:prstGeom>
          <a:solidFill>
            <a:schemeClr val="bg1"/>
          </a:solidFill>
          <a:ln w="9525" algn="ctr">
            <a:solidFill>
              <a:schemeClr val="accent6"/>
            </a:solidFill>
            <a:round/>
            <a:headEnd/>
            <a:tailEnd/>
          </a:ln>
        </p:spPr>
        <p:txBody>
          <a:bodyPr rtlCol="0" anchor="ctr"/>
          <a:lstStyle/>
          <a:p>
            <a:pPr algn="ctr" defTabSz="457120" eaLnBrk="0" hangingPunct="0"/>
            <a:r>
              <a:rPr lang="en-US" sz="1800" dirty="0">
                <a:solidFill>
                  <a:prstClr val="black"/>
                </a:solidFill>
                <a:latin typeface="Arial"/>
              </a:rPr>
              <a:t>Restored CPU and Disk</a:t>
            </a:r>
          </a:p>
        </p:txBody>
      </p:sp>
      <p:sp>
        <p:nvSpPr>
          <p:cNvPr id="18" name="Bent Arrow 17"/>
          <p:cNvSpPr/>
          <p:nvPr/>
        </p:nvSpPr>
        <p:spPr bwMode="auto">
          <a:xfrm rot="5400000">
            <a:off x="-249564" y="1791459"/>
            <a:ext cx="1884488" cy="1126532"/>
          </a:xfrm>
          <a:prstGeom prst="bentArrow">
            <a:avLst/>
          </a:prstGeom>
          <a:solidFill>
            <a:schemeClr val="accent4"/>
          </a:solidFill>
          <a:ln w="9525" algn="ctr">
            <a:noFill/>
            <a:round/>
            <a:headEnd/>
            <a:tailEnd/>
          </a:ln>
        </p:spPr>
        <p:txBody>
          <a:bodyPr rtlCol="0" anchor="ctr"/>
          <a:lstStyle/>
          <a:p>
            <a:pPr algn="ctr" defTabSz="457120" eaLnBrk="0" hangingPunct="0"/>
            <a:endParaRPr lang="en-US" sz="1800" dirty="0">
              <a:solidFill>
                <a:srgbClr val="FFFFFF"/>
              </a:solidFill>
              <a:latin typeface="Arial"/>
            </a:endParaRPr>
          </a:p>
        </p:txBody>
      </p:sp>
      <p:sp>
        <p:nvSpPr>
          <p:cNvPr id="16" name="Content Placeholder 2"/>
          <p:cNvSpPr>
            <a:spLocks noGrp="1"/>
          </p:cNvSpPr>
          <p:nvPr>
            <p:ph idx="1"/>
          </p:nvPr>
        </p:nvSpPr>
        <p:spPr>
          <a:xfrm>
            <a:off x="6302440" y="898625"/>
            <a:ext cx="2711002" cy="3695999"/>
          </a:xfrm>
        </p:spPr>
        <p:txBody>
          <a:bodyPr>
            <a:normAutofit lnSpcReduction="10000"/>
          </a:bodyPr>
          <a:lstStyle/>
          <a:p>
            <a:pPr>
              <a:buFont typeface="Wingdings" charset="2"/>
              <a:buChar char="§"/>
            </a:pPr>
            <a:r>
              <a:rPr lang="en-US" sz="1500" dirty="0"/>
              <a:t>Process:</a:t>
            </a:r>
          </a:p>
          <a:p>
            <a:pPr marL="614293" lvl="1" indent="-214313">
              <a:buFont typeface="Wingdings" charset="2"/>
              <a:buChar char="§"/>
            </a:pPr>
            <a:r>
              <a:rPr lang="en-US" sz="1500" dirty="0"/>
              <a:t>One-time Migration of Historical Data</a:t>
            </a:r>
          </a:p>
          <a:p>
            <a:pPr marL="614293" lvl="1" indent="-214313">
              <a:buFont typeface="Wingdings" charset="2"/>
              <a:buChar char="§"/>
            </a:pPr>
            <a:r>
              <a:rPr lang="en-US" sz="1500" dirty="0"/>
              <a:t>Redirection on New Data</a:t>
            </a:r>
          </a:p>
          <a:p>
            <a:pPr marL="614293" lvl="1" indent="-214313">
              <a:buFont typeface="Wingdings" charset="2"/>
              <a:buChar char="§"/>
            </a:pPr>
            <a:r>
              <a:rPr lang="en-US" sz="1500" dirty="0"/>
              <a:t>Migration of ETL onto Hadoop</a:t>
            </a:r>
          </a:p>
          <a:p>
            <a:pPr marL="614293" lvl="1" indent="-214313">
              <a:buFont typeface="Wingdings" charset="2"/>
              <a:buChar char="§"/>
            </a:pPr>
            <a:r>
              <a:rPr lang="en-US" sz="1500" dirty="0"/>
              <a:t>Demonstration of Data upload to DW</a:t>
            </a:r>
          </a:p>
          <a:p>
            <a:pPr marL="614293" lvl="1" indent="-214313">
              <a:buFont typeface="Wingdings" charset="2"/>
              <a:buChar char="§"/>
            </a:pPr>
            <a:endParaRPr lang="en-US" sz="1500" dirty="0"/>
          </a:p>
          <a:p>
            <a:pPr>
              <a:buFont typeface="Wingdings" charset="2"/>
              <a:buChar char="§"/>
            </a:pPr>
            <a:r>
              <a:rPr lang="en-US" sz="1500" dirty="0"/>
              <a:t>Data Access:</a:t>
            </a:r>
          </a:p>
          <a:p>
            <a:pPr marL="614293" lvl="1" indent="-214313">
              <a:buFont typeface="Wingdings" charset="2"/>
              <a:buChar char="§"/>
            </a:pPr>
            <a:r>
              <a:rPr lang="en-US" sz="1500" dirty="0"/>
              <a:t>ODBC</a:t>
            </a:r>
          </a:p>
          <a:p>
            <a:pPr marL="614293" lvl="1" indent="-214313">
              <a:buFont typeface="Wingdings" charset="2"/>
              <a:buChar char="§"/>
            </a:pPr>
            <a:r>
              <a:rPr lang="en-US" sz="1500" dirty="0"/>
              <a:t>Thrift</a:t>
            </a:r>
          </a:p>
          <a:p>
            <a:pPr marL="614293" lvl="1" indent="-214313">
              <a:buFont typeface="Wingdings" charset="2"/>
              <a:buChar char="§"/>
            </a:pPr>
            <a:r>
              <a:rPr lang="en-US" sz="1500" dirty="0"/>
              <a:t>Standard Connectors</a:t>
            </a:r>
          </a:p>
        </p:txBody>
      </p:sp>
    </p:spTree>
    <p:extLst>
      <p:ext uri="{BB962C8B-B14F-4D97-AF65-F5344CB8AC3E}">
        <p14:creationId xmlns:p14="http://schemas.microsoft.com/office/powerpoint/2010/main" val="9328294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0273" y="2181927"/>
            <a:ext cx="5801678" cy="482440"/>
          </a:xfrm>
        </p:spPr>
        <p:txBody>
          <a:bodyPr/>
          <a:lstStyle/>
          <a:p>
            <a:pPr>
              <a:buSzPct val="25000"/>
            </a:pPr>
            <a:r>
              <a:rPr lang="en-US" dirty="0" err="1"/>
              <a:t>MapR</a:t>
            </a:r>
            <a:r>
              <a:rPr lang="en-US" dirty="0"/>
              <a:t> Converged Data Platform For Docker</a:t>
            </a:r>
          </a:p>
        </p:txBody>
      </p:sp>
    </p:spTree>
    <p:extLst>
      <p:ext uri="{BB962C8B-B14F-4D97-AF65-F5344CB8AC3E}">
        <p14:creationId xmlns:p14="http://schemas.microsoft.com/office/powerpoint/2010/main" val="166745162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259"/>
        <p:cNvGrpSpPr/>
        <p:nvPr/>
      </p:nvGrpSpPr>
      <p:grpSpPr>
        <a:xfrm>
          <a:off x="0" y="0"/>
          <a:ext cx="0" cy="0"/>
          <a:chOff x="0" y="0"/>
          <a:chExt cx="0" cy="0"/>
        </a:xfrm>
      </p:grpSpPr>
      <p:sp>
        <p:nvSpPr>
          <p:cNvPr id="4" name="Rectangle 3"/>
          <p:cNvSpPr>
            <a:spLocks/>
          </p:cNvSpPr>
          <p:nvPr/>
        </p:nvSpPr>
        <p:spPr bwMode="auto">
          <a:xfrm>
            <a:off x="0" y="1112713"/>
            <a:ext cx="9144000" cy="2872154"/>
          </a:xfrm>
          <a:prstGeom prst="rect">
            <a:avLst/>
          </a:prstGeom>
          <a:solidFill>
            <a:schemeClr val="bg1"/>
          </a:solidFill>
          <a:effectLst>
            <a:outerShdw blurRad="234950" dist="50800" dir="5940000" algn="tl" rotWithShape="0">
              <a:srgbClr val="000000">
                <a:alpha val="20000"/>
              </a:srgbClr>
            </a:outerShdw>
          </a:effectLst>
        </p:spPr>
        <p:txBody>
          <a:bodyPr lIns="121873" tIns="60937" rIns="121873" bIns="60937" rtlCol="0" anchor="ctr"/>
          <a:lstStyle/>
          <a:p>
            <a:pPr algn="ctr" defTabSz="1218814" eaLnBrk="0" hangingPunct="0">
              <a:defRPr>
                <a:uFillTx/>
              </a:defRPr>
            </a:pPr>
            <a:endParaRPr lang="en-US" sz="1100" kern="0" dirty="0">
              <a:solidFill>
                <a:srgbClr val="FFFFFF"/>
              </a:solidFill>
              <a:cs typeface="Arial"/>
              <a:sym typeface="Arial"/>
            </a:endParaRPr>
          </a:p>
        </p:txBody>
      </p:sp>
      <p:sp>
        <p:nvSpPr>
          <p:cNvPr id="260" name="Shape 260"/>
          <p:cNvSpPr txBox="1">
            <a:spLocks noGrp="1"/>
          </p:cNvSpPr>
          <p:nvPr>
            <p:ph type="title"/>
          </p:nvPr>
        </p:nvSpPr>
        <p:spPr>
          <a:xfrm>
            <a:off x="316878" y="205979"/>
            <a:ext cx="8229600" cy="692700"/>
          </a:xfrm>
          <a:prstGeom prst="rect">
            <a:avLst/>
          </a:prstGeom>
        </p:spPr>
        <p:txBody>
          <a:bodyPr vert="horz" lIns="68575" tIns="68575" rIns="68575" bIns="68575" rtlCol="0" anchor="ctr" anchorCtr="0">
            <a:noAutofit/>
          </a:bodyPr>
          <a:lstStyle/>
          <a:p>
            <a:r>
              <a:rPr lang="en" dirty="0">
                <a:uFillTx/>
              </a:rPr>
              <a:t>Announcement</a:t>
            </a:r>
          </a:p>
        </p:txBody>
      </p:sp>
      <p:sp>
        <p:nvSpPr>
          <p:cNvPr id="261" name="Shape 261"/>
          <p:cNvSpPr txBox="1">
            <a:spLocks noGrp="1"/>
          </p:cNvSpPr>
          <p:nvPr>
            <p:ph type="body" idx="1"/>
          </p:nvPr>
        </p:nvSpPr>
        <p:spPr>
          <a:xfrm>
            <a:off x="457200" y="582048"/>
            <a:ext cx="8229600" cy="3696000"/>
          </a:xfrm>
          <a:prstGeom prst="rect">
            <a:avLst/>
          </a:prstGeom>
        </p:spPr>
        <p:txBody>
          <a:bodyPr vert="horz" lIns="68575" tIns="68575" rIns="68575" bIns="68575" rtlCol="0" anchor="ctr" anchorCtr="0">
            <a:noAutofit/>
          </a:bodyPr>
          <a:lstStyle/>
          <a:p>
            <a:pPr marL="139697" indent="0" algn="ctr">
              <a:buNone/>
            </a:pPr>
            <a:r>
              <a:rPr lang="en-US" sz="3200" b="1" dirty="0"/>
              <a:t>MapR Announces the Converged Data Platform for Docker</a:t>
            </a:r>
            <a:br>
              <a:rPr lang="en-US" sz="3200" b="1" dirty="0"/>
            </a:br>
            <a:endParaRPr lang="en-US" sz="1200" b="1" dirty="0"/>
          </a:p>
          <a:p>
            <a:pPr marL="139697" indent="0" algn="ctr">
              <a:buNone/>
            </a:pPr>
            <a:r>
              <a:rPr lang="en-US" sz="2400" dirty="0"/>
              <a:t>Supports containerization of existing </a:t>
            </a:r>
          </a:p>
          <a:p>
            <a:pPr marL="139697" indent="0" algn="ctr">
              <a:buNone/>
            </a:pPr>
            <a:r>
              <a:rPr lang="en-US" sz="2400" dirty="0"/>
              <a:t>and new applications by providing containers with </a:t>
            </a:r>
          </a:p>
          <a:p>
            <a:pPr marL="139697" indent="0" algn="ctr">
              <a:buNone/>
            </a:pPr>
            <a:r>
              <a:rPr lang="en-US" sz="2400" dirty="0"/>
              <a:t>persistent data access from anywhere</a:t>
            </a:r>
          </a:p>
        </p:txBody>
      </p:sp>
    </p:spTree>
    <p:extLst>
      <p:ext uri="{BB962C8B-B14F-4D97-AF65-F5344CB8AC3E}">
        <p14:creationId xmlns:p14="http://schemas.microsoft.com/office/powerpoint/2010/main" val="19576022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a:spLocks/>
          </p:cNvSpPr>
          <p:nvPr/>
        </p:nvSpPr>
        <p:spPr bwMode="auto">
          <a:xfrm>
            <a:off x="0" y="1110854"/>
            <a:ext cx="9144000" cy="3292705"/>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2" name="Title 1"/>
          <p:cNvSpPr>
            <a:spLocks noGrp="1"/>
          </p:cNvSpPr>
          <p:nvPr>
            <p:ph type="title"/>
          </p:nvPr>
        </p:nvSpPr>
        <p:spPr/>
        <p:txBody>
          <a:bodyPr/>
          <a:lstStyle/>
          <a:p>
            <a:r>
              <a:rPr lang="en-US" dirty="0" smtClean="0">
                <a:uFillTx/>
              </a:rPr>
              <a:t>Container Benefits – Physical World</a:t>
            </a:r>
            <a:endParaRPr lang="en-US" i="1" dirty="0">
              <a:uFillTx/>
            </a:endParaRPr>
          </a:p>
        </p:txBody>
      </p:sp>
      <p:pic>
        <p:nvPicPr>
          <p:cNvPr id="36" name="Shape 356" descr="search.jpg"/>
          <p:cNvPicPr preferRelativeResize="0"/>
          <p:nvPr/>
        </p:nvPicPr>
        <p:blipFill rotWithShape="1">
          <a:blip r:embed="rId3"/>
          <a:srcRect/>
          <a:stretch/>
        </p:blipFill>
        <p:spPr>
          <a:xfrm>
            <a:off x="5625070" y="1665075"/>
            <a:ext cx="1383260" cy="997048"/>
          </a:xfrm>
          <a:prstGeom prst="rect">
            <a:avLst/>
          </a:prstGeom>
          <a:noFill/>
          <a:ln>
            <a:noFill/>
          </a:ln>
        </p:spPr>
      </p:pic>
      <p:pic>
        <p:nvPicPr>
          <p:cNvPr id="37" name="Shape 357"/>
          <p:cNvPicPr preferRelativeResize="0"/>
          <p:nvPr/>
        </p:nvPicPr>
        <p:blipFill>
          <a:blip r:embed="rId4"/>
          <a:stretch>
            <a:fillRect/>
          </a:stretch>
        </p:blipFill>
        <p:spPr>
          <a:xfrm>
            <a:off x="7369332" y="1665075"/>
            <a:ext cx="1603906" cy="997048"/>
          </a:xfrm>
          <a:prstGeom prst="rect">
            <a:avLst/>
          </a:prstGeom>
          <a:noFill/>
          <a:ln>
            <a:noFill/>
          </a:ln>
        </p:spPr>
      </p:pic>
      <p:sp>
        <p:nvSpPr>
          <p:cNvPr id="38" name="TextBox 37"/>
          <p:cNvSpPr txBox="1">
            <a:spLocks/>
          </p:cNvSpPr>
          <p:nvPr/>
        </p:nvSpPr>
        <p:spPr>
          <a:xfrm>
            <a:off x="6090556" y="2849165"/>
            <a:ext cx="500458" cy="253916"/>
          </a:xfrm>
          <a:prstGeom prst="rect">
            <a:avLst/>
          </a:prstGeom>
          <a:noFill/>
        </p:spPr>
        <p:txBody>
          <a:bodyPr wrap="none" rtlCol="0">
            <a:spAutoFit/>
          </a:bodyPr>
          <a:lstStyle/>
          <a:p>
            <a:r>
              <a:rPr lang="en-US" sz="1050" b="1" dirty="0">
                <a:solidFill>
                  <a:srgbClr val="4D4F53"/>
                </a:solidFill>
                <a:cs typeface="Arial"/>
              </a:rPr>
              <a:t>Pack</a:t>
            </a:r>
            <a:endParaRPr lang="en-US" sz="825" b="1" dirty="0">
              <a:solidFill>
                <a:srgbClr val="4D4F53"/>
              </a:solidFill>
              <a:cs typeface="Arial"/>
            </a:endParaRPr>
          </a:p>
        </p:txBody>
      </p:sp>
      <p:sp>
        <p:nvSpPr>
          <p:cNvPr id="39" name="TextBox 38"/>
          <p:cNvSpPr txBox="1">
            <a:spLocks/>
          </p:cNvSpPr>
          <p:nvPr/>
        </p:nvSpPr>
        <p:spPr>
          <a:xfrm>
            <a:off x="7956562" y="2858359"/>
            <a:ext cx="474810" cy="253916"/>
          </a:xfrm>
          <a:prstGeom prst="rect">
            <a:avLst/>
          </a:prstGeom>
          <a:noFill/>
        </p:spPr>
        <p:txBody>
          <a:bodyPr wrap="none" rtlCol="0">
            <a:spAutoFit/>
          </a:bodyPr>
          <a:lstStyle/>
          <a:p>
            <a:r>
              <a:rPr lang="en-US" sz="1050" b="1" dirty="0">
                <a:solidFill>
                  <a:srgbClr val="4D4F53"/>
                </a:solidFill>
                <a:cs typeface="Arial"/>
              </a:rPr>
              <a:t>Ship</a:t>
            </a:r>
            <a:endParaRPr lang="en-US" sz="825" b="1" dirty="0">
              <a:solidFill>
                <a:srgbClr val="4D4F53"/>
              </a:solidFill>
              <a:cs typeface="Arial"/>
            </a:endParaRPr>
          </a:p>
        </p:txBody>
      </p:sp>
      <p:pic>
        <p:nvPicPr>
          <p:cNvPr id="7" name="Picture 6"/>
          <p:cNvPicPr>
            <a:picLocks noChangeAspect="1"/>
          </p:cNvPicPr>
          <p:nvPr/>
        </p:nvPicPr>
        <p:blipFill>
          <a:blip r:embed="rId5"/>
          <a:stretch>
            <a:fillRect/>
          </a:stretch>
        </p:blipFill>
        <p:spPr>
          <a:xfrm>
            <a:off x="591296" y="1665075"/>
            <a:ext cx="1599782" cy="997048"/>
          </a:xfrm>
          <a:prstGeom prst="rect">
            <a:avLst/>
          </a:prstGeom>
        </p:spPr>
      </p:pic>
      <p:sp>
        <p:nvSpPr>
          <p:cNvPr id="44" name="TextBox 43"/>
          <p:cNvSpPr txBox="1">
            <a:spLocks/>
          </p:cNvSpPr>
          <p:nvPr/>
        </p:nvSpPr>
        <p:spPr>
          <a:xfrm>
            <a:off x="1165043" y="2849166"/>
            <a:ext cx="505267" cy="253916"/>
          </a:xfrm>
          <a:prstGeom prst="rect">
            <a:avLst/>
          </a:prstGeom>
          <a:noFill/>
        </p:spPr>
        <p:txBody>
          <a:bodyPr wrap="none" rtlCol="0">
            <a:spAutoFit/>
          </a:bodyPr>
          <a:lstStyle/>
          <a:p>
            <a:r>
              <a:rPr lang="en-US" sz="1050" b="1" dirty="0">
                <a:solidFill>
                  <a:srgbClr val="4D4F53"/>
                </a:solidFill>
                <a:cs typeface="Arial"/>
              </a:rPr>
              <a:t>Load</a:t>
            </a:r>
            <a:endParaRPr lang="en-US" sz="825" b="1" dirty="0">
              <a:solidFill>
                <a:srgbClr val="4D4F53"/>
              </a:solidFill>
              <a:cs typeface="Arial"/>
            </a:endParaRPr>
          </a:p>
        </p:txBody>
      </p:sp>
      <p:cxnSp>
        <p:nvCxnSpPr>
          <p:cNvPr id="11" name="Straight Connector 10"/>
          <p:cNvCxnSpPr/>
          <p:nvPr/>
        </p:nvCxnSpPr>
        <p:spPr>
          <a:xfrm>
            <a:off x="4770822" y="1392214"/>
            <a:ext cx="0" cy="2666295"/>
          </a:xfrm>
          <a:prstGeom prst="line">
            <a:avLst/>
          </a:prstGeom>
          <a:ln w="28575" cmpd="sng">
            <a:solidFill>
              <a:srgbClr val="5A7E96"/>
            </a:solidFill>
            <a:prstDash val="dot"/>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p:nvPicPr>
        <p:blipFill>
          <a:blip r:embed="rId6"/>
          <a:stretch>
            <a:fillRect/>
          </a:stretch>
        </p:blipFill>
        <p:spPr>
          <a:xfrm>
            <a:off x="2451571" y="1665075"/>
            <a:ext cx="1439588" cy="997048"/>
          </a:xfrm>
          <a:prstGeom prst="rect">
            <a:avLst/>
          </a:prstGeom>
        </p:spPr>
      </p:pic>
      <p:sp>
        <p:nvSpPr>
          <p:cNvPr id="15" name="TextBox 14"/>
          <p:cNvSpPr txBox="1">
            <a:spLocks/>
          </p:cNvSpPr>
          <p:nvPr/>
        </p:nvSpPr>
        <p:spPr>
          <a:xfrm>
            <a:off x="2910717" y="2858359"/>
            <a:ext cx="521298" cy="253916"/>
          </a:xfrm>
          <a:prstGeom prst="rect">
            <a:avLst/>
          </a:prstGeom>
          <a:noFill/>
        </p:spPr>
        <p:txBody>
          <a:bodyPr wrap="none" rtlCol="0">
            <a:spAutoFit/>
          </a:bodyPr>
          <a:lstStyle/>
          <a:p>
            <a:pPr algn="ctr"/>
            <a:r>
              <a:rPr lang="en-US" sz="1050" b="1" dirty="0">
                <a:solidFill>
                  <a:srgbClr val="4D4F53"/>
                </a:solidFill>
                <a:cs typeface="Arial"/>
              </a:rPr>
              <a:t>Hope</a:t>
            </a:r>
          </a:p>
        </p:txBody>
      </p:sp>
      <p:sp>
        <p:nvSpPr>
          <p:cNvPr id="16" name="Rectangle 15"/>
          <p:cNvSpPr>
            <a:spLocks/>
          </p:cNvSpPr>
          <p:nvPr/>
        </p:nvSpPr>
        <p:spPr>
          <a:xfrm>
            <a:off x="194793" y="976756"/>
            <a:ext cx="1422538" cy="25848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endParaRPr lang="en-US" sz="1200" b="1" dirty="0">
              <a:solidFill>
                <a:schemeClr val="tx2"/>
              </a:solidFill>
              <a:cs typeface="Arial"/>
            </a:endParaRPr>
          </a:p>
        </p:txBody>
      </p:sp>
      <p:sp>
        <p:nvSpPr>
          <p:cNvPr id="17" name="TextBox 16"/>
          <p:cNvSpPr txBox="1">
            <a:spLocks/>
          </p:cNvSpPr>
          <p:nvPr/>
        </p:nvSpPr>
        <p:spPr>
          <a:xfrm>
            <a:off x="194792" y="1008688"/>
            <a:ext cx="1709205" cy="230832"/>
          </a:xfrm>
          <a:prstGeom prst="rect">
            <a:avLst/>
          </a:prstGeom>
          <a:noFill/>
        </p:spPr>
        <p:txBody>
          <a:bodyPr wrap="square" rtlCol="0">
            <a:spAutoFit/>
          </a:bodyPr>
          <a:lstStyle/>
          <a:p>
            <a:r>
              <a:rPr lang="en-US" sz="900" dirty="0">
                <a:solidFill>
                  <a:srgbClr val="FFFFFF"/>
                </a:solidFill>
              </a:rPr>
              <a:t>World Without Containers</a:t>
            </a:r>
          </a:p>
        </p:txBody>
      </p:sp>
      <p:sp>
        <p:nvSpPr>
          <p:cNvPr id="18" name="Rectangle 17"/>
          <p:cNvSpPr>
            <a:spLocks/>
          </p:cNvSpPr>
          <p:nvPr/>
        </p:nvSpPr>
        <p:spPr>
          <a:xfrm>
            <a:off x="7636943" y="992161"/>
            <a:ext cx="1250957" cy="25848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endParaRPr lang="en-US" sz="1200" b="1" dirty="0">
              <a:solidFill>
                <a:schemeClr val="tx2"/>
              </a:solidFill>
              <a:cs typeface="Arial"/>
            </a:endParaRPr>
          </a:p>
        </p:txBody>
      </p:sp>
      <p:sp>
        <p:nvSpPr>
          <p:cNvPr id="19" name="TextBox 18"/>
          <p:cNvSpPr txBox="1">
            <a:spLocks/>
          </p:cNvSpPr>
          <p:nvPr/>
        </p:nvSpPr>
        <p:spPr>
          <a:xfrm>
            <a:off x="7609992" y="1026736"/>
            <a:ext cx="1504052" cy="230832"/>
          </a:xfrm>
          <a:prstGeom prst="rect">
            <a:avLst/>
          </a:prstGeom>
          <a:noFill/>
        </p:spPr>
        <p:txBody>
          <a:bodyPr wrap="square" rtlCol="0">
            <a:spAutoFit/>
          </a:bodyPr>
          <a:lstStyle/>
          <a:p>
            <a:r>
              <a:rPr lang="en-US" sz="900" dirty="0">
                <a:solidFill>
                  <a:srgbClr val="FFFFFF"/>
                </a:solidFill>
              </a:rPr>
              <a:t>World With Containers</a:t>
            </a:r>
          </a:p>
        </p:txBody>
      </p:sp>
      <p:sp>
        <p:nvSpPr>
          <p:cNvPr id="20" name="TextBox 19"/>
          <p:cNvSpPr txBox="1">
            <a:spLocks/>
          </p:cNvSpPr>
          <p:nvPr/>
        </p:nvSpPr>
        <p:spPr>
          <a:xfrm>
            <a:off x="906061" y="3465826"/>
            <a:ext cx="2884502" cy="415498"/>
          </a:xfrm>
          <a:prstGeom prst="rect">
            <a:avLst/>
          </a:prstGeom>
          <a:noFill/>
        </p:spPr>
        <p:txBody>
          <a:bodyPr wrap="square" rtlCol="0">
            <a:spAutoFit/>
          </a:bodyPr>
          <a:lstStyle/>
          <a:p>
            <a:r>
              <a:rPr lang="en-US" sz="1050" dirty="0">
                <a:solidFill>
                  <a:srgbClr val="4D4F53"/>
                </a:solidFill>
                <a:cs typeface="Arial"/>
              </a:rPr>
              <a:t>Without containers, goods are loaded ad-hoc and may not reach their final destination.</a:t>
            </a:r>
            <a:endParaRPr lang="en-US" sz="825" dirty="0">
              <a:solidFill>
                <a:srgbClr val="4D4F53"/>
              </a:solidFill>
              <a:cs typeface="Arial"/>
            </a:endParaRPr>
          </a:p>
        </p:txBody>
      </p:sp>
      <p:sp>
        <p:nvSpPr>
          <p:cNvPr id="21" name="TextBox 20"/>
          <p:cNvSpPr txBox="1">
            <a:spLocks/>
          </p:cNvSpPr>
          <p:nvPr/>
        </p:nvSpPr>
        <p:spPr>
          <a:xfrm>
            <a:off x="5751082" y="3385035"/>
            <a:ext cx="2884502" cy="577081"/>
          </a:xfrm>
          <a:prstGeom prst="rect">
            <a:avLst/>
          </a:prstGeom>
          <a:noFill/>
        </p:spPr>
        <p:txBody>
          <a:bodyPr wrap="square" rtlCol="0">
            <a:spAutoFit/>
          </a:bodyPr>
          <a:lstStyle/>
          <a:p>
            <a:r>
              <a:rPr lang="en-US" sz="1050" dirty="0">
                <a:solidFill>
                  <a:srgbClr val="4D4F53"/>
                </a:solidFill>
                <a:cs typeface="Arial"/>
              </a:rPr>
              <a:t>With containers, goods are packed in a more consistent way, greatly improving portability and minimizing the chance of loss. </a:t>
            </a:r>
            <a:endParaRPr lang="en-US" sz="825" dirty="0">
              <a:solidFill>
                <a:srgbClr val="4D4F53"/>
              </a:solidFill>
              <a:cs typeface="Arial"/>
            </a:endParaRPr>
          </a:p>
        </p:txBody>
      </p:sp>
    </p:spTree>
    <p:extLst>
      <p:ext uri="{BB962C8B-B14F-4D97-AF65-F5344CB8AC3E}">
        <p14:creationId xmlns:p14="http://schemas.microsoft.com/office/powerpoint/2010/main" val="197089553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Shape 457"/>
          <p:cNvSpPr>
            <a:spLocks/>
          </p:cNvSpPr>
          <p:nvPr/>
        </p:nvSpPr>
        <p:spPr>
          <a:xfrm rot="10800000">
            <a:off x="5141230" y="1227928"/>
            <a:ext cx="2514537" cy="1903981"/>
          </a:xfrm>
          <a:prstGeom prst="cloud">
            <a:avLst/>
          </a:prstGeom>
          <a:noFill/>
          <a:ln w="25400" cap="flat" cmpd="sng">
            <a:solidFill>
              <a:srgbClr val="003D77"/>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458" name="Shape 458"/>
          <p:cNvSpPr>
            <a:spLocks/>
          </p:cNvSpPr>
          <p:nvPr/>
        </p:nvSpPr>
        <p:spPr>
          <a:xfrm>
            <a:off x="-3949" y="1"/>
            <a:ext cx="9147949" cy="3177967"/>
          </a:xfrm>
          <a:prstGeom prst="rect">
            <a:avLst/>
          </a:prstGeom>
          <a:solidFill>
            <a:srgbClr val="D1E3ED">
              <a:alpha val="60784"/>
            </a:srgbClr>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grpSp>
        <p:nvGrpSpPr>
          <p:cNvPr id="459" name="Shape 459"/>
          <p:cNvGrpSpPr/>
          <p:nvPr/>
        </p:nvGrpSpPr>
        <p:grpSpPr>
          <a:xfrm>
            <a:off x="5287213" y="2201422"/>
            <a:ext cx="2182446" cy="579392"/>
            <a:chOff x="2991566" y="1823835"/>
            <a:chExt cx="2182446" cy="579392"/>
          </a:xfrm>
        </p:grpSpPr>
        <p:sp>
          <p:nvSpPr>
            <p:cNvPr id="460" name="Shape 460"/>
            <p:cNvSpPr>
              <a:spLocks/>
            </p:cNvSpPr>
            <p:nvPr/>
          </p:nvSpPr>
          <p:spPr>
            <a:xfrm>
              <a:off x="2991566" y="1823835"/>
              <a:ext cx="2182446" cy="579392"/>
            </a:xfrm>
            <a:prstGeom prst="cube">
              <a:avLst>
                <a:gd name="adj" fmla="val 63501"/>
              </a:avLst>
            </a:prstGeom>
            <a:solidFill>
              <a:srgbClr val="A5A5A5"/>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cxnSp>
          <p:nvCxnSpPr>
            <p:cNvPr id="461" name="Shape 461"/>
            <p:cNvCxnSpPr/>
            <p:nvPr/>
          </p:nvCxnSpPr>
          <p:spPr>
            <a:xfrm>
              <a:off x="3069725" y="2228766"/>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62" name="Shape 462"/>
            <p:cNvCxnSpPr/>
            <p:nvPr/>
          </p:nvCxnSpPr>
          <p:spPr>
            <a:xfrm>
              <a:off x="3069725" y="2273399"/>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63" name="Shape 463"/>
            <p:cNvCxnSpPr/>
            <p:nvPr/>
          </p:nvCxnSpPr>
          <p:spPr>
            <a:xfrm>
              <a:off x="3069726" y="2314208"/>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64" name="Shape 464"/>
            <p:cNvCxnSpPr/>
            <p:nvPr/>
          </p:nvCxnSpPr>
          <p:spPr>
            <a:xfrm>
              <a:off x="3069725" y="2355575"/>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65" name="Shape 465"/>
            <p:cNvCxnSpPr/>
            <p:nvPr/>
          </p:nvCxnSpPr>
          <p:spPr>
            <a:xfrm>
              <a:off x="3670441" y="2228766"/>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66" name="Shape 466"/>
            <p:cNvCxnSpPr/>
            <p:nvPr/>
          </p:nvCxnSpPr>
          <p:spPr>
            <a:xfrm>
              <a:off x="3670439" y="2273399"/>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67" name="Shape 467"/>
            <p:cNvCxnSpPr/>
            <p:nvPr/>
          </p:nvCxnSpPr>
          <p:spPr>
            <a:xfrm>
              <a:off x="3670442" y="2314208"/>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68" name="Shape 468"/>
            <p:cNvCxnSpPr/>
            <p:nvPr/>
          </p:nvCxnSpPr>
          <p:spPr>
            <a:xfrm>
              <a:off x="3670441" y="2355575"/>
              <a:ext cx="546940" cy="0"/>
            </a:xfrm>
            <a:prstGeom prst="straightConnector1">
              <a:avLst/>
            </a:prstGeom>
            <a:noFill/>
            <a:ln w="9525" cap="flat" cmpd="sng">
              <a:solidFill>
                <a:schemeClr val="dk1"/>
              </a:solidFill>
              <a:prstDash val="solid"/>
              <a:round/>
              <a:headEnd type="none" w="med" len="med"/>
              <a:tailEnd type="none" w="med" len="med"/>
            </a:ln>
          </p:spPr>
        </p:cxnSp>
        <p:sp>
          <p:nvSpPr>
            <p:cNvPr id="469" name="Shape 469"/>
            <p:cNvSpPr>
              <a:spLocks/>
            </p:cNvSpPr>
            <p:nvPr/>
          </p:nvSpPr>
          <p:spPr>
            <a:xfrm>
              <a:off x="4278171" y="2226305"/>
              <a:ext cx="463003" cy="129268"/>
            </a:xfrm>
            <a:prstGeom prst="rect">
              <a:avLst/>
            </a:prstGeom>
            <a:solidFill>
              <a:schemeClr val="dk2"/>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grpSp>
      <p:pic>
        <p:nvPicPr>
          <p:cNvPr id="470" name="Shape 470"/>
          <p:cNvPicPr preferRelativeResize="0"/>
          <p:nvPr/>
        </p:nvPicPr>
        <p:blipFill rotWithShape="1">
          <a:blip r:embed="rId3"/>
          <a:srcRect/>
          <a:stretch/>
        </p:blipFill>
        <p:spPr>
          <a:xfrm>
            <a:off x="2625133" y="3541911"/>
            <a:ext cx="4766257" cy="783232"/>
          </a:xfrm>
          <a:prstGeom prst="rect">
            <a:avLst/>
          </a:prstGeom>
          <a:noFill/>
          <a:ln>
            <a:noFill/>
          </a:ln>
        </p:spPr>
      </p:pic>
      <p:sp>
        <p:nvSpPr>
          <p:cNvPr id="471" name="Shape 471"/>
          <p:cNvSpPr txBox="1">
            <a:spLocks/>
          </p:cNvSpPr>
          <p:nvPr/>
        </p:nvSpPr>
        <p:spPr>
          <a:xfrm>
            <a:off x="2640261" y="4391047"/>
            <a:ext cx="4650256" cy="307777"/>
          </a:xfrm>
          <a:prstGeom prst="rect">
            <a:avLst/>
          </a:prstGeom>
          <a:noFill/>
          <a:ln>
            <a:noFill/>
          </a:ln>
        </p:spPr>
        <p:txBody>
          <a:bodyPr lIns="91425" tIns="45700" rIns="91425" bIns="45700" anchor="t" anchorCtr="0">
            <a:noAutofit/>
          </a:bodyPr>
          <a:lstStyle/>
          <a:p>
            <a:pPr algn="ctr">
              <a:buClr>
                <a:srgbClr val="C60C30"/>
              </a:buClr>
              <a:buSzPct val="25000"/>
              <a:buFont typeface="Arial"/>
              <a:buNone/>
            </a:pPr>
            <a:r>
              <a:rPr lang="en-US" sz="1400" b="1" kern="0">
                <a:solidFill>
                  <a:srgbClr val="C60C30"/>
                </a:solidFill>
                <a:ea typeface="Arial"/>
                <a:cs typeface="Arial"/>
                <a:sym typeface="Arial"/>
              </a:rPr>
              <a:t>MapR Converged Data Platform</a:t>
            </a:r>
          </a:p>
        </p:txBody>
      </p:sp>
      <p:grpSp>
        <p:nvGrpSpPr>
          <p:cNvPr id="472" name="Shape 472"/>
          <p:cNvGrpSpPr/>
          <p:nvPr/>
        </p:nvGrpSpPr>
        <p:grpSpPr>
          <a:xfrm>
            <a:off x="2741243" y="2201422"/>
            <a:ext cx="2182446" cy="579392"/>
            <a:chOff x="2991566" y="1823835"/>
            <a:chExt cx="2182446" cy="579392"/>
          </a:xfrm>
        </p:grpSpPr>
        <p:sp>
          <p:nvSpPr>
            <p:cNvPr id="473" name="Shape 473"/>
            <p:cNvSpPr>
              <a:spLocks/>
            </p:cNvSpPr>
            <p:nvPr/>
          </p:nvSpPr>
          <p:spPr>
            <a:xfrm>
              <a:off x="2991566" y="1823835"/>
              <a:ext cx="2182446" cy="579392"/>
            </a:xfrm>
            <a:prstGeom prst="cube">
              <a:avLst>
                <a:gd name="adj" fmla="val 63501"/>
              </a:avLst>
            </a:prstGeom>
            <a:solidFill>
              <a:srgbClr val="A5A5A5"/>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cxnSp>
          <p:nvCxnSpPr>
            <p:cNvPr id="474" name="Shape 474"/>
            <p:cNvCxnSpPr/>
            <p:nvPr/>
          </p:nvCxnSpPr>
          <p:spPr>
            <a:xfrm>
              <a:off x="3069725" y="2228766"/>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75" name="Shape 475"/>
            <p:cNvCxnSpPr/>
            <p:nvPr/>
          </p:nvCxnSpPr>
          <p:spPr>
            <a:xfrm>
              <a:off x="3069725" y="2273399"/>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76" name="Shape 476"/>
            <p:cNvCxnSpPr/>
            <p:nvPr/>
          </p:nvCxnSpPr>
          <p:spPr>
            <a:xfrm>
              <a:off x="3069726" y="2314208"/>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77" name="Shape 477"/>
            <p:cNvCxnSpPr/>
            <p:nvPr/>
          </p:nvCxnSpPr>
          <p:spPr>
            <a:xfrm>
              <a:off x="3069725" y="2355575"/>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78" name="Shape 478"/>
            <p:cNvCxnSpPr/>
            <p:nvPr/>
          </p:nvCxnSpPr>
          <p:spPr>
            <a:xfrm>
              <a:off x="3670441" y="2228766"/>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79" name="Shape 479"/>
            <p:cNvCxnSpPr/>
            <p:nvPr/>
          </p:nvCxnSpPr>
          <p:spPr>
            <a:xfrm>
              <a:off x="3670439" y="2273399"/>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80" name="Shape 480"/>
            <p:cNvCxnSpPr/>
            <p:nvPr/>
          </p:nvCxnSpPr>
          <p:spPr>
            <a:xfrm>
              <a:off x="3670442" y="2314208"/>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81" name="Shape 481"/>
            <p:cNvCxnSpPr/>
            <p:nvPr/>
          </p:nvCxnSpPr>
          <p:spPr>
            <a:xfrm>
              <a:off x="3670441" y="2355575"/>
              <a:ext cx="546940" cy="0"/>
            </a:xfrm>
            <a:prstGeom prst="straightConnector1">
              <a:avLst/>
            </a:prstGeom>
            <a:noFill/>
            <a:ln w="9525" cap="flat" cmpd="sng">
              <a:solidFill>
                <a:schemeClr val="dk1"/>
              </a:solidFill>
              <a:prstDash val="solid"/>
              <a:round/>
              <a:headEnd type="none" w="med" len="med"/>
              <a:tailEnd type="none" w="med" len="med"/>
            </a:ln>
          </p:spPr>
        </p:cxnSp>
        <p:sp>
          <p:nvSpPr>
            <p:cNvPr id="482" name="Shape 482"/>
            <p:cNvSpPr>
              <a:spLocks/>
            </p:cNvSpPr>
            <p:nvPr/>
          </p:nvSpPr>
          <p:spPr>
            <a:xfrm>
              <a:off x="4278171" y="2226305"/>
              <a:ext cx="463003" cy="129268"/>
            </a:xfrm>
            <a:prstGeom prst="rect">
              <a:avLst/>
            </a:prstGeom>
            <a:solidFill>
              <a:schemeClr val="dk2"/>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grpSp>
      <p:sp>
        <p:nvSpPr>
          <p:cNvPr id="483" name="Shape 483"/>
          <p:cNvSpPr txBox="1">
            <a:spLocks/>
          </p:cNvSpPr>
          <p:nvPr/>
        </p:nvSpPr>
        <p:spPr>
          <a:xfrm>
            <a:off x="0" y="1565234"/>
            <a:ext cx="1182610" cy="704551"/>
          </a:xfrm>
          <a:prstGeom prst="rect">
            <a:avLst/>
          </a:prstGeom>
          <a:noFill/>
          <a:ln>
            <a:noFill/>
          </a:ln>
        </p:spPr>
        <p:txBody>
          <a:bodyPr lIns="91425" tIns="45700" rIns="91425" bIns="45700" anchor="t" anchorCtr="0">
            <a:noAutofit/>
          </a:bodyPr>
          <a:lstStyle/>
          <a:p>
            <a:pPr algn="r">
              <a:lnSpc>
                <a:spcPct val="90000"/>
              </a:lnSpc>
              <a:buClr>
                <a:srgbClr val="4D4F53"/>
              </a:buClr>
              <a:buSzPct val="25000"/>
              <a:buFont typeface="Arial"/>
              <a:buNone/>
            </a:pPr>
            <a:r>
              <a:rPr lang="en-US" sz="1100" kern="0">
                <a:solidFill>
                  <a:srgbClr val="4D4F53"/>
                </a:solidFill>
                <a:ea typeface="Arial"/>
                <a:cs typeface="Arial"/>
                <a:sym typeface="Arial"/>
              </a:rPr>
              <a:t>Deploy existing stateful apps in containers on any node</a:t>
            </a:r>
          </a:p>
        </p:txBody>
      </p:sp>
      <p:sp>
        <p:nvSpPr>
          <p:cNvPr id="484" name="Shape 484"/>
          <p:cNvSpPr txBox="1">
            <a:spLocks/>
          </p:cNvSpPr>
          <p:nvPr/>
        </p:nvSpPr>
        <p:spPr>
          <a:xfrm>
            <a:off x="7718354" y="1557455"/>
            <a:ext cx="1479364" cy="1175705"/>
          </a:xfrm>
          <a:prstGeom prst="rect">
            <a:avLst/>
          </a:prstGeom>
          <a:noFill/>
          <a:ln>
            <a:noFill/>
          </a:ln>
        </p:spPr>
        <p:txBody>
          <a:bodyPr lIns="91425" tIns="45700" rIns="91425" bIns="45700" anchor="t" anchorCtr="0">
            <a:noAutofit/>
          </a:bodyPr>
          <a:lstStyle/>
          <a:p>
            <a:pPr>
              <a:lnSpc>
                <a:spcPct val="90000"/>
              </a:lnSpc>
              <a:buClr>
                <a:srgbClr val="4D4F53"/>
              </a:buClr>
              <a:buSzPct val="25000"/>
              <a:buFont typeface="Arial"/>
              <a:buNone/>
            </a:pPr>
            <a:r>
              <a:rPr lang="en-US" sz="1100" kern="0">
                <a:solidFill>
                  <a:srgbClr val="4D4F53"/>
                </a:solidFill>
                <a:ea typeface="Arial"/>
                <a:cs typeface="Arial"/>
                <a:sym typeface="Arial"/>
              </a:rPr>
              <a:t>No special configuration </a:t>
            </a:r>
            <a:br>
              <a:rPr lang="en-US" sz="1100" kern="0">
                <a:solidFill>
                  <a:srgbClr val="4D4F53"/>
                </a:solidFill>
                <a:ea typeface="Arial"/>
                <a:cs typeface="Arial"/>
                <a:sym typeface="Arial"/>
              </a:rPr>
            </a:br>
            <a:r>
              <a:rPr lang="en-US" sz="1100" kern="0">
                <a:solidFill>
                  <a:srgbClr val="4D4F53"/>
                </a:solidFill>
                <a:ea typeface="Arial"/>
                <a:cs typeface="Arial"/>
                <a:sym typeface="Arial"/>
              </a:rPr>
              <a:t>for nodes</a:t>
            </a:r>
          </a:p>
          <a:p>
            <a:pPr>
              <a:lnSpc>
                <a:spcPct val="90000"/>
              </a:lnSpc>
              <a:buClr>
                <a:srgbClr val="000000"/>
              </a:buClr>
              <a:buFont typeface="Arial"/>
              <a:buNone/>
            </a:pPr>
            <a:endParaRPr sz="1100" kern="0">
              <a:solidFill>
                <a:srgbClr val="4D4F53"/>
              </a:solidFill>
              <a:ea typeface="Arial"/>
              <a:cs typeface="Arial"/>
              <a:sym typeface="Arial"/>
            </a:endParaRPr>
          </a:p>
          <a:p>
            <a:pPr>
              <a:lnSpc>
                <a:spcPct val="90000"/>
              </a:lnSpc>
              <a:buClr>
                <a:srgbClr val="4D4F53"/>
              </a:buClr>
              <a:buSzPct val="25000"/>
              <a:buFont typeface="Arial"/>
              <a:buNone/>
            </a:pPr>
            <a:r>
              <a:rPr lang="en-US" sz="1100" kern="0">
                <a:solidFill>
                  <a:srgbClr val="4D4F53"/>
                </a:solidFill>
                <a:ea typeface="Arial"/>
                <a:cs typeface="Arial"/>
                <a:sym typeface="Arial"/>
              </a:rPr>
              <a:t>Data access is built into containers</a:t>
            </a:r>
          </a:p>
          <a:p>
            <a:pPr>
              <a:lnSpc>
                <a:spcPct val="90000"/>
              </a:lnSpc>
              <a:buClr>
                <a:srgbClr val="000000"/>
              </a:buClr>
              <a:buFont typeface="Arial"/>
              <a:buNone/>
            </a:pPr>
            <a:endParaRPr sz="1200" kern="0">
              <a:solidFill>
                <a:srgbClr val="4D4F53"/>
              </a:solidFill>
              <a:ea typeface="Arial"/>
              <a:cs typeface="Arial"/>
              <a:sym typeface="Arial"/>
            </a:endParaRPr>
          </a:p>
        </p:txBody>
      </p:sp>
      <p:sp>
        <p:nvSpPr>
          <p:cNvPr id="485" name="Shape 485"/>
          <p:cNvSpPr txBox="1">
            <a:spLocks/>
          </p:cNvSpPr>
          <p:nvPr/>
        </p:nvSpPr>
        <p:spPr>
          <a:xfrm>
            <a:off x="4839905" y="2259642"/>
            <a:ext cx="585099" cy="369332"/>
          </a:xfrm>
          <a:prstGeom prst="rect">
            <a:avLst/>
          </a:prstGeom>
          <a:noFill/>
          <a:ln>
            <a:noFill/>
          </a:ln>
        </p:spPr>
        <p:txBody>
          <a:bodyPr lIns="91425" tIns="45700" rIns="91425" bIns="45700" anchor="t" anchorCtr="0">
            <a:noAutofit/>
          </a:bodyPr>
          <a:lstStyle/>
          <a:p>
            <a:pPr>
              <a:buClr>
                <a:srgbClr val="000000"/>
              </a:buClr>
              <a:buSzPct val="25000"/>
              <a:buFont typeface="Arial"/>
              <a:buNone/>
            </a:pPr>
            <a:r>
              <a:rPr lang="en-US" sz="1800" b="1" kern="0">
                <a:solidFill>
                  <a:srgbClr val="000000"/>
                </a:solidFill>
                <a:ea typeface="Arial"/>
                <a:cs typeface="Arial"/>
                <a:sym typeface="Arial"/>
              </a:rPr>
              <a:t>…</a:t>
            </a:r>
          </a:p>
        </p:txBody>
      </p:sp>
      <p:cxnSp>
        <p:nvCxnSpPr>
          <p:cNvPr id="486" name="Shape 486"/>
          <p:cNvCxnSpPr/>
          <p:nvPr/>
        </p:nvCxnSpPr>
        <p:spPr>
          <a:xfrm>
            <a:off x="-3949" y="3177966"/>
            <a:ext cx="9147949" cy="0"/>
          </a:xfrm>
          <a:prstGeom prst="straightConnector1">
            <a:avLst/>
          </a:prstGeom>
          <a:noFill/>
          <a:ln w="25400" cap="flat" cmpd="sng">
            <a:solidFill>
              <a:schemeClr val="dk2"/>
            </a:solidFill>
            <a:prstDash val="dot"/>
            <a:round/>
            <a:headEnd type="none" w="med" len="med"/>
            <a:tailEnd type="none" w="med" len="med"/>
          </a:ln>
        </p:spPr>
      </p:cxnSp>
      <p:cxnSp>
        <p:nvCxnSpPr>
          <p:cNvPr id="487" name="Shape 487"/>
          <p:cNvCxnSpPr/>
          <p:nvPr/>
        </p:nvCxnSpPr>
        <p:spPr>
          <a:xfrm>
            <a:off x="5912314" y="2388222"/>
            <a:ext cx="0" cy="1285612"/>
          </a:xfrm>
          <a:prstGeom prst="straightConnector1">
            <a:avLst/>
          </a:prstGeom>
          <a:noFill/>
          <a:ln w="76200" cap="flat" cmpd="sng">
            <a:solidFill>
              <a:srgbClr val="2C526A"/>
            </a:solidFill>
            <a:prstDash val="solid"/>
            <a:round/>
            <a:headEnd type="none" w="med" len="med"/>
            <a:tailEnd type="triangle" w="lg" len="lg"/>
          </a:ln>
          <a:effectLst>
            <a:outerShdw blurRad="50799" dist="38100" dir="2700000" algn="tl" rotWithShape="0">
              <a:srgbClr val="000000">
                <a:alpha val="42745"/>
              </a:srgbClr>
            </a:outerShdw>
          </a:effectLst>
        </p:spPr>
      </p:cxnSp>
      <p:grpSp>
        <p:nvGrpSpPr>
          <p:cNvPr id="488" name="Shape 488"/>
          <p:cNvGrpSpPr/>
          <p:nvPr/>
        </p:nvGrpSpPr>
        <p:grpSpPr>
          <a:xfrm>
            <a:off x="1277165" y="2201422"/>
            <a:ext cx="873973" cy="769939"/>
            <a:chOff x="3949832" y="1339913"/>
            <a:chExt cx="620911" cy="495943"/>
          </a:xfrm>
        </p:grpSpPr>
        <p:sp>
          <p:nvSpPr>
            <p:cNvPr id="489" name="Shape 489"/>
            <p:cNvSpPr>
              <a:spLocks/>
            </p:cNvSpPr>
            <p:nvPr/>
          </p:nvSpPr>
          <p:spPr>
            <a:xfrm>
              <a:off x="3984151" y="1339913"/>
              <a:ext cx="586592" cy="495943"/>
            </a:xfrm>
            <a:prstGeom prst="cube">
              <a:avLst>
                <a:gd name="adj" fmla="val 21227"/>
              </a:avLst>
            </a:prstGeom>
            <a:solidFill>
              <a:schemeClr val="lt1"/>
            </a:solidFill>
            <a:ln>
              <a:noFill/>
            </a:ln>
            <a:effectLst>
              <a:outerShdw blurRad="136525" dist="25400" dir="2700000" algn="tl" rotWithShape="0">
                <a:srgbClr val="000000">
                  <a:alpha val="42745"/>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490" name="Shape 490"/>
            <p:cNvSpPr txBox="1">
              <a:spLocks/>
            </p:cNvSpPr>
            <p:nvPr/>
          </p:nvSpPr>
          <p:spPr>
            <a:xfrm>
              <a:off x="3949832" y="1394990"/>
              <a:ext cx="532252" cy="422440"/>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1000" b="1" kern="0">
                  <a:solidFill>
                    <a:srgbClr val="000000"/>
                  </a:solidFill>
                  <a:ea typeface="Arial"/>
                  <a:cs typeface="Arial"/>
                  <a:sym typeface="Arial"/>
                </a:rPr>
                <a:t>App </a:t>
              </a:r>
              <a:br>
                <a:rPr lang="en-US" sz="1000" b="1" kern="0">
                  <a:solidFill>
                    <a:srgbClr val="000000"/>
                  </a:solidFill>
                  <a:ea typeface="Arial"/>
                  <a:cs typeface="Arial"/>
                  <a:sym typeface="Arial"/>
                </a:rPr>
              </a:br>
              <a:r>
                <a:rPr lang="en-US" sz="1000" b="1" kern="0">
                  <a:solidFill>
                    <a:srgbClr val="000000"/>
                  </a:solidFill>
                  <a:ea typeface="Arial"/>
                  <a:cs typeface="Arial"/>
                  <a:sym typeface="Arial"/>
                </a:rPr>
                <a:t>Container</a:t>
              </a:r>
            </a:p>
          </p:txBody>
        </p:sp>
      </p:grpSp>
      <p:cxnSp>
        <p:nvCxnSpPr>
          <p:cNvPr id="491" name="Shape 491"/>
          <p:cNvCxnSpPr/>
          <p:nvPr/>
        </p:nvCxnSpPr>
        <p:spPr>
          <a:xfrm>
            <a:off x="4269346" y="2388222"/>
            <a:ext cx="0" cy="1285612"/>
          </a:xfrm>
          <a:prstGeom prst="straightConnector1">
            <a:avLst/>
          </a:prstGeom>
          <a:noFill/>
          <a:ln w="76200" cap="flat" cmpd="sng">
            <a:solidFill>
              <a:srgbClr val="2C526A"/>
            </a:solidFill>
            <a:prstDash val="solid"/>
            <a:round/>
            <a:headEnd type="none" w="med" len="med"/>
            <a:tailEnd type="triangle" w="lg" len="lg"/>
          </a:ln>
          <a:effectLst>
            <a:outerShdw blurRad="50799" dist="38100" dir="2700000" algn="tl" rotWithShape="0">
              <a:srgbClr val="000000">
                <a:alpha val="42745"/>
              </a:srgbClr>
            </a:outerShdw>
          </a:effectLst>
        </p:spPr>
      </p:cxnSp>
      <p:cxnSp>
        <p:nvCxnSpPr>
          <p:cNvPr id="492" name="Shape 492"/>
          <p:cNvCxnSpPr/>
          <p:nvPr/>
        </p:nvCxnSpPr>
        <p:spPr>
          <a:xfrm>
            <a:off x="6828496" y="2388222"/>
            <a:ext cx="0" cy="1285612"/>
          </a:xfrm>
          <a:prstGeom prst="straightConnector1">
            <a:avLst/>
          </a:prstGeom>
          <a:noFill/>
          <a:ln w="76200" cap="flat" cmpd="sng">
            <a:solidFill>
              <a:srgbClr val="2C526A"/>
            </a:solidFill>
            <a:prstDash val="solid"/>
            <a:round/>
            <a:headEnd type="none" w="med" len="med"/>
            <a:tailEnd type="triangle" w="lg" len="lg"/>
          </a:ln>
          <a:effectLst>
            <a:outerShdw blurRad="50799" dist="38100" dir="2700000" algn="tl" rotWithShape="0">
              <a:srgbClr val="000000">
                <a:alpha val="42745"/>
              </a:srgbClr>
            </a:outerShdw>
          </a:effectLst>
        </p:spPr>
      </p:cxnSp>
      <p:cxnSp>
        <p:nvCxnSpPr>
          <p:cNvPr id="493" name="Shape 493"/>
          <p:cNvCxnSpPr/>
          <p:nvPr/>
        </p:nvCxnSpPr>
        <p:spPr>
          <a:xfrm>
            <a:off x="3317976" y="2388222"/>
            <a:ext cx="0" cy="1285612"/>
          </a:xfrm>
          <a:prstGeom prst="straightConnector1">
            <a:avLst/>
          </a:prstGeom>
          <a:noFill/>
          <a:ln w="76200" cap="flat" cmpd="sng">
            <a:solidFill>
              <a:srgbClr val="2C526A"/>
            </a:solidFill>
            <a:prstDash val="solid"/>
            <a:round/>
            <a:headEnd type="none" w="med" len="med"/>
            <a:tailEnd type="triangle" w="lg" len="lg"/>
          </a:ln>
          <a:effectLst>
            <a:outerShdw blurRad="50799" dist="38100" dir="2700000" algn="tl" rotWithShape="0">
              <a:srgbClr val="000000">
                <a:alpha val="42745"/>
              </a:srgbClr>
            </a:outerShdw>
          </a:effectLst>
        </p:spPr>
      </p:cxnSp>
      <p:grpSp>
        <p:nvGrpSpPr>
          <p:cNvPr id="494" name="Shape 494"/>
          <p:cNvGrpSpPr/>
          <p:nvPr/>
        </p:nvGrpSpPr>
        <p:grpSpPr>
          <a:xfrm>
            <a:off x="2942998" y="1646888"/>
            <a:ext cx="873973" cy="769939"/>
            <a:chOff x="3949832" y="1339913"/>
            <a:chExt cx="620911" cy="495943"/>
          </a:xfrm>
        </p:grpSpPr>
        <p:sp>
          <p:nvSpPr>
            <p:cNvPr id="495" name="Shape 495"/>
            <p:cNvSpPr>
              <a:spLocks/>
            </p:cNvSpPr>
            <p:nvPr/>
          </p:nvSpPr>
          <p:spPr>
            <a:xfrm>
              <a:off x="3984151" y="1339913"/>
              <a:ext cx="586592" cy="495943"/>
            </a:xfrm>
            <a:prstGeom prst="cube">
              <a:avLst>
                <a:gd name="adj" fmla="val 21227"/>
              </a:avLst>
            </a:prstGeom>
            <a:solidFill>
              <a:schemeClr val="lt1"/>
            </a:solidFill>
            <a:ln>
              <a:noFill/>
            </a:ln>
            <a:effectLst>
              <a:outerShdw blurRad="136525" dist="25400" dir="2700000" algn="tl" rotWithShape="0">
                <a:srgbClr val="000000">
                  <a:alpha val="42745"/>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496" name="Shape 496"/>
            <p:cNvSpPr txBox="1">
              <a:spLocks/>
            </p:cNvSpPr>
            <p:nvPr/>
          </p:nvSpPr>
          <p:spPr>
            <a:xfrm>
              <a:off x="3949832" y="1394990"/>
              <a:ext cx="532252" cy="422440"/>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1000" b="1" kern="0" dirty="0">
                  <a:solidFill>
                    <a:srgbClr val="000000"/>
                  </a:solidFill>
                  <a:ea typeface="Arial"/>
                  <a:cs typeface="Arial"/>
                  <a:sym typeface="Arial"/>
                </a:rPr>
                <a:t>App </a:t>
              </a:r>
              <a:br>
                <a:rPr lang="en-US" sz="1000" b="1" kern="0" dirty="0">
                  <a:solidFill>
                    <a:srgbClr val="000000"/>
                  </a:solidFill>
                  <a:ea typeface="Arial"/>
                  <a:cs typeface="Arial"/>
                  <a:sym typeface="Arial"/>
                </a:rPr>
              </a:br>
              <a:r>
                <a:rPr lang="en-US" sz="1000" b="1" kern="0" dirty="0">
                  <a:solidFill>
                    <a:srgbClr val="000000"/>
                  </a:solidFill>
                  <a:ea typeface="Arial"/>
                  <a:cs typeface="Arial"/>
                  <a:sym typeface="Arial"/>
                </a:rPr>
                <a:t>Container</a:t>
              </a:r>
            </a:p>
          </p:txBody>
        </p:sp>
      </p:grpSp>
      <p:grpSp>
        <p:nvGrpSpPr>
          <p:cNvPr id="497" name="Shape 497"/>
          <p:cNvGrpSpPr/>
          <p:nvPr/>
        </p:nvGrpSpPr>
        <p:grpSpPr>
          <a:xfrm>
            <a:off x="3850767" y="1646888"/>
            <a:ext cx="873973" cy="769939"/>
            <a:chOff x="3949832" y="1339913"/>
            <a:chExt cx="620911" cy="495943"/>
          </a:xfrm>
        </p:grpSpPr>
        <p:sp>
          <p:nvSpPr>
            <p:cNvPr id="498" name="Shape 498"/>
            <p:cNvSpPr>
              <a:spLocks/>
            </p:cNvSpPr>
            <p:nvPr/>
          </p:nvSpPr>
          <p:spPr>
            <a:xfrm>
              <a:off x="3984151" y="1339913"/>
              <a:ext cx="586592" cy="495943"/>
            </a:xfrm>
            <a:prstGeom prst="cube">
              <a:avLst>
                <a:gd name="adj" fmla="val 21227"/>
              </a:avLst>
            </a:prstGeom>
            <a:solidFill>
              <a:schemeClr val="lt1"/>
            </a:solidFill>
            <a:ln>
              <a:noFill/>
            </a:ln>
            <a:effectLst>
              <a:outerShdw blurRad="136525" dist="25400" dir="2700000" algn="tl" rotWithShape="0">
                <a:srgbClr val="000000">
                  <a:alpha val="42745"/>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499" name="Shape 499"/>
            <p:cNvSpPr txBox="1">
              <a:spLocks/>
            </p:cNvSpPr>
            <p:nvPr/>
          </p:nvSpPr>
          <p:spPr>
            <a:xfrm>
              <a:off x="3949832" y="1394990"/>
              <a:ext cx="532252" cy="422440"/>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1000" b="1" kern="0">
                  <a:solidFill>
                    <a:srgbClr val="000000"/>
                  </a:solidFill>
                  <a:ea typeface="Arial"/>
                  <a:cs typeface="Arial"/>
                  <a:sym typeface="Arial"/>
                </a:rPr>
                <a:t>App </a:t>
              </a:r>
              <a:br>
                <a:rPr lang="en-US" sz="1000" b="1" kern="0">
                  <a:solidFill>
                    <a:srgbClr val="000000"/>
                  </a:solidFill>
                  <a:ea typeface="Arial"/>
                  <a:cs typeface="Arial"/>
                  <a:sym typeface="Arial"/>
                </a:rPr>
              </a:br>
              <a:r>
                <a:rPr lang="en-US" sz="1000" b="1" kern="0">
                  <a:solidFill>
                    <a:srgbClr val="000000"/>
                  </a:solidFill>
                  <a:ea typeface="Arial"/>
                  <a:cs typeface="Arial"/>
                  <a:sym typeface="Arial"/>
                </a:rPr>
                <a:t>Container</a:t>
              </a:r>
            </a:p>
          </p:txBody>
        </p:sp>
      </p:grpSp>
      <p:grpSp>
        <p:nvGrpSpPr>
          <p:cNvPr id="500" name="Shape 500"/>
          <p:cNvGrpSpPr/>
          <p:nvPr/>
        </p:nvGrpSpPr>
        <p:grpSpPr>
          <a:xfrm>
            <a:off x="5508777" y="1646888"/>
            <a:ext cx="873973" cy="769939"/>
            <a:chOff x="3949832" y="1339913"/>
            <a:chExt cx="620911" cy="495943"/>
          </a:xfrm>
        </p:grpSpPr>
        <p:sp>
          <p:nvSpPr>
            <p:cNvPr id="501" name="Shape 501"/>
            <p:cNvSpPr>
              <a:spLocks/>
            </p:cNvSpPr>
            <p:nvPr/>
          </p:nvSpPr>
          <p:spPr>
            <a:xfrm>
              <a:off x="3984151" y="1339913"/>
              <a:ext cx="586592" cy="495943"/>
            </a:xfrm>
            <a:prstGeom prst="cube">
              <a:avLst>
                <a:gd name="adj" fmla="val 21227"/>
              </a:avLst>
            </a:prstGeom>
            <a:solidFill>
              <a:schemeClr val="lt1"/>
            </a:solidFill>
            <a:ln>
              <a:noFill/>
            </a:ln>
            <a:effectLst>
              <a:outerShdw blurRad="136525" dist="25400" dir="2700000" algn="tl" rotWithShape="0">
                <a:srgbClr val="000000">
                  <a:alpha val="42745"/>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502" name="Shape 502"/>
            <p:cNvSpPr txBox="1">
              <a:spLocks/>
            </p:cNvSpPr>
            <p:nvPr/>
          </p:nvSpPr>
          <p:spPr>
            <a:xfrm>
              <a:off x="3949832" y="1394990"/>
              <a:ext cx="532252" cy="422440"/>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1000" b="1" kern="0">
                  <a:solidFill>
                    <a:srgbClr val="000000"/>
                  </a:solidFill>
                  <a:ea typeface="Arial"/>
                  <a:cs typeface="Arial"/>
                  <a:sym typeface="Arial"/>
                </a:rPr>
                <a:t>App </a:t>
              </a:r>
              <a:br>
                <a:rPr lang="en-US" sz="1000" b="1" kern="0">
                  <a:solidFill>
                    <a:srgbClr val="000000"/>
                  </a:solidFill>
                  <a:ea typeface="Arial"/>
                  <a:cs typeface="Arial"/>
                  <a:sym typeface="Arial"/>
                </a:rPr>
              </a:br>
              <a:r>
                <a:rPr lang="en-US" sz="1000" b="1" kern="0">
                  <a:solidFill>
                    <a:srgbClr val="000000"/>
                  </a:solidFill>
                  <a:ea typeface="Arial"/>
                  <a:cs typeface="Arial"/>
                  <a:sym typeface="Arial"/>
                </a:rPr>
                <a:t>Container</a:t>
              </a:r>
            </a:p>
          </p:txBody>
        </p:sp>
      </p:grpSp>
      <p:grpSp>
        <p:nvGrpSpPr>
          <p:cNvPr id="503" name="Shape 503"/>
          <p:cNvGrpSpPr/>
          <p:nvPr/>
        </p:nvGrpSpPr>
        <p:grpSpPr>
          <a:xfrm>
            <a:off x="6416545" y="1646888"/>
            <a:ext cx="873973" cy="769939"/>
            <a:chOff x="3949832" y="1339913"/>
            <a:chExt cx="620911" cy="495943"/>
          </a:xfrm>
        </p:grpSpPr>
        <p:sp>
          <p:nvSpPr>
            <p:cNvPr id="504" name="Shape 504"/>
            <p:cNvSpPr>
              <a:spLocks/>
            </p:cNvSpPr>
            <p:nvPr/>
          </p:nvSpPr>
          <p:spPr>
            <a:xfrm>
              <a:off x="3984151" y="1339913"/>
              <a:ext cx="586592" cy="495943"/>
            </a:xfrm>
            <a:prstGeom prst="cube">
              <a:avLst>
                <a:gd name="adj" fmla="val 21227"/>
              </a:avLst>
            </a:prstGeom>
            <a:solidFill>
              <a:schemeClr val="lt1"/>
            </a:solidFill>
            <a:ln>
              <a:noFill/>
            </a:ln>
            <a:effectLst>
              <a:outerShdw blurRad="136525" dist="25400" dir="2700000" algn="tl" rotWithShape="0">
                <a:srgbClr val="000000">
                  <a:alpha val="42745"/>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505" name="Shape 505"/>
            <p:cNvSpPr txBox="1">
              <a:spLocks/>
            </p:cNvSpPr>
            <p:nvPr/>
          </p:nvSpPr>
          <p:spPr>
            <a:xfrm>
              <a:off x="3949832" y="1394990"/>
              <a:ext cx="532252" cy="422440"/>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1000" b="1" kern="0">
                  <a:solidFill>
                    <a:srgbClr val="000000"/>
                  </a:solidFill>
                  <a:ea typeface="Arial"/>
                  <a:cs typeface="Arial"/>
                  <a:sym typeface="Arial"/>
                </a:rPr>
                <a:t>App </a:t>
              </a:r>
              <a:br>
                <a:rPr lang="en-US" sz="1000" b="1" kern="0">
                  <a:solidFill>
                    <a:srgbClr val="000000"/>
                  </a:solidFill>
                  <a:ea typeface="Arial"/>
                  <a:cs typeface="Arial"/>
                  <a:sym typeface="Arial"/>
                </a:rPr>
              </a:br>
              <a:r>
                <a:rPr lang="en-US" sz="1000" b="1" kern="0">
                  <a:solidFill>
                    <a:srgbClr val="000000"/>
                  </a:solidFill>
                  <a:ea typeface="Arial"/>
                  <a:cs typeface="Arial"/>
                  <a:sym typeface="Arial"/>
                </a:rPr>
                <a:t>Container</a:t>
              </a:r>
            </a:p>
          </p:txBody>
        </p:sp>
      </p:grpSp>
      <p:grpSp>
        <p:nvGrpSpPr>
          <p:cNvPr id="506" name="Shape 506"/>
          <p:cNvGrpSpPr/>
          <p:nvPr/>
        </p:nvGrpSpPr>
        <p:grpSpPr>
          <a:xfrm>
            <a:off x="1277165" y="1033837"/>
            <a:ext cx="873973" cy="769939"/>
            <a:chOff x="3949832" y="1339913"/>
            <a:chExt cx="620911" cy="495943"/>
          </a:xfrm>
        </p:grpSpPr>
        <p:sp>
          <p:nvSpPr>
            <p:cNvPr id="507" name="Shape 507"/>
            <p:cNvSpPr>
              <a:spLocks/>
            </p:cNvSpPr>
            <p:nvPr/>
          </p:nvSpPr>
          <p:spPr>
            <a:xfrm>
              <a:off x="3984151" y="1339913"/>
              <a:ext cx="586592" cy="495943"/>
            </a:xfrm>
            <a:prstGeom prst="cube">
              <a:avLst>
                <a:gd name="adj" fmla="val 21227"/>
              </a:avLst>
            </a:prstGeom>
            <a:solidFill>
              <a:schemeClr val="lt1"/>
            </a:solidFill>
            <a:ln>
              <a:noFill/>
            </a:ln>
            <a:effectLst>
              <a:outerShdw blurRad="136525" dist="25400" dir="2700000" algn="tl" rotWithShape="0">
                <a:srgbClr val="000000">
                  <a:alpha val="42745"/>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508" name="Shape 508"/>
            <p:cNvSpPr txBox="1">
              <a:spLocks/>
            </p:cNvSpPr>
            <p:nvPr/>
          </p:nvSpPr>
          <p:spPr>
            <a:xfrm>
              <a:off x="3949832" y="1394990"/>
              <a:ext cx="532252" cy="422440"/>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1000" b="1" kern="0">
                  <a:solidFill>
                    <a:srgbClr val="000000"/>
                  </a:solidFill>
                  <a:ea typeface="Arial"/>
                  <a:cs typeface="Arial"/>
                  <a:sym typeface="Arial"/>
                </a:rPr>
                <a:t>App </a:t>
              </a:r>
              <a:br>
                <a:rPr lang="en-US" sz="1000" b="1" kern="0">
                  <a:solidFill>
                    <a:srgbClr val="000000"/>
                  </a:solidFill>
                  <a:ea typeface="Arial"/>
                  <a:cs typeface="Arial"/>
                  <a:sym typeface="Arial"/>
                </a:rPr>
              </a:br>
              <a:r>
                <a:rPr lang="en-US" sz="1000" b="1" kern="0">
                  <a:solidFill>
                    <a:srgbClr val="000000"/>
                  </a:solidFill>
                  <a:ea typeface="Arial"/>
                  <a:cs typeface="Arial"/>
                  <a:sym typeface="Arial"/>
                </a:rPr>
                <a:t>Container</a:t>
              </a:r>
            </a:p>
          </p:txBody>
        </p:sp>
      </p:grpSp>
      <p:sp>
        <p:nvSpPr>
          <p:cNvPr id="509" name="Shape 509"/>
          <p:cNvSpPr>
            <a:spLocks/>
          </p:cNvSpPr>
          <p:nvPr/>
        </p:nvSpPr>
        <p:spPr>
          <a:xfrm>
            <a:off x="1719962" y="1396691"/>
            <a:ext cx="4138339" cy="896409"/>
          </a:xfrm>
          <a:custGeom>
            <a:avLst/>
            <a:gdLst/>
            <a:ahLst/>
            <a:cxnLst/>
            <a:rect l="0" t="0" r="0" b="0"/>
            <a:pathLst>
              <a:path w="120000" h="120000" extrusionOk="0">
                <a:moveTo>
                  <a:pt x="0" y="120000"/>
                </a:moveTo>
                <a:cubicBezTo>
                  <a:pt x="9435" y="14780"/>
                  <a:pt x="67799" y="-1267"/>
                  <a:pt x="68442" y="73"/>
                </a:cubicBezTo>
                <a:cubicBezTo>
                  <a:pt x="73720" y="226"/>
                  <a:pt x="106517" y="-66"/>
                  <a:pt x="120000" y="67411"/>
                </a:cubicBezTo>
              </a:path>
            </a:pathLst>
          </a:custGeom>
          <a:noFill/>
          <a:ln w="12700" cap="flat" cmpd="sng">
            <a:solidFill>
              <a:schemeClr val="dk1"/>
            </a:solidFill>
            <a:prstDash val="dash"/>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510" name="Shape 510"/>
          <p:cNvSpPr>
            <a:spLocks/>
          </p:cNvSpPr>
          <p:nvPr/>
        </p:nvSpPr>
        <p:spPr>
          <a:xfrm>
            <a:off x="1724492" y="981190"/>
            <a:ext cx="2480431" cy="902312"/>
          </a:xfrm>
          <a:custGeom>
            <a:avLst/>
            <a:gdLst/>
            <a:ahLst/>
            <a:cxnLst/>
            <a:rect l="0" t="0" r="0" b="0"/>
            <a:pathLst>
              <a:path w="120000" h="120000" extrusionOk="0">
                <a:moveTo>
                  <a:pt x="0" y="18011"/>
                </a:moveTo>
                <a:cubicBezTo>
                  <a:pt x="34097" y="-17107"/>
                  <a:pt x="56164" y="6832"/>
                  <a:pt x="77811" y="25012"/>
                </a:cubicBezTo>
                <a:cubicBezTo>
                  <a:pt x="99028" y="53821"/>
                  <a:pt x="111662" y="67421"/>
                  <a:pt x="120000" y="120000"/>
                </a:cubicBezTo>
              </a:path>
            </a:pathLst>
          </a:custGeom>
          <a:noFill/>
          <a:ln w="12700" cap="flat" cmpd="sng">
            <a:solidFill>
              <a:schemeClr val="dk1"/>
            </a:solidFill>
            <a:prstDash val="dash"/>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511" name="Shape 511"/>
          <p:cNvSpPr>
            <a:spLocks/>
          </p:cNvSpPr>
          <p:nvPr/>
        </p:nvSpPr>
        <p:spPr>
          <a:xfrm>
            <a:off x="1598563" y="848304"/>
            <a:ext cx="5116796" cy="1015374"/>
          </a:xfrm>
          <a:custGeom>
            <a:avLst/>
            <a:gdLst/>
            <a:ahLst/>
            <a:cxnLst/>
            <a:rect l="0" t="0" r="0" b="0"/>
            <a:pathLst>
              <a:path w="120000" h="120000" extrusionOk="0">
                <a:moveTo>
                  <a:pt x="0" y="32760"/>
                </a:moveTo>
                <a:cubicBezTo>
                  <a:pt x="16073" y="-15540"/>
                  <a:pt x="46863" y="-862"/>
                  <a:pt x="68250" y="16476"/>
                </a:cubicBezTo>
                <a:cubicBezTo>
                  <a:pt x="89636" y="33815"/>
                  <a:pt x="120000" y="120000"/>
                  <a:pt x="120000" y="120000"/>
                </a:cubicBezTo>
              </a:path>
            </a:pathLst>
          </a:custGeom>
          <a:noFill/>
          <a:ln w="12700" cap="flat" cmpd="sng">
            <a:solidFill>
              <a:schemeClr val="dk1"/>
            </a:solidFill>
            <a:prstDash val="dash"/>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512" name="Shape 512"/>
          <p:cNvSpPr>
            <a:spLocks/>
          </p:cNvSpPr>
          <p:nvPr/>
        </p:nvSpPr>
        <p:spPr>
          <a:xfrm rot="-291858">
            <a:off x="1789037" y="1765868"/>
            <a:ext cx="1523020" cy="463491"/>
          </a:xfrm>
          <a:custGeom>
            <a:avLst/>
            <a:gdLst/>
            <a:ahLst/>
            <a:cxnLst/>
            <a:rect l="0" t="0" r="0" b="0"/>
            <a:pathLst>
              <a:path w="120000" h="120000" extrusionOk="0">
                <a:moveTo>
                  <a:pt x="0" y="120000"/>
                </a:moveTo>
                <a:cubicBezTo>
                  <a:pt x="16379" y="45081"/>
                  <a:pt x="49300" y="9405"/>
                  <a:pt x="61799" y="6481"/>
                </a:cubicBezTo>
                <a:cubicBezTo>
                  <a:pt x="68601" y="6578"/>
                  <a:pt x="101562" y="-23700"/>
                  <a:pt x="120000" y="45807"/>
                </a:cubicBezTo>
              </a:path>
            </a:pathLst>
          </a:custGeom>
          <a:noFill/>
          <a:ln w="12700" cap="flat" cmpd="sng">
            <a:solidFill>
              <a:schemeClr val="dk1"/>
            </a:solidFill>
            <a:prstDash val="dash"/>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513" name="Shape 513"/>
          <p:cNvSpPr txBox="1">
            <a:spLocks/>
          </p:cNvSpPr>
          <p:nvPr/>
        </p:nvSpPr>
        <p:spPr>
          <a:xfrm>
            <a:off x="3768882" y="584695"/>
            <a:ext cx="2440236" cy="410882"/>
          </a:xfrm>
          <a:prstGeom prst="rect">
            <a:avLst/>
          </a:prstGeom>
          <a:noFill/>
          <a:ln>
            <a:noFill/>
          </a:ln>
        </p:spPr>
        <p:txBody>
          <a:bodyPr lIns="91425" tIns="45700" rIns="91425" bIns="45700" anchor="t" anchorCtr="0">
            <a:noAutofit/>
          </a:bodyPr>
          <a:lstStyle/>
          <a:p>
            <a:pPr>
              <a:lnSpc>
                <a:spcPct val="90000"/>
              </a:lnSpc>
              <a:buClr>
                <a:srgbClr val="4D4F53"/>
              </a:buClr>
              <a:buSzPct val="25000"/>
              <a:buFont typeface="Arial"/>
              <a:buNone/>
            </a:pPr>
            <a:r>
              <a:rPr lang="en-US" sz="1100" kern="0">
                <a:solidFill>
                  <a:srgbClr val="4D4F53"/>
                </a:solidFill>
                <a:ea typeface="Arial"/>
                <a:cs typeface="Arial"/>
                <a:sym typeface="Arial"/>
              </a:rPr>
              <a:t>Leverage on-premises and/or cloud</a:t>
            </a:r>
          </a:p>
          <a:p>
            <a:pPr>
              <a:lnSpc>
                <a:spcPct val="90000"/>
              </a:lnSpc>
              <a:buClr>
                <a:srgbClr val="000000"/>
              </a:buClr>
              <a:buFont typeface="Arial"/>
              <a:buNone/>
            </a:pPr>
            <a:endParaRPr sz="1200" kern="0">
              <a:solidFill>
                <a:srgbClr val="4D4F53"/>
              </a:solidFill>
              <a:ea typeface="Arial"/>
              <a:cs typeface="Arial"/>
              <a:sym typeface="Arial"/>
            </a:endParaRPr>
          </a:p>
        </p:txBody>
      </p:sp>
    </p:spTree>
    <p:extLst>
      <p:ext uri="{BB962C8B-B14F-4D97-AF65-F5344CB8AC3E}">
        <p14:creationId xmlns:p14="http://schemas.microsoft.com/office/powerpoint/2010/main" val="124790752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a:spLocks/>
          </p:cNvSpPr>
          <p:nvPr/>
        </p:nvSpPr>
        <p:spPr bwMode="auto">
          <a:xfrm>
            <a:off x="0" y="1110854"/>
            <a:ext cx="9144000" cy="3292705"/>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2" name="Title 1"/>
          <p:cNvSpPr>
            <a:spLocks noGrp="1"/>
          </p:cNvSpPr>
          <p:nvPr>
            <p:ph type="title"/>
          </p:nvPr>
        </p:nvSpPr>
        <p:spPr/>
        <p:txBody>
          <a:bodyPr/>
          <a:lstStyle/>
          <a:p>
            <a:r>
              <a:rPr lang="en-US" dirty="0" smtClean="0">
                <a:uFillTx/>
              </a:rPr>
              <a:t>Container Benefits – Virtual World</a:t>
            </a:r>
            <a:endParaRPr lang="en-US" i="1" dirty="0">
              <a:uFillTx/>
            </a:endParaRPr>
          </a:p>
        </p:txBody>
      </p:sp>
      <p:cxnSp>
        <p:nvCxnSpPr>
          <p:cNvPr id="11" name="Straight Connector 10"/>
          <p:cNvCxnSpPr/>
          <p:nvPr/>
        </p:nvCxnSpPr>
        <p:spPr>
          <a:xfrm>
            <a:off x="4770822" y="1392214"/>
            <a:ext cx="0" cy="2666295"/>
          </a:xfrm>
          <a:prstGeom prst="line">
            <a:avLst/>
          </a:prstGeom>
          <a:ln w="28575" cmpd="sng">
            <a:solidFill>
              <a:srgbClr val="5A7E96"/>
            </a:solidFill>
            <a:prstDash val="dot"/>
          </a:ln>
          <a:effectLst/>
        </p:spPr>
        <p:style>
          <a:lnRef idx="2">
            <a:schemeClr val="accent1"/>
          </a:lnRef>
          <a:fillRef idx="0">
            <a:schemeClr val="accent1"/>
          </a:fillRef>
          <a:effectRef idx="1">
            <a:schemeClr val="accent1"/>
          </a:effectRef>
          <a:fontRef idx="minor">
            <a:schemeClr val="tx1"/>
          </a:fontRef>
        </p:style>
      </p:cxnSp>
      <p:sp>
        <p:nvSpPr>
          <p:cNvPr id="16" name="Rectangle 15"/>
          <p:cNvSpPr>
            <a:spLocks/>
          </p:cNvSpPr>
          <p:nvPr/>
        </p:nvSpPr>
        <p:spPr>
          <a:xfrm>
            <a:off x="194793" y="976756"/>
            <a:ext cx="1422538" cy="25848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endParaRPr lang="en-US" sz="1200" b="1" dirty="0">
              <a:solidFill>
                <a:schemeClr val="tx2"/>
              </a:solidFill>
              <a:cs typeface="Arial"/>
            </a:endParaRPr>
          </a:p>
        </p:txBody>
      </p:sp>
      <p:sp>
        <p:nvSpPr>
          <p:cNvPr id="17" name="TextBox 16"/>
          <p:cNvSpPr txBox="1">
            <a:spLocks/>
          </p:cNvSpPr>
          <p:nvPr/>
        </p:nvSpPr>
        <p:spPr>
          <a:xfrm>
            <a:off x="194792" y="1008688"/>
            <a:ext cx="1709205" cy="230832"/>
          </a:xfrm>
          <a:prstGeom prst="rect">
            <a:avLst/>
          </a:prstGeom>
          <a:noFill/>
        </p:spPr>
        <p:txBody>
          <a:bodyPr wrap="square" rtlCol="0">
            <a:spAutoFit/>
          </a:bodyPr>
          <a:lstStyle/>
          <a:p>
            <a:r>
              <a:rPr lang="en-US" sz="900" dirty="0">
                <a:solidFill>
                  <a:srgbClr val="FFFFFF"/>
                </a:solidFill>
              </a:rPr>
              <a:t>World Without Docker</a:t>
            </a:r>
          </a:p>
        </p:txBody>
      </p:sp>
      <p:sp>
        <p:nvSpPr>
          <p:cNvPr id="18" name="Rectangle 17"/>
          <p:cNvSpPr>
            <a:spLocks/>
          </p:cNvSpPr>
          <p:nvPr/>
        </p:nvSpPr>
        <p:spPr>
          <a:xfrm>
            <a:off x="7636943" y="992161"/>
            <a:ext cx="1250957" cy="25848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endParaRPr lang="en-US" sz="1200" b="1" dirty="0">
              <a:solidFill>
                <a:schemeClr val="tx2"/>
              </a:solidFill>
              <a:cs typeface="Arial"/>
            </a:endParaRPr>
          </a:p>
        </p:txBody>
      </p:sp>
      <p:sp>
        <p:nvSpPr>
          <p:cNvPr id="19" name="TextBox 18"/>
          <p:cNvSpPr txBox="1">
            <a:spLocks/>
          </p:cNvSpPr>
          <p:nvPr/>
        </p:nvSpPr>
        <p:spPr>
          <a:xfrm>
            <a:off x="7609992" y="1026736"/>
            <a:ext cx="1504052" cy="230832"/>
          </a:xfrm>
          <a:prstGeom prst="rect">
            <a:avLst/>
          </a:prstGeom>
          <a:noFill/>
        </p:spPr>
        <p:txBody>
          <a:bodyPr wrap="square" rtlCol="0">
            <a:spAutoFit/>
          </a:bodyPr>
          <a:lstStyle/>
          <a:p>
            <a:r>
              <a:rPr lang="en-US" sz="900" dirty="0">
                <a:solidFill>
                  <a:srgbClr val="FFFFFF"/>
                </a:solidFill>
              </a:rPr>
              <a:t>World With Docker</a:t>
            </a:r>
          </a:p>
        </p:txBody>
      </p:sp>
      <p:pic>
        <p:nvPicPr>
          <p:cNvPr id="3" name="Picture 2"/>
          <p:cNvPicPr>
            <a:picLocks noChangeAspect="1"/>
          </p:cNvPicPr>
          <p:nvPr/>
        </p:nvPicPr>
        <p:blipFill>
          <a:blip r:embed="rId3"/>
          <a:stretch>
            <a:fillRect/>
          </a:stretch>
        </p:blipFill>
        <p:spPr>
          <a:xfrm>
            <a:off x="2418473" y="2426809"/>
            <a:ext cx="462408" cy="462408"/>
          </a:xfrm>
          <a:prstGeom prst="rect">
            <a:avLst/>
          </a:prstGeom>
        </p:spPr>
      </p:pic>
      <p:pic>
        <p:nvPicPr>
          <p:cNvPr id="4" name="Picture 3"/>
          <p:cNvPicPr>
            <a:picLocks noChangeAspect="1"/>
          </p:cNvPicPr>
          <p:nvPr/>
        </p:nvPicPr>
        <p:blipFill>
          <a:blip r:embed="rId4"/>
          <a:stretch>
            <a:fillRect/>
          </a:stretch>
        </p:blipFill>
        <p:spPr>
          <a:xfrm>
            <a:off x="594681" y="2426809"/>
            <a:ext cx="449282" cy="449282"/>
          </a:xfrm>
          <a:prstGeom prst="rect">
            <a:avLst/>
          </a:prstGeom>
        </p:spPr>
      </p:pic>
      <p:pic>
        <p:nvPicPr>
          <p:cNvPr id="6" name="Picture 5"/>
          <p:cNvPicPr>
            <a:picLocks noChangeAspect="1"/>
          </p:cNvPicPr>
          <p:nvPr/>
        </p:nvPicPr>
        <p:blipFill>
          <a:blip r:embed="rId5"/>
          <a:stretch>
            <a:fillRect/>
          </a:stretch>
        </p:blipFill>
        <p:spPr>
          <a:xfrm>
            <a:off x="3786160" y="1574644"/>
            <a:ext cx="442467" cy="442467"/>
          </a:xfrm>
          <a:prstGeom prst="rect">
            <a:avLst/>
          </a:prstGeom>
        </p:spPr>
      </p:pic>
      <p:pic>
        <p:nvPicPr>
          <p:cNvPr id="8" name="Picture 7"/>
          <p:cNvPicPr>
            <a:picLocks noChangeAspect="1"/>
          </p:cNvPicPr>
          <p:nvPr/>
        </p:nvPicPr>
        <p:blipFill>
          <a:blip r:embed="rId6"/>
          <a:stretch>
            <a:fillRect/>
          </a:stretch>
        </p:blipFill>
        <p:spPr>
          <a:xfrm>
            <a:off x="3786160" y="2426809"/>
            <a:ext cx="442467" cy="442467"/>
          </a:xfrm>
          <a:prstGeom prst="rect">
            <a:avLst/>
          </a:prstGeom>
        </p:spPr>
      </p:pic>
      <p:pic>
        <p:nvPicPr>
          <p:cNvPr id="9" name="Picture 8"/>
          <p:cNvPicPr>
            <a:picLocks noChangeAspect="1"/>
          </p:cNvPicPr>
          <p:nvPr/>
        </p:nvPicPr>
        <p:blipFill>
          <a:blip r:embed="rId7"/>
          <a:stretch>
            <a:fillRect/>
          </a:stretch>
        </p:blipFill>
        <p:spPr>
          <a:xfrm>
            <a:off x="3786160" y="3365835"/>
            <a:ext cx="445660" cy="445660"/>
          </a:xfrm>
          <a:prstGeom prst="rect">
            <a:avLst/>
          </a:prstGeom>
        </p:spPr>
      </p:pic>
      <p:sp>
        <p:nvSpPr>
          <p:cNvPr id="24" name="TextBox 23"/>
          <p:cNvSpPr txBox="1">
            <a:spLocks/>
          </p:cNvSpPr>
          <p:nvPr/>
        </p:nvSpPr>
        <p:spPr>
          <a:xfrm>
            <a:off x="518638" y="2918909"/>
            <a:ext cx="647934" cy="207749"/>
          </a:xfrm>
          <a:prstGeom prst="rect">
            <a:avLst/>
          </a:prstGeom>
          <a:noFill/>
        </p:spPr>
        <p:txBody>
          <a:bodyPr wrap="none" rtlCol="0">
            <a:spAutoFit/>
          </a:bodyPr>
          <a:lstStyle/>
          <a:p>
            <a:r>
              <a:rPr lang="en-US" sz="750" b="1" dirty="0">
                <a:solidFill>
                  <a:srgbClr val="4D4F53"/>
                </a:solidFill>
                <a:cs typeface="Arial"/>
              </a:rPr>
              <a:t>Developer</a:t>
            </a:r>
          </a:p>
        </p:txBody>
      </p:sp>
      <p:sp>
        <p:nvSpPr>
          <p:cNvPr id="25" name="TextBox 24"/>
          <p:cNvSpPr txBox="1">
            <a:spLocks/>
          </p:cNvSpPr>
          <p:nvPr/>
        </p:nvSpPr>
        <p:spPr>
          <a:xfrm>
            <a:off x="2374842" y="2916780"/>
            <a:ext cx="598241" cy="207749"/>
          </a:xfrm>
          <a:prstGeom prst="rect">
            <a:avLst/>
          </a:prstGeom>
          <a:noFill/>
        </p:spPr>
        <p:txBody>
          <a:bodyPr wrap="none" rtlCol="0">
            <a:spAutoFit/>
          </a:bodyPr>
          <a:lstStyle/>
          <a:p>
            <a:r>
              <a:rPr lang="en-US" sz="750" b="1" dirty="0">
                <a:solidFill>
                  <a:srgbClr val="4D4F53"/>
                </a:solidFill>
                <a:cs typeface="Arial"/>
              </a:rPr>
              <a:t>IT Admin</a:t>
            </a:r>
          </a:p>
        </p:txBody>
      </p:sp>
      <p:cxnSp>
        <p:nvCxnSpPr>
          <p:cNvPr id="12" name="Straight Arrow Connector 11"/>
          <p:cNvCxnSpPr/>
          <p:nvPr/>
        </p:nvCxnSpPr>
        <p:spPr bwMode="auto">
          <a:xfrm>
            <a:off x="1043963" y="2544679"/>
            <a:ext cx="1374511" cy="0"/>
          </a:xfrm>
          <a:prstGeom prst="straightConnector1">
            <a:avLst/>
          </a:prstGeom>
          <a:noFill/>
          <a:ln w="25400" algn="ctr">
            <a:solidFill>
              <a:schemeClr val="bg2"/>
            </a:solidFill>
            <a:round/>
            <a:tailEnd type="triangle"/>
          </a:ln>
        </p:spPr>
      </p:cxnSp>
      <p:sp>
        <p:nvSpPr>
          <p:cNvPr id="28" name="TextBox 27"/>
          <p:cNvSpPr txBox="1">
            <a:spLocks/>
          </p:cNvSpPr>
          <p:nvPr/>
        </p:nvSpPr>
        <p:spPr>
          <a:xfrm>
            <a:off x="997179" y="2262987"/>
            <a:ext cx="1402153" cy="323165"/>
          </a:xfrm>
          <a:prstGeom prst="rect">
            <a:avLst/>
          </a:prstGeom>
          <a:noFill/>
        </p:spPr>
        <p:txBody>
          <a:bodyPr wrap="square" rtlCol="0">
            <a:spAutoFit/>
          </a:bodyPr>
          <a:lstStyle/>
          <a:p>
            <a:r>
              <a:rPr lang="en-US" sz="750" b="1" dirty="0">
                <a:solidFill>
                  <a:srgbClr val="4D4F53"/>
                </a:solidFill>
                <a:cs typeface="Arial"/>
              </a:rPr>
              <a:t>1. My app is done. Can you deploy it?</a:t>
            </a:r>
          </a:p>
        </p:txBody>
      </p:sp>
      <p:cxnSp>
        <p:nvCxnSpPr>
          <p:cNvPr id="14" name="Straight Arrow Connector 13"/>
          <p:cNvCxnSpPr/>
          <p:nvPr/>
        </p:nvCxnSpPr>
        <p:spPr bwMode="auto">
          <a:xfrm flipH="1">
            <a:off x="1049395" y="2869276"/>
            <a:ext cx="1325447" cy="0"/>
          </a:xfrm>
          <a:prstGeom prst="straightConnector1">
            <a:avLst/>
          </a:prstGeom>
          <a:noFill/>
          <a:ln w="25400" algn="ctr">
            <a:solidFill>
              <a:schemeClr val="bg2"/>
            </a:solidFill>
            <a:round/>
            <a:tailEnd type="triangle"/>
          </a:ln>
        </p:spPr>
      </p:cxnSp>
      <p:sp>
        <p:nvSpPr>
          <p:cNvPr id="31" name="TextBox 30"/>
          <p:cNvSpPr txBox="1">
            <a:spLocks/>
          </p:cNvSpPr>
          <p:nvPr/>
        </p:nvSpPr>
        <p:spPr>
          <a:xfrm>
            <a:off x="1021214" y="2681031"/>
            <a:ext cx="1452642" cy="207749"/>
          </a:xfrm>
          <a:prstGeom prst="rect">
            <a:avLst/>
          </a:prstGeom>
          <a:noFill/>
        </p:spPr>
        <p:txBody>
          <a:bodyPr wrap="none" rtlCol="0">
            <a:spAutoFit/>
          </a:bodyPr>
          <a:lstStyle/>
          <a:p>
            <a:r>
              <a:rPr lang="en-US" sz="750" b="1" dirty="0">
                <a:solidFill>
                  <a:srgbClr val="4D4F53"/>
                </a:solidFill>
                <a:cs typeface="Arial"/>
              </a:rPr>
              <a:t>2. Sure, give me two weeks.</a:t>
            </a:r>
          </a:p>
        </p:txBody>
      </p:sp>
      <p:cxnSp>
        <p:nvCxnSpPr>
          <p:cNvPr id="29" name="Straight Arrow Connector 28"/>
          <p:cNvCxnSpPr/>
          <p:nvPr/>
        </p:nvCxnSpPr>
        <p:spPr bwMode="auto">
          <a:xfrm flipV="1">
            <a:off x="2924512" y="1750594"/>
            <a:ext cx="772676" cy="772676"/>
          </a:xfrm>
          <a:prstGeom prst="straightConnector1">
            <a:avLst/>
          </a:prstGeom>
          <a:noFill/>
          <a:ln w="25400" algn="ctr">
            <a:solidFill>
              <a:schemeClr val="bg2"/>
            </a:solidFill>
            <a:round/>
            <a:tailEnd type="triangle"/>
          </a:ln>
        </p:spPr>
      </p:cxnSp>
      <p:cxnSp>
        <p:nvCxnSpPr>
          <p:cNvPr id="32" name="Straight Arrow Connector 31"/>
          <p:cNvCxnSpPr/>
          <p:nvPr/>
        </p:nvCxnSpPr>
        <p:spPr bwMode="auto">
          <a:xfrm>
            <a:off x="2924512" y="2681030"/>
            <a:ext cx="861648" cy="0"/>
          </a:xfrm>
          <a:prstGeom prst="straightConnector1">
            <a:avLst/>
          </a:prstGeom>
          <a:noFill/>
          <a:ln w="25400" algn="ctr">
            <a:solidFill>
              <a:schemeClr val="bg2"/>
            </a:solidFill>
            <a:round/>
            <a:tailEnd type="triangle"/>
          </a:ln>
        </p:spPr>
      </p:cxnSp>
      <p:cxnSp>
        <p:nvCxnSpPr>
          <p:cNvPr id="34" name="Straight Arrow Connector 33"/>
          <p:cNvCxnSpPr/>
          <p:nvPr/>
        </p:nvCxnSpPr>
        <p:spPr bwMode="auto">
          <a:xfrm>
            <a:off x="2924512" y="2865696"/>
            <a:ext cx="788896" cy="788896"/>
          </a:xfrm>
          <a:prstGeom prst="straightConnector1">
            <a:avLst/>
          </a:prstGeom>
          <a:noFill/>
          <a:ln w="25400" algn="ctr">
            <a:solidFill>
              <a:schemeClr val="bg2"/>
            </a:solidFill>
            <a:round/>
            <a:tailEnd type="triangle"/>
          </a:ln>
        </p:spPr>
      </p:cxnSp>
      <p:sp>
        <p:nvSpPr>
          <p:cNvPr id="40" name="TextBox 39"/>
          <p:cNvSpPr txBox="1">
            <a:spLocks/>
          </p:cNvSpPr>
          <p:nvPr/>
        </p:nvSpPr>
        <p:spPr>
          <a:xfrm rot="18857759">
            <a:off x="2727654" y="1769788"/>
            <a:ext cx="1402153" cy="207749"/>
          </a:xfrm>
          <a:prstGeom prst="rect">
            <a:avLst/>
          </a:prstGeom>
          <a:noFill/>
        </p:spPr>
        <p:txBody>
          <a:bodyPr wrap="square" rtlCol="0">
            <a:spAutoFit/>
          </a:bodyPr>
          <a:lstStyle/>
          <a:p>
            <a:r>
              <a:rPr lang="en-US" sz="750" b="1" dirty="0">
                <a:solidFill>
                  <a:srgbClr val="4D4F53"/>
                </a:solidFill>
                <a:cs typeface="Arial"/>
              </a:rPr>
              <a:t>3. Provision stuff</a:t>
            </a:r>
          </a:p>
        </p:txBody>
      </p:sp>
      <p:sp>
        <p:nvSpPr>
          <p:cNvPr id="41" name="TextBox 40"/>
          <p:cNvSpPr txBox="1">
            <a:spLocks/>
          </p:cNvSpPr>
          <p:nvPr/>
        </p:nvSpPr>
        <p:spPr>
          <a:xfrm>
            <a:off x="2907261" y="2494551"/>
            <a:ext cx="1402153" cy="207749"/>
          </a:xfrm>
          <a:prstGeom prst="rect">
            <a:avLst/>
          </a:prstGeom>
          <a:noFill/>
        </p:spPr>
        <p:txBody>
          <a:bodyPr wrap="square" rtlCol="0">
            <a:spAutoFit/>
          </a:bodyPr>
          <a:lstStyle/>
          <a:p>
            <a:r>
              <a:rPr lang="en-US" sz="750" b="1" dirty="0">
                <a:solidFill>
                  <a:srgbClr val="4D4F53"/>
                </a:solidFill>
                <a:cs typeface="Arial"/>
              </a:rPr>
              <a:t>3. Provision stuff</a:t>
            </a:r>
          </a:p>
        </p:txBody>
      </p:sp>
      <p:sp>
        <p:nvSpPr>
          <p:cNvPr id="42" name="TextBox 41"/>
          <p:cNvSpPr txBox="1">
            <a:spLocks/>
          </p:cNvSpPr>
          <p:nvPr/>
        </p:nvSpPr>
        <p:spPr>
          <a:xfrm rot="2721712">
            <a:off x="2781732" y="3219870"/>
            <a:ext cx="1402153" cy="207749"/>
          </a:xfrm>
          <a:prstGeom prst="rect">
            <a:avLst/>
          </a:prstGeom>
          <a:noFill/>
        </p:spPr>
        <p:txBody>
          <a:bodyPr wrap="square" rtlCol="0">
            <a:spAutoFit/>
          </a:bodyPr>
          <a:lstStyle/>
          <a:p>
            <a:r>
              <a:rPr lang="en-US" sz="750" b="1" dirty="0">
                <a:solidFill>
                  <a:srgbClr val="4D4F53"/>
                </a:solidFill>
                <a:cs typeface="Arial"/>
              </a:rPr>
              <a:t>3. Provision stuff</a:t>
            </a:r>
          </a:p>
        </p:txBody>
      </p:sp>
      <p:sp>
        <p:nvSpPr>
          <p:cNvPr id="43" name="TextBox 42"/>
          <p:cNvSpPr txBox="1">
            <a:spLocks/>
          </p:cNvSpPr>
          <p:nvPr/>
        </p:nvSpPr>
        <p:spPr>
          <a:xfrm rot="2721712">
            <a:off x="2629040" y="3431301"/>
            <a:ext cx="1402153" cy="207749"/>
          </a:xfrm>
          <a:prstGeom prst="rect">
            <a:avLst/>
          </a:prstGeom>
          <a:noFill/>
        </p:spPr>
        <p:txBody>
          <a:bodyPr wrap="square" rtlCol="0">
            <a:spAutoFit/>
          </a:bodyPr>
          <a:lstStyle/>
          <a:p>
            <a:r>
              <a:rPr lang="en-US" sz="750" b="1" dirty="0">
                <a:solidFill>
                  <a:srgbClr val="4D4F53"/>
                </a:solidFill>
                <a:cs typeface="Arial"/>
              </a:rPr>
              <a:t>4. Something didn’t work!</a:t>
            </a:r>
          </a:p>
        </p:txBody>
      </p:sp>
      <p:cxnSp>
        <p:nvCxnSpPr>
          <p:cNvPr id="45" name="Straight Arrow Connector 44"/>
          <p:cNvCxnSpPr>
            <a:endCxn id="25" idx="3"/>
          </p:cNvCxnSpPr>
          <p:nvPr/>
        </p:nvCxnSpPr>
        <p:spPr bwMode="auto">
          <a:xfrm flipH="1" flipV="1">
            <a:off x="2973083" y="3020655"/>
            <a:ext cx="724106" cy="786456"/>
          </a:xfrm>
          <a:prstGeom prst="straightConnector1">
            <a:avLst/>
          </a:prstGeom>
          <a:noFill/>
          <a:ln w="25400" algn="ctr">
            <a:solidFill>
              <a:schemeClr val="bg2"/>
            </a:solidFill>
            <a:round/>
            <a:tailEnd type="triangle"/>
          </a:ln>
        </p:spPr>
      </p:cxnSp>
      <p:cxnSp>
        <p:nvCxnSpPr>
          <p:cNvPr id="46" name="Straight Arrow Connector 45"/>
          <p:cNvCxnSpPr/>
          <p:nvPr/>
        </p:nvCxnSpPr>
        <p:spPr bwMode="auto">
          <a:xfrm flipH="1">
            <a:off x="1052337" y="3085757"/>
            <a:ext cx="1325447" cy="0"/>
          </a:xfrm>
          <a:prstGeom prst="straightConnector1">
            <a:avLst/>
          </a:prstGeom>
          <a:noFill/>
          <a:ln w="25400" algn="ctr">
            <a:solidFill>
              <a:schemeClr val="bg2"/>
            </a:solidFill>
            <a:round/>
            <a:tailEnd type="triangle"/>
          </a:ln>
        </p:spPr>
      </p:cxnSp>
      <p:sp>
        <p:nvSpPr>
          <p:cNvPr id="47" name="TextBox 46"/>
          <p:cNvSpPr txBox="1">
            <a:spLocks/>
          </p:cNvSpPr>
          <p:nvPr/>
        </p:nvSpPr>
        <p:spPr>
          <a:xfrm>
            <a:off x="1012865" y="3110103"/>
            <a:ext cx="1383712" cy="323165"/>
          </a:xfrm>
          <a:prstGeom prst="rect">
            <a:avLst/>
          </a:prstGeom>
          <a:noFill/>
        </p:spPr>
        <p:txBody>
          <a:bodyPr wrap="none" rtlCol="0">
            <a:spAutoFit/>
          </a:bodyPr>
          <a:lstStyle/>
          <a:p>
            <a:r>
              <a:rPr lang="en-US" sz="750" b="1" dirty="0">
                <a:solidFill>
                  <a:srgbClr val="4D4F53"/>
                </a:solidFill>
                <a:cs typeface="Arial"/>
              </a:rPr>
              <a:t>5. It didn’t work.  Can you </a:t>
            </a:r>
          </a:p>
          <a:p>
            <a:r>
              <a:rPr lang="en-US" sz="750" b="1" dirty="0">
                <a:solidFill>
                  <a:srgbClr val="4D4F53"/>
                </a:solidFill>
                <a:cs typeface="Arial"/>
              </a:rPr>
              <a:t>try again?</a:t>
            </a:r>
          </a:p>
        </p:txBody>
      </p:sp>
      <p:sp>
        <p:nvSpPr>
          <p:cNvPr id="48" name="TextBox 47"/>
          <p:cNvSpPr txBox="1">
            <a:spLocks/>
          </p:cNvSpPr>
          <p:nvPr/>
        </p:nvSpPr>
        <p:spPr>
          <a:xfrm>
            <a:off x="3738322" y="1975779"/>
            <a:ext cx="551754" cy="323165"/>
          </a:xfrm>
          <a:prstGeom prst="rect">
            <a:avLst/>
          </a:prstGeom>
          <a:noFill/>
        </p:spPr>
        <p:txBody>
          <a:bodyPr wrap="none" rtlCol="0">
            <a:spAutoFit/>
          </a:bodyPr>
          <a:lstStyle/>
          <a:p>
            <a:pPr algn="ctr"/>
            <a:r>
              <a:rPr lang="en-US" sz="750" b="1" dirty="0">
                <a:solidFill>
                  <a:srgbClr val="4D4F53"/>
                </a:solidFill>
                <a:cs typeface="Arial"/>
              </a:rPr>
              <a:t>System </a:t>
            </a:r>
          </a:p>
          <a:p>
            <a:pPr algn="ctr"/>
            <a:r>
              <a:rPr lang="en-US" sz="750" b="1" dirty="0">
                <a:solidFill>
                  <a:srgbClr val="4D4F53"/>
                </a:solidFill>
                <a:cs typeface="Arial"/>
              </a:rPr>
              <a:t>Admin</a:t>
            </a:r>
          </a:p>
        </p:txBody>
      </p:sp>
      <p:sp>
        <p:nvSpPr>
          <p:cNvPr id="49" name="TextBox 48"/>
          <p:cNvSpPr txBox="1">
            <a:spLocks/>
          </p:cNvSpPr>
          <p:nvPr/>
        </p:nvSpPr>
        <p:spPr>
          <a:xfrm>
            <a:off x="3717374" y="2888379"/>
            <a:ext cx="569388" cy="323165"/>
          </a:xfrm>
          <a:prstGeom prst="rect">
            <a:avLst/>
          </a:prstGeom>
          <a:noFill/>
        </p:spPr>
        <p:txBody>
          <a:bodyPr wrap="none" rtlCol="0">
            <a:spAutoFit/>
          </a:bodyPr>
          <a:lstStyle/>
          <a:p>
            <a:pPr algn="ctr"/>
            <a:r>
              <a:rPr lang="en-US" sz="750" b="1" dirty="0">
                <a:solidFill>
                  <a:srgbClr val="4D4F53"/>
                </a:solidFill>
                <a:cs typeface="Arial"/>
              </a:rPr>
              <a:t>Storage </a:t>
            </a:r>
          </a:p>
          <a:p>
            <a:pPr algn="ctr"/>
            <a:r>
              <a:rPr lang="en-US" sz="750" b="1" dirty="0">
                <a:solidFill>
                  <a:srgbClr val="4D4F53"/>
                </a:solidFill>
                <a:cs typeface="Arial"/>
              </a:rPr>
              <a:t>Admin</a:t>
            </a:r>
          </a:p>
        </p:txBody>
      </p:sp>
      <p:sp>
        <p:nvSpPr>
          <p:cNvPr id="50" name="TextBox 49"/>
          <p:cNvSpPr txBox="1">
            <a:spLocks/>
          </p:cNvSpPr>
          <p:nvPr/>
        </p:nvSpPr>
        <p:spPr>
          <a:xfrm>
            <a:off x="3710408" y="3792098"/>
            <a:ext cx="590226" cy="323165"/>
          </a:xfrm>
          <a:prstGeom prst="rect">
            <a:avLst/>
          </a:prstGeom>
          <a:noFill/>
        </p:spPr>
        <p:txBody>
          <a:bodyPr wrap="none" rtlCol="0">
            <a:spAutoFit/>
          </a:bodyPr>
          <a:lstStyle/>
          <a:p>
            <a:pPr algn="ctr"/>
            <a:r>
              <a:rPr lang="en-US" sz="750" b="1" dirty="0">
                <a:solidFill>
                  <a:srgbClr val="4D4F53"/>
                </a:solidFill>
                <a:cs typeface="Arial"/>
              </a:rPr>
              <a:t>Network </a:t>
            </a:r>
          </a:p>
          <a:p>
            <a:pPr algn="ctr"/>
            <a:r>
              <a:rPr lang="en-US" sz="750" b="1" dirty="0">
                <a:solidFill>
                  <a:srgbClr val="4D4F53"/>
                </a:solidFill>
                <a:cs typeface="Arial"/>
              </a:rPr>
              <a:t>Admin</a:t>
            </a:r>
          </a:p>
        </p:txBody>
      </p:sp>
      <p:pic>
        <p:nvPicPr>
          <p:cNvPr id="51" name="Picture 50"/>
          <p:cNvPicPr>
            <a:picLocks noChangeAspect="1"/>
          </p:cNvPicPr>
          <p:nvPr/>
        </p:nvPicPr>
        <p:blipFill>
          <a:blip r:embed="rId8">
            <a:alphaModFix amt="71000"/>
          </a:blip>
          <a:stretch>
            <a:fillRect/>
          </a:stretch>
        </p:blipFill>
        <p:spPr>
          <a:xfrm>
            <a:off x="8027790" y="1577008"/>
            <a:ext cx="467850" cy="467850"/>
          </a:xfrm>
          <a:prstGeom prst="rect">
            <a:avLst/>
          </a:prstGeom>
        </p:spPr>
      </p:pic>
      <p:pic>
        <p:nvPicPr>
          <p:cNvPr id="53" name="Picture 52"/>
          <p:cNvPicPr>
            <a:picLocks noChangeAspect="1"/>
          </p:cNvPicPr>
          <p:nvPr/>
        </p:nvPicPr>
        <p:blipFill>
          <a:blip r:embed="rId9"/>
          <a:stretch>
            <a:fillRect/>
          </a:stretch>
        </p:blipFill>
        <p:spPr>
          <a:xfrm>
            <a:off x="7962472" y="2348799"/>
            <a:ext cx="598487" cy="598487"/>
          </a:xfrm>
          <a:prstGeom prst="rect">
            <a:avLst/>
          </a:prstGeom>
        </p:spPr>
      </p:pic>
      <p:pic>
        <p:nvPicPr>
          <p:cNvPr id="55" name="Picture 54"/>
          <p:cNvPicPr>
            <a:picLocks noChangeAspect="1"/>
          </p:cNvPicPr>
          <p:nvPr/>
        </p:nvPicPr>
        <p:blipFill>
          <a:blip r:embed="rId9"/>
          <a:stretch>
            <a:fillRect/>
          </a:stretch>
        </p:blipFill>
        <p:spPr>
          <a:xfrm>
            <a:off x="7962472" y="3288989"/>
            <a:ext cx="598487" cy="598487"/>
          </a:xfrm>
          <a:prstGeom prst="rect">
            <a:avLst/>
          </a:prstGeom>
        </p:spPr>
      </p:pic>
      <p:sp>
        <p:nvSpPr>
          <p:cNvPr id="56" name="TextBox 55"/>
          <p:cNvSpPr txBox="1">
            <a:spLocks/>
          </p:cNvSpPr>
          <p:nvPr/>
        </p:nvSpPr>
        <p:spPr>
          <a:xfrm>
            <a:off x="7992891" y="2044858"/>
            <a:ext cx="585417" cy="207749"/>
          </a:xfrm>
          <a:prstGeom prst="rect">
            <a:avLst/>
          </a:prstGeom>
          <a:noFill/>
        </p:spPr>
        <p:txBody>
          <a:bodyPr wrap="none" rtlCol="0">
            <a:spAutoFit/>
          </a:bodyPr>
          <a:lstStyle/>
          <a:p>
            <a:r>
              <a:rPr lang="en-US" sz="750" b="1" dirty="0">
                <a:solidFill>
                  <a:srgbClr val="4D4F53"/>
                </a:solidFill>
                <a:cs typeface="Arial"/>
              </a:rPr>
              <a:t>On </a:t>
            </a:r>
            <a:r>
              <a:rPr lang="en-US" sz="750" b="1" dirty="0" err="1">
                <a:solidFill>
                  <a:srgbClr val="4D4F53"/>
                </a:solidFill>
                <a:cs typeface="Arial"/>
              </a:rPr>
              <a:t>Prem</a:t>
            </a:r>
            <a:endParaRPr lang="en-US" sz="750" b="1" dirty="0">
              <a:solidFill>
                <a:srgbClr val="4D4F53"/>
              </a:solidFill>
              <a:cs typeface="Arial"/>
            </a:endParaRPr>
          </a:p>
        </p:txBody>
      </p:sp>
      <p:sp>
        <p:nvSpPr>
          <p:cNvPr id="57" name="TextBox 56"/>
          <p:cNvSpPr txBox="1">
            <a:spLocks/>
          </p:cNvSpPr>
          <p:nvPr/>
        </p:nvSpPr>
        <p:spPr>
          <a:xfrm>
            <a:off x="7899115" y="2861861"/>
            <a:ext cx="776175" cy="207749"/>
          </a:xfrm>
          <a:prstGeom prst="rect">
            <a:avLst/>
          </a:prstGeom>
          <a:noFill/>
        </p:spPr>
        <p:txBody>
          <a:bodyPr wrap="none" rtlCol="0">
            <a:spAutoFit/>
          </a:bodyPr>
          <a:lstStyle/>
          <a:p>
            <a:r>
              <a:rPr lang="en-US" sz="750" b="1" dirty="0">
                <a:solidFill>
                  <a:srgbClr val="4D4F53"/>
                </a:solidFill>
                <a:cs typeface="Arial"/>
              </a:rPr>
              <a:t>Public Cloud</a:t>
            </a:r>
          </a:p>
        </p:txBody>
      </p:sp>
      <p:sp>
        <p:nvSpPr>
          <p:cNvPr id="58" name="TextBox 57"/>
          <p:cNvSpPr txBox="1">
            <a:spLocks/>
          </p:cNvSpPr>
          <p:nvPr/>
        </p:nvSpPr>
        <p:spPr>
          <a:xfrm>
            <a:off x="7883485" y="3807111"/>
            <a:ext cx="805029" cy="207749"/>
          </a:xfrm>
          <a:prstGeom prst="rect">
            <a:avLst/>
          </a:prstGeom>
          <a:noFill/>
        </p:spPr>
        <p:txBody>
          <a:bodyPr wrap="none" rtlCol="0">
            <a:spAutoFit/>
          </a:bodyPr>
          <a:lstStyle/>
          <a:p>
            <a:r>
              <a:rPr lang="en-US" sz="750" b="1" dirty="0">
                <a:solidFill>
                  <a:srgbClr val="4D4F53"/>
                </a:solidFill>
                <a:cs typeface="Arial"/>
              </a:rPr>
              <a:t>Private Cloud</a:t>
            </a:r>
          </a:p>
        </p:txBody>
      </p:sp>
      <p:pic>
        <p:nvPicPr>
          <p:cNvPr id="59" name="Picture 58"/>
          <p:cNvPicPr>
            <a:picLocks noChangeAspect="1"/>
          </p:cNvPicPr>
          <p:nvPr/>
        </p:nvPicPr>
        <p:blipFill>
          <a:blip r:embed="rId3"/>
          <a:stretch>
            <a:fillRect/>
          </a:stretch>
        </p:blipFill>
        <p:spPr>
          <a:xfrm>
            <a:off x="6609003" y="2406868"/>
            <a:ext cx="462408" cy="462408"/>
          </a:xfrm>
          <a:prstGeom prst="rect">
            <a:avLst/>
          </a:prstGeom>
        </p:spPr>
      </p:pic>
      <p:sp>
        <p:nvSpPr>
          <p:cNvPr id="60" name="TextBox 59"/>
          <p:cNvSpPr txBox="1">
            <a:spLocks/>
          </p:cNvSpPr>
          <p:nvPr/>
        </p:nvSpPr>
        <p:spPr>
          <a:xfrm>
            <a:off x="6565372" y="2896839"/>
            <a:ext cx="598241" cy="207749"/>
          </a:xfrm>
          <a:prstGeom prst="rect">
            <a:avLst/>
          </a:prstGeom>
          <a:noFill/>
        </p:spPr>
        <p:txBody>
          <a:bodyPr wrap="none" rtlCol="0">
            <a:spAutoFit/>
          </a:bodyPr>
          <a:lstStyle/>
          <a:p>
            <a:r>
              <a:rPr lang="en-US" sz="750" b="1" dirty="0">
                <a:solidFill>
                  <a:srgbClr val="4D4F53"/>
                </a:solidFill>
                <a:cs typeface="Arial"/>
              </a:rPr>
              <a:t>IT Admin</a:t>
            </a:r>
          </a:p>
        </p:txBody>
      </p:sp>
      <p:pic>
        <p:nvPicPr>
          <p:cNvPr id="61" name="Picture 60"/>
          <p:cNvPicPr>
            <a:picLocks noChangeAspect="1"/>
          </p:cNvPicPr>
          <p:nvPr/>
        </p:nvPicPr>
        <p:blipFill>
          <a:blip r:embed="rId4"/>
          <a:stretch>
            <a:fillRect/>
          </a:stretch>
        </p:blipFill>
        <p:spPr>
          <a:xfrm>
            <a:off x="5050324" y="2402304"/>
            <a:ext cx="449282" cy="449282"/>
          </a:xfrm>
          <a:prstGeom prst="rect">
            <a:avLst/>
          </a:prstGeom>
        </p:spPr>
      </p:pic>
      <p:sp>
        <p:nvSpPr>
          <p:cNvPr id="62" name="TextBox 61"/>
          <p:cNvSpPr txBox="1">
            <a:spLocks/>
          </p:cNvSpPr>
          <p:nvPr/>
        </p:nvSpPr>
        <p:spPr>
          <a:xfrm>
            <a:off x="4974281" y="2894404"/>
            <a:ext cx="647934" cy="207749"/>
          </a:xfrm>
          <a:prstGeom prst="rect">
            <a:avLst/>
          </a:prstGeom>
          <a:noFill/>
        </p:spPr>
        <p:txBody>
          <a:bodyPr wrap="none" rtlCol="0">
            <a:spAutoFit/>
          </a:bodyPr>
          <a:lstStyle/>
          <a:p>
            <a:r>
              <a:rPr lang="en-US" sz="750" b="1" dirty="0">
                <a:solidFill>
                  <a:srgbClr val="4D4F53"/>
                </a:solidFill>
                <a:cs typeface="Arial"/>
              </a:rPr>
              <a:t>Developer</a:t>
            </a:r>
          </a:p>
        </p:txBody>
      </p:sp>
      <p:sp>
        <p:nvSpPr>
          <p:cNvPr id="63" name="TextBox 62"/>
          <p:cNvSpPr txBox="1">
            <a:spLocks/>
          </p:cNvSpPr>
          <p:nvPr/>
        </p:nvSpPr>
        <p:spPr>
          <a:xfrm>
            <a:off x="5449809" y="2286801"/>
            <a:ext cx="1402153" cy="323165"/>
          </a:xfrm>
          <a:prstGeom prst="rect">
            <a:avLst/>
          </a:prstGeom>
          <a:noFill/>
        </p:spPr>
        <p:txBody>
          <a:bodyPr wrap="square" rtlCol="0">
            <a:spAutoFit/>
          </a:bodyPr>
          <a:lstStyle/>
          <a:p>
            <a:r>
              <a:rPr lang="en-US" sz="750" b="1" dirty="0">
                <a:solidFill>
                  <a:srgbClr val="4D4F53"/>
                </a:solidFill>
                <a:cs typeface="Arial"/>
              </a:rPr>
              <a:t>1. My containerized app is done. Can you deploy it?</a:t>
            </a:r>
          </a:p>
        </p:txBody>
      </p:sp>
      <p:cxnSp>
        <p:nvCxnSpPr>
          <p:cNvPr id="64" name="Straight Arrow Connector 63"/>
          <p:cNvCxnSpPr/>
          <p:nvPr/>
        </p:nvCxnSpPr>
        <p:spPr bwMode="auto">
          <a:xfrm>
            <a:off x="5499606" y="2592899"/>
            <a:ext cx="1109397" cy="0"/>
          </a:xfrm>
          <a:prstGeom prst="straightConnector1">
            <a:avLst/>
          </a:prstGeom>
          <a:noFill/>
          <a:ln w="25400" algn="ctr">
            <a:solidFill>
              <a:schemeClr val="bg2"/>
            </a:solidFill>
            <a:round/>
            <a:tailEnd type="triangle"/>
          </a:ln>
        </p:spPr>
      </p:cxnSp>
      <p:cxnSp>
        <p:nvCxnSpPr>
          <p:cNvPr id="66" name="Straight Arrow Connector 65"/>
          <p:cNvCxnSpPr/>
          <p:nvPr/>
        </p:nvCxnSpPr>
        <p:spPr bwMode="auto">
          <a:xfrm flipH="1">
            <a:off x="5489866" y="2907806"/>
            <a:ext cx="1128629" cy="0"/>
          </a:xfrm>
          <a:prstGeom prst="straightConnector1">
            <a:avLst/>
          </a:prstGeom>
          <a:noFill/>
          <a:ln w="25400" algn="ctr">
            <a:solidFill>
              <a:schemeClr val="bg2"/>
            </a:solidFill>
            <a:round/>
            <a:tailEnd type="triangle"/>
          </a:ln>
        </p:spPr>
      </p:cxnSp>
      <p:sp>
        <p:nvSpPr>
          <p:cNvPr id="67" name="TextBox 66"/>
          <p:cNvSpPr txBox="1">
            <a:spLocks/>
          </p:cNvSpPr>
          <p:nvPr/>
        </p:nvSpPr>
        <p:spPr>
          <a:xfrm>
            <a:off x="5473923" y="2723140"/>
            <a:ext cx="559769" cy="207749"/>
          </a:xfrm>
          <a:prstGeom prst="rect">
            <a:avLst/>
          </a:prstGeom>
          <a:noFill/>
        </p:spPr>
        <p:txBody>
          <a:bodyPr wrap="none" rtlCol="0">
            <a:spAutoFit/>
          </a:bodyPr>
          <a:lstStyle/>
          <a:p>
            <a:r>
              <a:rPr lang="en-US" sz="750" b="1" dirty="0">
                <a:solidFill>
                  <a:srgbClr val="4D4F53"/>
                </a:solidFill>
                <a:cs typeface="Arial"/>
              </a:rPr>
              <a:t>3. Done.</a:t>
            </a:r>
          </a:p>
        </p:txBody>
      </p:sp>
      <p:cxnSp>
        <p:nvCxnSpPr>
          <p:cNvPr id="71" name="Straight Arrow Connector 70"/>
          <p:cNvCxnSpPr/>
          <p:nvPr/>
        </p:nvCxnSpPr>
        <p:spPr bwMode="auto">
          <a:xfrm flipV="1">
            <a:off x="7064357" y="1797268"/>
            <a:ext cx="772676" cy="772676"/>
          </a:xfrm>
          <a:prstGeom prst="straightConnector1">
            <a:avLst/>
          </a:prstGeom>
          <a:noFill/>
          <a:ln w="25400" algn="ctr">
            <a:solidFill>
              <a:schemeClr val="bg2"/>
            </a:solidFill>
            <a:round/>
            <a:tailEnd type="triangle"/>
          </a:ln>
        </p:spPr>
      </p:cxnSp>
      <p:cxnSp>
        <p:nvCxnSpPr>
          <p:cNvPr id="72" name="Straight Arrow Connector 71"/>
          <p:cNvCxnSpPr/>
          <p:nvPr/>
        </p:nvCxnSpPr>
        <p:spPr bwMode="auto">
          <a:xfrm>
            <a:off x="7071411" y="2723140"/>
            <a:ext cx="861648" cy="0"/>
          </a:xfrm>
          <a:prstGeom prst="straightConnector1">
            <a:avLst/>
          </a:prstGeom>
          <a:noFill/>
          <a:ln w="25400" algn="ctr">
            <a:solidFill>
              <a:schemeClr val="bg2"/>
            </a:solidFill>
            <a:round/>
            <a:tailEnd type="triangle"/>
          </a:ln>
        </p:spPr>
      </p:cxnSp>
      <p:cxnSp>
        <p:nvCxnSpPr>
          <p:cNvPr id="73" name="Straight Arrow Connector 72"/>
          <p:cNvCxnSpPr/>
          <p:nvPr/>
        </p:nvCxnSpPr>
        <p:spPr bwMode="auto">
          <a:xfrm>
            <a:off x="7079064" y="2947286"/>
            <a:ext cx="714077" cy="640947"/>
          </a:xfrm>
          <a:prstGeom prst="straightConnector1">
            <a:avLst/>
          </a:prstGeom>
          <a:noFill/>
          <a:ln w="25400" algn="ctr">
            <a:solidFill>
              <a:schemeClr val="bg2"/>
            </a:solidFill>
            <a:round/>
            <a:tailEnd type="triangle"/>
          </a:ln>
        </p:spPr>
      </p:cxnSp>
      <p:sp>
        <p:nvSpPr>
          <p:cNvPr id="75" name="Arc 74"/>
          <p:cNvSpPr>
            <a:spLocks/>
          </p:cNvSpPr>
          <p:nvPr/>
        </p:nvSpPr>
        <p:spPr bwMode="auto">
          <a:xfrm>
            <a:off x="6986143" y="1999431"/>
            <a:ext cx="388019" cy="1462413"/>
          </a:xfrm>
          <a:prstGeom prst="arc">
            <a:avLst>
              <a:gd name="adj1" fmla="val 16148138"/>
              <a:gd name="adj2" fmla="val 5421486"/>
            </a:avLst>
          </a:prstGeom>
          <a:noFill/>
          <a:ln w="25400" algn="ctr">
            <a:solidFill>
              <a:srgbClr val="C00000"/>
            </a:solidFill>
            <a:round/>
          </a:ln>
        </p:spPr>
        <p:txBody>
          <a:bodyPr rtlCol="0" anchor="ctr"/>
          <a:lstStyle/>
          <a:p>
            <a:pPr algn="ctr"/>
            <a:endParaRPr lang="en-US" sz="1425"/>
          </a:p>
        </p:txBody>
      </p:sp>
      <p:sp>
        <p:nvSpPr>
          <p:cNvPr id="76" name="TextBox 75"/>
          <p:cNvSpPr txBox="1">
            <a:spLocks/>
          </p:cNvSpPr>
          <p:nvPr/>
        </p:nvSpPr>
        <p:spPr>
          <a:xfrm>
            <a:off x="7358155" y="2501281"/>
            <a:ext cx="643125" cy="438582"/>
          </a:xfrm>
          <a:prstGeom prst="rect">
            <a:avLst/>
          </a:prstGeom>
          <a:noFill/>
        </p:spPr>
        <p:txBody>
          <a:bodyPr wrap="none" rtlCol="0">
            <a:spAutoFit/>
          </a:bodyPr>
          <a:lstStyle/>
          <a:p>
            <a:r>
              <a:rPr lang="en-US" sz="750" b="1" dirty="0">
                <a:solidFill>
                  <a:srgbClr val="4D4F53"/>
                </a:solidFill>
                <a:cs typeface="Arial"/>
              </a:rPr>
              <a:t>2. Deploy</a:t>
            </a:r>
          </a:p>
          <a:p>
            <a:endParaRPr lang="en-US" sz="750" b="1" dirty="0">
              <a:solidFill>
                <a:srgbClr val="4D4F53"/>
              </a:solidFill>
              <a:cs typeface="Arial"/>
            </a:endParaRPr>
          </a:p>
          <a:p>
            <a:r>
              <a:rPr lang="en-US" sz="750" b="1" dirty="0">
                <a:solidFill>
                  <a:srgbClr val="4D4F53"/>
                </a:solidFill>
                <a:cs typeface="Arial"/>
              </a:rPr>
              <a:t>Anywhere</a:t>
            </a:r>
          </a:p>
        </p:txBody>
      </p:sp>
    </p:spTree>
    <p:extLst>
      <p:ext uri="{BB962C8B-B14F-4D97-AF65-F5344CB8AC3E}">
        <p14:creationId xmlns:p14="http://schemas.microsoft.com/office/powerpoint/2010/main" val="100218783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a:spLocks/>
          </p:cNvSpPr>
          <p:nvPr/>
        </p:nvSpPr>
        <p:spPr bwMode="auto">
          <a:xfrm>
            <a:off x="0" y="1110854"/>
            <a:ext cx="9144000" cy="3471730"/>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69" name="Rectangle 68"/>
          <p:cNvSpPr>
            <a:spLocks/>
          </p:cNvSpPr>
          <p:nvPr/>
        </p:nvSpPr>
        <p:spPr>
          <a:xfrm>
            <a:off x="453964" y="1531968"/>
            <a:ext cx="909932" cy="787117"/>
          </a:xfrm>
          <a:prstGeom prst="rect">
            <a:avLst/>
          </a:prstGeom>
          <a:solidFill>
            <a:schemeClr val="bg1"/>
          </a:solidFill>
          <a:ln w="381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uFillTx/>
              </a:defRPr>
            </a:pPr>
            <a:endParaRPr lang="en-US" sz="1425" dirty="0">
              <a:solidFill>
                <a:srgbClr val="595959"/>
              </a:solidFill>
              <a:cs typeface="Arial"/>
            </a:endParaRPr>
          </a:p>
        </p:txBody>
      </p:sp>
      <p:sp>
        <p:nvSpPr>
          <p:cNvPr id="50" name="TextBox 49"/>
          <p:cNvSpPr txBox="1">
            <a:spLocks/>
          </p:cNvSpPr>
          <p:nvPr/>
        </p:nvSpPr>
        <p:spPr>
          <a:xfrm>
            <a:off x="2440215" y="2921000"/>
            <a:ext cx="6703786" cy="1754326"/>
          </a:xfrm>
          <a:prstGeom prst="rect">
            <a:avLst/>
          </a:prstGeom>
          <a:noFill/>
        </p:spPr>
        <p:txBody>
          <a:bodyPr wrap="square" rtlCol="0">
            <a:spAutoFit/>
          </a:bodyPr>
          <a:lstStyle/>
          <a:p>
            <a:pPr algn="r"/>
            <a:r>
              <a:rPr lang="en-US" sz="3600" dirty="0">
                <a:solidFill>
                  <a:srgbClr val="FFFFFF">
                    <a:alpha val="24000"/>
                  </a:srgbClr>
                </a:solidFill>
                <a:latin typeface="Arial"/>
                <a:cs typeface="Arial"/>
              </a:rPr>
              <a:t>1010101001001</a:t>
            </a:r>
            <a:br>
              <a:rPr lang="en-US" sz="3600" dirty="0">
                <a:solidFill>
                  <a:srgbClr val="FFFFFF">
                    <a:alpha val="24000"/>
                  </a:srgbClr>
                </a:solidFill>
                <a:latin typeface="Arial"/>
                <a:cs typeface="Arial"/>
              </a:rPr>
            </a:br>
            <a:r>
              <a:rPr lang="en-US" sz="3600" dirty="0">
                <a:solidFill>
                  <a:srgbClr val="FFFFFF">
                    <a:alpha val="24000"/>
                  </a:srgbClr>
                </a:solidFill>
                <a:latin typeface="Arial"/>
                <a:cs typeface="Arial"/>
              </a:rPr>
              <a:t>10001000100101101001010100101001010101010101100</a:t>
            </a:r>
          </a:p>
        </p:txBody>
      </p:sp>
      <p:sp>
        <p:nvSpPr>
          <p:cNvPr id="2" name="Title 1"/>
          <p:cNvSpPr>
            <a:spLocks noGrp="1"/>
          </p:cNvSpPr>
          <p:nvPr>
            <p:ph type="title"/>
          </p:nvPr>
        </p:nvSpPr>
        <p:spPr/>
        <p:txBody>
          <a:bodyPr/>
          <a:lstStyle/>
          <a:p>
            <a:r>
              <a:rPr lang="en-US" dirty="0" smtClean="0">
                <a:uFillTx/>
              </a:rPr>
              <a:t>Containerization – Additional Benefits</a:t>
            </a:r>
            <a:endParaRPr lang="en-US" dirty="0">
              <a:uFillTx/>
            </a:endParaRPr>
          </a:p>
        </p:txBody>
      </p:sp>
      <p:sp>
        <p:nvSpPr>
          <p:cNvPr id="16" name="TextBox 15"/>
          <p:cNvSpPr txBox="1">
            <a:spLocks/>
          </p:cNvSpPr>
          <p:nvPr/>
        </p:nvSpPr>
        <p:spPr>
          <a:xfrm>
            <a:off x="422499" y="2313701"/>
            <a:ext cx="1023037" cy="253916"/>
          </a:xfrm>
          <a:prstGeom prst="rect">
            <a:avLst/>
          </a:prstGeom>
          <a:noFill/>
        </p:spPr>
        <p:txBody>
          <a:bodyPr wrap="none" rtlCol="0">
            <a:spAutoFit/>
          </a:bodyPr>
          <a:lstStyle/>
          <a:p>
            <a:r>
              <a:rPr lang="en-US" sz="1050" b="1" dirty="0">
                <a:solidFill>
                  <a:srgbClr val="4D4F53"/>
                </a:solidFill>
                <a:cs typeface="Arial"/>
              </a:rPr>
              <a:t>Repeatability</a:t>
            </a:r>
          </a:p>
        </p:txBody>
      </p:sp>
      <p:cxnSp>
        <p:nvCxnSpPr>
          <p:cNvPr id="41" name="Straight Connector 40"/>
          <p:cNvCxnSpPr/>
          <p:nvPr/>
        </p:nvCxnSpPr>
        <p:spPr bwMode="auto">
          <a:xfrm flipV="1">
            <a:off x="189318" y="2861842"/>
            <a:ext cx="4248686" cy="13697"/>
          </a:xfrm>
          <a:prstGeom prst="line">
            <a:avLst/>
          </a:prstGeom>
          <a:noFill/>
          <a:ln w="25400" algn="ctr">
            <a:solidFill>
              <a:schemeClr val="bg2"/>
            </a:solidFill>
            <a:round/>
          </a:ln>
        </p:spPr>
      </p:cxnSp>
      <p:pic>
        <p:nvPicPr>
          <p:cNvPr id="3" name="Picture 2"/>
          <p:cNvPicPr>
            <a:picLocks noChangeAspect="1"/>
          </p:cNvPicPr>
          <p:nvPr/>
        </p:nvPicPr>
        <p:blipFill>
          <a:blip r:embed="rId3"/>
          <a:stretch>
            <a:fillRect/>
          </a:stretch>
        </p:blipFill>
        <p:spPr>
          <a:xfrm>
            <a:off x="572866" y="1555417"/>
            <a:ext cx="740216" cy="740216"/>
          </a:xfrm>
          <a:prstGeom prst="rect">
            <a:avLst/>
          </a:prstGeom>
        </p:spPr>
      </p:pic>
      <p:sp>
        <p:nvSpPr>
          <p:cNvPr id="45" name="Rectangle 44"/>
          <p:cNvSpPr>
            <a:spLocks/>
          </p:cNvSpPr>
          <p:nvPr/>
        </p:nvSpPr>
        <p:spPr>
          <a:xfrm>
            <a:off x="1831901" y="1544690"/>
            <a:ext cx="909932" cy="787117"/>
          </a:xfrm>
          <a:prstGeom prst="rect">
            <a:avLst/>
          </a:prstGeom>
          <a:solidFill>
            <a:schemeClr val="bg1"/>
          </a:solidFill>
          <a:ln w="381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uFillTx/>
              </a:defRPr>
            </a:pPr>
            <a:endParaRPr lang="en-US" sz="1425" dirty="0">
              <a:solidFill>
                <a:srgbClr val="595959"/>
              </a:solidFill>
              <a:cs typeface="Arial"/>
            </a:endParaRPr>
          </a:p>
        </p:txBody>
      </p:sp>
      <p:sp>
        <p:nvSpPr>
          <p:cNvPr id="49" name="TextBox 48"/>
          <p:cNvSpPr txBox="1">
            <a:spLocks/>
          </p:cNvSpPr>
          <p:nvPr/>
        </p:nvSpPr>
        <p:spPr>
          <a:xfrm>
            <a:off x="1565356" y="2326423"/>
            <a:ext cx="1443024" cy="415498"/>
          </a:xfrm>
          <a:prstGeom prst="rect">
            <a:avLst/>
          </a:prstGeom>
          <a:noFill/>
        </p:spPr>
        <p:txBody>
          <a:bodyPr wrap="none" rtlCol="0">
            <a:spAutoFit/>
          </a:bodyPr>
          <a:lstStyle/>
          <a:p>
            <a:pPr algn="ctr"/>
            <a:r>
              <a:rPr lang="en-US" sz="1050" b="1" dirty="0">
                <a:solidFill>
                  <a:srgbClr val="4D4F53"/>
                </a:solidFill>
                <a:cs typeface="Arial"/>
              </a:rPr>
              <a:t>Improved Hardware</a:t>
            </a:r>
          </a:p>
          <a:p>
            <a:pPr algn="ctr"/>
            <a:r>
              <a:rPr lang="en-US" sz="1050" b="1" dirty="0">
                <a:solidFill>
                  <a:srgbClr val="4D4F53"/>
                </a:solidFill>
                <a:cs typeface="Arial"/>
              </a:rPr>
              <a:t>Utilization</a:t>
            </a:r>
          </a:p>
        </p:txBody>
      </p:sp>
      <p:pic>
        <p:nvPicPr>
          <p:cNvPr id="4" name="Picture 3"/>
          <p:cNvPicPr>
            <a:picLocks noChangeAspect="1"/>
          </p:cNvPicPr>
          <p:nvPr/>
        </p:nvPicPr>
        <p:blipFill>
          <a:blip r:embed="rId4"/>
          <a:stretch>
            <a:fillRect/>
          </a:stretch>
        </p:blipFill>
        <p:spPr>
          <a:xfrm>
            <a:off x="1918552" y="1528926"/>
            <a:ext cx="790220" cy="790220"/>
          </a:xfrm>
          <a:prstGeom prst="rect">
            <a:avLst/>
          </a:prstGeom>
        </p:spPr>
      </p:pic>
      <p:sp>
        <p:nvSpPr>
          <p:cNvPr id="65" name="Rectangle 64"/>
          <p:cNvSpPr>
            <a:spLocks/>
          </p:cNvSpPr>
          <p:nvPr/>
        </p:nvSpPr>
        <p:spPr>
          <a:xfrm>
            <a:off x="3209839" y="1553978"/>
            <a:ext cx="909932" cy="787117"/>
          </a:xfrm>
          <a:prstGeom prst="rect">
            <a:avLst/>
          </a:prstGeom>
          <a:solidFill>
            <a:schemeClr val="bg1"/>
          </a:solidFill>
          <a:ln w="381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uFillTx/>
              </a:defRPr>
            </a:pPr>
            <a:endParaRPr lang="en-US" sz="1425" dirty="0">
              <a:solidFill>
                <a:srgbClr val="595959"/>
              </a:solidFill>
              <a:cs typeface="Arial"/>
            </a:endParaRPr>
          </a:p>
        </p:txBody>
      </p:sp>
      <p:sp>
        <p:nvSpPr>
          <p:cNvPr id="66" name="TextBox 65"/>
          <p:cNvSpPr txBox="1">
            <a:spLocks/>
          </p:cNvSpPr>
          <p:nvPr/>
        </p:nvSpPr>
        <p:spPr>
          <a:xfrm>
            <a:off x="3269336" y="2341094"/>
            <a:ext cx="849913" cy="253916"/>
          </a:xfrm>
          <a:prstGeom prst="rect">
            <a:avLst/>
          </a:prstGeom>
          <a:noFill/>
        </p:spPr>
        <p:txBody>
          <a:bodyPr wrap="none" rtlCol="0">
            <a:spAutoFit/>
          </a:bodyPr>
          <a:lstStyle/>
          <a:p>
            <a:r>
              <a:rPr lang="en-US" sz="1050" b="1" dirty="0">
                <a:solidFill>
                  <a:srgbClr val="4D4F53"/>
                </a:solidFill>
                <a:cs typeface="Arial"/>
              </a:rPr>
              <a:t>Testability</a:t>
            </a:r>
          </a:p>
        </p:txBody>
      </p:sp>
      <p:pic>
        <p:nvPicPr>
          <p:cNvPr id="5" name="Picture 4"/>
          <p:cNvPicPr>
            <a:picLocks noChangeAspect="1"/>
          </p:cNvPicPr>
          <p:nvPr/>
        </p:nvPicPr>
        <p:blipFill>
          <a:blip r:embed="rId5"/>
          <a:stretch>
            <a:fillRect/>
          </a:stretch>
        </p:blipFill>
        <p:spPr>
          <a:xfrm>
            <a:off x="3400940" y="1707252"/>
            <a:ext cx="527729" cy="527729"/>
          </a:xfrm>
          <a:prstGeom prst="rect">
            <a:avLst/>
          </a:prstGeom>
        </p:spPr>
      </p:pic>
      <p:sp>
        <p:nvSpPr>
          <p:cNvPr id="71" name="Rectangle 70"/>
          <p:cNvSpPr>
            <a:spLocks/>
          </p:cNvSpPr>
          <p:nvPr/>
        </p:nvSpPr>
        <p:spPr>
          <a:xfrm>
            <a:off x="3209839" y="3221563"/>
            <a:ext cx="909932" cy="787117"/>
          </a:xfrm>
          <a:prstGeom prst="rect">
            <a:avLst/>
          </a:prstGeom>
          <a:solidFill>
            <a:schemeClr val="bg1"/>
          </a:solidFill>
          <a:ln w="381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uFillTx/>
              </a:defRPr>
            </a:pPr>
            <a:endParaRPr lang="en-US" sz="1425" dirty="0">
              <a:solidFill>
                <a:srgbClr val="595959"/>
              </a:solidFill>
              <a:cs typeface="Arial"/>
            </a:endParaRPr>
          </a:p>
        </p:txBody>
      </p:sp>
      <p:sp>
        <p:nvSpPr>
          <p:cNvPr id="72" name="TextBox 71"/>
          <p:cNvSpPr txBox="1">
            <a:spLocks/>
          </p:cNvSpPr>
          <p:nvPr/>
        </p:nvSpPr>
        <p:spPr>
          <a:xfrm>
            <a:off x="3269336" y="4008680"/>
            <a:ext cx="841897" cy="253916"/>
          </a:xfrm>
          <a:prstGeom prst="rect">
            <a:avLst/>
          </a:prstGeom>
          <a:noFill/>
        </p:spPr>
        <p:txBody>
          <a:bodyPr wrap="none" rtlCol="0">
            <a:spAutoFit/>
          </a:bodyPr>
          <a:lstStyle/>
          <a:p>
            <a:r>
              <a:rPr lang="en-US" sz="1050" b="1" dirty="0">
                <a:solidFill>
                  <a:srgbClr val="4D4F53"/>
                </a:solidFill>
                <a:cs typeface="Arial"/>
              </a:rPr>
              <a:t>Portability</a:t>
            </a:r>
          </a:p>
        </p:txBody>
      </p:sp>
      <p:pic>
        <p:nvPicPr>
          <p:cNvPr id="8" name="Picture 7"/>
          <p:cNvPicPr>
            <a:picLocks noChangeAspect="1"/>
          </p:cNvPicPr>
          <p:nvPr/>
        </p:nvPicPr>
        <p:blipFill>
          <a:blip r:embed="rId6"/>
          <a:stretch>
            <a:fillRect/>
          </a:stretch>
        </p:blipFill>
        <p:spPr>
          <a:xfrm>
            <a:off x="3396575" y="3336463"/>
            <a:ext cx="536459" cy="536459"/>
          </a:xfrm>
          <a:prstGeom prst="rect">
            <a:avLst/>
          </a:prstGeom>
        </p:spPr>
      </p:pic>
      <p:sp>
        <p:nvSpPr>
          <p:cNvPr id="74" name="Rectangle 73"/>
          <p:cNvSpPr>
            <a:spLocks/>
          </p:cNvSpPr>
          <p:nvPr/>
        </p:nvSpPr>
        <p:spPr>
          <a:xfrm>
            <a:off x="453964" y="3208841"/>
            <a:ext cx="909932" cy="787117"/>
          </a:xfrm>
          <a:prstGeom prst="rect">
            <a:avLst/>
          </a:prstGeom>
          <a:solidFill>
            <a:schemeClr val="bg1"/>
          </a:solidFill>
          <a:ln w="381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uFillTx/>
              </a:defRPr>
            </a:pPr>
            <a:endParaRPr lang="en-US" sz="1425" dirty="0">
              <a:solidFill>
                <a:srgbClr val="595959"/>
              </a:solidFill>
              <a:cs typeface="Arial"/>
            </a:endParaRPr>
          </a:p>
        </p:txBody>
      </p:sp>
      <p:sp>
        <p:nvSpPr>
          <p:cNvPr id="75" name="TextBox 74"/>
          <p:cNvSpPr txBox="1">
            <a:spLocks/>
          </p:cNvSpPr>
          <p:nvPr/>
        </p:nvSpPr>
        <p:spPr>
          <a:xfrm>
            <a:off x="383397" y="3992699"/>
            <a:ext cx="1178528" cy="253916"/>
          </a:xfrm>
          <a:prstGeom prst="rect">
            <a:avLst/>
          </a:prstGeom>
          <a:noFill/>
        </p:spPr>
        <p:txBody>
          <a:bodyPr wrap="none" rtlCol="0">
            <a:spAutoFit/>
          </a:bodyPr>
          <a:lstStyle/>
          <a:p>
            <a:r>
              <a:rPr lang="en-US" sz="1050" b="1" dirty="0">
                <a:solidFill>
                  <a:srgbClr val="4D4F53"/>
                </a:solidFill>
                <a:cs typeface="Arial"/>
              </a:rPr>
              <a:t>Fault Tolerance</a:t>
            </a:r>
          </a:p>
        </p:txBody>
      </p:sp>
      <p:pic>
        <p:nvPicPr>
          <p:cNvPr id="9" name="Picture 8"/>
          <p:cNvPicPr>
            <a:picLocks noChangeAspect="1"/>
          </p:cNvPicPr>
          <p:nvPr/>
        </p:nvPicPr>
        <p:blipFill>
          <a:blip r:embed="rId7"/>
          <a:stretch>
            <a:fillRect/>
          </a:stretch>
        </p:blipFill>
        <p:spPr>
          <a:xfrm>
            <a:off x="608673" y="3251557"/>
            <a:ext cx="668601" cy="668601"/>
          </a:xfrm>
          <a:prstGeom prst="rect">
            <a:avLst/>
          </a:prstGeom>
        </p:spPr>
      </p:pic>
      <p:sp>
        <p:nvSpPr>
          <p:cNvPr id="77" name="Rectangle 76"/>
          <p:cNvSpPr>
            <a:spLocks/>
          </p:cNvSpPr>
          <p:nvPr/>
        </p:nvSpPr>
        <p:spPr>
          <a:xfrm>
            <a:off x="1843504" y="3221563"/>
            <a:ext cx="909932" cy="787117"/>
          </a:xfrm>
          <a:prstGeom prst="rect">
            <a:avLst/>
          </a:prstGeom>
          <a:solidFill>
            <a:schemeClr val="bg1"/>
          </a:solidFill>
          <a:ln w="381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uFillTx/>
              </a:defRPr>
            </a:pPr>
            <a:endParaRPr lang="en-US" sz="1425" dirty="0">
              <a:solidFill>
                <a:srgbClr val="595959"/>
              </a:solidFill>
              <a:cs typeface="Arial"/>
            </a:endParaRPr>
          </a:p>
        </p:txBody>
      </p:sp>
      <p:sp>
        <p:nvSpPr>
          <p:cNvPr id="78" name="TextBox 77"/>
          <p:cNvSpPr txBox="1">
            <a:spLocks/>
          </p:cNvSpPr>
          <p:nvPr/>
        </p:nvSpPr>
        <p:spPr>
          <a:xfrm>
            <a:off x="1856686" y="4005421"/>
            <a:ext cx="960519" cy="415498"/>
          </a:xfrm>
          <a:prstGeom prst="rect">
            <a:avLst/>
          </a:prstGeom>
          <a:noFill/>
        </p:spPr>
        <p:txBody>
          <a:bodyPr wrap="none" rtlCol="0">
            <a:spAutoFit/>
          </a:bodyPr>
          <a:lstStyle/>
          <a:p>
            <a:r>
              <a:rPr lang="en-US" sz="1050" b="1" dirty="0">
                <a:solidFill>
                  <a:srgbClr val="4D4F53"/>
                </a:solidFill>
                <a:cs typeface="Arial"/>
              </a:rPr>
              <a:t>Scalability / </a:t>
            </a:r>
          </a:p>
          <a:p>
            <a:r>
              <a:rPr lang="en-US" sz="1050" b="1" dirty="0">
                <a:solidFill>
                  <a:srgbClr val="4D4F53"/>
                </a:solidFill>
                <a:cs typeface="Arial"/>
              </a:rPr>
              <a:t>Elasticity</a:t>
            </a:r>
          </a:p>
        </p:txBody>
      </p:sp>
      <p:pic>
        <p:nvPicPr>
          <p:cNvPr id="11" name="Picture 10"/>
          <p:cNvPicPr>
            <a:picLocks noChangeAspect="1"/>
          </p:cNvPicPr>
          <p:nvPr/>
        </p:nvPicPr>
        <p:blipFill>
          <a:blip r:embed="rId8"/>
          <a:stretch>
            <a:fillRect/>
          </a:stretch>
        </p:blipFill>
        <p:spPr>
          <a:xfrm>
            <a:off x="1963949" y="3272000"/>
            <a:ext cx="699423" cy="699423"/>
          </a:xfrm>
          <a:prstGeom prst="rect">
            <a:avLst/>
          </a:prstGeom>
        </p:spPr>
      </p:pic>
      <p:pic>
        <p:nvPicPr>
          <p:cNvPr id="13" name="Picture 12"/>
          <p:cNvPicPr>
            <a:picLocks noChangeAspect="1"/>
          </p:cNvPicPr>
          <p:nvPr/>
        </p:nvPicPr>
        <p:blipFill>
          <a:blip r:embed="rId9"/>
          <a:stretch>
            <a:fillRect/>
          </a:stretch>
        </p:blipFill>
        <p:spPr>
          <a:xfrm>
            <a:off x="5304201" y="1942154"/>
            <a:ext cx="3073043" cy="1429179"/>
          </a:xfrm>
          <a:prstGeom prst="rect">
            <a:avLst/>
          </a:prstGeom>
          <a:ln w="25400">
            <a:solidFill>
              <a:schemeClr val="tx1"/>
            </a:solidFill>
          </a:ln>
        </p:spPr>
      </p:pic>
      <p:sp>
        <p:nvSpPr>
          <p:cNvPr id="93" name="TextBox 92"/>
          <p:cNvSpPr txBox="1">
            <a:spLocks/>
          </p:cNvSpPr>
          <p:nvPr/>
        </p:nvSpPr>
        <p:spPr>
          <a:xfrm>
            <a:off x="4968766" y="3445062"/>
            <a:ext cx="3743912" cy="530915"/>
          </a:xfrm>
          <a:prstGeom prst="rect">
            <a:avLst/>
          </a:prstGeom>
          <a:noFill/>
        </p:spPr>
        <p:txBody>
          <a:bodyPr wrap="square" rtlCol="0">
            <a:spAutoFit/>
          </a:bodyPr>
          <a:lstStyle/>
          <a:p>
            <a:r>
              <a:rPr lang="en-US" sz="1425" b="1" dirty="0">
                <a:solidFill>
                  <a:srgbClr val="4D4F53"/>
                </a:solidFill>
                <a:cs typeface="Arial"/>
              </a:rPr>
              <a:t>More Efficient than VM-Based Virtualization</a:t>
            </a:r>
          </a:p>
        </p:txBody>
      </p:sp>
      <p:sp>
        <p:nvSpPr>
          <p:cNvPr id="94" name="TextBox 93"/>
          <p:cNvSpPr txBox="1">
            <a:spLocks/>
          </p:cNvSpPr>
          <p:nvPr/>
        </p:nvSpPr>
        <p:spPr>
          <a:xfrm>
            <a:off x="565623" y="1164977"/>
            <a:ext cx="3749183" cy="311624"/>
          </a:xfrm>
          <a:prstGeom prst="rect">
            <a:avLst/>
          </a:prstGeom>
          <a:noFill/>
        </p:spPr>
        <p:txBody>
          <a:bodyPr wrap="square" rtlCol="0">
            <a:spAutoFit/>
          </a:bodyPr>
          <a:lstStyle/>
          <a:p>
            <a:r>
              <a:rPr lang="en-US" sz="1425" b="1" dirty="0">
                <a:solidFill>
                  <a:srgbClr val="4D4F53"/>
                </a:solidFill>
                <a:cs typeface="Arial"/>
              </a:rPr>
              <a:t>Data Center Virtualization (Private Cloud)</a:t>
            </a:r>
          </a:p>
        </p:txBody>
      </p:sp>
    </p:spTree>
    <p:extLst>
      <p:ext uri="{BB962C8B-B14F-4D97-AF65-F5344CB8AC3E}">
        <p14:creationId xmlns:p14="http://schemas.microsoft.com/office/powerpoint/2010/main" val="12750411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a:spLocks/>
          </p:cNvSpPr>
          <p:nvPr/>
        </p:nvSpPr>
        <p:spPr bwMode="auto">
          <a:xfrm>
            <a:off x="0" y="965263"/>
            <a:ext cx="9144000" cy="3617321"/>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50" name="TextBox 49"/>
          <p:cNvSpPr txBox="1">
            <a:spLocks/>
          </p:cNvSpPr>
          <p:nvPr/>
        </p:nvSpPr>
        <p:spPr>
          <a:xfrm>
            <a:off x="2440215" y="2921000"/>
            <a:ext cx="6703786" cy="1754326"/>
          </a:xfrm>
          <a:prstGeom prst="rect">
            <a:avLst/>
          </a:prstGeom>
          <a:noFill/>
        </p:spPr>
        <p:txBody>
          <a:bodyPr wrap="square" rtlCol="0">
            <a:spAutoFit/>
          </a:bodyPr>
          <a:lstStyle/>
          <a:p>
            <a:pPr algn="r"/>
            <a:r>
              <a:rPr lang="en-US" sz="3600" dirty="0">
                <a:solidFill>
                  <a:srgbClr val="FFFFFF">
                    <a:alpha val="24000"/>
                  </a:srgbClr>
                </a:solidFill>
                <a:latin typeface="Arial"/>
                <a:cs typeface="Arial"/>
              </a:rPr>
              <a:t>1010101001001</a:t>
            </a:r>
            <a:br>
              <a:rPr lang="en-US" sz="3600" dirty="0">
                <a:solidFill>
                  <a:srgbClr val="FFFFFF">
                    <a:alpha val="24000"/>
                  </a:srgbClr>
                </a:solidFill>
                <a:latin typeface="Arial"/>
                <a:cs typeface="Arial"/>
              </a:rPr>
            </a:br>
            <a:r>
              <a:rPr lang="en-US" sz="3600" dirty="0">
                <a:solidFill>
                  <a:srgbClr val="FFFFFF">
                    <a:alpha val="24000"/>
                  </a:srgbClr>
                </a:solidFill>
                <a:latin typeface="Arial"/>
                <a:cs typeface="Arial"/>
              </a:rPr>
              <a:t>10001000100101101001010100101001010101010101100</a:t>
            </a:r>
          </a:p>
        </p:txBody>
      </p:sp>
      <p:sp>
        <p:nvSpPr>
          <p:cNvPr id="2" name="Title 1"/>
          <p:cNvSpPr>
            <a:spLocks noGrp="1"/>
          </p:cNvSpPr>
          <p:nvPr>
            <p:ph type="title"/>
          </p:nvPr>
        </p:nvSpPr>
        <p:spPr/>
        <p:txBody>
          <a:bodyPr>
            <a:normAutofit/>
          </a:bodyPr>
          <a:lstStyle/>
          <a:p>
            <a:r>
              <a:rPr lang="en-US" dirty="0">
                <a:uFillTx/>
              </a:rPr>
              <a:t>MapR Persistent Application Client Container (PACC)</a:t>
            </a:r>
          </a:p>
        </p:txBody>
      </p:sp>
      <p:sp>
        <p:nvSpPr>
          <p:cNvPr id="11" name="Shape 657"/>
          <p:cNvSpPr>
            <a:spLocks/>
          </p:cNvSpPr>
          <p:nvPr/>
        </p:nvSpPr>
        <p:spPr>
          <a:xfrm>
            <a:off x="5031926" y="1142833"/>
            <a:ext cx="3991227" cy="3369241"/>
          </a:xfrm>
          <a:prstGeom prst="rect">
            <a:avLst/>
          </a:prstGeom>
          <a:solidFill>
            <a:schemeClr val="lt1"/>
          </a:solidFill>
          <a:ln>
            <a:noFill/>
          </a:ln>
          <a:effectLst>
            <a:outerShdw blurRad="234950" dist="50800" dir="5940000" algn="tl" rotWithShape="0">
              <a:srgbClr val="000000">
                <a:alpha val="20000"/>
              </a:srgbClr>
            </a:outerShdw>
          </a:effectLst>
        </p:spPr>
        <p:txBody>
          <a:bodyPr lIns="121850" tIns="60925" rIns="121850" bIns="60925" anchor="ctr" anchorCtr="0">
            <a:noAutofit/>
          </a:bodyPr>
          <a:lstStyle/>
          <a:p>
            <a:pPr algn="ctr">
              <a:buClr>
                <a:srgbClr val="000000"/>
              </a:buClr>
              <a:buFont typeface="Arial"/>
              <a:buNone/>
            </a:pPr>
            <a:endParaRPr sz="1100" kern="0">
              <a:solidFill>
                <a:srgbClr val="FFFFFF"/>
              </a:solidFill>
              <a:ea typeface="Arial"/>
              <a:cs typeface="Arial"/>
              <a:sym typeface="Arial"/>
            </a:endParaRPr>
          </a:p>
        </p:txBody>
      </p:sp>
      <p:sp>
        <p:nvSpPr>
          <p:cNvPr id="12" name="Shape 659"/>
          <p:cNvSpPr txBox="1">
            <a:spLocks/>
          </p:cNvSpPr>
          <p:nvPr/>
        </p:nvSpPr>
        <p:spPr>
          <a:xfrm>
            <a:off x="286600" y="902291"/>
            <a:ext cx="4063848" cy="3695999"/>
          </a:xfrm>
          <a:prstGeom prst="rect">
            <a:avLst/>
          </a:prstGeom>
          <a:noFill/>
          <a:ln>
            <a:noFill/>
          </a:ln>
        </p:spPr>
        <p:txBody>
          <a:bodyPr vert="horz" lIns="68575" tIns="68575" rIns="68575" bIns="68575" rtlCol="0" anchor="ctr" anchorCtr="0">
            <a:noAutofit/>
          </a:bodyPr>
          <a:lstStyle>
            <a:lvl1pPr marL="457120" indent="-457120" algn="l" defTabSz="609493" rtl="0" eaLnBrk="1" latinLnBrk="0" hangingPunct="1">
              <a:spcBef>
                <a:spcPct val="20000"/>
              </a:spcBef>
              <a:buFont typeface="Arial"/>
              <a:buChar char="•"/>
              <a:defRPr sz="2800" kern="1200">
                <a:solidFill>
                  <a:schemeClr val="tx2"/>
                </a:solidFill>
                <a:uFillTx/>
                <a:latin typeface="Arial"/>
                <a:ea typeface="+mn-ea"/>
                <a:cs typeface="Arial"/>
              </a:defRPr>
            </a:lvl1pPr>
            <a:lvl2pPr marL="990427" indent="-380933" algn="l" defTabSz="609493" rtl="0" eaLnBrk="1" latinLnBrk="0" hangingPunct="1">
              <a:spcBef>
                <a:spcPct val="20000"/>
              </a:spcBef>
              <a:buFont typeface="Arial"/>
              <a:buChar char="–"/>
              <a:defRPr sz="2400" kern="1200">
                <a:solidFill>
                  <a:schemeClr val="tx2"/>
                </a:solidFill>
                <a:uFillTx/>
                <a:latin typeface="Arial"/>
                <a:ea typeface="+mn-ea"/>
                <a:cs typeface="Arial"/>
              </a:defRPr>
            </a:lvl2pPr>
            <a:lvl3pPr marL="1523733" indent="-304747" algn="l" defTabSz="609493" rtl="0" eaLnBrk="1" latinLnBrk="0" hangingPunct="1">
              <a:spcBef>
                <a:spcPct val="20000"/>
              </a:spcBef>
              <a:buFont typeface="Arial"/>
              <a:buChar char="•"/>
              <a:defRPr sz="2000" kern="1200">
                <a:solidFill>
                  <a:schemeClr val="tx2"/>
                </a:solidFill>
                <a:uFillTx/>
                <a:latin typeface="Arial"/>
                <a:ea typeface="+mn-ea"/>
                <a:cs typeface="Arial"/>
              </a:defRPr>
            </a:lvl3pPr>
            <a:lvl4pPr marL="2133227" indent="-304747" algn="l" defTabSz="609493" rtl="0" eaLnBrk="1" latinLnBrk="0" hangingPunct="1">
              <a:spcBef>
                <a:spcPct val="20000"/>
              </a:spcBef>
              <a:buFont typeface="Arial"/>
              <a:buChar char="–"/>
              <a:defRPr sz="1800" kern="1200">
                <a:solidFill>
                  <a:schemeClr val="tx2"/>
                </a:solidFill>
                <a:uFillTx/>
                <a:latin typeface="Arial"/>
                <a:ea typeface="+mn-ea"/>
                <a:cs typeface="Arial"/>
              </a:defRPr>
            </a:lvl4pPr>
            <a:lvl5pPr marL="2742720" indent="-304747" algn="l" defTabSz="609493" rtl="0" eaLnBrk="1" latinLnBrk="0" hangingPunct="1">
              <a:spcBef>
                <a:spcPct val="20000"/>
              </a:spcBef>
              <a:buFont typeface="Arial"/>
              <a:buChar char="»"/>
              <a:defRPr sz="1600" kern="1200">
                <a:solidFill>
                  <a:schemeClr val="tx2"/>
                </a:solidFill>
                <a:uFillTx/>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9pPr>
          </a:lstStyle>
          <a:p>
            <a:pPr marL="342892" indent="-165096">
              <a:spcBef>
                <a:spcPts val="0"/>
              </a:spcBef>
            </a:pPr>
            <a:r>
              <a:rPr lang="en-US" sz="1800"/>
              <a:t>Pre-built, certified container image for connecting to </a:t>
            </a:r>
            <a:r>
              <a:rPr lang="en-US" sz="1800" b="1"/>
              <a:t>MapR services</a:t>
            </a:r>
          </a:p>
          <a:p>
            <a:pPr marL="342892" indent="-165096">
              <a:spcBef>
                <a:spcPts val="1200"/>
              </a:spcBef>
            </a:pPr>
            <a:r>
              <a:rPr lang="en-US" sz="1800" b="1"/>
              <a:t>Secure</a:t>
            </a:r>
            <a:r>
              <a:rPr lang="en-US" sz="1800"/>
              <a:t> authentication at </a:t>
            </a:r>
            <a:br>
              <a:rPr lang="en-US" sz="1800"/>
            </a:br>
            <a:r>
              <a:rPr lang="en-US" sz="1800"/>
              <a:t>container level, secure connection</a:t>
            </a:r>
          </a:p>
          <a:p>
            <a:pPr marL="342892" indent="-165096">
              <a:spcBef>
                <a:spcPts val="1200"/>
              </a:spcBef>
            </a:pPr>
            <a:r>
              <a:rPr lang="en-US" sz="1800" b="1"/>
              <a:t>Extensible </a:t>
            </a:r>
            <a:r>
              <a:rPr lang="en-US" sz="1800"/>
              <a:t>support for application layers </a:t>
            </a:r>
          </a:p>
          <a:p>
            <a:pPr marL="342892" indent="-165096">
              <a:spcBef>
                <a:spcPts val="1200"/>
              </a:spcBef>
            </a:pPr>
            <a:r>
              <a:rPr lang="en-US" sz="1800"/>
              <a:t>Available in Docker Hub, Dockerfile for </a:t>
            </a:r>
            <a:r>
              <a:rPr lang="en-US" sz="1800" b="1"/>
              <a:t>customizability</a:t>
            </a:r>
          </a:p>
        </p:txBody>
      </p:sp>
      <p:sp>
        <p:nvSpPr>
          <p:cNvPr id="13" name="Shape 660"/>
          <p:cNvSpPr>
            <a:spLocks/>
          </p:cNvSpPr>
          <p:nvPr/>
        </p:nvSpPr>
        <p:spPr>
          <a:xfrm>
            <a:off x="5601559" y="1744662"/>
            <a:ext cx="2739171" cy="1783285"/>
          </a:xfrm>
          <a:prstGeom prst="roundRect">
            <a:avLst>
              <a:gd name="adj" fmla="val 4303"/>
            </a:avLst>
          </a:prstGeom>
          <a:solidFill>
            <a:srgbClr val="D8D8D8"/>
          </a:solidFill>
          <a:ln>
            <a:noFill/>
          </a:ln>
          <a:effectLst>
            <a:outerShdw blurRad="50799" dist="38100" dir="2700000" algn="tl" rotWithShape="0">
              <a:schemeClr val="dk1">
                <a:alpha val="6666"/>
              </a:schemeClr>
            </a:outerShdw>
          </a:effectLst>
        </p:spPr>
        <p:txBody>
          <a:bodyPr lIns="91400" tIns="45675" rIns="91400" bIns="45675" anchor="ctr" anchorCtr="0">
            <a:noAutofit/>
          </a:bodyPr>
          <a:lstStyle/>
          <a:p>
            <a:pPr algn="ctr">
              <a:buClr>
                <a:srgbClr val="000000"/>
              </a:buClr>
              <a:buFont typeface="Arial"/>
              <a:buNone/>
            </a:pPr>
            <a:endParaRPr sz="2400" kern="0">
              <a:solidFill>
                <a:srgbClr val="FFFFFF"/>
              </a:solidFill>
              <a:ea typeface="Arial"/>
              <a:cs typeface="Arial"/>
              <a:sym typeface="Arial"/>
            </a:endParaRPr>
          </a:p>
        </p:txBody>
      </p:sp>
      <p:pic>
        <p:nvPicPr>
          <p:cNvPr id="14" name="Shape 661"/>
          <p:cNvPicPr preferRelativeResize="0"/>
          <p:nvPr/>
        </p:nvPicPr>
        <p:blipFill rotWithShape="1">
          <a:blip r:embed="rId3"/>
          <a:srcRect/>
          <a:stretch/>
        </p:blipFill>
        <p:spPr>
          <a:xfrm>
            <a:off x="8418825" y="2398809"/>
            <a:ext cx="474374" cy="398867"/>
          </a:xfrm>
          <a:prstGeom prst="rect">
            <a:avLst/>
          </a:prstGeom>
          <a:noFill/>
          <a:ln>
            <a:noFill/>
          </a:ln>
        </p:spPr>
      </p:pic>
      <p:sp>
        <p:nvSpPr>
          <p:cNvPr id="15" name="Shape 662"/>
          <p:cNvSpPr>
            <a:spLocks/>
          </p:cNvSpPr>
          <p:nvPr/>
        </p:nvSpPr>
        <p:spPr>
          <a:xfrm>
            <a:off x="5738525" y="2643392"/>
            <a:ext cx="1198500" cy="692400"/>
          </a:xfrm>
          <a:prstGeom prst="rect">
            <a:avLst/>
          </a:prstGeom>
          <a:solidFill>
            <a:srgbClr val="FFFFFF"/>
          </a:solidFill>
          <a:ln w="38100" cap="flat" cmpd="sng">
            <a:solidFill>
              <a:schemeClr val="accent1"/>
            </a:solidFill>
            <a:prstDash val="solid"/>
            <a:round/>
            <a:headEnd type="none" w="med" len="med"/>
            <a:tailEnd type="none" w="med" len="med"/>
          </a:ln>
        </p:spPr>
        <p:txBody>
          <a:bodyPr lIns="68575" tIns="68575" rIns="68575" bIns="68575" anchor="ctr" anchorCtr="0">
            <a:noAutofit/>
          </a:bodyPr>
          <a:lstStyle/>
          <a:p>
            <a:pPr algn="ctr">
              <a:buClr>
                <a:srgbClr val="4D4F53"/>
              </a:buClr>
              <a:buSzPct val="25000"/>
              <a:buFont typeface="Arial"/>
              <a:buNone/>
            </a:pPr>
            <a:r>
              <a:rPr lang="en-US" sz="1000" b="1" kern="0">
                <a:solidFill>
                  <a:srgbClr val="4D4F53"/>
                </a:solidFill>
                <a:ea typeface="Arial"/>
                <a:cs typeface="Arial"/>
                <a:sym typeface="Arial"/>
              </a:rPr>
              <a:t>MapR POSIX Client for Containers</a:t>
            </a:r>
          </a:p>
        </p:txBody>
      </p:sp>
      <p:sp>
        <p:nvSpPr>
          <p:cNvPr id="16" name="Shape 663"/>
          <p:cNvSpPr>
            <a:spLocks/>
          </p:cNvSpPr>
          <p:nvPr/>
        </p:nvSpPr>
        <p:spPr>
          <a:xfrm>
            <a:off x="7009111" y="2643392"/>
            <a:ext cx="1198500" cy="692400"/>
          </a:xfrm>
          <a:prstGeom prst="rect">
            <a:avLst/>
          </a:prstGeom>
          <a:solidFill>
            <a:srgbClr val="FFFFFF"/>
          </a:solidFill>
          <a:ln w="38100" cap="flat" cmpd="sng">
            <a:solidFill>
              <a:schemeClr val="accent1"/>
            </a:solidFill>
            <a:prstDash val="solid"/>
            <a:round/>
            <a:headEnd type="none" w="med" len="med"/>
            <a:tailEnd type="none" w="med" len="med"/>
          </a:ln>
        </p:spPr>
        <p:txBody>
          <a:bodyPr lIns="68575" tIns="68575" rIns="68575" bIns="68575" anchor="ctr" anchorCtr="0">
            <a:noAutofit/>
          </a:bodyPr>
          <a:lstStyle/>
          <a:p>
            <a:pPr algn="ctr">
              <a:buClr>
                <a:srgbClr val="4D4F53"/>
              </a:buClr>
              <a:buSzPct val="25000"/>
              <a:buFont typeface="Arial"/>
              <a:buNone/>
            </a:pPr>
            <a:r>
              <a:rPr lang="en-US" sz="1000" b="1" kern="0">
                <a:solidFill>
                  <a:srgbClr val="4D4F53"/>
                </a:solidFill>
                <a:ea typeface="Arial"/>
                <a:cs typeface="Arial"/>
                <a:sym typeface="Arial"/>
              </a:rPr>
              <a:t>MapR Converged Client for Containers</a:t>
            </a:r>
          </a:p>
        </p:txBody>
      </p:sp>
      <p:sp>
        <p:nvSpPr>
          <p:cNvPr id="17" name="Shape 664"/>
          <p:cNvSpPr>
            <a:spLocks/>
          </p:cNvSpPr>
          <p:nvPr/>
        </p:nvSpPr>
        <p:spPr>
          <a:xfrm>
            <a:off x="5738525" y="1872186"/>
            <a:ext cx="2469000" cy="692400"/>
          </a:xfrm>
          <a:prstGeom prst="rect">
            <a:avLst/>
          </a:prstGeom>
          <a:solidFill>
            <a:schemeClr val="lt1"/>
          </a:solidFill>
          <a:ln w="38100" cap="flat" cmpd="sng">
            <a:solidFill>
              <a:srgbClr val="2C526A"/>
            </a:solidFill>
            <a:prstDash val="solid"/>
            <a:round/>
            <a:headEnd type="none" w="med" len="med"/>
            <a:tailEnd type="none" w="med" len="med"/>
          </a:ln>
        </p:spPr>
        <p:txBody>
          <a:bodyPr lIns="68575" tIns="68575" rIns="68575" bIns="68575" anchor="ctr" anchorCtr="0">
            <a:noAutofit/>
          </a:bodyPr>
          <a:lstStyle/>
          <a:p>
            <a:pPr algn="ctr">
              <a:buClr>
                <a:srgbClr val="4D4F53"/>
              </a:buClr>
              <a:buSzPct val="25000"/>
              <a:buFont typeface="Arial"/>
              <a:buNone/>
            </a:pPr>
            <a:r>
              <a:rPr lang="en-US" sz="1000" b="1" kern="0">
                <a:solidFill>
                  <a:srgbClr val="4D4F53"/>
                </a:solidFill>
                <a:ea typeface="Arial"/>
                <a:cs typeface="Arial"/>
                <a:sym typeface="Arial"/>
              </a:rPr>
              <a:t>Space for Customer Application</a:t>
            </a:r>
          </a:p>
        </p:txBody>
      </p:sp>
      <p:pic>
        <p:nvPicPr>
          <p:cNvPr id="18" name="Shape 665"/>
          <p:cNvPicPr preferRelativeResize="0"/>
          <p:nvPr/>
        </p:nvPicPr>
        <p:blipFill rotWithShape="1">
          <a:blip r:embed="rId4"/>
          <a:srcRect/>
          <a:stretch/>
        </p:blipFill>
        <p:spPr>
          <a:xfrm>
            <a:off x="5127059" y="3780053"/>
            <a:ext cx="3695999" cy="618300"/>
          </a:xfrm>
          <a:prstGeom prst="rect">
            <a:avLst/>
          </a:prstGeom>
          <a:noFill/>
          <a:ln>
            <a:noFill/>
          </a:ln>
        </p:spPr>
      </p:pic>
      <p:cxnSp>
        <p:nvCxnSpPr>
          <p:cNvPr id="19" name="Shape 666"/>
          <p:cNvCxnSpPr>
            <a:stCxn id="15" idx="2"/>
          </p:cNvCxnSpPr>
          <p:nvPr/>
        </p:nvCxnSpPr>
        <p:spPr>
          <a:xfrm flipH="1">
            <a:off x="5816375" y="3335792"/>
            <a:ext cx="521400" cy="471600"/>
          </a:xfrm>
          <a:prstGeom prst="straightConnector1">
            <a:avLst/>
          </a:prstGeom>
          <a:noFill/>
          <a:ln w="38100" cap="flat" cmpd="sng">
            <a:solidFill>
              <a:schemeClr val="accent1"/>
            </a:solidFill>
            <a:prstDash val="solid"/>
            <a:round/>
            <a:headEnd type="none" w="med" len="med"/>
            <a:tailEnd type="none" w="med" len="med"/>
          </a:ln>
        </p:spPr>
      </p:cxnSp>
      <p:cxnSp>
        <p:nvCxnSpPr>
          <p:cNvPr id="20" name="Shape 667"/>
          <p:cNvCxnSpPr/>
          <p:nvPr/>
        </p:nvCxnSpPr>
        <p:spPr>
          <a:xfrm flipH="1">
            <a:off x="6975058" y="3363058"/>
            <a:ext cx="633302" cy="444260"/>
          </a:xfrm>
          <a:prstGeom prst="straightConnector1">
            <a:avLst/>
          </a:prstGeom>
          <a:noFill/>
          <a:ln w="38100" cap="flat" cmpd="sng">
            <a:solidFill>
              <a:schemeClr val="accent1"/>
            </a:solidFill>
            <a:prstDash val="solid"/>
            <a:round/>
            <a:headEnd type="none" w="med" len="med"/>
            <a:tailEnd type="none" w="med" len="med"/>
          </a:ln>
        </p:spPr>
      </p:cxnSp>
      <p:cxnSp>
        <p:nvCxnSpPr>
          <p:cNvPr id="21" name="Shape 668"/>
          <p:cNvCxnSpPr>
            <a:stCxn id="16" idx="2"/>
          </p:cNvCxnSpPr>
          <p:nvPr/>
        </p:nvCxnSpPr>
        <p:spPr>
          <a:xfrm>
            <a:off x="7608361" y="3335792"/>
            <a:ext cx="573900" cy="444300"/>
          </a:xfrm>
          <a:prstGeom prst="straightConnector1">
            <a:avLst/>
          </a:prstGeom>
          <a:noFill/>
          <a:ln w="38100" cap="flat" cmpd="sng">
            <a:solidFill>
              <a:schemeClr val="accent1"/>
            </a:solidFill>
            <a:prstDash val="solid"/>
            <a:round/>
            <a:headEnd type="none" w="med" len="med"/>
            <a:tailEnd type="none" w="med" len="med"/>
          </a:ln>
        </p:spPr>
      </p:cxnSp>
      <p:sp>
        <p:nvSpPr>
          <p:cNvPr id="22" name="Shape 669"/>
          <p:cNvSpPr txBox="1">
            <a:spLocks/>
          </p:cNvSpPr>
          <p:nvPr/>
        </p:nvSpPr>
        <p:spPr>
          <a:xfrm>
            <a:off x="5031927" y="1258605"/>
            <a:ext cx="3791132" cy="280500"/>
          </a:xfrm>
          <a:prstGeom prst="rect">
            <a:avLst/>
          </a:prstGeom>
          <a:noFill/>
          <a:ln>
            <a:noFill/>
          </a:ln>
        </p:spPr>
        <p:txBody>
          <a:bodyPr lIns="91425" tIns="91425" rIns="91425" bIns="91425" anchor="t" anchorCtr="0">
            <a:noAutofit/>
          </a:bodyPr>
          <a:lstStyle/>
          <a:p>
            <a:pPr algn="ctr">
              <a:buClr>
                <a:srgbClr val="4D4F53"/>
              </a:buClr>
              <a:buSzPct val="25000"/>
              <a:buFont typeface="Arial"/>
              <a:buNone/>
            </a:pPr>
            <a:r>
              <a:rPr lang="en-US" sz="1200" b="1" kern="0">
                <a:solidFill>
                  <a:srgbClr val="4D4F53"/>
                </a:solidFill>
                <a:ea typeface="Arial"/>
                <a:cs typeface="Arial"/>
                <a:sym typeface="Arial"/>
              </a:rPr>
              <a:t>MapR PACC</a:t>
            </a:r>
          </a:p>
        </p:txBody>
      </p:sp>
    </p:spTree>
    <p:extLst>
      <p:ext uri="{BB962C8B-B14F-4D97-AF65-F5344CB8AC3E}">
        <p14:creationId xmlns:p14="http://schemas.microsoft.com/office/powerpoint/2010/main" val="63668827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Shape 457"/>
          <p:cNvSpPr>
            <a:spLocks/>
          </p:cNvSpPr>
          <p:nvPr/>
        </p:nvSpPr>
        <p:spPr>
          <a:xfrm rot="10800000">
            <a:off x="5141230" y="1227928"/>
            <a:ext cx="2514537" cy="1903981"/>
          </a:xfrm>
          <a:prstGeom prst="cloud">
            <a:avLst/>
          </a:prstGeom>
          <a:noFill/>
          <a:ln w="25400" cap="flat" cmpd="sng">
            <a:solidFill>
              <a:srgbClr val="003D77"/>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458" name="Shape 458"/>
          <p:cNvSpPr>
            <a:spLocks/>
          </p:cNvSpPr>
          <p:nvPr/>
        </p:nvSpPr>
        <p:spPr>
          <a:xfrm>
            <a:off x="-3949" y="1"/>
            <a:ext cx="9147949" cy="3177967"/>
          </a:xfrm>
          <a:prstGeom prst="rect">
            <a:avLst/>
          </a:prstGeom>
          <a:solidFill>
            <a:srgbClr val="D1E3ED">
              <a:alpha val="60784"/>
            </a:srgbClr>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grpSp>
        <p:nvGrpSpPr>
          <p:cNvPr id="459" name="Shape 459"/>
          <p:cNvGrpSpPr/>
          <p:nvPr/>
        </p:nvGrpSpPr>
        <p:grpSpPr>
          <a:xfrm>
            <a:off x="5287213" y="2201422"/>
            <a:ext cx="2182446" cy="579392"/>
            <a:chOff x="2991566" y="1823835"/>
            <a:chExt cx="2182446" cy="579392"/>
          </a:xfrm>
        </p:grpSpPr>
        <p:sp>
          <p:nvSpPr>
            <p:cNvPr id="460" name="Shape 460"/>
            <p:cNvSpPr>
              <a:spLocks/>
            </p:cNvSpPr>
            <p:nvPr/>
          </p:nvSpPr>
          <p:spPr>
            <a:xfrm>
              <a:off x="2991566" y="1823835"/>
              <a:ext cx="2182446" cy="579392"/>
            </a:xfrm>
            <a:prstGeom prst="cube">
              <a:avLst>
                <a:gd name="adj" fmla="val 63501"/>
              </a:avLst>
            </a:prstGeom>
            <a:solidFill>
              <a:srgbClr val="A5A5A5"/>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cxnSp>
          <p:nvCxnSpPr>
            <p:cNvPr id="461" name="Shape 461"/>
            <p:cNvCxnSpPr/>
            <p:nvPr/>
          </p:nvCxnSpPr>
          <p:spPr>
            <a:xfrm>
              <a:off x="3069725" y="2228766"/>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62" name="Shape 462"/>
            <p:cNvCxnSpPr/>
            <p:nvPr/>
          </p:nvCxnSpPr>
          <p:spPr>
            <a:xfrm>
              <a:off x="3069725" y="2273399"/>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63" name="Shape 463"/>
            <p:cNvCxnSpPr/>
            <p:nvPr/>
          </p:nvCxnSpPr>
          <p:spPr>
            <a:xfrm>
              <a:off x="3069726" y="2314208"/>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64" name="Shape 464"/>
            <p:cNvCxnSpPr/>
            <p:nvPr/>
          </p:nvCxnSpPr>
          <p:spPr>
            <a:xfrm>
              <a:off x="3069725" y="2355575"/>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65" name="Shape 465"/>
            <p:cNvCxnSpPr/>
            <p:nvPr/>
          </p:nvCxnSpPr>
          <p:spPr>
            <a:xfrm>
              <a:off x="3670441" y="2228766"/>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66" name="Shape 466"/>
            <p:cNvCxnSpPr/>
            <p:nvPr/>
          </p:nvCxnSpPr>
          <p:spPr>
            <a:xfrm>
              <a:off x="3670439" y="2273399"/>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67" name="Shape 467"/>
            <p:cNvCxnSpPr/>
            <p:nvPr/>
          </p:nvCxnSpPr>
          <p:spPr>
            <a:xfrm>
              <a:off x="3670442" y="2314208"/>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68" name="Shape 468"/>
            <p:cNvCxnSpPr/>
            <p:nvPr/>
          </p:nvCxnSpPr>
          <p:spPr>
            <a:xfrm>
              <a:off x="3670441" y="2355575"/>
              <a:ext cx="546940" cy="0"/>
            </a:xfrm>
            <a:prstGeom prst="straightConnector1">
              <a:avLst/>
            </a:prstGeom>
            <a:noFill/>
            <a:ln w="9525" cap="flat" cmpd="sng">
              <a:solidFill>
                <a:schemeClr val="dk1"/>
              </a:solidFill>
              <a:prstDash val="solid"/>
              <a:round/>
              <a:headEnd type="none" w="med" len="med"/>
              <a:tailEnd type="none" w="med" len="med"/>
            </a:ln>
          </p:spPr>
        </p:cxnSp>
        <p:sp>
          <p:nvSpPr>
            <p:cNvPr id="469" name="Shape 469"/>
            <p:cNvSpPr>
              <a:spLocks/>
            </p:cNvSpPr>
            <p:nvPr/>
          </p:nvSpPr>
          <p:spPr>
            <a:xfrm>
              <a:off x="4278171" y="2226305"/>
              <a:ext cx="463003" cy="129268"/>
            </a:xfrm>
            <a:prstGeom prst="rect">
              <a:avLst/>
            </a:prstGeom>
            <a:solidFill>
              <a:schemeClr val="dk2"/>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grpSp>
      <p:pic>
        <p:nvPicPr>
          <p:cNvPr id="470" name="Shape 470"/>
          <p:cNvPicPr preferRelativeResize="0"/>
          <p:nvPr/>
        </p:nvPicPr>
        <p:blipFill rotWithShape="1">
          <a:blip r:embed="rId3"/>
          <a:srcRect/>
          <a:stretch/>
        </p:blipFill>
        <p:spPr>
          <a:xfrm>
            <a:off x="2625133" y="3541911"/>
            <a:ext cx="4766257" cy="783232"/>
          </a:xfrm>
          <a:prstGeom prst="rect">
            <a:avLst/>
          </a:prstGeom>
          <a:noFill/>
          <a:ln>
            <a:noFill/>
          </a:ln>
        </p:spPr>
      </p:pic>
      <p:sp>
        <p:nvSpPr>
          <p:cNvPr id="471" name="Shape 471"/>
          <p:cNvSpPr txBox="1">
            <a:spLocks/>
          </p:cNvSpPr>
          <p:nvPr/>
        </p:nvSpPr>
        <p:spPr>
          <a:xfrm>
            <a:off x="2640261" y="4391047"/>
            <a:ext cx="4650256" cy="307777"/>
          </a:xfrm>
          <a:prstGeom prst="rect">
            <a:avLst/>
          </a:prstGeom>
          <a:noFill/>
          <a:ln>
            <a:noFill/>
          </a:ln>
        </p:spPr>
        <p:txBody>
          <a:bodyPr lIns="91425" tIns="45700" rIns="91425" bIns="45700" anchor="t" anchorCtr="0">
            <a:noAutofit/>
          </a:bodyPr>
          <a:lstStyle/>
          <a:p>
            <a:pPr algn="ctr">
              <a:buClr>
                <a:srgbClr val="C60C30"/>
              </a:buClr>
              <a:buSzPct val="25000"/>
              <a:buFont typeface="Arial"/>
              <a:buNone/>
            </a:pPr>
            <a:r>
              <a:rPr lang="en-US" sz="1400" b="1" kern="0">
                <a:solidFill>
                  <a:srgbClr val="C60C30"/>
                </a:solidFill>
                <a:ea typeface="Arial"/>
                <a:cs typeface="Arial"/>
                <a:sym typeface="Arial"/>
              </a:rPr>
              <a:t>MapR Converged Data Platform</a:t>
            </a:r>
          </a:p>
        </p:txBody>
      </p:sp>
      <p:grpSp>
        <p:nvGrpSpPr>
          <p:cNvPr id="472" name="Shape 472"/>
          <p:cNvGrpSpPr/>
          <p:nvPr/>
        </p:nvGrpSpPr>
        <p:grpSpPr>
          <a:xfrm>
            <a:off x="2741243" y="2201422"/>
            <a:ext cx="2182446" cy="579392"/>
            <a:chOff x="2991566" y="1823835"/>
            <a:chExt cx="2182446" cy="579392"/>
          </a:xfrm>
        </p:grpSpPr>
        <p:sp>
          <p:nvSpPr>
            <p:cNvPr id="473" name="Shape 473"/>
            <p:cNvSpPr>
              <a:spLocks/>
            </p:cNvSpPr>
            <p:nvPr/>
          </p:nvSpPr>
          <p:spPr>
            <a:xfrm>
              <a:off x="2991566" y="1823835"/>
              <a:ext cx="2182446" cy="579392"/>
            </a:xfrm>
            <a:prstGeom prst="cube">
              <a:avLst>
                <a:gd name="adj" fmla="val 63501"/>
              </a:avLst>
            </a:prstGeom>
            <a:solidFill>
              <a:srgbClr val="A5A5A5"/>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cxnSp>
          <p:nvCxnSpPr>
            <p:cNvPr id="474" name="Shape 474"/>
            <p:cNvCxnSpPr/>
            <p:nvPr/>
          </p:nvCxnSpPr>
          <p:spPr>
            <a:xfrm>
              <a:off x="3069725" y="2228766"/>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75" name="Shape 475"/>
            <p:cNvCxnSpPr/>
            <p:nvPr/>
          </p:nvCxnSpPr>
          <p:spPr>
            <a:xfrm>
              <a:off x="3069725" y="2273399"/>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76" name="Shape 476"/>
            <p:cNvCxnSpPr/>
            <p:nvPr/>
          </p:nvCxnSpPr>
          <p:spPr>
            <a:xfrm>
              <a:off x="3069726" y="2314208"/>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77" name="Shape 477"/>
            <p:cNvCxnSpPr/>
            <p:nvPr/>
          </p:nvCxnSpPr>
          <p:spPr>
            <a:xfrm>
              <a:off x="3069725" y="2355575"/>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78" name="Shape 478"/>
            <p:cNvCxnSpPr/>
            <p:nvPr/>
          </p:nvCxnSpPr>
          <p:spPr>
            <a:xfrm>
              <a:off x="3670441" y="2228766"/>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79" name="Shape 479"/>
            <p:cNvCxnSpPr/>
            <p:nvPr/>
          </p:nvCxnSpPr>
          <p:spPr>
            <a:xfrm>
              <a:off x="3670439" y="2273399"/>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80" name="Shape 480"/>
            <p:cNvCxnSpPr/>
            <p:nvPr/>
          </p:nvCxnSpPr>
          <p:spPr>
            <a:xfrm>
              <a:off x="3670442" y="2314208"/>
              <a:ext cx="546940" cy="0"/>
            </a:xfrm>
            <a:prstGeom prst="straightConnector1">
              <a:avLst/>
            </a:prstGeom>
            <a:noFill/>
            <a:ln w="9525" cap="flat" cmpd="sng">
              <a:solidFill>
                <a:schemeClr val="dk1"/>
              </a:solidFill>
              <a:prstDash val="solid"/>
              <a:round/>
              <a:headEnd type="none" w="med" len="med"/>
              <a:tailEnd type="none" w="med" len="med"/>
            </a:ln>
          </p:spPr>
        </p:cxnSp>
        <p:cxnSp>
          <p:nvCxnSpPr>
            <p:cNvPr id="481" name="Shape 481"/>
            <p:cNvCxnSpPr/>
            <p:nvPr/>
          </p:nvCxnSpPr>
          <p:spPr>
            <a:xfrm>
              <a:off x="3670441" y="2355575"/>
              <a:ext cx="546940" cy="0"/>
            </a:xfrm>
            <a:prstGeom prst="straightConnector1">
              <a:avLst/>
            </a:prstGeom>
            <a:noFill/>
            <a:ln w="9525" cap="flat" cmpd="sng">
              <a:solidFill>
                <a:schemeClr val="dk1"/>
              </a:solidFill>
              <a:prstDash val="solid"/>
              <a:round/>
              <a:headEnd type="none" w="med" len="med"/>
              <a:tailEnd type="none" w="med" len="med"/>
            </a:ln>
          </p:spPr>
        </p:cxnSp>
        <p:sp>
          <p:nvSpPr>
            <p:cNvPr id="482" name="Shape 482"/>
            <p:cNvSpPr>
              <a:spLocks/>
            </p:cNvSpPr>
            <p:nvPr/>
          </p:nvSpPr>
          <p:spPr>
            <a:xfrm>
              <a:off x="4278171" y="2226305"/>
              <a:ext cx="463003" cy="129268"/>
            </a:xfrm>
            <a:prstGeom prst="rect">
              <a:avLst/>
            </a:prstGeom>
            <a:solidFill>
              <a:schemeClr val="dk2"/>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grpSp>
      <p:sp>
        <p:nvSpPr>
          <p:cNvPr id="483" name="Shape 483"/>
          <p:cNvSpPr txBox="1">
            <a:spLocks/>
          </p:cNvSpPr>
          <p:nvPr/>
        </p:nvSpPr>
        <p:spPr>
          <a:xfrm>
            <a:off x="0" y="1565234"/>
            <a:ext cx="1182610" cy="704551"/>
          </a:xfrm>
          <a:prstGeom prst="rect">
            <a:avLst/>
          </a:prstGeom>
          <a:noFill/>
          <a:ln>
            <a:noFill/>
          </a:ln>
        </p:spPr>
        <p:txBody>
          <a:bodyPr lIns="91425" tIns="45700" rIns="91425" bIns="45700" anchor="t" anchorCtr="0">
            <a:noAutofit/>
          </a:bodyPr>
          <a:lstStyle/>
          <a:p>
            <a:pPr algn="r">
              <a:lnSpc>
                <a:spcPct val="90000"/>
              </a:lnSpc>
              <a:buClr>
                <a:srgbClr val="4D4F53"/>
              </a:buClr>
              <a:buSzPct val="25000"/>
              <a:buFont typeface="Arial"/>
              <a:buNone/>
            </a:pPr>
            <a:r>
              <a:rPr lang="en-US" sz="1100" kern="0">
                <a:solidFill>
                  <a:srgbClr val="4D4F53"/>
                </a:solidFill>
                <a:ea typeface="Arial"/>
                <a:cs typeface="Arial"/>
                <a:sym typeface="Arial"/>
              </a:rPr>
              <a:t>Deploy existing stateful apps in containers on any node</a:t>
            </a:r>
          </a:p>
        </p:txBody>
      </p:sp>
      <p:sp>
        <p:nvSpPr>
          <p:cNvPr id="484" name="Shape 484"/>
          <p:cNvSpPr txBox="1">
            <a:spLocks/>
          </p:cNvSpPr>
          <p:nvPr/>
        </p:nvSpPr>
        <p:spPr>
          <a:xfrm>
            <a:off x="7718354" y="1557455"/>
            <a:ext cx="1479364" cy="1175705"/>
          </a:xfrm>
          <a:prstGeom prst="rect">
            <a:avLst/>
          </a:prstGeom>
          <a:noFill/>
          <a:ln>
            <a:noFill/>
          </a:ln>
        </p:spPr>
        <p:txBody>
          <a:bodyPr lIns="91425" tIns="45700" rIns="91425" bIns="45700" anchor="t" anchorCtr="0">
            <a:noAutofit/>
          </a:bodyPr>
          <a:lstStyle/>
          <a:p>
            <a:pPr>
              <a:lnSpc>
                <a:spcPct val="90000"/>
              </a:lnSpc>
              <a:buClr>
                <a:srgbClr val="4D4F53"/>
              </a:buClr>
              <a:buSzPct val="25000"/>
              <a:buFont typeface="Arial"/>
              <a:buNone/>
            </a:pPr>
            <a:r>
              <a:rPr lang="en-US" sz="1100" kern="0">
                <a:solidFill>
                  <a:srgbClr val="4D4F53"/>
                </a:solidFill>
                <a:ea typeface="Arial"/>
                <a:cs typeface="Arial"/>
                <a:sym typeface="Arial"/>
              </a:rPr>
              <a:t>No special configuration </a:t>
            </a:r>
            <a:br>
              <a:rPr lang="en-US" sz="1100" kern="0">
                <a:solidFill>
                  <a:srgbClr val="4D4F53"/>
                </a:solidFill>
                <a:ea typeface="Arial"/>
                <a:cs typeface="Arial"/>
                <a:sym typeface="Arial"/>
              </a:rPr>
            </a:br>
            <a:r>
              <a:rPr lang="en-US" sz="1100" kern="0">
                <a:solidFill>
                  <a:srgbClr val="4D4F53"/>
                </a:solidFill>
                <a:ea typeface="Arial"/>
                <a:cs typeface="Arial"/>
                <a:sym typeface="Arial"/>
              </a:rPr>
              <a:t>for nodes</a:t>
            </a:r>
          </a:p>
          <a:p>
            <a:pPr>
              <a:lnSpc>
                <a:spcPct val="90000"/>
              </a:lnSpc>
              <a:buClr>
                <a:srgbClr val="000000"/>
              </a:buClr>
              <a:buFont typeface="Arial"/>
              <a:buNone/>
            </a:pPr>
            <a:endParaRPr sz="1100" kern="0">
              <a:solidFill>
                <a:srgbClr val="4D4F53"/>
              </a:solidFill>
              <a:ea typeface="Arial"/>
              <a:cs typeface="Arial"/>
              <a:sym typeface="Arial"/>
            </a:endParaRPr>
          </a:p>
          <a:p>
            <a:pPr>
              <a:lnSpc>
                <a:spcPct val="90000"/>
              </a:lnSpc>
              <a:buClr>
                <a:srgbClr val="4D4F53"/>
              </a:buClr>
              <a:buSzPct val="25000"/>
              <a:buFont typeface="Arial"/>
              <a:buNone/>
            </a:pPr>
            <a:r>
              <a:rPr lang="en-US" sz="1100" kern="0">
                <a:solidFill>
                  <a:srgbClr val="4D4F53"/>
                </a:solidFill>
                <a:ea typeface="Arial"/>
                <a:cs typeface="Arial"/>
                <a:sym typeface="Arial"/>
              </a:rPr>
              <a:t>Data access is built into containers</a:t>
            </a:r>
          </a:p>
          <a:p>
            <a:pPr>
              <a:lnSpc>
                <a:spcPct val="90000"/>
              </a:lnSpc>
              <a:buClr>
                <a:srgbClr val="000000"/>
              </a:buClr>
              <a:buFont typeface="Arial"/>
              <a:buNone/>
            </a:pPr>
            <a:endParaRPr sz="1200" kern="0">
              <a:solidFill>
                <a:srgbClr val="4D4F53"/>
              </a:solidFill>
              <a:ea typeface="Arial"/>
              <a:cs typeface="Arial"/>
              <a:sym typeface="Arial"/>
            </a:endParaRPr>
          </a:p>
        </p:txBody>
      </p:sp>
      <p:sp>
        <p:nvSpPr>
          <p:cNvPr id="485" name="Shape 485"/>
          <p:cNvSpPr txBox="1">
            <a:spLocks/>
          </p:cNvSpPr>
          <p:nvPr/>
        </p:nvSpPr>
        <p:spPr>
          <a:xfrm>
            <a:off x="4839905" y="2259642"/>
            <a:ext cx="585099" cy="369332"/>
          </a:xfrm>
          <a:prstGeom prst="rect">
            <a:avLst/>
          </a:prstGeom>
          <a:noFill/>
          <a:ln>
            <a:noFill/>
          </a:ln>
        </p:spPr>
        <p:txBody>
          <a:bodyPr lIns="91425" tIns="45700" rIns="91425" bIns="45700" anchor="t" anchorCtr="0">
            <a:noAutofit/>
          </a:bodyPr>
          <a:lstStyle/>
          <a:p>
            <a:pPr>
              <a:buClr>
                <a:srgbClr val="000000"/>
              </a:buClr>
              <a:buSzPct val="25000"/>
              <a:buFont typeface="Arial"/>
              <a:buNone/>
            </a:pPr>
            <a:r>
              <a:rPr lang="en-US" sz="1800" b="1" kern="0">
                <a:solidFill>
                  <a:srgbClr val="000000"/>
                </a:solidFill>
                <a:ea typeface="Arial"/>
                <a:cs typeface="Arial"/>
                <a:sym typeface="Arial"/>
              </a:rPr>
              <a:t>…</a:t>
            </a:r>
          </a:p>
        </p:txBody>
      </p:sp>
      <p:cxnSp>
        <p:nvCxnSpPr>
          <p:cNvPr id="486" name="Shape 486"/>
          <p:cNvCxnSpPr/>
          <p:nvPr/>
        </p:nvCxnSpPr>
        <p:spPr>
          <a:xfrm>
            <a:off x="-3949" y="3177966"/>
            <a:ext cx="9147949" cy="0"/>
          </a:xfrm>
          <a:prstGeom prst="straightConnector1">
            <a:avLst/>
          </a:prstGeom>
          <a:noFill/>
          <a:ln w="25400" cap="flat" cmpd="sng">
            <a:solidFill>
              <a:schemeClr val="dk2"/>
            </a:solidFill>
            <a:prstDash val="dot"/>
            <a:round/>
            <a:headEnd type="none" w="med" len="med"/>
            <a:tailEnd type="none" w="med" len="med"/>
          </a:ln>
        </p:spPr>
      </p:cxnSp>
      <p:cxnSp>
        <p:nvCxnSpPr>
          <p:cNvPr id="487" name="Shape 487"/>
          <p:cNvCxnSpPr/>
          <p:nvPr/>
        </p:nvCxnSpPr>
        <p:spPr>
          <a:xfrm>
            <a:off x="5912314" y="2388222"/>
            <a:ext cx="0" cy="1285612"/>
          </a:xfrm>
          <a:prstGeom prst="straightConnector1">
            <a:avLst/>
          </a:prstGeom>
          <a:noFill/>
          <a:ln w="76200" cap="flat" cmpd="sng">
            <a:solidFill>
              <a:srgbClr val="2C526A"/>
            </a:solidFill>
            <a:prstDash val="solid"/>
            <a:round/>
            <a:headEnd type="none" w="med" len="med"/>
            <a:tailEnd type="triangle" w="lg" len="lg"/>
          </a:ln>
          <a:effectLst>
            <a:outerShdw blurRad="50799" dist="38100" dir="2700000" algn="tl" rotWithShape="0">
              <a:srgbClr val="000000">
                <a:alpha val="42745"/>
              </a:srgbClr>
            </a:outerShdw>
          </a:effectLst>
        </p:spPr>
      </p:cxnSp>
      <p:grpSp>
        <p:nvGrpSpPr>
          <p:cNvPr id="488" name="Shape 488"/>
          <p:cNvGrpSpPr/>
          <p:nvPr/>
        </p:nvGrpSpPr>
        <p:grpSpPr>
          <a:xfrm>
            <a:off x="1277165" y="2201422"/>
            <a:ext cx="873973" cy="769939"/>
            <a:chOff x="3949832" y="1339913"/>
            <a:chExt cx="620911" cy="495943"/>
          </a:xfrm>
        </p:grpSpPr>
        <p:sp>
          <p:nvSpPr>
            <p:cNvPr id="489" name="Shape 489"/>
            <p:cNvSpPr>
              <a:spLocks/>
            </p:cNvSpPr>
            <p:nvPr/>
          </p:nvSpPr>
          <p:spPr>
            <a:xfrm>
              <a:off x="3984151" y="1339913"/>
              <a:ext cx="586592" cy="495943"/>
            </a:xfrm>
            <a:prstGeom prst="cube">
              <a:avLst>
                <a:gd name="adj" fmla="val 21227"/>
              </a:avLst>
            </a:prstGeom>
            <a:solidFill>
              <a:schemeClr val="lt1"/>
            </a:solidFill>
            <a:ln>
              <a:noFill/>
            </a:ln>
            <a:effectLst>
              <a:outerShdw blurRad="136525" dist="25400" dir="2700000" algn="tl" rotWithShape="0">
                <a:srgbClr val="000000">
                  <a:alpha val="42745"/>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490" name="Shape 490"/>
            <p:cNvSpPr txBox="1">
              <a:spLocks/>
            </p:cNvSpPr>
            <p:nvPr/>
          </p:nvSpPr>
          <p:spPr>
            <a:xfrm>
              <a:off x="3949832" y="1394990"/>
              <a:ext cx="532252" cy="422440"/>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1000" b="1" kern="0">
                  <a:solidFill>
                    <a:srgbClr val="000000"/>
                  </a:solidFill>
                  <a:ea typeface="Arial"/>
                  <a:cs typeface="Arial"/>
                  <a:sym typeface="Arial"/>
                </a:rPr>
                <a:t>App </a:t>
              </a:r>
              <a:br>
                <a:rPr lang="en-US" sz="1000" b="1" kern="0">
                  <a:solidFill>
                    <a:srgbClr val="000000"/>
                  </a:solidFill>
                  <a:ea typeface="Arial"/>
                  <a:cs typeface="Arial"/>
                  <a:sym typeface="Arial"/>
                </a:rPr>
              </a:br>
              <a:r>
                <a:rPr lang="en-US" sz="1000" b="1" kern="0">
                  <a:solidFill>
                    <a:srgbClr val="000000"/>
                  </a:solidFill>
                  <a:ea typeface="Arial"/>
                  <a:cs typeface="Arial"/>
                  <a:sym typeface="Arial"/>
                </a:rPr>
                <a:t>Container</a:t>
              </a:r>
            </a:p>
          </p:txBody>
        </p:sp>
      </p:grpSp>
      <p:cxnSp>
        <p:nvCxnSpPr>
          <p:cNvPr id="491" name="Shape 491"/>
          <p:cNvCxnSpPr/>
          <p:nvPr/>
        </p:nvCxnSpPr>
        <p:spPr>
          <a:xfrm>
            <a:off x="4269346" y="2388222"/>
            <a:ext cx="0" cy="1285612"/>
          </a:xfrm>
          <a:prstGeom prst="straightConnector1">
            <a:avLst/>
          </a:prstGeom>
          <a:noFill/>
          <a:ln w="76200" cap="flat" cmpd="sng">
            <a:solidFill>
              <a:srgbClr val="2C526A"/>
            </a:solidFill>
            <a:prstDash val="solid"/>
            <a:round/>
            <a:headEnd type="none" w="med" len="med"/>
            <a:tailEnd type="triangle" w="lg" len="lg"/>
          </a:ln>
          <a:effectLst>
            <a:outerShdw blurRad="50799" dist="38100" dir="2700000" algn="tl" rotWithShape="0">
              <a:srgbClr val="000000">
                <a:alpha val="42745"/>
              </a:srgbClr>
            </a:outerShdw>
          </a:effectLst>
        </p:spPr>
      </p:cxnSp>
      <p:cxnSp>
        <p:nvCxnSpPr>
          <p:cNvPr id="492" name="Shape 492"/>
          <p:cNvCxnSpPr/>
          <p:nvPr/>
        </p:nvCxnSpPr>
        <p:spPr>
          <a:xfrm>
            <a:off x="6828496" y="2388222"/>
            <a:ext cx="0" cy="1285612"/>
          </a:xfrm>
          <a:prstGeom prst="straightConnector1">
            <a:avLst/>
          </a:prstGeom>
          <a:noFill/>
          <a:ln w="76200" cap="flat" cmpd="sng">
            <a:solidFill>
              <a:srgbClr val="2C526A"/>
            </a:solidFill>
            <a:prstDash val="solid"/>
            <a:round/>
            <a:headEnd type="none" w="med" len="med"/>
            <a:tailEnd type="triangle" w="lg" len="lg"/>
          </a:ln>
          <a:effectLst>
            <a:outerShdw blurRad="50799" dist="38100" dir="2700000" algn="tl" rotWithShape="0">
              <a:srgbClr val="000000">
                <a:alpha val="42745"/>
              </a:srgbClr>
            </a:outerShdw>
          </a:effectLst>
        </p:spPr>
      </p:cxnSp>
      <p:cxnSp>
        <p:nvCxnSpPr>
          <p:cNvPr id="493" name="Shape 493"/>
          <p:cNvCxnSpPr/>
          <p:nvPr/>
        </p:nvCxnSpPr>
        <p:spPr>
          <a:xfrm>
            <a:off x="3317976" y="2388222"/>
            <a:ext cx="0" cy="1285612"/>
          </a:xfrm>
          <a:prstGeom prst="straightConnector1">
            <a:avLst/>
          </a:prstGeom>
          <a:noFill/>
          <a:ln w="76200" cap="flat" cmpd="sng">
            <a:solidFill>
              <a:srgbClr val="2C526A"/>
            </a:solidFill>
            <a:prstDash val="solid"/>
            <a:round/>
            <a:headEnd type="none" w="med" len="med"/>
            <a:tailEnd type="triangle" w="lg" len="lg"/>
          </a:ln>
          <a:effectLst>
            <a:outerShdw blurRad="50799" dist="38100" dir="2700000" algn="tl" rotWithShape="0">
              <a:srgbClr val="000000">
                <a:alpha val="42745"/>
              </a:srgbClr>
            </a:outerShdw>
          </a:effectLst>
        </p:spPr>
      </p:cxnSp>
      <p:grpSp>
        <p:nvGrpSpPr>
          <p:cNvPr id="494" name="Shape 494"/>
          <p:cNvGrpSpPr/>
          <p:nvPr/>
        </p:nvGrpSpPr>
        <p:grpSpPr>
          <a:xfrm>
            <a:off x="2942998" y="1646888"/>
            <a:ext cx="873973" cy="769939"/>
            <a:chOff x="3949832" y="1339913"/>
            <a:chExt cx="620911" cy="495943"/>
          </a:xfrm>
        </p:grpSpPr>
        <p:sp>
          <p:nvSpPr>
            <p:cNvPr id="495" name="Shape 495"/>
            <p:cNvSpPr>
              <a:spLocks/>
            </p:cNvSpPr>
            <p:nvPr/>
          </p:nvSpPr>
          <p:spPr>
            <a:xfrm>
              <a:off x="3984151" y="1339913"/>
              <a:ext cx="586592" cy="495943"/>
            </a:xfrm>
            <a:prstGeom prst="cube">
              <a:avLst>
                <a:gd name="adj" fmla="val 21227"/>
              </a:avLst>
            </a:prstGeom>
            <a:solidFill>
              <a:schemeClr val="lt1"/>
            </a:solidFill>
            <a:ln>
              <a:noFill/>
            </a:ln>
            <a:effectLst>
              <a:outerShdw blurRad="136525" dist="25400" dir="2700000" algn="tl" rotWithShape="0">
                <a:srgbClr val="000000">
                  <a:alpha val="42745"/>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496" name="Shape 496"/>
            <p:cNvSpPr txBox="1">
              <a:spLocks/>
            </p:cNvSpPr>
            <p:nvPr/>
          </p:nvSpPr>
          <p:spPr>
            <a:xfrm>
              <a:off x="3949832" y="1394990"/>
              <a:ext cx="532252" cy="422440"/>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1000" b="1" kern="0" dirty="0">
                  <a:solidFill>
                    <a:srgbClr val="000000"/>
                  </a:solidFill>
                  <a:ea typeface="Arial"/>
                  <a:cs typeface="Arial"/>
                  <a:sym typeface="Arial"/>
                </a:rPr>
                <a:t>App </a:t>
              </a:r>
              <a:br>
                <a:rPr lang="en-US" sz="1000" b="1" kern="0" dirty="0">
                  <a:solidFill>
                    <a:srgbClr val="000000"/>
                  </a:solidFill>
                  <a:ea typeface="Arial"/>
                  <a:cs typeface="Arial"/>
                  <a:sym typeface="Arial"/>
                </a:rPr>
              </a:br>
              <a:r>
                <a:rPr lang="en-US" sz="1000" b="1" kern="0" dirty="0">
                  <a:solidFill>
                    <a:srgbClr val="000000"/>
                  </a:solidFill>
                  <a:ea typeface="Arial"/>
                  <a:cs typeface="Arial"/>
                  <a:sym typeface="Arial"/>
                </a:rPr>
                <a:t>Container</a:t>
              </a:r>
            </a:p>
          </p:txBody>
        </p:sp>
      </p:grpSp>
      <p:grpSp>
        <p:nvGrpSpPr>
          <p:cNvPr id="497" name="Shape 497"/>
          <p:cNvGrpSpPr/>
          <p:nvPr/>
        </p:nvGrpSpPr>
        <p:grpSpPr>
          <a:xfrm>
            <a:off x="3850767" y="1646888"/>
            <a:ext cx="873973" cy="769939"/>
            <a:chOff x="3949832" y="1339913"/>
            <a:chExt cx="620911" cy="495943"/>
          </a:xfrm>
        </p:grpSpPr>
        <p:sp>
          <p:nvSpPr>
            <p:cNvPr id="498" name="Shape 498"/>
            <p:cNvSpPr>
              <a:spLocks/>
            </p:cNvSpPr>
            <p:nvPr/>
          </p:nvSpPr>
          <p:spPr>
            <a:xfrm>
              <a:off x="3984151" y="1339913"/>
              <a:ext cx="586592" cy="495943"/>
            </a:xfrm>
            <a:prstGeom prst="cube">
              <a:avLst>
                <a:gd name="adj" fmla="val 21227"/>
              </a:avLst>
            </a:prstGeom>
            <a:solidFill>
              <a:schemeClr val="lt1"/>
            </a:solidFill>
            <a:ln>
              <a:noFill/>
            </a:ln>
            <a:effectLst>
              <a:outerShdw blurRad="136525" dist="25400" dir="2700000" algn="tl" rotWithShape="0">
                <a:srgbClr val="000000">
                  <a:alpha val="42745"/>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499" name="Shape 499"/>
            <p:cNvSpPr txBox="1">
              <a:spLocks/>
            </p:cNvSpPr>
            <p:nvPr/>
          </p:nvSpPr>
          <p:spPr>
            <a:xfrm>
              <a:off x="3949832" y="1394990"/>
              <a:ext cx="532252" cy="422440"/>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1000" b="1" kern="0">
                  <a:solidFill>
                    <a:srgbClr val="000000"/>
                  </a:solidFill>
                  <a:ea typeface="Arial"/>
                  <a:cs typeface="Arial"/>
                  <a:sym typeface="Arial"/>
                </a:rPr>
                <a:t>App </a:t>
              </a:r>
              <a:br>
                <a:rPr lang="en-US" sz="1000" b="1" kern="0">
                  <a:solidFill>
                    <a:srgbClr val="000000"/>
                  </a:solidFill>
                  <a:ea typeface="Arial"/>
                  <a:cs typeface="Arial"/>
                  <a:sym typeface="Arial"/>
                </a:rPr>
              </a:br>
              <a:r>
                <a:rPr lang="en-US" sz="1000" b="1" kern="0">
                  <a:solidFill>
                    <a:srgbClr val="000000"/>
                  </a:solidFill>
                  <a:ea typeface="Arial"/>
                  <a:cs typeface="Arial"/>
                  <a:sym typeface="Arial"/>
                </a:rPr>
                <a:t>Container</a:t>
              </a:r>
            </a:p>
          </p:txBody>
        </p:sp>
      </p:grpSp>
      <p:grpSp>
        <p:nvGrpSpPr>
          <p:cNvPr id="500" name="Shape 500"/>
          <p:cNvGrpSpPr/>
          <p:nvPr/>
        </p:nvGrpSpPr>
        <p:grpSpPr>
          <a:xfrm>
            <a:off x="5508777" y="1646888"/>
            <a:ext cx="873973" cy="769939"/>
            <a:chOff x="3949832" y="1339913"/>
            <a:chExt cx="620911" cy="495943"/>
          </a:xfrm>
        </p:grpSpPr>
        <p:sp>
          <p:nvSpPr>
            <p:cNvPr id="501" name="Shape 501"/>
            <p:cNvSpPr>
              <a:spLocks/>
            </p:cNvSpPr>
            <p:nvPr/>
          </p:nvSpPr>
          <p:spPr>
            <a:xfrm>
              <a:off x="3984151" y="1339913"/>
              <a:ext cx="586592" cy="495943"/>
            </a:xfrm>
            <a:prstGeom prst="cube">
              <a:avLst>
                <a:gd name="adj" fmla="val 21227"/>
              </a:avLst>
            </a:prstGeom>
            <a:solidFill>
              <a:schemeClr val="lt1"/>
            </a:solidFill>
            <a:ln>
              <a:noFill/>
            </a:ln>
            <a:effectLst>
              <a:outerShdw blurRad="136525" dist="25400" dir="2700000" algn="tl" rotWithShape="0">
                <a:srgbClr val="000000">
                  <a:alpha val="42745"/>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502" name="Shape 502"/>
            <p:cNvSpPr txBox="1">
              <a:spLocks/>
            </p:cNvSpPr>
            <p:nvPr/>
          </p:nvSpPr>
          <p:spPr>
            <a:xfrm>
              <a:off x="3949832" y="1394990"/>
              <a:ext cx="532252" cy="422440"/>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1000" b="1" kern="0">
                  <a:solidFill>
                    <a:srgbClr val="000000"/>
                  </a:solidFill>
                  <a:ea typeface="Arial"/>
                  <a:cs typeface="Arial"/>
                  <a:sym typeface="Arial"/>
                </a:rPr>
                <a:t>App </a:t>
              </a:r>
              <a:br>
                <a:rPr lang="en-US" sz="1000" b="1" kern="0">
                  <a:solidFill>
                    <a:srgbClr val="000000"/>
                  </a:solidFill>
                  <a:ea typeface="Arial"/>
                  <a:cs typeface="Arial"/>
                  <a:sym typeface="Arial"/>
                </a:rPr>
              </a:br>
              <a:r>
                <a:rPr lang="en-US" sz="1000" b="1" kern="0">
                  <a:solidFill>
                    <a:srgbClr val="000000"/>
                  </a:solidFill>
                  <a:ea typeface="Arial"/>
                  <a:cs typeface="Arial"/>
                  <a:sym typeface="Arial"/>
                </a:rPr>
                <a:t>Container</a:t>
              </a:r>
            </a:p>
          </p:txBody>
        </p:sp>
      </p:grpSp>
      <p:grpSp>
        <p:nvGrpSpPr>
          <p:cNvPr id="503" name="Shape 503"/>
          <p:cNvGrpSpPr/>
          <p:nvPr/>
        </p:nvGrpSpPr>
        <p:grpSpPr>
          <a:xfrm>
            <a:off x="6416545" y="1646888"/>
            <a:ext cx="873973" cy="769939"/>
            <a:chOff x="3949832" y="1339913"/>
            <a:chExt cx="620911" cy="495943"/>
          </a:xfrm>
        </p:grpSpPr>
        <p:sp>
          <p:nvSpPr>
            <p:cNvPr id="504" name="Shape 504"/>
            <p:cNvSpPr>
              <a:spLocks/>
            </p:cNvSpPr>
            <p:nvPr/>
          </p:nvSpPr>
          <p:spPr>
            <a:xfrm>
              <a:off x="3984151" y="1339913"/>
              <a:ext cx="586592" cy="495943"/>
            </a:xfrm>
            <a:prstGeom prst="cube">
              <a:avLst>
                <a:gd name="adj" fmla="val 21227"/>
              </a:avLst>
            </a:prstGeom>
            <a:solidFill>
              <a:schemeClr val="lt1"/>
            </a:solidFill>
            <a:ln>
              <a:noFill/>
            </a:ln>
            <a:effectLst>
              <a:outerShdw blurRad="136525" dist="25400" dir="2700000" algn="tl" rotWithShape="0">
                <a:srgbClr val="000000">
                  <a:alpha val="42745"/>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505" name="Shape 505"/>
            <p:cNvSpPr txBox="1">
              <a:spLocks/>
            </p:cNvSpPr>
            <p:nvPr/>
          </p:nvSpPr>
          <p:spPr>
            <a:xfrm>
              <a:off x="3949832" y="1394990"/>
              <a:ext cx="532252" cy="422440"/>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1000" b="1" kern="0">
                  <a:solidFill>
                    <a:srgbClr val="000000"/>
                  </a:solidFill>
                  <a:ea typeface="Arial"/>
                  <a:cs typeface="Arial"/>
                  <a:sym typeface="Arial"/>
                </a:rPr>
                <a:t>App </a:t>
              </a:r>
              <a:br>
                <a:rPr lang="en-US" sz="1000" b="1" kern="0">
                  <a:solidFill>
                    <a:srgbClr val="000000"/>
                  </a:solidFill>
                  <a:ea typeface="Arial"/>
                  <a:cs typeface="Arial"/>
                  <a:sym typeface="Arial"/>
                </a:rPr>
              </a:br>
              <a:r>
                <a:rPr lang="en-US" sz="1000" b="1" kern="0">
                  <a:solidFill>
                    <a:srgbClr val="000000"/>
                  </a:solidFill>
                  <a:ea typeface="Arial"/>
                  <a:cs typeface="Arial"/>
                  <a:sym typeface="Arial"/>
                </a:rPr>
                <a:t>Container</a:t>
              </a:r>
            </a:p>
          </p:txBody>
        </p:sp>
      </p:grpSp>
      <p:grpSp>
        <p:nvGrpSpPr>
          <p:cNvPr id="506" name="Shape 506"/>
          <p:cNvGrpSpPr/>
          <p:nvPr/>
        </p:nvGrpSpPr>
        <p:grpSpPr>
          <a:xfrm>
            <a:off x="1277165" y="1033837"/>
            <a:ext cx="873973" cy="769939"/>
            <a:chOff x="3949832" y="1339913"/>
            <a:chExt cx="620911" cy="495943"/>
          </a:xfrm>
        </p:grpSpPr>
        <p:sp>
          <p:nvSpPr>
            <p:cNvPr id="507" name="Shape 507"/>
            <p:cNvSpPr>
              <a:spLocks/>
            </p:cNvSpPr>
            <p:nvPr/>
          </p:nvSpPr>
          <p:spPr>
            <a:xfrm>
              <a:off x="3984151" y="1339913"/>
              <a:ext cx="586592" cy="495943"/>
            </a:xfrm>
            <a:prstGeom prst="cube">
              <a:avLst>
                <a:gd name="adj" fmla="val 21227"/>
              </a:avLst>
            </a:prstGeom>
            <a:solidFill>
              <a:schemeClr val="lt1"/>
            </a:solidFill>
            <a:ln>
              <a:noFill/>
            </a:ln>
            <a:effectLst>
              <a:outerShdw blurRad="136525" dist="25400" dir="2700000" algn="tl" rotWithShape="0">
                <a:srgbClr val="000000">
                  <a:alpha val="42745"/>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508" name="Shape 508"/>
            <p:cNvSpPr txBox="1">
              <a:spLocks/>
            </p:cNvSpPr>
            <p:nvPr/>
          </p:nvSpPr>
          <p:spPr>
            <a:xfrm>
              <a:off x="3949832" y="1394990"/>
              <a:ext cx="532252" cy="422440"/>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1000" b="1" kern="0">
                  <a:solidFill>
                    <a:srgbClr val="000000"/>
                  </a:solidFill>
                  <a:ea typeface="Arial"/>
                  <a:cs typeface="Arial"/>
                  <a:sym typeface="Arial"/>
                </a:rPr>
                <a:t>App </a:t>
              </a:r>
              <a:br>
                <a:rPr lang="en-US" sz="1000" b="1" kern="0">
                  <a:solidFill>
                    <a:srgbClr val="000000"/>
                  </a:solidFill>
                  <a:ea typeface="Arial"/>
                  <a:cs typeface="Arial"/>
                  <a:sym typeface="Arial"/>
                </a:rPr>
              </a:br>
              <a:r>
                <a:rPr lang="en-US" sz="1000" b="1" kern="0">
                  <a:solidFill>
                    <a:srgbClr val="000000"/>
                  </a:solidFill>
                  <a:ea typeface="Arial"/>
                  <a:cs typeface="Arial"/>
                  <a:sym typeface="Arial"/>
                </a:rPr>
                <a:t>Container</a:t>
              </a:r>
            </a:p>
          </p:txBody>
        </p:sp>
      </p:grpSp>
      <p:sp>
        <p:nvSpPr>
          <p:cNvPr id="509" name="Shape 509"/>
          <p:cNvSpPr>
            <a:spLocks/>
          </p:cNvSpPr>
          <p:nvPr/>
        </p:nvSpPr>
        <p:spPr>
          <a:xfrm>
            <a:off x="1719962" y="1396691"/>
            <a:ext cx="4138339" cy="896409"/>
          </a:xfrm>
          <a:custGeom>
            <a:avLst/>
            <a:gdLst/>
            <a:ahLst/>
            <a:cxnLst/>
            <a:rect l="0" t="0" r="0" b="0"/>
            <a:pathLst>
              <a:path w="120000" h="120000" extrusionOk="0">
                <a:moveTo>
                  <a:pt x="0" y="120000"/>
                </a:moveTo>
                <a:cubicBezTo>
                  <a:pt x="9435" y="14780"/>
                  <a:pt x="67799" y="-1267"/>
                  <a:pt x="68442" y="73"/>
                </a:cubicBezTo>
                <a:cubicBezTo>
                  <a:pt x="73720" y="226"/>
                  <a:pt x="106517" y="-66"/>
                  <a:pt x="120000" y="67411"/>
                </a:cubicBezTo>
              </a:path>
            </a:pathLst>
          </a:custGeom>
          <a:noFill/>
          <a:ln w="12700" cap="flat" cmpd="sng">
            <a:solidFill>
              <a:schemeClr val="dk1"/>
            </a:solidFill>
            <a:prstDash val="dash"/>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510" name="Shape 510"/>
          <p:cNvSpPr>
            <a:spLocks/>
          </p:cNvSpPr>
          <p:nvPr/>
        </p:nvSpPr>
        <p:spPr>
          <a:xfrm>
            <a:off x="1724492" y="981190"/>
            <a:ext cx="2480431" cy="902312"/>
          </a:xfrm>
          <a:custGeom>
            <a:avLst/>
            <a:gdLst/>
            <a:ahLst/>
            <a:cxnLst/>
            <a:rect l="0" t="0" r="0" b="0"/>
            <a:pathLst>
              <a:path w="120000" h="120000" extrusionOk="0">
                <a:moveTo>
                  <a:pt x="0" y="18011"/>
                </a:moveTo>
                <a:cubicBezTo>
                  <a:pt x="34097" y="-17107"/>
                  <a:pt x="56164" y="6832"/>
                  <a:pt x="77811" y="25012"/>
                </a:cubicBezTo>
                <a:cubicBezTo>
                  <a:pt x="99028" y="53821"/>
                  <a:pt x="111662" y="67421"/>
                  <a:pt x="120000" y="120000"/>
                </a:cubicBezTo>
              </a:path>
            </a:pathLst>
          </a:custGeom>
          <a:noFill/>
          <a:ln w="12700" cap="flat" cmpd="sng">
            <a:solidFill>
              <a:schemeClr val="dk1"/>
            </a:solidFill>
            <a:prstDash val="dash"/>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511" name="Shape 511"/>
          <p:cNvSpPr>
            <a:spLocks/>
          </p:cNvSpPr>
          <p:nvPr/>
        </p:nvSpPr>
        <p:spPr>
          <a:xfrm>
            <a:off x="1598563" y="848304"/>
            <a:ext cx="5116796" cy="1015374"/>
          </a:xfrm>
          <a:custGeom>
            <a:avLst/>
            <a:gdLst/>
            <a:ahLst/>
            <a:cxnLst/>
            <a:rect l="0" t="0" r="0" b="0"/>
            <a:pathLst>
              <a:path w="120000" h="120000" extrusionOk="0">
                <a:moveTo>
                  <a:pt x="0" y="32760"/>
                </a:moveTo>
                <a:cubicBezTo>
                  <a:pt x="16073" y="-15540"/>
                  <a:pt x="46863" y="-862"/>
                  <a:pt x="68250" y="16476"/>
                </a:cubicBezTo>
                <a:cubicBezTo>
                  <a:pt x="89636" y="33815"/>
                  <a:pt x="120000" y="120000"/>
                  <a:pt x="120000" y="120000"/>
                </a:cubicBezTo>
              </a:path>
            </a:pathLst>
          </a:custGeom>
          <a:noFill/>
          <a:ln w="12700" cap="flat" cmpd="sng">
            <a:solidFill>
              <a:schemeClr val="dk1"/>
            </a:solidFill>
            <a:prstDash val="dash"/>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512" name="Shape 512"/>
          <p:cNvSpPr>
            <a:spLocks/>
          </p:cNvSpPr>
          <p:nvPr/>
        </p:nvSpPr>
        <p:spPr>
          <a:xfrm rot="-291858">
            <a:off x="1789037" y="1765868"/>
            <a:ext cx="1523020" cy="463491"/>
          </a:xfrm>
          <a:custGeom>
            <a:avLst/>
            <a:gdLst/>
            <a:ahLst/>
            <a:cxnLst/>
            <a:rect l="0" t="0" r="0" b="0"/>
            <a:pathLst>
              <a:path w="120000" h="120000" extrusionOk="0">
                <a:moveTo>
                  <a:pt x="0" y="120000"/>
                </a:moveTo>
                <a:cubicBezTo>
                  <a:pt x="16379" y="45081"/>
                  <a:pt x="49300" y="9405"/>
                  <a:pt x="61799" y="6481"/>
                </a:cubicBezTo>
                <a:cubicBezTo>
                  <a:pt x="68601" y="6578"/>
                  <a:pt x="101562" y="-23700"/>
                  <a:pt x="120000" y="45807"/>
                </a:cubicBezTo>
              </a:path>
            </a:pathLst>
          </a:custGeom>
          <a:noFill/>
          <a:ln w="12700" cap="flat" cmpd="sng">
            <a:solidFill>
              <a:schemeClr val="dk1"/>
            </a:solidFill>
            <a:prstDash val="dash"/>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513" name="Shape 513"/>
          <p:cNvSpPr txBox="1">
            <a:spLocks/>
          </p:cNvSpPr>
          <p:nvPr/>
        </p:nvSpPr>
        <p:spPr>
          <a:xfrm>
            <a:off x="3768882" y="584695"/>
            <a:ext cx="2440236" cy="410882"/>
          </a:xfrm>
          <a:prstGeom prst="rect">
            <a:avLst/>
          </a:prstGeom>
          <a:noFill/>
          <a:ln>
            <a:noFill/>
          </a:ln>
        </p:spPr>
        <p:txBody>
          <a:bodyPr lIns="91425" tIns="45700" rIns="91425" bIns="45700" anchor="t" anchorCtr="0">
            <a:noAutofit/>
          </a:bodyPr>
          <a:lstStyle/>
          <a:p>
            <a:pPr>
              <a:lnSpc>
                <a:spcPct val="90000"/>
              </a:lnSpc>
              <a:buClr>
                <a:srgbClr val="4D4F53"/>
              </a:buClr>
              <a:buSzPct val="25000"/>
              <a:buFont typeface="Arial"/>
              <a:buNone/>
            </a:pPr>
            <a:r>
              <a:rPr lang="en-US" sz="1100" kern="0">
                <a:solidFill>
                  <a:srgbClr val="4D4F53"/>
                </a:solidFill>
                <a:ea typeface="Arial"/>
                <a:cs typeface="Arial"/>
                <a:sym typeface="Arial"/>
              </a:rPr>
              <a:t>Leverage on-premises and/or cloud</a:t>
            </a:r>
          </a:p>
          <a:p>
            <a:pPr>
              <a:lnSpc>
                <a:spcPct val="90000"/>
              </a:lnSpc>
              <a:buClr>
                <a:srgbClr val="000000"/>
              </a:buClr>
              <a:buFont typeface="Arial"/>
              <a:buNone/>
            </a:pPr>
            <a:endParaRPr sz="1200" kern="0">
              <a:solidFill>
                <a:srgbClr val="4D4F53"/>
              </a:solidFill>
              <a:ea typeface="Arial"/>
              <a:cs typeface="Arial"/>
              <a:sym typeface="Arial"/>
            </a:endParaRPr>
          </a:p>
        </p:txBody>
      </p:sp>
    </p:spTree>
    <p:extLst>
      <p:ext uri="{BB962C8B-B14F-4D97-AF65-F5344CB8AC3E}">
        <p14:creationId xmlns:p14="http://schemas.microsoft.com/office/powerpoint/2010/main" val="31515102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 name="Rectangle 47"/>
          <p:cNvSpPr>
            <a:spLocks/>
          </p:cNvSpPr>
          <p:nvPr/>
        </p:nvSpPr>
        <p:spPr bwMode="auto">
          <a:xfrm>
            <a:off x="0" y="965263"/>
            <a:ext cx="9144000" cy="3617321"/>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50" name="TextBox 49"/>
          <p:cNvSpPr txBox="1">
            <a:spLocks/>
          </p:cNvSpPr>
          <p:nvPr/>
        </p:nvSpPr>
        <p:spPr>
          <a:xfrm>
            <a:off x="2440215" y="2921000"/>
            <a:ext cx="6703786" cy="1754326"/>
          </a:xfrm>
          <a:prstGeom prst="rect">
            <a:avLst/>
          </a:prstGeom>
          <a:noFill/>
        </p:spPr>
        <p:txBody>
          <a:bodyPr wrap="square" rtlCol="0">
            <a:spAutoFit/>
          </a:bodyPr>
          <a:lstStyle/>
          <a:p>
            <a:pPr algn="r"/>
            <a:r>
              <a:rPr lang="en-US" sz="3600" dirty="0">
                <a:solidFill>
                  <a:srgbClr val="FFFFFF">
                    <a:alpha val="24000"/>
                  </a:srgbClr>
                </a:solidFill>
                <a:latin typeface="Arial"/>
                <a:cs typeface="Arial"/>
              </a:rPr>
              <a:t>1010101001001</a:t>
            </a:r>
            <a:br>
              <a:rPr lang="en-US" sz="3600" dirty="0">
                <a:solidFill>
                  <a:srgbClr val="FFFFFF">
                    <a:alpha val="24000"/>
                  </a:srgbClr>
                </a:solidFill>
                <a:latin typeface="Arial"/>
                <a:cs typeface="Arial"/>
              </a:rPr>
            </a:br>
            <a:r>
              <a:rPr lang="en-US" sz="3600" dirty="0">
                <a:solidFill>
                  <a:srgbClr val="FFFFFF">
                    <a:alpha val="24000"/>
                  </a:srgbClr>
                </a:solidFill>
                <a:latin typeface="Arial"/>
                <a:cs typeface="Arial"/>
              </a:rPr>
              <a:t>10001000100101101001010100101001010101010101100</a:t>
            </a:r>
          </a:p>
        </p:txBody>
      </p:sp>
      <p:sp>
        <p:nvSpPr>
          <p:cNvPr id="2" name="Title 1"/>
          <p:cNvSpPr>
            <a:spLocks noGrp="1"/>
          </p:cNvSpPr>
          <p:nvPr>
            <p:ph type="title"/>
          </p:nvPr>
        </p:nvSpPr>
        <p:spPr/>
        <p:txBody>
          <a:bodyPr>
            <a:normAutofit/>
          </a:bodyPr>
          <a:lstStyle/>
          <a:p>
            <a:r>
              <a:rPr lang="en-US" dirty="0" smtClean="0">
                <a:uFillTx/>
              </a:rPr>
              <a:t>Two Deployment Options</a:t>
            </a:r>
            <a:endParaRPr lang="en-US" dirty="0">
              <a:uFillTx/>
            </a:endParaRPr>
          </a:p>
        </p:txBody>
      </p:sp>
      <p:grpSp>
        <p:nvGrpSpPr>
          <p:cNvPr id="23" name="Shape 731"/>
          <p:cNvGrpSpPr/>
          <p:nvPr/>
        </p:nvGrpSpPr>
        <p:grpSpPr>
          <a:xfrm>
            <a:off x="1666172" y="2203994"/>
            <a:ext cx="2424899" cy="1255711"/>
            <a:chOff x="249749" y="3060556"/>
            <a:chExt cx="2424900" cy="1255711"/>
          </a:xfrm>
        </p:grpSpPr>
        <p:pic>
          <p:nvPicPr>
            <p:cNvPr id="24" name="Shape 732"/>
            <p:cNvPicPr preferRelativeResize="0"/>
            <p:nvPr/>
          </p:nvPicPr>
          <p:blipFill rotWithShape="1">
            <a:blip r:embed="rId3"/>
            <a:srcRect/>
            <a:stretch/>
          </p:blipFill>
          <p:spPr>
            <a:xfrm>
              <a:off x="408749" y="3437523"/>
              <a:ext cx="2106900" cy="346200"/>
            </a:xfrm>
            <a:prstGeom prst="rect">
              <a:avLst/>
            </a:prstGeom>
            <a:noFill/>
            <a:ln>
              <a:noFill/>
            </a:ln>
          </p:spPr>
        </p:pic>
        <p:grpSp>
          <p:nvGrpSpPr>
            <p:cNvPr id="25" name="Shape 733"/>
            <p:cNvGrpSpPr/>
            <p:nvPr/>
          </p:nvGrpSpPr>
          <p:grpSpPr>
            <a:xfrm>
              <a:off x="794328" y="3060556"/>
              <a:ext cx="421660" cy="371478"/>
              <a:chOff x="3949832" y="1339913"/>
              <a:chExt cx="620819" cy="495899"/>
            </a:xfrm>
          </p:grpSpPr>
          <p:sp>
            <p:nvSpPr>
              <p:cNvPr id="30" name="Shape 734"/>
              <p:cNvSpPr>
                <a:spLocks/>
              </p:cNvSpPr>
              <p:nvPr/>
            </p:nvSpPr>
            <p:spPr>
              <a:xfrm>
                <a:off x="3984151" y="1339913"/>
                <a:ext cx="586500" cy="495899"/>
              </a:xfrm>
              <a:prstGeom prst="cube">
                <a:avLst>
                  <a:gd name="adj" fmla="val 21227"/>
                </a:avLst>
              </a:prstGeom>
              <a:solidFill>
                <a:schemeClr val="lt1"/>
              </a:solidFill>
              <a:ln>
                <a:noFill/>
              </a:ln>
              <a:effectLst>
                <a:outerShdw blurRad="136525" dist="25400" dir="2700000" algn="tl" rotWithShape="0">
                  <a:srgbClr val="000000">
                    <a:alpha val="42750"/>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31" name="Shape 735"/>
              <p:cNvSpPr txBox="1">
                <a:spLocks/>
              </p:cNvSpPr>
              <p:nvPr/>
            </p:nvSpPr>
            <p:spPr>
              <a:xfrm>
                <a:off x="3949832" y="1394990"/>
                <a:ext cx="532200" cy="422399"/>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500" b="1" kern="0">
                    <a:solidFill>
                      <a:srgbClr val="000000"/>
                    </a:solidFill>
                    <a:ea typeface="Arial"/>
                    <a:cs typeface="Arial"/>
                    <a:sym typeface="Arial"/>
                  </a:rPr>
                  <a:t>App </a:t>
                </a:r>
                <a:br>
                  <a:rPr lang="en-US" sz="500" b="1" kern="0">
                    <a:solidFill>
                      <a:srgbClr val="000000"/>
                    </a:solidFill>
                    <a:ea typeface="Arial"/>
                    <a:cs typeface="Arial"/>
                    <a:sym typeface="Arial"/>
                  </a:rPr>
                </a:br>
                <a:r>
                  <a:rPr lang="en-US" sz="500" b="1" kern="0">
                    <a:solidFill>
                      <a:srgbClr val="000000"/>
                    </a:solidFill>
                    <a:ea typeface="Arial"/>
                    <a:cs typeface="Arial"/>
                    <a:sym typeface="Arial"/>
                  </a:rPr>
                  <a:t>Container</a:t>
                </a:r>
              </a:p>
            </p:txBody>
          </p:sp>
        </p:grpSp>
        <p:grpSp>
          <p:nvGrpSpPr>
            <p:cNvPr id="26" name="Shape 736"/>
            <p:cNvGrpSpPr/>
            <p:nvPr/>
          </p:nvGrpSpPr>
          <p:grpSpPr>
            <a:xfrm>
              <a:off x="1702096" y="3060556"/>
              <a:ext cx="421660" cy="371478"/>
              <a:chOff x="3949832" y="1339913"/>
              <a:chExt cx="620819" cy="495899"/>
            </a:xfrm>
          </p:grpSpPr>
          <p:sp>
            <p:nvSpPr>
              <p:cNvPr id="28" name="Shape 737"/>
              <p:cNvSpPr>
                <a:spLocks/>
              </p:cNvSpPr>
              <p:nvPr/>
            </p:nvSpPr>
            <p:spPr>
              <a:xfrm>
                <a:off x="3984151" y="1339913"/>
                <a:ext cx="586500" cy="495899"/>
              </a:xfrm>
              <a:prstGeom prst="cube">
                <a:avLst>
                  <a:gd name="adj" fmla="val 21227"/>
                </a:avLst>
              </a:prstGeom>
              <a:solidFill>
                <a:schemeClr val="lt1"/>
              </a:solidFill>
              <a:ln>
                <a:noFill/>
              </a:ln>
              <a:effectLst>
                <a:outerShdw blurRad="136525" dist="25400" dir="2700000" algn="tl" rotWithShape="0">
                  <a:srgbClr val="000000">
                    <a:alpha val="42750"/>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29" name="Shape 738"/>
              <p:cNvSpPr txBox="1">
                <a:spLocks/>
              </p:cNvSpPr>
              <p:nvPr/>
            </p:nvSpPr>
            <p:spPr>
              <a:xfrm>
                <a:off x="3949832" y="1394990"/>
                <a:ext cx="532200" cy="422399"/>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500" b="1" kern="0">
                    <a:solidFill>
                      <a:srgbClr val="000000"/>
                    </a:solidFill>
                    <a:ea typeface="Arial"/>
                    <a:cs typeface="Arial"/>
                    <a:sym typeface="Arial"/>
                  </a:rPr>
                  <a:t>App </a:t>
                </a:r>
                <a:br>
                  <a:rPr lang="en-US" sz="500" b="1" kern="0">
                    <a:solidFill>
                      <a:srgbClr val="000000"/>
                    </a:solidFill>
                    <a:ea typeface="Arial"/>
                    <a:cs typeface="Arial"/>
                    <a:sym typeface="Arial"/>
                  </a:rPr>
                </a:br>
                <a:r>
                  <a:rPr lang="en-US" sz="500" b="1" kern="0">
                    <a:solidFill>
                      <a:srgbClr val="000000"/>
                    </a:solidFill>
                    <a:ea typeface="Arial"/>
                    <a:cs typeface="Arial"/>
                    <a:sym typeface="Arial"/>
                  </a:rPr>
                  <a:t>Container</a:t>
                </a:r>
              </a:p>
            </p:txBody>
          </p:sp>
        </p:grpSp>
        <p:sp>
          <p:nvSpPr>
            <p:cNvPr id="27" name="Shape 739"/>
            <p:cNvSpPr txBox="1">
              <a:spLocks/>
            </p:cNvSpPr>
            <p:nvPr/>
          </p:nvSpPr>
          <p:spPr>
            <a:xfrm>
              <a:off x="249749" y="3793067"/>
              <a:ext cx="2424900" cy="523200"/>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sz="1400" kern="0">
                  <a:solidFill>
                    <a:srgbClr val="000000"/>
                  </a:solidFill>
                  <a:ea typeface="Arial"/>
                  <a:cs typeface="Arial"/>
                  <a:sym typeface="Arial"/>
                </a:rPr>
                <a:t>Deploy containers on </a:t>
              </a:r>
            </a:p>
            <a:p>
              <a:pPr algn="ctr">
                <a:buClr>
                  <a:srgbClr val="000000"/>
                </a:buClr>
                <a:buSzPct val="25000"/>
                <a:buFont typeface="Arial"/>
                <a:buNone/>
              </a:pPr>
              <a:r>
                <a:rPr lang="en-US" sz="1400" kern="0">
                  <a:solidFill>
                    <a:srgbClr val="000000"/>
                  </a:solidFill>
                  <a:ea typeface="Arial"/>
                  <a:cs typeface="Arial"/>
                  <a:sym typeface="Arial"/>
                </a:rPr>
                <a:t>MapR nodes</a:t>
              </a:r>
            </a:p>
          </p:txBody>
        </p:sp>
      </p:grpSp>
      <p:grpSp>
        <p:nvGrpSpPr>
          <p:cNvPr id="32" name="Shape 740"/>
          <p:cNvGrpSpPr/>
          <p:nvPr/>
        </p:nvGrpSpPr>
        <p:grpSpPr>
          <a:xfrm>
            <a:off x="1181088" y="2411911"/>
            <a:ext cx="455420" cy="452100"/>
            <a:chOff x="1045304" y="1442808"/>
            <a:chExt cx="455420" cy="452100"/>
          </a:xfrm>
        </p:grpSpPr>
        <p:sp>
          <p:nvSpPr>
            <p:cNvPr id="33" name="Shape 741"/>
            <p:cNvSpPr>
              <a:spLocks/>
            </p:cNvSpPr>
            <p:nvPr/>
          </p:nvSpPr>
          <p:spPr>
            <a:xfrm>
              <a:off x="1045304" y="1442808"/>
              <a:ext cx="452100" cy="452100"/>
            </a:xfrm>
            <a:prstGeom prst="ellipse">
              <a:avLst/>
            </a:prstGeom>
            <a:noFill/>
            <a:ln w="9525" cap="flat" cmpd="sng">
              <a:solidFill>
                <a:srgbClr val="910B21"/>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34" name="Shape 742"/>
            <p:cNvSpPr txBox="1">
              <a:spLocks/>
            </p:cNvSpPr>
            <p:nvPr/>
          </p:nvSpPr>
          <p:spPr>
            <a:xfrm>
              <a:off x="1069325" y="1519533"/>
              <a:ext cx="431400" cy="307799"/>
            </a:xfrm>
            <a:prstGeom prst="rect">
              <a:avLst/>
            </a:prstGeom>
            <a:noFill/>
            <a:ln>
              <a:noFill/>
            </a:ln>
          </p:spPr>
          <p:txBody>
            <a:bodyPr lIns="91425" tIns="45700" rIns="91425" bIns="45700" anchor="t" anchorCtr="0">
              <a:noAutofit/>
            </a:bodyPr>
            <a:lstStyle/>
            <a:p>
              <a:pPr algn="ctr">
                <a:buClr>
                  <a:srgbClr val="C60C30"/>
                </a:buClr>
                <a:buSzPct val="25000"/>
                <a:buFont typeface="Arial"/>
                <a:buNone/>
              </a:pPr>
              <a:r>
                <a:rPr lang="en-US" sz="1400" kern="0">
                  <a:solidFill>
                    <a:srgbClr val="C60C30"/>
                  </a:solidFill>
                  <a:ea typeface="Arial"/>
                  <a:cs typeface="Arial"/>
                  <a:sym typeface="Arial"/>
                </a:rPr>
                <a:t>1</a:t>
              </a:r>
            </a:p>
          </p:txBody>
        </p:sp>
      </p:grpSp>
      <p:grpSp>
        <p:nvGrpSpPr>
          <p:cNvPr id="35" name="Shape 743"/>
          <p:cNvGrpSpPr/>
          <p:nvPr/>
        </p:nvGrpSpPr>
        <p:grpSpPr>
          <a:xfrm>
            <a:off x="5104837" y="2415492"/>
            <a:ext cx="455420" cy="452100"/>
            <a:chOff x="1045304" y="1442808"/>
            <a:chExt cx="455420" cy="452100"/>
          </a:xfrm>
        </p:grpSpPr>
        <p:sp>
          <p:nvSpPr>
            <p:cNvPr id="36" name="Shape 744"/>
            <p:cNvSpPr>
              <a:spLocks/>
            </p:cNvSpPr>
            <p:nvPr/>
          </p:nvSpPr>
          <p:spPr>
            <a:xfrm>
              <a:off x="1045304" y="1442808"/>
              <a:ext cx="452100" cy="452100"/>
            </a:xfrm>
            <a:prstGeom prst="ellipse">
              <a:avLst/>
            </a:prstGeom>
            <a:noFill/>
            <a:ln w="9525" cap="flat" cmpd="sng">
              <a:solidFill>
                <a:srgbClr val="910B21"/>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37" name="Shape 745"/>
            <p:cNvSpPr txBox="1">
              <a:spLocks/>
            </p:cNvSpPr>
            <p:nvPr/>
          </p:nvSpPr>
          <p:spPr>
            <a:xfrm>
              <a:off x="1069325" y="1519533"/>
              <a:ext cx="431400" cy="307799"/>
            </a:xfrm>
            <a:prstGeom prst="rect">
              <a:avLst/>
            </a:prstGeom>
            <a:noFill/>
            <a:ln>
              <a:noFill/>
            </a:ln>
          </p:spPr>
          <p:txBody>
            <a:bodyPr lIns="91425" tIns="45700" rIns="91425" bIns="45700" anchor="t" anchorCtr="0">
              <a:noAutofit/>
            </a:bodyPr>
            <a:lstStyle/>
            <a:p>
              <a:pPr algn="ctr">
                <a:buClr>
                  <a:srgbClr val="C60C30"/>
                </a:buClr>
                <a:buSzPct val="25000"/>
                <a:buFont typeface="Arial"/>
                <a:buNone/>
              </a:pPr>
              <a:r>
                <a:rPr lang="en-US" sz="1400" kern="0">
                  <a:solidFill>
                    <a:srgbClr val="C60C30"/>
                  </a:solidFill>
                  <a:ea typeface="Arial"/>
                  <a:cs typeface="Arial"/>
                  <a:sym typeface="Arial"/>
                </a:rPr>
                <a:t>2</a:t>
              </a:r>
            </a:p>
          </p:txBody>
        </p:sp>
      </p:grpSp>
      <p:grpSp>
        <p:nvGrpSpPr>
          <p:cNvPr id="38" name="Shape 746"/>
          <p:cNvGrpSpPr/>
          <p:nvPr/>
        </p:nvGrpSpPr>
        <p:grpSpPr>
          <a:xfrm>
            <a:off x="5538011" y="1591511"/>
            <a:ext cx="2424900" cy="1854717"/>
            <a:chOff x="3284894" y="2341807"/>
            <a:chExt cx="2424900" cy="1854717"/>
          </a:xfrm>
        </p:grpSpPr>
        <p:pic>
          <p:nvPicPr>
            <p:cNvPr id="39" name="Shape 747"/>
            <p:cNvPicPr preferRelativeResize="0"/>
            <p:nvPr/>
          </p:nvPicPr>
          <p:blipFill rotWithShape="1">
            <a:blip r:embed="rId3"/>
            <a:srcRect/>
            <a:stretch/>
          </p:blipFill>
          <p:spPr>
            <a:xfrm>
              <a:off x="3483842" y="3314982"/>
              <a:ext cx="2106900" cy="346200"/>
            </a:xfrm>
            <a:prstGeom prst="rect">
              <a:avLst/>
            </a:prstGeom>
            <a:noFill/>
            <a:ln>
              <a:noFill/>
            </a:ln>
          </p:spPr>
        </p:pic>
        <p:grpSp>
          <p:nvGrpSpPr>
            <p:cNvPr id="40" name="Shape 748"/>
            <p:cNvGrpSpPr/>
            <p:nvPr/>
          </p:nvGrpSpPr>
          <p:grpSpPr>
            <a:xfrm>
              <a:off x="3967146" y="2575711"/>
              <a:ext cx="1225910" cy="325392"/>
              <a:chOff x="2991566" y="1823835"/>
              <a:chExt cx="2182499" cy="579300"/>
            </a:xfrm>
          </p:grpSpPr>
          <p:sp>
            <p:nvSpPr>
              <p:cNvPr id="49" name="Shape 749"/>
              <p:cNvSpPr>
                <a:spLocks/>
              </p:cNvSpPr>
              <p:nvPr/>
            </p:nvSpPr>
            <p:spPr>
              <a:xfrm>
                <a:off x="2991566" y="1823835"/>
                <a:ext cx="2182499" cy="579300"/>
              </a:xfrm>
              <a:prstGeom prst="cube">
                <a:avLst>
                  <a:gd name="adj" fmla="val 63501"/>
                </a:avLst>
              </a:prstGeom>
              <a:solidFill>
                <a:srgbClr val="A5A5A5"/>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cxnSp>
            <p:nvCxnSpPr>
              <p:cNvPr id="51" name="Shape 750"/>
              <p:cNvCxnSpPr/>
              <p:nvPr/>
            </p:nvCxnSpPr>
            <p:spPr>
              <a:xfrm>
                <a:off x="3069725" y="2228766"/>
                <a:ext cx="546900" cy="0"/>
              </a:xfrm>
              <a:prstGeom prst="straightConnector1">
                <a:avLst/>
              </a:prstGeom>
              <a:noFill/>
              <a:ln w="9525" cap="flat" cmpd="sng">
                <a:solidFill>
                  <a:schemeClr val="dk1"/>
                </a:solidFill>
                <a:prstDash val="solid"/>
                <a:round/>
                <a:headEnd type="none" w="med" len="med"/>
                <a:tailEnd type="none" w="med" len="med"/>
              </a:ln>
            </p:spPr>
          </p:cxnSp>
          <p:cxnSp>
            <p:nvCxnSpPr>
              <p:cNvPr id="52" name="Shape 751"/>
              <p:cNvCxnSpPr/>
              <p:nvPr/>
            </p:nvCxnSpPr>
            <p:spPr>
              <a:xfrm>
                <a:off x="3069725" y="2273399"/>
                <a:ext cx="546900" cy="0"/>
              </a:xfrm>
              <a:prstGeom prst="straightConnector1">
                <a:avLst/>
              </a:prstGeom>
              <a:noFill/>
              <a:ln w="9525" cap="flat" cmpd="sng">
                <a:solidFill>
                  <a:schemeClr val="dk1"/>
                </a:solidFill>
                <a:prstDash val="solid"/>
                <a:round/>
                <a:headEnd type="none" w="med" len="med"/>
                <a:tailEnd type="none" w="med" len="med"/>
              </a:ln>
            </p:spPr>
          </p:cxnSp>
          <p:cxnSp>
            <p:nvCxnSpPr>
              <p:cNvPr id="53" name="Shape 752"/>
              <p:cNvCxnSpPr/>
              <p:nvPr/>
            </p:nvCxnSpPr>
            <p:spPr>
              <a:xfrm>
                <a:off x="3069726" y="2314208"/>
                <a:ext cx="546899" cy="0"/>
              </a:xfrm>
              <a:prstGeom prst="straightConnector1">
                <a:avLst/>
              </a:prstGeom>
              <a:noFill/>
              <a:ln w="9525" cap="flat" cmpd="sng">
                <a:solidFill>
                  <a:schemeClr val="dk1"/>
                </a:solidFill>
                <a:prstDash val="solid"/>
                <a:round/>
                <a:headEnd type="none" w="med" len="med"/>
                <a:tailEnd type="none" w="med" len="med"/>
              </a:ln>
            </p:spPr>
          </p:cxnSp>
          <p:cxnSp>
            <p:nvCxnSpPr>
              <p:cNvPr id="54" name="Shape 753"/>
              <p:cNvCxnSpPr/>
              <p:nvPr/>
            </p:nvCxnSpPr>
            <p:spPr>
              <a:xfrm>
                <a:off x="3069725" y="2355575"/>
                <a:ext cx="546900" cy="0"/>
              </a:xfrm>
              <a:prstGeom prst="straightConnector1">
                <a:avLst/>
              </a:prstGeom>
              <a:noFill/>
              <a:ln w="9525" cap="flat" cmpd="sng">
                <a:solidFill>
                  <a:schemeClr val="dk1"/>
                </a:solidFill>
                <a:prstDash val="solid"/>
                <a:round/>
                <a:headEnd type="none" w="med" len="med"/>
                <a:tailEnd type="none" w="med" len="med"/>
              </a:ln>
            </p:spPr>
          </p:cxnSp>
          <p:cxnSp>
            <p:nvCxnSpPr>
              <p:cNvPr id="55" name="Shape 754"/>
              <p:cNvCxnSpPr/>
              <p:nvPr/>
            </p:nvCxnSpPr>
            <p:spPr>
              <a:xfrm>
                <a:off x="3670441" y="2228766"/>
                <a:ext cx="546900" cy="0"/>
              </a:xfrm>
              <a:prstGeom prst="straightConnector1">
                <a:avLst/>
              </a:prstGeom>
              <a:noFill/>
              <a:ln w="9525" cap="flat" cmpd="sng">
                <a:solidFill>
                  <a:schemeClr val="dk1"/>
                </a:solidFill>
                <a:prstDash val="solid"/>
                <a:round/>
                <a:headEnd type="none" w="med" len="med"/>
                <a:tailEnd type="none" w="med" len="med"/>
              </a:ln>
            </p:spPr>
          </p:cxnSp>
          <p:cxnSp>
            <p:nvCxnSpPr>
              <p:cNvPr id="56" name="Shape 755"/>
              <p:cNvCxnSpPr/>
              <p:nvPr/>
            </p:nvCxnSpPr>
            <p:spPr>
              <a:xfrm>
                <a:off x="3670439" y="2273399"/>
                <a:ext cx="546900" cy="0"/>
              </a:xfrm>
              <a:prstGeom prst="straightConnector1">
                <a:avLst/>
              </a:prstGeom>
              <a:noFill/>
              <a:ln w="9525" cap="flat" cmpd="sng">
                <a:solidFill>
                  <a:schemeClr val="dk1"/>
                </a:solidFill>
                <a:prstDash val="solid"/>
                <a:round/>
                <a:headEnd type="none" w="med" len="med"/>
                <a:tailEnd type="none" w="med" len="med"/>
              </a:ln>
            </p:spPr>
          </p:cxnSp>
          <p:cxnSp>
            <p:nvCxnSpPr>
              <p:cNvPr id="57" name="Shape 756"/>
              <p:cNvCxnSpPr/>
              <p:nvPr/>
            </p:nvCxnSpPr>
            <p:spPr>
              <a:xfrm>
                <a:off x="3670442" y="2314208"/>
                <a:ext cx="546900" cy="0"/>
              </a:xfrm>
              <a:prstGeom prst="straightConnector1">
                <a:avLst/>
              </a:prstGeom>
              <a:noFill/>
              <a:ln w="9525" cap="flat" cmpd="sng">
                <a:solidFill>
                  <a:schemeClr val="dk1"/>
                </a:solidFill>
                <a:prstDash val="solid"/>
                <a:round/>
                <a:headEnd type="none" w="med" len="med"/>
                <a:tailEnd type="none" w="med" len="med"/>
              </a:ln>
            </p:spPr>
          </p:cxnSp>
          <p:cxnSp>
            <p:nvCxnSpPr>
              <p:cNvPr id="58" name="Shape 757"/>
              <p:cNvCxnSpPr/>
              <p:nvPr/>
            </p:nvCxnSpPr>
            <p:spPr>
              <a:xfrm>
                <a:off x="3670441" y="2355575"/>
                <a:ext cx="546900" cy="0"/>
              </a:xfrm>
              <a:prstGeom prst="straightConnector1">
                <a:avLst/>
              </a:prstGeom>
              <a:noFill/>
              <a:ln w="9525" cap="flat" cmpd="sng">
                <a:solidFill>
                  <a:schemeClr val="dk1"/>
                </a:solidFill>
                <a:prstDash val="solid"/>
                <a:round/>
                <a:headEnd type="none" w="med" len="med"/>
                <a:tailEnd type="none" w="med" len="med"/>
              </a:ln>
            </p:spPr>
          </p:cxnSp>
          <p:sp>
            <p:nvSpPr>
              <p:cNvPr id="59" name="Shape 758"/>
              <p:cNvSpPr>
                <a:spLocks/>
              </p:cNvSpPr>
              <p:nvPr/>
            </p:nvSpPr>
            <p:spPr>
              <a:xfrm>
                <a:off x="4278171" y="2226305"/>
                <a:ext cx="462900" cy="129300"/>
              </a:xfrm>
              <a:prstGeom prst="rect">
                <a:avLst/>
              </a:prstGeom>
              <a:solidFill>
                <a:schemeClr val="dk2"/>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grpSp>
        <p:grpSp>
          <p:nvGrpSpPr>
            <p:cNvPr id="41" name="Shape 759"/>
            <p:cNvGrpSpPr/>
            <p:nvPr/>
          </p:nvGrpSpPr>
          <p:grpSpPr>
            <a:xfrm>
              <a:off x="4135793" y="2341807"/>
              <a:ext cx="421660" cy="371478"/>
              <a:chOff x="3949832" y="1339913"/>
              <a:chExt cx="620819" cy="495899"/>
            </a:xfrm>
          </p:grpSpPr>
          <p:sp>
            <p:nvSpPr>
              <p:cNvPr id="46" name="Shape 760"/>
              <p:cNvSpPr>
                <a:spLocks/>
              </p:cNvSpPr>
              <p:nvPr/>
            </p:nvSpPr>
            <p:spPr>
              <a:xfrm>
                <a:off x="3984151" y="1339913"/>
                <a:ext cx="586500" cy="495899"/>
              </a:xfrm>
              <a:prstGeom prst="cube">
                <a:avLst>
                  <a:gd name="adj" fmla="val 21227"/>
                </a:avLst>
              </a:prstGeom>
              <a:solidFill>
                <a:schemeClr val="lt1"/>
              </a:solidFill>
              <a:ln>
                <a:noFill/>
              </a:ln>
              <a:effectLst>
                <a:outerShdw blurRad="136525" dist="25400" dir="2700000" algn="tl" rotWithShape="0">
                  <a:srgbClr val="000000">
                    <a:alpha val="42750"/>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47" name="Shape 761"/>
              <p:cNvSpPr txBox="1">
                <a:spLocks/>
              </p:cNvSpPr>
              <p:nvPr/>
            </p:nvSpPr>
            <p:spPr>
              <a:xfrm>
                <a:off x="3949832" y="1394990"/>
                <a:ext cx="532200" cy="422399"/>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500" b="1" kern="0">
                    <a:solidFill>
                      <a:srgbClr val="000000"/>
                    </a:solidFill>
                    <a:ea typeface="Arial"/>
                    <a:cs typeface="Arial"/>
                    <a:sym typeface="Arial"/>
                  </a:rPr>
                  <a:t>App </a:t>
                </a:r>
                <a:br>
                  <a:rPr lang="en-US" sz="500" b="1" kern="0">
                    <a:solidFill>
                      <a:srgbClr val="000000"/>
                    </a:solidFill>
                    <a:ea typeface="Arial"/>
                    <a:cs typeface="Arial"/>
                    <a:sym typeface="Arial"/>
                  </a:rPr>
                </a:br>
                <a:r>
                  <a:rPr lang="en-US" sz="500" b="1" kern="0">
                    <a:solidFill>
                      <a:srgbClr val="000000"/>
                    </a:solidFill>
                    <a:ea typeface="Arial"/>
                    <a:cs typeface="Arial"/>
                    <a:sym typeface="Arial"/>
                  </a:rPr>
                  <a:t>Container</a:t>
                </a:r>
              </a:p>
            </p:txBody>
          </p:sp>
        </p:grpSp>
        <p:grpSp>
          <p:nvGrpSpPr>
            <p:cNvPr id="42" name="Shape 762"/>
            <p:cNvGrpSpPr/>
            <p:nvPr/>
          </p:nvGrpSpPr>
          <p:grpSpPr>
            <a:xfrm>
              <a:off x="4582584" y="2341807"/>
              <a:ext cx="421660" cy="371478"/>
              <a:chOff x="3949832" y="1339913"/>
              <a:chExt cx="620819" cy="495899"/>
            </a:xfrm>
          </p:grpSpPr>
          <p:sp>
            <p:nvSpPr>
              <p:cNvPr id="44" name="Shape 763"/>
              <p:cNvSpPr>
                <a:spLocks/>
              </p:cNvSpPr>
              <p:nvPr/>
            </p:nvSpPr>
            <p:spPr>
              <a:xfrm>
                <a:off x="3984151" y="1339913"/>
                <a:ext cx="586500" cy="495899"/>
              </a:xfrm>
              <a:prstGeom prst="cube">
                <a:avLst>
                  <a:gd name="adj" fmla="val 21227"/>
                </a:avLst>
              </a:prstGeom>
              <a:solidFill>
                <a:schemeClr val="lt1"/>
              </a:solidFill>
              <a:ln>
                <a:noFill/>
              </a:ln>
              <a:effectLst>
                <a:outerShdw blurRad="136525" dist="25400" dir="2700000" algn="tl" rotWithShape="0">
                  <a:srgbClr val="000000">
                    <a:alpha val="42750"/>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45" name="Shape 764"/>
              <p:cNvSpPr txBox="1">
                <a:spLocks/>
              </p:cNvSpPr>
              <p:nvPr/>
            </p:nvSpPr>
            <p:spPr>
              <a:xfrm>
                <a:off x="3949832" y="1394990"/>
                <a:ext cx="532200" cy="422399"/>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500" b="1" kern="0">
                    <a:solidFill>
                      <a:srgbClr val="000000"/>
                    </a:solidFill>
                    <a:ea typeface="Arial"/>
                    <a:cs typeface="Arial"/>
                    <a:sym typeface="Arial"/>
                  </a:rPr>
                  <a:t>App </a:t>
                </a:r>
                <a:br>
                  <a:rPr lang="en-US" sz="500" b="1" kern="0">
                    <a:solidFill>
                      <a:srgbClr val="000000"/>
                    </a:solidFill>
                    <a:ea typeface="Arial"/>
                    <a:cs typeface="Arial"/>
                    <a:sym typeface="Arial"/>
                  </a:rPr>
                </a:br>
                <a:r>
                  <a:rPr lang="en-US" sz="500" b="1" kern="0">
                    <a:solidFill>
                      <a:srgbClr val="000000"/>
                    </a:solidFill>
                    <a:ea typeface="Arial"/>
                    <a:cs typeface="Arial"/>
                    <a:sym typeface="Arial"/>
                  </a:rPr>
                  <a:t>Container</a:t>
                </a:r>
              </a:p>
            </p:txBody>
          </p:sp>
        </p:grpSp>
        <p:sp>
          <p:nvSpPr>
            <p:cNvPr id="43" name="Shape 765"/>
            <p:cNvSpPr txBox="1">
              <a:spLocks/>
            </p:cNvSpPr>
            <p:nvPr/>
          </p:nvSpPr>
          <p:spPr>
            <a:xfrm>
              <a:off x="3284894" y="3673325"/>
              <a:ext cx="2424900" cy="523200"/>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sz="1400" kern="0">
                  <a:solidFill>
                    <a:srgbClr val="000000"/>
                  </a:solidFill>
                  <a:ea typeface="Arial"/>
                  <a:cs typeface="Arial"/>
                  <a:sym typeface="Arial"/>
                </a:rPr>
                <a:t>Deploy containers </a:t>
              </a:r>
              <a:r>
                <a:rPr lang="en-US" sz="1400" kern="0">
                  <a:solidFill>
                    <a:srgbClr val="000000"/>
                  </a:solidFill>
                  <a:cs typeface="Arial"/>
                  <a:sym typeface="Arial"/>
                </a:rPr>
                <a:t>remote client nodes</a:t>
              </a:r>
            </a:p>
          </p:txBody>
        </p:sp>
      </p:grpSp>
    </p:spTree>
    <p:extLst>
      <p:ext uri="{BB962C8B-B14F-4D97-AF65-F5344CB8AC3E}">
        <p14:creationId xmlns:p14="http://schemas.microsoft.com/office/powerpoint/2010/main" val="5012238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Better Way to Enable BI and Analytics</a:t>
            </a:r>
            <a:endParaRPr lang="en-US" dirty="0"/>
          </a:p>
        </p:txBody>
      </p:sp>
      <p:grpSp>
        <p:nvGrpSpPr>
          <p:cNvPr id="48" name="Group 47"/>
          <p:cNvGrpSpPr/>
          <p:nvPr/>
        </p:nvGrpSpPr>
        <p:grpSpPr>
          <a:xfrm>
            <a:off x="283434" y="1034323"/>
            <a:ext cx="8641494" cy="1607767"/>
            <a:chOff x="376324" y="1379097"/>
            <a:chExt cx="11521992" cy="2143689"/>
          </a:xfrm>
        </p:grpSpPr>
        <p:sp>
          <p:nvSpPr>
            <p:cNvPr id="8" name="Rectangle 7"/>
            <p:cNvSpPr/>
            <p:nvPr/>
          </p:nvSpPr>
          <p:spPr bwMode="auto">
            <a:xfrm>
              <a:off x="376324" y="1379097"/>
              <a:ext cx="11521992" cy="2143689"/>
            </a:xfrm>
            <a:prstGeom prst="rect">
              <a:avLst/>
            </a:prstGeom>
            <a:solidFill>
              <a:schemeClr val="bg1"/>
            </a:solidFill>
            <a:ln w="9525" algn="ctr">
              <a:noFill/>
              <a:round/>
              <a:headEnd/>
              <a:tailEnd/>
            </a:ln>
            <a:effectLst>
              <a:outerShdw blurRad="139700" dist="38100" dir="2700000" algn="tl" rotWithShape="0">
                <a:prstClr val="black">
                  <a:alpha val="40000"/>
                </a:prstClr>
              </a:outerShdw>
            </a:effectLst>
          </p:spPr>
          <p:txBody>
            <a:bodyPr rtlCol="0" anchor="ctr"/>
            <a:lstStyle/>
            <a:p>
              <a:pPr algn="ctr" eaLnBrk="0" hangingPunct="0"/>
              <a:endParaRPr lang="en-US" sz="1425" dirty="0">
                <a:solidFill>
                  <a:srgbClr val="FFFFFF"/>
                </a:solidFill>
              </a:endParaRPr>
            </a:p>
          </p:txBody>
        </p:sp>
        <p:pic>
          <p:nvPicPr>
            <p:cNvPr id="3" name="Picture 2"/>
            <p:cNvPicPr>
              <a:picLocks noChangeAspect="1"/>
            </p:cNvPicPr>
            <p:nvPr/>
          </p:nvPicPr>
          <p:blipFill>
            <a:blip r:embed="rId2"/>
            <a:stretch>
              <a:fillRect/>
            </a:stretch>
          </p:blipFill>
          <p:spPr>
            <a:xfrm>
              <a:off x="1984479" y="1579418"/>
              <a:ext cx="9838026" cy="1904134"/>
            </a:xfrm>
            <a:prstGeom prst="rect">
              <a:avLst/>
            </a:prstGeom>
          </p:spPr>
        </p:pic>
        <p:sp>
          <p:nvSpPr>
            <p:cNvPr id="5" name="TextBox 4"/>
            <p:cNvSpPr txBox="1"/>
            <p:nvPr/>
          </p:nvSpPr>
          <p:spPr>
            <a:xfrm>
              <a:off x="427512" y="2065810"/>
              <a:ext cx="1508167" cy="553997"/>
            </a:xfrm>
            <a:prstGeom prst="rect">
              <a:avLst/>
            </a:prstGeom>
            <a:noFill/>
          </p:spPr>
          <p:txBody>
            <a:bodyPr wrap="square" rtlCol="0">
              <a:spAutoFit/>
            </a:bodyPr>
            <a:lstStyle/>
            <a:p>
              <a:r>
                <a:rPr lang="en-US" sz="2100" dirty="0">
                  <a:solidFill>
                    <a:schemeClr val="tx2"/>
                  </a:solidFill>
                  <a:latin typeface="Arial"/>
                  <a:cs typeface="Arial"/>
                </a:rPr>
                <a:t>EDW</a:t>
              </a:r>
            </a:p>
          </p:txBody>
        </p:sp>
        <p:grpSp>
          <p:nvGrpSpPr>
            <p:cNvPr id="43" name="Group 42"/>
            <p:cNvGrpSpPr/>
            <p:nvPr/>
          </p:nvGrpSpPr>
          <p:grpSpPr>
            <a:xfrm>
              <a:off x="2031997" y="1614489"/>
              <a:ext cx="2790830" cy="1524000"/>
              <a:chOff x="2031997" y="1614489"/>
              <a:chExt cx="2790830" cy="1524000"/>
            </a:xfrm>
          </p:grpSpPr>
          <p:sp>
            <p:nvSpPr>
              <p:cNvPr id="32" name="Rounded Rectangle 31"/>
              <p:cNvSpPr/>
              <p:nvPr/>
            </p:nvSpPr>
            <p:spPr bwMode="auto">
              <a:xfrm>
                <a:off x="2031997" y="1614489"/>
                <a:ext cx="2790830" cy="1524000"/>
              </a:xfrm>
              <a:prstGeom prst="roundRect">
                <a:avLst/>
              </a:prstGeom>
              <a:solidFill>
                <a:schemeClr val="accent6">
                  <a:lumMod val="20000"/>
                  <a:lumOff val="80000"/>
                </a:schemeClr>
              </a:solidFill>
              <a:ln w="9525" algn="ctr">
                <a:noFill/>
                <a:round/>
                <a:headEnd/>
                <a:tailEnd/>
              </a:ln>
            </p:spPr>
            <p:txBody>
              <a:bodyPr rtlCol="0" anchor="b" anchorCtr="0"/>
              <a:lstStyle/>
              <a:p>
                <a:pPr algn="ctr" eaLnBrk="0" hangingPunct="0"/>
                <a:r>
                  <a:rPr lang="en-US" sz="900" b="1" dirty="0">
                    <a:solidFill>
                      <a:schemeClr val="accent4"/>
                    </a:solidFill>
                  </a:rPr>
                  <a:t>Business</a:t>
                </a:r>
                <a:r>
                  <a:rPr lang="en-US" sz="900" dirty="0">
                    <a:solidFill>
                      <a:schemeClr val="accent4"/>
                    </a:solidFill>
                  </a:rPr>
                  <a:t> determines what questions to ask</a:t>
                </a:r>
              </a:p>
            </p:txBody>
          </p:sp>
          <p:sp>
            <p:nvSpPr>
              <p:cNvPr id="40" name="Rounded Rectangle 39"/>
              <p:cNvSpPr/>
              <p:nvPr/>
            </p:nvSpPr>
            <p:spPr bwMode="auto">
              <a:xfrm>
                <a:off x="2360612" y="1728850"/>
                <a:ext cx="2209800" cy="838200"/>
              </a:xfrm>
              <a:prstGeom prst="roundRect">
                <a:avLst/>
              </a:prstGeom>
              <a:solidFill>
                <a:schemeClr val="bg1"/>
              </a:solidFill>
              <a:ln w="9525" algn="ctr">
                <a:noFill/>
                <a:round/>
                <a:headEnd/>
                <a:tailEnd/>
              </a:ln>
            </p:spPr>
            <p:txBody>
              <a:bodyPr rtlCol="0" anchor="ctr"/>
              <a:lstStyle/>
              <a:p>
                <a:pPr algn="ctr" eaLnBrk="0" hangingPunct="0"/>
                <a:endParaRPr lang="en-US" sz="1425" dirty="0">
                  <a:solidFill>
                    <a:srgbClr val="FFFFFF"/>
                  </a:solidFill>
                </a:endParaRPr>
              </a:p>
            </p:txBody>
          </p:sp>
          <p:pic>
            <p:nvPicPr>
              <p:cNvPr id="42" name="Picture 41" descr="Thinking 01 - 350x263.jpg"/>
              <p:cNvPicPr>
                <a:picLocks noChangeAspect="1"/>
              </p:cNvPicPr>
              <p:nvPr/>
            </p:nvPicPr>
            <p:blipFill>
              <a:blip r:embed="rId3"/>
              <a:stretch>
                <a:fillRect/>
              </a:stretch>
            </p:blipFill>
            <p:spPr>
              <a:xfrm>
                <a:off x="2894012" y="1752600"/>
                <a:ext cx="1066800" cy="801624"/>
              </a:xfrm>
              <a:prstGeom prst="rect">
                <a:avLst/>
              </a:prstGeom>
            </p:spPr>
          </p:pic>
        </p:grpSp>
      </p:grpSp>
      <p:grpSp>
        <p:nvGrpSpPr>
          <p:cNvPr id="49" name="Group 48"/>
          <p:cNvGrpSpPr/>
          <p:nvPr/>
        </p:nvGrpSpPr>
        <p:grpSpPr>
          <a:xfrm>
            <a:off x="321825" y="2934547"/>
            <a:ext cx="8641495" cy="1607767"/>
            <a:chOff x="427512" y="3912729"/>
            <a:chExt cx="11521993" cy="2143689"/>
          </a:xfrm>
        </p:grpSpPr>
        <p:grpSp>
          <p:nvGrpSpPr>
            <p:cNvPr id="31" name="Group 30"/>
            <p:cNvGrpSpPr/>
            <p:nvPr/>
          </p:nvGrpSpPr>
          <p:grpSpPr>
            <a:xfrm>
              <a:off x="427512" y="3912729"/>
              <a:ext cx="11521993" cy="2143689"/>
              <a:chOff x="427512" y="3912729"/>
              <a:chExt cx="11521993" cy="2143689"/>
            </a:xfrm>
          </p:grpSpPr>
          <p:sp>
            <p:nvSpPr>
              <p:cNvPr id="7" name="Rectangle 6"/>
              <p:cNvSpPr/>
              <p:nvPr/>
            </p:nvSpPr>
            <p:spPr bwMode="auto">
              <a:xfrm>
                <a:off x="427513" y="3912729"/>
                <a:ext cx="11521992" cy="2143689"/>
              </a:xfrm>
              <a:prstGeom prst="rect">
                <a:avLst/>
              </a:prstGeom>
              <a:solidFill>
                <a:schemeClr val="bg1"/>
              </a:solidFill>
              <a:ln w="9525" algn="ctr">
                <a:noFill/>
                <a:round/>
                <a:headEnd/>
                <a:tailEnd/>
              </a:ln>
              <a:effectLst>
                <a:outerShdw blurRad="139700" dist="38100" dir="2700000" algn="tl" rotWithShape="0">
                  <a:prstClr val="black">
                    <a:alpha val="40000"/>
                  </a:prstClr>
                </a:outerShdw>
              </a:effectLst>
            </p:spPr>
            <p:txBody>
              <a:bodyPr rtlCol="0" anchor="ctr"/>
              <a:lstStyle/>
              <a:p>
                <a:pPr algn="ctr" eaLnBrk="0" hangingPunct="0"/>
                <a:endParaRPr lang="en-US" sz="1425" dirty="0">
                  <a:solidFill>
                    <a:srgbClr val="FFFFFF"/>
                  </a:solidFill>
                </a:endParaRPr>
              </a:p>
            </p:txBody>
          </p:sp>
          <p:pic>
            <p:nvPicPr>
              <p:cNvPr id="4" name="Picture 3"/>
              <p:cNvPicPr>
                <a:picLocks noChangeAspect="1"/>
              </p:cNvPicPr>
              <p:nvPr/>
            </p:nvPicPr>
            <p:blipFill>
              <a:blip r:embed="rId4"/>
              <a:stretch>
                <a:fillRect/>
              </a:stretch>
            </p:blipFill>
            <p:spPr>
              <a:xfrm>
                <a:off x="1984478" y="4080623"/>
                <a:ext cx="9786839" cy="1975795"/>
              </a:xfrm>
              <a:prstGeom prst="rect">
                <a:avLst/>
              </a:prstGeom>
            </p:spPr>
          </p:pic>
          <p:sp>
            <p:nvSpPr>
              <p:cNvPr id="6" name="TextBox 5"/>
              <p:cNvSpPr txBox="1"/>
              <p:nvPr/>
            </p:nvSpPr>
            <p:spPr>
              <a:xfrm>
                <a:off x="427512" y="4342100"/>
                <a:ext cx="1508167" cy="1107996"/>
              </a:xfrm>
              <a:prstGeom prst="rect">
                <a:avLst/>
              </a:prstGeom>
              <a:noFill/>
            </p:spPr>
            <p:txBody>
              <a:bodyPr wrap="square" rtlCol="0">
                <a:spAutoFit/>
              </a:bodyPr>
              <a:lstStyle/>
              <a:p>
                <a:r>
                  <a:rPr lang="en-US" sz="2400" dirty="0">
                    <a:solidFill>
                      <a:schemeClr val="tx2"/>
                    </a:solidFill>
                    <a:latin typeface="Arial"/>
                    <a:cs typeface="Arial"/>
                  </a:rPr>
                  <a:t>Data Lake</a:t>
                </a:r>
              </a:p>
            </p:txBody>
          </p:sp>
        </p:grpSp>
        <p:grpSp>
          <p:nvGrpSpPr>
            <p:cNvPr id="44" name="Group 43"/>
            <p:cNvGrpSpPr/>
            <p:nvPr/>
          </p:nvGrpSpPr>
          <p:grpSpPr>
            <a:xfrm>
              <a:off x="8904286" y="4157667"/>
              <a:ext cx="2790830" cy="1524000"/>
              <a:chOff x="2031997" y="1614489"/>
              <a:chExt cx="2790830" cy="1524000"/>
            </a:xfrm>
          </p:grpSpPr>
          <p:sp>
            <p:nvSpPr>
              <p:cNvPr id="45" name="Rounded Rectangle 44"/>
              <p:cNvSpPr/>
              <p:nvPr/>
            </p:nvSpPr>
            <p:spPr bwMode="auto">
              <a:xfrm>
                <a:off x="2031997" y="1614489"/>
                <a:ext cx="2790830" cy="1524000"/>
              </a:xfrm>
              <a:prstGeom prst="roundRect">
                <a:avLst/>
              </a:prstGeom>
              <a:solidFill>
                <a:schemeClr val="accent6">
                  <a:lumMod val="20000"/>
                  <a:lumOff val="80000"/>
                </a:schemeClr>
              </a:solidFill>
              <a:ln w="9525" algn="ctr">
                <a:noFill/>
                <a:round/>
                <a:headEnd/>
                <a:tailEnd/>
              </a:ln>
            </p:spPr>
            <p:txBody>
              <a:bodyPr rtlCol="0" anchor="b" anchorCtr="0"/>
              <a:lstStyle/>
              <a:p>
                <a:pPr algn="ctr" eaLnBrk="0" hangingPunct="0"/>
                <a:r>
                  <a:rPr lang="en-US" sz="900" b="1" dirty="0">
                    <a:solidFill>
                      <a:schemeClr val="accent4"/>
                    </a:solidFill>
                  </a:rPr>
                  <a:t>Business</a:t>
                </a:r>
                <a:r>
                  <a:rPr lang="en-US" sz="900" dirty="0">
                    <a:solidFill>
                      <a:schemeClr val="accent4"/>
                    </a:solidFill>
                  </a:rPr>
                  <a:t> explores data for questions worth answering</a:t>
                </a:r>
              </a:p>
            </p:txBody>
          </p:sp>
          <p:sp>
            <p:nvSpPr>
              <p:cNvPr id="46" name="Rounded Rectangle 45"/>
              <p:cNvSpPr/>
              <p:nvPr/>
            </p:nvSpPr>
            <p:spPr bwMode="auto">
              <a:xfrm>
                <a:off x="2360612" y="1728850"/>
                <a:ext cx="2209800" cy="838200"/>
              </a:xfrm>
              <a:prstGeom prst="roundRect">
                <a:avLst/>
              </a:prstGeom>
              <a:solidFill>
                <a:schemeClr val="bg1"/>
              </a:solidFill>
              <a:ln w="9525" algn="ctr">
                <a:noFill/>
                <a:round/>
                <a:headEnd/>
                <a:tailEnd/>
              </a:ln>
            </p:spPr>
            <p:txBody>
              <a:bodyPr rtlCol="0" anchor="ctr"/>
              <a:lstStyle/>
              <a:p>
                <a:pPr algn="ctr" eaLnBrk="0" hangingPunct="0"/>
                <a:endParaRPr lang="en-US" sz="1425" dirty="0">
                  <a:solidFill>
                    <a:srgbClr val="FFFFFF"/>
                  </a:solidFill>
                </a:endParaRPr>
              </a:p>
            </p:txBody>
          </p:sp>
          <p:pic>
            <p:nvPicPr>
              <p:cNvPr id="47" name="Picture 46" descr="Thinking 01 - 350x263.jpg"/>
              <p:cNvPicPr>
                <a:picLocks noChangeAspect="1"/>
              </p:cNvPicPr>
              <p:nvPr/>
            </p:nvPicPr>
            <p:blipFill>
              <a:blip r:embed="rId3"/>
              <a:stretch>
                <a:fillRect/>
              </a:stretch>
            </p:blipFill>
            <p:spPr>
              <a:xfrm>
                <a:off x="2894012" y="1752600"/>
                <a:ext cx="1066800" cy="801624"/>
              </a:xfrm>
              <a:prstGeom prst="rect">
                <a:avLst/>
              </a:prstGeom>
            </p:spPr>
          </p:pic>
        </p:grpSp>
      </p:grpSp>
      <p:grpSp>
        <p:nvGrpSpPr>
          <p:cNvPr id="39" name="Group 38"/>
          <p:cNvGrpSpPr/>
          <p:nvPr/>
        </p:nvGrpSpPr>
        <p:grpSpPr>
          <a:xfrm>
            <a:off x="2571750" y="2343150"/>
            <a:ext cx="5168506" cy="800100"/>
            <a:chOff x="3427412" y="3124200"/>
            <a:chExt cx="6891341" cy="1066800"/>
          </a:xfrm>
        </p:grpSpPr>
        <p:cxnSp>
          <p:nvCxnSpPr>
            <p:cNvPr id="19" name="Straight Connector 18"/>
            <p:cNvCxnSpPr/>
            <p:nvPr/>
          </p:nvCxnSpPr>
          <p:spPr bwMode="auto">
            <a:xfrm flipV="1">
              <a:off x="10290175" y="3733800"/>
              <a:ext cx="0" cy="457200"/>
            </a:xfrm>
            <a:prstGeom prst="line">
              <a:avLst/>
            </a:prstGeom>
            <a:noFill/>
            <a:ln w="63500" algn="ctr">
              <a:solidFill>
                <a:schemeClr val="bg2"/>
              </a:solidFill>
              <a:round/>
              <a:headEnd/>
              <a:tailEnd/>
            </a:ln>
          </p:spPr>
        </p:cxnSp>
        <p:cxnSp>
          <p:nvCxnSpPr>
            <p:cNvPr id="20" name="Straight Connector 19"/>
            <p:cNvCxnSpPr/>
            <p:nvPr/>
          </p:nvCxnSpPr>
          <p:spPr bwMode="auto">
            <a:xfrm flipV="1">
              <a:off x="3455990" y="3124200"/>
              <a:ext cx="0" cy="619126"/>
            </a:xfrm>
            <a:prstGeom prst="line">
              <a:avLst/>
            </a:prstGeom>
            <a:noFill/>
            <a:ln w="63500" algn="ctr">
              <a:solidFill>
                <a:schemeClr val="bg2"/>
              </a:solidFill>
              <a:round/>
              <a:headEnd/>
              <a:tailEnd type="arrow"/>
            </a:ln>
          </p:spPr>
        </p:cxnSp>
        <p:cxnSp>
          <p:nvCxnSpPr>
            <p:cNvPr id="23" name="Straight Connector 22"/>
            <p:cNvCxnSpPr/>
            <p:nvPr/>
          </p:nvCxnSpPr>
          <p:spPr bwMode="auto">
            <a:xfrm>
              <a:off x="3427412" y="3733800"/>
              <a:ext cx="6891341" cy="0"/>
            </a:xfrm>
            <a:prstGeom prst="line">
              <a:avLst/>
            </a:prstGeom>
            <a:noFill/>
            <a:ln w="63500" algn="ctr">
              <a:solidFill>
                <a:schemeClr val="bg2"/>
              </a:solidFill>
              <a:round/>
              <a:headEnd/>
              <a:tailEnd/>
            </a:ln>
          </p:spPr>
        </p:cxnSp>
      </p:grpSp>
    </p:spTree>
    <p:extLst>
      <p:ext uri="{BB962C8B-B14F-4D97-AF65-F5344CB8AC3E}">
        <p14:creationId xmlns:p14="http://schemas.microsoft.com/office/powerpoint/2010/main" val="87947434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1000" fill="hold"/>
                                        <p:tgtEl>
                                          <p:spTgt spid="49"/>
                                        </p:tgtEl>
                                        <p:attrNameLst>
                                          <p:attrName>ppt_x</p:attrName>
                                        </p:attrNameLst>
                                      </p:cBhvr>
                                      <p:tavLst>
                                        <p:tav tm="0">
                                          <p:val>
                                            <p:strVal val="#ppt_x"/>
                                          </p:val>
                                        </p:tav>
                                        <p:tav tm="100000">
                                          <p:val>
                                            <p:strVal val="#ppt_x"/>
                                          </p:val>
                                        </p:tav>
                                      </p:tavLst>
                                    </p:anim>
                                    <p:anim calcmode="lin" valueType="num">
                                      <p:cBhvr additive="base">
                                        <p:cTn id="8" dur="10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2"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right)">
                                      <p:cBhvr>
                                        <p:cTn id="13"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a:spLocks/>
          </p:cNvSpPr>
          <p:nvPr/>
        </p:nvSpPr>
        <p:spPr bwMode="auto">
          <a:xfrm>
            <a:off x="0" y="965262"/>
            <a:ext cx="9144000" cy="3805441"/>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50" name="TextBox 49"/>
          <p:cNvSpPr txBox="1">
            <a:spLocks/>
          </p:cNvSpPr>
          <p:nvPr/>
        </p:nvSpPr>
        <p:spPr>
          <a:xfrm>
            <a:off x="2440215" y="2921000"/>
            <a:ext cx="6703786" cy="1754326"/>
          </a:xfrm>
          <a:prstGeom prst="rect">
            <a:avLst/>
          </a:prstGeom>
          <a:noFill/>
        </p:spPr>
        <p:txBody>
          <a:bodyPr wrap="square" rtlCol="0">
            <a:spAutoFit/>
          </a:bodyPr>
          <a:lstStyle/>
          <a:p>
            <a:pPr algn="r"/>
            <a:r>
              <a:rPr lang="en-US" sz="3600" dirty="0">
                <a:solidFill>
                  <a:srgbClr val="FFFFFF">
                    <a:alpha val="24000"/>
                  </a:srgbClr>
                </a:solidFill>
                <a:latin typeface="Arial"/>
                <a:cs typeface="Arial"/>
              </a:rPr>
              <a:t>1010101001001</a:t>
            </a:r>
            <a:br>
              <a:rPr lang="en-US" sz="3600" dirty="0">
                <a:solidFill>
                  <a:srgbClr val="FFFFFF">
                    <a:alpha val="24000"/>
                  </a:srgbClr>
                </a:solidFill>
                <a:latin typeface="Arial"/>
                <a:cs typeface="Arial"/>
              </a:rPr>
            </a:br>
            <a:r>
              <a:rPr lang="en-US" sz="3600" dirty="0">
                <a:solidFill>
                  <a:srgbClr val="FFFFFF">
                    <a:alpha val="24000"/>
                  </a:srgbClr>
                </a:solidFill>
                <a:latin typeface="Arial"/>
                <a:cs typeface="Arial"/>
              </a:rPr>
              <a:t>10001000100101101001010100101001010101010101100</a:t>
            </a:r>
          </a:p>
        </p:txBody>
      </p:sp>
      <p:sp>
        <p:nvSpPr>
          <p:cNvPr id="2" name="Title 1"/>
          <p:cNvSpPr>
            <a:spLocks noGrp="1"/>
          </p:cNvSpPr>
          <p:nvPr>
            <p:ph type="title"/>
          </p:nvPr>
        </p:nvSpPr>
        <p:spPr/>
        <p:txBody>
          <a:bodyPr>
            <a:normAutofit/>
          </a:bodyPr>
          <a:lstStyle/>
          <a:p>
            <a:r>
              <a:rPr lang="en-US" dirty="0" smtClean="0">
                <a:uFillTx/>
              </a:rPr>
              <a:t>Three Connection Options</a:t>
            </a:r>
            <a:endParaRPr lang="en-US" dirty="0">
              <a:uFillTx/>
            </a:endParaRPr>
          </a:p>
        </p:txBody>
      </p:sp>
      <p:grpSp>
        <p:nvGrpSpPr>
          <p:cNvPr id="60" name="Shape 771"/>
          <p:cNvGrpSpPr/>
          <p:nvPr/>
        </p:nvGrpSpPr>
        <p:grpSpPr>
          <a:xfrm>
            <a:off x="1373088" y="1642217"/>
            <a:ext cx="455420" cy="452100"/>
            <a:chOff x="1045304" y="1442808"/>
            <a:chExt cx="455420" cy="452100"/>
          </a:xfrm>
        </p:grpSpPr>
        <p:sp>
          <p:nvSpPr>
            <p:cNvPr id="61" name="Shape 772"/>
            <p:cNvSpPr>
              <a:spLocks/>
            </p:cNvSpPr>
            <p:nvPr/>
          </p:nvSpPr>
          <p:spPr>
            <a:xfrm>
              <a:off x="1045304" y="1442808"/>
              <a:ext cx="452100" cy="452100"/>
            </a:xfrm>
            <a:prstGeom prst="ellipse">
              <a:avLst/>
            </a:prstGeom>
            <a:noFill/>
            <a:ln w="9525" cap="flat" cmpd="sng">
              <a:solidFill>
                <a:srgbClr val="910B21"/>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62" name="Shape 773"/>
            <p:cNvSpPr txBox="1">
              <a:spLocks/>
            </p:cNvSpPr>
            <p:nvPr/>
          </p:nvSpPr>
          <p:spPr>
            <a:xfrm>
              <a:off x="1069325" y="1519533"/>
              <a:ext cx="431400" cy="307799"/>
            </a:xfrm>
            <a:prstGeom prst="rect">
              <a:avLst/>
            </a:prstGeom>
            <a:noFill/>
            <a:ln>
              <a:noFill/>
            </a:ln>
          </p:spPr>
          <p:txBody>
            <a:bodyPr lIns="91425" tIns="45700" rIns="91425" bIns="45700" anchor="t" anchorCtr="0">
              <a:noAutofit/>
            </a:bodyPr>
            <a:lstStyle/>
            <a:p>
              <a:pPr algn="ctr">
                <a:buClr>
                  <a:srgbClr val="C60C30"/>
                </a:buClr>
                <a:buFont typeface="Arial"/>
                <a:buNone/>
              </a:pPr>
              <a:r>
                <a:rPr lang="en-US" sz="1400" kern="0">
                  <a:solidFill>
                    <a:srgbClr val="C60C30"/>
                  </a:solidFill>
                  <a:cs typeface="Arial"/>
                  <a:sym typeface="Arial"/>
                </a:rPr>
                <a:t>1</a:t>
              </a:r>
            </a:p>
          </p:txBody>
        </p:sp>
      </p:grpSp>
      <p:grpSp>
        <p:nvGrpSpPr>
          <p:cNvPr id="63" name="Shape 774"/>
          <p:cNvGrpSpPr/>
          <p:nvPr/>
        </p:nvGrpSpPr>
        <p:grpSpPr>
          <a:xfrm>
            <a:off x="4966129" y="1397667"/>
            <a:ext cx="452100" cy="452100"/>
            <a:chOff x="1045304" y="1442808"/>
            <a:chExt cx="452100" cy="452100"/>
          </a:xfrm>
        </p:grpSpPr>
        <p:sp>
          <p:nvSpPr>
            <p:cNvPr id="64" name="Shape 775"/>
            <p:cNvSpPr>
              <a:spLocks/>
            </p:cNvSpPr>
            <p:nvPr/>
          </p:nvSpPr>
          <p:spPr>
            <a:xfrm>
              <a:off x="1045304" y="1442808"/>
              <a:ext cx="452100" cy="452100"/>
            </a:xfrm>
            <a:prstGeom prst="ellipse">
              <a:avLst/>
            </a:prstGeom>
            <a:noFill/>
            <a:ln w="9525" cap="flat" cmpd="sng">
              <a:solidFill>
                <a:srgbClr val="910B21"/>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65" name="Shape 776"/>
            <p:cNvSpPr txBox="1">
              <a:spLocks/>
            </p:cNvSpPr>
            <p:nvPr/>
          </p:nvSpPr>
          <p:spPr>
            <a:xfrm>
              <a:off x="1055678" y="1519533"/>
              <a:ext cx="431400" cy="307799"/>
            </a:xfrm>
            <a:prstGeom prst="rect">
              <a:avLst/>
            </a:prstGeom>
            <a:noFill/>
            <a:ln>
              <a:noFill/>
            </a:ln>
          </p:spPr>
          <p:txBody>
            <a:bodyPr lIns="91425" tIns="45700" rIns="91425" bIns="45700" anchor="t" anchorCtr="0">
              <a:noAutofit/>
            </a:bodyPr>
            <a:lstStyle/>
            <a:p>
              <a:pPr algn="ctr">
                <a:buClr>
                  <a:srgbClr val="C60C30"/>
                </a:buClr>
                <a:buFont typeface="Arial"/>
                <a:buNone/>
              </a:pPr>
              <a:r>
                <a:rPr lang="en-US" sz="1400" kern="0">
                  <a:solidFill>
                    <a:srgbClr val="C60C30"/>
                  </a:solidFill>
                  <a:cs typeface="Arial"/>
                  <a:sym typeface="Arial"/>
                </a:rPr>
                <a:t>2</a:t>
              </a:r>
            </a:p>
          </p:txBody>
        </p:sp>
      </p:grpSp>
      <p:grpSp>
        <p:nvGrpSpPr>
          <p:cNvPr id="66" name="Shape 777"/>
          <p:cNvGrpSpPr/>
          <p:nvPr/>
        </p:nvGrpSpPr>
        <p:grpSpPr>
          <a:xfrm>
            <a:off x="1806261" y="818236"/>
            <a:ext cx="2424900" cy="1854717"/>
            <a:chOff x="3284894" y="2341807"/>
            <a:chExt cx="2424900" cy="1854717"/>
          </a:xfrm>
        </p:grpSpPr>
        <p:pic>
          <p:nvPicPr>
            <p:cNvPr id="67" name="Shape 778"/>
            <p:cNvPicPr preferRelativeResize="0"/>
            <p:nvPr/>
          </p:nvPicPr>
          <p:blipFill rotWithShape="1">
            <a:blip r:embed="rId3"/>
            <a:srcRect/>
            <a:stretch/>
          </p:blipFill>
          <p:spPr>
            <a:xfrm>
              <a:off x="3483842" y="3314982"/>
              <a:ext cx="2106900" cy="346200"/>
            </a:xfrm>
            <a:prstGeom prst="rect">
              <a:avLst/>
            </a:prstGeom>
            <a:noFill/>
            <a:ln>
              <a:noFill/>
            </a:ln>
          </p:spPr>
        </p:pic>
        <p:grpSp>
          <p:nvGrpSpPr>
            <p:cNvPr id="68" name="Shape 779"/>
            <p:cNvGrpSpPr/>
            <p:nvPr/>
          </p:nvGrpSpPr>
          <p:grpSpPr>
            <a:xfrm>
              <a:off x="3967146" y="2575711"/>
              <a:ext cx="1225910" cy="325392"/>
              <a:chOff x="2991566" y="1823835"/>
              <a:chExt cx="2182499" cy="579300"/>
            </a:xfrm>
          </p:grpSpPr>
          <p:sp>
            <p:nvSpPr>
              <p:cNvPr id="78" name="Shape 780"/>
              <p:cNvSpPr>
                <a:spLocks/>
              </p:cNvSpPr>
              <p:nvPr/>
            </p:nvSpPr>
            <p:spPr>
              <a:xfrm>
                <a:off x="2991566" y="1823835"/>
                <a:ext cx="2182499" cy="579300"/>
              </a:xfrm>
              <a:prstGeom prst="cube">
                <a:avLst>
                  <a:gd name="adj" fmla="val 63501"/>
                </a:avLst>
              </a:prstGeom>
              <a:solidFill>
                <a:srgbClr val="A5A5A5"/>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cxnSp>
            <p:nvCxnSpPr>
              <p:cNvPr id="79" name="Shape 781"/>
              <p:cNvCxnSpPr/>
              <p:nvPr/>
            </p:nvCxnSpPr>
            <p:spPr>
              <a:xfrm>
                <a:off x="3069725" y="2228766"/>
                <a:ext cx="546900" cy="0"/>
              </a:xfrm>
              <a:prstGeom prst="straightConnector1">
                <a:avLst/>
              </a:prstGeom>
              <a:noFill/>
              <a:ln w="9525" cap="flat" cmpd="sng">
                <a:solidFill>
                  <a:schemeClr val="dk1"/>
                </a:solidFill>
                <a:prstDash val="solid"/>
                <a:round/>
                <a:headEnd type="none" w="med" len="med"/>
                <a:tailEnd type="none" w="med" len="med"/>
              </a:ln>
            </p:spPr>
          </p:cxnSp>
          <p:cxnSp>
            <p:nvCxnSpPr>
              <p:cNvPr id="80" name="Shape 782"/>
              <p:cNvCxnSpPr/>
              <p:nvPr/>
            </p:nvCxnSpPr>
            <p:spPr>
              <a:xfrm>
                <a:off x="3069725" y="2273399"/>
                <a:ext cx="546900" cy="0"/>
              </a:xfrm>
              <a:prstGeom prst="straightConnector1">
                <a:avLst/>
              </a:prstGeom>
              <a:noFill/>
              <a:ln w="9525" cap="flat" cmpd="sng">
                <a:solidFill>
                  <a:schemeClr val="dk1"/>
                </a:solidFill>
                <a:prstDash val="solid"/>
                <a:round/>
                <a:headEnd type="none" w="med" len="med"/>
                <a:tailEnd type="none" w="med" len="med"/>
              </a:ln>
            </p:spPr>
          </p:cxnSp>
          <p:cxnSp>
            <p:nvCxnSpPr>
              <p:cNvPr id="81" name="Shape 783"/>
              <p:cNvCxnSpPr/>
              <p:nvPr/>
            </p:nvCxnSpPr>
            <p:spPr>
              <a:xfrm>
                <a:off x="3069726" y="2314208"/>
                <a:ext cx="546899" cy="0"/>
              </a:xfrm>
              <a:prstGeom prst="straightConnector1">
                <a:avLst/>
              </a:prstGeom>
              <a:noFill/>
              <a:ln w="9525" cap="flat" cmpd="sng">
                <a:solidFill>
                  <a:schemeClr val="dk1"/>
                </a:solidFill>
                <a:prstDash val="solid"/>
                <a:round/>
                <a:headEnd type="none" w="med" len="med"/>
                <a:tailEnd type="none" w="med" len="med"/>
              </a:ln>
            </p:spPr>
          </p:cxnSp>
          <p:cxnSp>
            <p:nvCxnSpPr>
              <p:cNvPr id="82" name="Shape 784"/>
              <p:cNvCxnSpPr/>
              <p:nvPr/>
            </p:nvCxnSpPr>
            <p:spPr>
              <a:xfrm>
                <a:off x="3069725" y="2355575"/>
                <a:ext cx="546900" cy="0"/>
              </a:xfrm>
              <a:prstGeom prst="straightConnector1">
                <a:avLst/>
              </a:prstGeom>
              <a:noFill/>
              <a:ln w="9525" cap="flat" cmpd="sng">
                <a:solidFill>
                  <a:schemeClr val="dk1"/>
                </a:solidFill>
                <a:prstDash val="solid"/>
                <a:round/>
                <a:headEnd type="none" w="med" len="med"/>
                <a:tailEnd type="none" w="med" len="med"/>
              </a:ln>
            </p:spPr>
          </p:cxnSp>
          <p:cxnSp>
            <p:nvCxnSpPr>
              <p:cNvPr id="83" name="Shape 785"/>
              <p:cNvCxnSpPr/>
              <p:nvPr/>
            </p:nvCxnSpPr>
            <p:spPr>
              <a:xfrm>
                <a:off x="3670441" y="2228766"/>
                <a:ext cx="546900" cy="0"/>
              </a:xfrm>
              <a:prstGeom prst="straightConnector1">
                <a:avLst/>
              </a:prstGeom>
              <a:noFill/>
              <a:ln w="9525" cap="flat" cmpd="sng">
                <a:solidFill>
                  <a:schemeClr val="dk1"/>
                </a:solidFill>
                <a:prstDash val="solid"/>
                <a:round/>
                <a:headEnd type="none" w="med" len="med"/>
                <a:tailEnd type="none" w="med" len="med"/>
              </a:ln>
            </p:spPr>
          </p:cxnSp>
          <p:cxnSp>
            <p:nvCxnSpPr>
              <p:cNvPr id="84" name="Shape 786"/>
              <p:cNvCxnSpPr/>
              <p:nvPr/>
            </p:nvCxnSpPr>
            <p:spPr>
              <a:xfrm>
                <a:off x="3670439" y="2273399"/>
                <a:ext cx="546900" cy="0"/>
              </a:xfrm>
              <a:prstGeom prst="straightConnector1">
                <a:avLst/>
              </a:prstGeom>
              <a:noFill/>
              <a:ln w="9525" cap="flat" cmpd="sng">
                <a:solidFill>
                  <a:schemeClr val="dk1"/>
                </a:solidFill>
                <a:prstDash val="solid"/>
                <a:round/>
                <a:headEnd type="none" w="med" len="med"/>
                <a:tailEnd type="none" w="med" len="med"/>
              </a:ln>
            </p:spPr>
          </p:cxnSp>
          <p:cxnSp>
            <p:nvCxnSpPr>
              <p:cNvPr id="85" name="Shape 787"/>
              <p:cNvCxnSpPr/>
              <p:nvPr/>
            </p:nvCxnSpPr>
            <p:spPr>
              <a:xfrm>
                <a:off x="3670442" y="2314208"/>
                <a:ext cx="546900" cy="0"/>
              </a:xfrm>
              <a:prstGeom prst="straightConnector1">
                <a:avLst/>
              </a:prstGeom>
              <a:noFill/>
              <a:ln w="9525" cap="flat" cmpd="sng">
                <a:solidFill>
                  <a:schemeClr val="dk1"/>
                </a:solidFill>
                <a:prstDash val="solid"/>
                <a:round/>
                <a:headEnd type="none" w="med" len="med"/>
                <a:tailEnd type="none" w="med" len="med"/>
              </a:ln>
            </p:spPr>
          </p:cxnSp>
          <p:cxnSp>
            <p:nvCxnSpPr>
              <p:cNvPr id="86" name="Shape 788"/>
              <p:cNvCxnSpPr/>
              <p:nvPr/>
            </p:nvCxnSpPr>
            <p:spPr>
              <a:xfrm>
                <a:off x="3670441" y="2355575"/>
                <a:ext cx="546900" cy="0"/>
              </a:xfrm>
              <a:prstGeom prst="straightConnector1">
                <a:avLst/>
              </a:prstGeom>
              <a:noFill/>
              <a:ln w="9525" cap="flat" cmpd="sng">
                <a:solidFill>
                  <a:schemeClr val="dk1"/>
                </a:solidFill>
                <a:prstDash val="solid"/>
                <a:round/>
                <a:headEnd type="none" w="med" len="med"/>
                <a:tailEnd type="none" w="med" len="med"/>
              </a:ln>
            </p:spPr>
          </p:cxnSp>
          <p:sp>
            <p:nvSpPr>
              <p:cNvPr id="87" name="Shape 789"/>
              <p:cNvSpPr>
                <a:spLocks/>
              </p:cNvSpPr>
              <p:nvPr/>
            </p:nvSpPr>
            <p:spPr>
              <a:xfrm>
                <a:off x="4278171" y="2226305"/>
                <a:ext cx="462900" cy="129300"/>
              </a:xfrm>
              <a:prstGeom prst="rect">
                <a:avLst/>
              </a:prstGeom>
              <a:solidFill>
                <a:schemeClr val="dk2"/>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grpSp>
        <p:grpSp>
          <p:nvGrpSpPr>
            <p:cNvPr id="69" name="Shape 790"/>
            <p:cNvGrpSpPr/>
            <p:nvPr/>
          </p:nvGrpSpPr>
          <p:grpSpPr>
            <a:xfrm>
              <a:off x="4135793" y="2341807"/>
              <a:ext cx="421660" cy="371478"/>
              <a:chOff x="3949832" y="1339913"/>
              <a:chExt cx="620819" cy="495899"/>
            </a:xfrm>
          </p:grpSpPr>
          <p:sp>
            <p:nvSpPr>
              <p:cNvPr id="76" name="Shape 791"/>
              <p:cNvSpPr>
                <a:spLocks/>
              </p:cNvSpPr>
              <p:nvPr/>
            </p:nvSpPr>
            <p:spPr>
              <a:xfrm>
                <a:off x="3984151" y="1339913"/>
                <a:ext cx="586500" cy="495899"/>
              </a:xfrm>
              <a:prstGeom prst="cube">
                <a:avLst>
                  <a:gd name="adj" fmla="val 21227"/>
                </a:avLst>
              </a:prstGeom>
              <a:solidFill>
                <a:schemeClr val="lt1"/>
              </a:solidFill>
              <a:ln>
                <a:noFill/>
              </a:ln>
              <a:effectLst>
                <a:outerShdw blurRad="136525" dist="25400" dir="2700000" algn="tl" rotWithShape="0">
                  <a:srgbClr val="000000">
                    <a:alpha val="42750"/>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77" name="Shape 792"/>
              <p:cNvSpPr txBox="1">
                <a:spLocks/>
              </p:cNvSpPr>
              <p:nvPr/>
            </p:nvSpPr>
            <p:spPr>
              <a:xfrm>
                <a:off x="3949832" y="1394990"/>
                <a:ext cx="532200" cy="422399"/>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500" b="1" kern="0">
                    <a:solidFill>
                      <a:srgbClr val="000000"/>
                    </a:solidFill>
                    <a:ea typeface="Arial"/>
                    <a:cs typeface="Arial"/>
                    <a:sym typeface="Arial"/>
                  </a:rPr>
                  <a:t>App </a:t>
                </a:r>
                <a:br>
                  <a:rPr lang="en-US" sz="500" b="1" kern="0">
                    <a:solidFill>
                      <a:srgbClr val="000000"/>
                    </a:solidFill>
                    <a:ea typeface="Arial"/>
                    <a:cs typeface="Arial"/>
                    <a:sym typeface="Arial"/>
                  </a:rPr>
                </a:br>
                <a:r>
                  <a:rPr lang="en-US" sz="500" b="1" kern="0">
                    <a:solidFill>
                      <a:srgbClr val="000000"/>
                    </a:solidFill>
                    <a:ea typeface="Arial"/>
                    <a:cs typeface="Arial"/>
                    <a:sym typeface="Arial"/>
                  </a:rPr>
                  <a:t>Container</a:t>
                </a:r>
              </a:p>
            </p:txBody>
          </p:sp>
        </p:grpSp>
        <p:grpSp>
          <p:nvGrpSpPr>
            <p:cNvPr id="70" name="Shape 793"/>
            <p:cNvGrpSpPr/>
            <p:nvPr/>
          </p:nvGrpSpPr>
          <p:grpSpPr>
            <a:xfrm>
              <a:off x="4582584" y="2341807"/>
              <a:ext cx="421660" cy="371478"/>
              <a:chOff x="3949832" y="1339913"/>
              <a:chExt cx="620819" cy="495899"/>
            </a:xfrm>
          </p:grpSpPr>
          <p:sp>
            <p:nvSpPr>
              <p:cNvPr id="74" name="Shape 794"/>
              <p:cNvSpPr>
                <a:spLocks/>
              </p:cNvSpPr>
              <p:nvPr/>
            </p:nvSpPr>
            <p:spPr>
              <a:xfrm>
                <a:off x="3984151" y="1339913"/>
                <a:ext cx="586500" cy="495899"/>
              </a:xfrm>
              <a:prstGeom prst="cube">
                <a:avLst>
                  <a:gd name="adj" fmla="val 21227"/>
                </a:avLst>
              </a:prstGeom>
              <a:solidFill>
                <a:schemeClr val="lt1"/>
              </a:solidFill>
              <a:ln>
                <a:noFill/>
              </a:ln>
              <a:effectLst>
                <a:outerShdw blurRad="136525" dist="25400" dir="2700000" algn="tl" rotWithShape="0">
                  <a:srgbClr val="000000">
                    <a:alpha val="42750"/>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75" name="Shape 795"/>
              <p:cNvSpPr txBox="1">
                <a:spLocks/>
              </p:cNvSpPr>
              <p:nvPr/>
            </p:nvSpPr>
            <p:spPr>
              <a:xfrm>
                <a:off x="3949832" y="1394990"/>
                <a:ext cx="532200" cy="422399"/>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500" b="1" kern="0">
                    <a:solidFill>
                      <a:srgbClr val="000000"/>
                    </a:solidFill>
                    <a:ea typeface="Arial"/>
                    <a:cs typeface="Arial"/>
                    <a:sym typeface="Arial"/>
                  </a:rPr>
                  <a:t>App </a:t>
                </a:r>
                <a:br>
                  <a:rPr lang="en-US" sz="500" b="1" kern="0">
                    <a:solidFill>
                      <a:srgbClr val="000000"/>
                    </a:solidFill>
                    <a:ea typeface="Arial"/>
                    <a:cs typeface="Arial"/>
                    <a:sym typeface="Arial"/>
                  </a:rPr>
                </a:br>
                <a:r>
                  <a:rPr lang="en-US" sz="500" b="1" kern="0">
                    <a:solidFill>
                      <a:srgbClr val="000000"/>
                    </a:solidFill>
                    <a:ea typeface="Arial"/>
                    <a:cs typeface="Arial"/>
                    <a:sym typeface="Arial"/>
                  </a:rPr>
                  <a:t>Container</a:t>
                </a:r>
              </a:p>
            </p:txBody>
          </p:sp>
        </p:grpSp>
        <p:sp>
          <p:nvSpPr>
            <p:cNvPr id="71" name="Shape 796"/>
            <p:cNvSpPr>
              <a:spLocks/>
            </p:cNvSpPr>
            <p:nvPr/>
          </p:nvSpPr>
          <p:spPr>
            <a:xfrm>
              <a:off x="3969948" y="2783258"/>
              <a:ext cx="351600" cy="117900"/>
            </a:xfrm>
            <a:prstGeom prst="rect">
              <a:avLst/>
            </a:prstGeom>
            <a:solidFill>
              <a:srgbClr val="00B050"/>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2" name="Shape 797"/>
            <p:cNvSpPr txBox="1">
              <a:spLocks/>
            </p:cNvSpPr>
            <p:nvPr/>
          </p:nvSpPr>
          <p:spPr>
            <a:xfrm>
              <a:off x="3372858" y="2743546"/>
              <a:ext cx="697200" cy="215400"/>
            </a:xfrm>
            <a:prstGeom prst="rect">
              <a:avLst/>
            </a:prstGeom>
            <a:noFill/>
            <a:ln>
              <a:noFill/>
            </a:ln>
          </p:spPr>
          <p:txBody>
            <a:bodyPr lIns="91425" tIns="45700" rIns="91425" bIns="45700" anchor="t" anchorCtr="0">
              <a:noAutofit/>
            </a:bodyPr>
            <a:lstStyle/>
            <a:p>
              <a:pPr>
                <a:buClr>
                  <a:srgbClr val="000000"/>
                </a:buClr>
                <a:buSzPct val="25000"/>
                <a:buFont typeface="Arial"/>
                <a:buNone/>
              </a:pPr>
              <a:r>
                <a:rPr lang="en-US" sz="800" kern="0">
                  <a:solidFill>
                    <a:srgbClr val="000000"/>
                  </a:solidFill>
                  <a:ea typeface="Arial"/>
                  <a:cs typeface="Arial"/>
                  <a:sym typeface="Arial"/>
                </a:rPr>
                <a:t>NFS Client</a:t>
              </a:r>
            </a:p>
          </p:txBody>
        </p:sp>
        <p:sp>
          <p:nvSpPr>
            <p:cNvPr id="73" name="Shape 798"/>
            <p:cNvSpPr txBox="1">
              <a:spLocks/>
            </p:cNvSpPr>
            <p:nvPr/>
          </p:nvSpPr>
          <p:spPr>
            <a:xfrm>
              <a:off x="3284894" y="3673325"/>
              <a:ext cx="2424900" cy="523200"/>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sz="1400" kern="0" dirty="0">
                  <a:solidFill>
                    <a:srgbClr val="000000"/>
                  </a:solidFill>
                  <a:ea typeface="Arial"/>
                  <a:cs typeface="Arial"/>
                  <a:sym typeface="Arial"/>
                </a:rPr>
                <a:t>Deploy containers on nodes with standard NFS client</a:t>
              </a:r>
            </a:p>
          </p:txBody>
        </p:sp>
      </p:grpSp>
      <p:grpSp>
        <p:nvGrpSpPr>
          <p:cNvPr id="88" name="Shape 799"/>
          <p:cNvGrpSpPr/>
          <p:nvPr/>
        </p:nvGrpSpPr>
        <p:grpSpPr>
          <a:xfrm>
            <a:off x="4046056" y="2951766"/>
            <a:ext cx="2424900" cy="1818937"/>
            <a:chOff x="6399935" y="2334045"/>
            <a:chExt cx="2424900" cy="1818937"/>
          </a:xfrm>
        </p:grpSpPr>
        <p:pic>
          <p:nvPicPr>
            <p:cNvPr id="89" name="Shape 800"/>
            <p:cNvPicPr preferRelativeResize="0"/>
            <p:nvPr/>
          </p:nvPicPr>
          <p:blipFill rotWithShape="1">
            <a:blip r:embed="rId3"/>
            <a:srcRect/>
            <a:stretch/>
          </p:blipFill>
          <p:spPr>
            <a:xfrm>
              <a:off x="6558935" y="3275301"/>
              <a:ext cx="2106900" cy="346199"/>
            </a:xfrm>
            <a:prstGeom prst="rect">
              <a:avLst/>
            </a:prstGeom>
            <a:noFill/>
            <a:ln>
              <a:noFill/>
            </a:ln>
          </p:spPr>
        </p:pic>
        <p:sp>
          <p:nvSpPr>
            <p:cNvPr id="90" name="Shape 801"/>
            <p:cNvSpPr txBox="1">
              <a:spLocks/>
            </p:cNvSpPr>
            <p:nvPr/>
          </p:nvSpPr>
          <p:spPr>
            <a:xfrm>
              <a:off x="6399935" y="3629782"/>
              <a:ext cx="2424900" cy="523200"/>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sz="1403" kern="0" dirty="0">
                  <a:solidFill>
                    <a:srgbClr val="000000"/>
                  </a:solidFill>
                  <a:ea typeface="Arial"/>
                  <a:cs typeface="Arial"/>
                  <a:sym typeface="Arial"/>
                </a:rPr>
                <a:t>Deploy containers on any node, using PACC</a:t>
              </a:r>
            </a:p>
          </p:txBody>
        </p:sp>
        <p:grpSp>
          <p:nvGrpSpPr>
            <p:cNvPr id="91" name="Shape 802"/>
            <p:cNvGrpSpPr/>
            <p:nvPr/>
          </p:nvGrpSpPr>
          <p:grpSpPr>
            <a:xfrm>
              <a:off x="7050571" y="2567949"/>
              <a:ext cx="1225910" cy="325392"/>
              <a:chOff x="2991566" y="1823835"/>
              <a:chExt cx="2182499" cy="579300"/>
            </a:xfrm>
          </p:grpSpPr>
          <p:sp>
            <p:nvSpPr>
              <p:cNvPr id="101" name="Shape 803"/>
              <p:cNvSpPr>
                <a:spLocks/>
              </p:cNvSpPr>
              <p:nvPr/>
            </p:nvSpPr>
            <p:spPr>
              <a:xfrm>
                <a:off x="2991566" y="1823835"/>
                <a:ext cx="2182499" cy="579300"/>
              </a:xfrm>
              <a:prstGeom prst="cube">
                <a:avLst>
                  <a:gd name="adj" fmla="val 63501"/>
                </a:avLst>
              </a:prstGeom>
              <a:solidFill>
                <a:srgbClr val="A5A5A5"/>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cxnSp>
            <p:nvCxnSpPr>
              <p:cNvPr id="102" name="Shape 804"/>
              <p:cNvCxnSpPr/>
              <p:nvPr/>
            </p:nvCxnSpPr>
            <p:spPr>
              <a:xfrm>
                <a:off x="3069725" y="2228766"/>
                <a:ext cx="546900" cy="0"/>
              </a:xfrm>
              <a:prstGeom prst="straightConnector1">
                <a:avLst/>
              </a:prstGeom>
              <a:noFill/>
              <a:ln w="9525" cap="flat" cmpd="sng">
                <a:solidFill>
                  <a:schemeClr val="dk1"/>
                </a:solidFill>
                <a:prstDash val="solid"/>
                <a:round/>
                <a:headEnd type="none" w="med" len="med"/>
                <a:tailEnd type="none" w="med" len="med"/>
              </a:ln>
            </p:spPr>
          </p:cxnSp>
          <p:cxnSp>
            <p:nvCxnSpPr>
              <p:cNvPr id="103" name="Shape 805"/>
              <p:cNvCxnSpPr/>
              <p:nvPr/>
            </p:nvCxnSpPr>
            <p:spPr>
              <a:xfrm>
                <a:off x="3069725" y="2273399"/>
                <a:ext cx="546900" cy="0"/>
              </a:xfrm>
              <a:prstGeom prst="straightConnector1">
                <a:avLst/>
              </a:prstGeom>
              <a:noFill/>
              <a:ln w="9525" cap="flat" cmpd="sng">
                <a:solidFill>
                  <a:schemeClr val="dk1"/>
                </a:solidFill>
                <a:prstDash val="solid"/>
                <a:round/>
                <a:headEnd type="none" w="med" len="med"/>
                <a:tailEnd type="none" w="med" len="med"/>
              </a:ln>
            </p:spPr>
          </p:cxnSp>
          <p:cxnSp>
            <p:nvCxnSpPr>
              <p:cNvPr id="104" name="Shape 806"/>
              <p:cNvCxnSpPr/>
              <p:nvPr/>
            </p:nvCxnSpPr>
            <p:spPr>
              <a:xfrm>
                <a:off x="3069726" y="2314208"/>
                <a:ext cx="546899" cy="0"/>
              </a:xfrm>
              <a:prstGeom prst="straightConnector1">
                <a:avLst/>
              </a:prstGeom>
              <a:noFill/>
              <a:ln w="9525" cap="flat" cmpd="sng">
                <a:solidFill>
                  <a:schemeClr val="dk1"/>
                </a:solidFill>
                <a:prstDash val="solid"/>
                <a:round/>
                <a:headEnd type="none" w="med" len="med"/>
                <a:tailEnd type="none" w="med" len="med"/>
              </a:ln>
            </p:spPr>
          </p:cxnSp>
          <p:cxnSp>
            <p:nvCxnSpPr>
              <p:cNvPr id="105" name="Shape 807"/>
              <p:cNvCxnSpPr/>
              <p:nvPr/>
            </p:nvCxnSpPr>
            <p:spPr>
              <a:xfrm>
                <a:off x="3069725" y="2355575"/>
                <a:ext cx="546900" cy="0"/>
              </a:xfrm>
              <a:prstGeom prst="straightConnector1">
                <a:avLst/>
              </a:prstGeom>
              <a:noFill/>
              <a:ln w="9525" cap="flat" cmpd="sng">
                <a:solidFill>
                  <a:schemeClr val="dk1"/>
                </a:solidFill>
                <a:prstDash val="solid"/>
                <a:round/>
                <a:headEnd type="none" w="med" len="med"/>
                <a:tailEnd type="none" w="med" len="med"/>
              </a:ln>
            </p:spPr>
          </p:cxnSp>
          <p:cxnSp>
            <p:nvCxnSpPr>
              <p:cNvPr id="106" name="Shape 808"/>
              <p:cNvCxnSpPr/>
              <p:nvPr/>
            </p:nvCxnSpPr>
            <p:spPr>
              <a:xfrm>
                <a:off x="3670441" y="2228766"/>
                <a:ext cx="546900" cy="0"/>
              </a:xfrm>
              <a:prstGeom prst="straightConnector1">
                <a:avLst/>
              </a:prstGeom>
              <a:noFill/>
              <a:ln w="9525" cap="flat" cmpd="sng">
                <a:solidFill>
                  <a:schemeClr val="dk1"/>
                </a:solidFill>
                <a:prstDash val="solid"/>
                <a:round/>
                <a:headEnd type="none" w="med" len="med"/>
                <a:tailEnd type="none" w="med" len="med"/>
              </a:ln>
            </p:spPr>
          </p:cxnSp>
          <p:cxnSp>
            <p:nvCxnSpPr>
              <p:cNvPr id="107" name="Shape 809"/>
              <p:cNvCxnSpPr/>
              <p:nvPr/>
            </p:nvCxnSpPr>
            <p:spPr>
              <a:xfrm>
                <a:off x="3670439" y="2273399"/>
                <a:ext cx="546900" cy="0"/>
              </a:xfrm>
              <a:prstGeom prst="straightConnector1">
                <a:avLst/>
              </a:prstGeom>
              <a:noFill/>
              <a:ln w="9525" cap="flat" cmpd="sng">
                <a:solidFill>
                  <a:schemeClr val="dk1"/>
                </a:solidFill>
                <a:prstDash val="solid"/>
                <a:round/>
                <a:headEnd type="none" w="med" len="med"/>
                <a:tailEnd type="none" w="med" len="med"/>
              </a:ln>
            </p:spPr>
          </p:cxnSp>
          <p:cxnSp>
            <p:nvCxnSpPr>
              <p:cNvPr id="108" name="Shape 810"/>
              <p:cNvCxnSpPr/>
              <p:nvPr/>
            </p:nvCxnSpPr>
            <p:spPr>
              <a:xfrm>
                <a:off x="3670442" y="2314208"/>
                <a:ext cx="546900" cy="0"/>
              </a:xfrm>
              <a:prstGeom prst="straightConnector1">
                <a:avLst/>
              </a:prstGeom>
              <a:noFill/>
              <a:ln w="9525" cap="flat" cmpd="sng">
                <a:solidFill>
                  <a:schemeClr val="dk1"/>
                </a:solidFill>
                <a:prstDash val="solid"/>
                <a:round/>
                <a:headEnd type="none" w="med" len="med"/>
                <a:tailEnd type="none" w="med" len="med"/>
              </a:ln>
            </p:spPr>
          </p:cxnSp>
          <p:cxnSp>
            <p:nvCxnSpPr>
              <p:cNvPr id="109" name="Shape 811"/>
              <p:cNvCxnSpPr/>
              <p:nvPr/>
            </p:nvCxnSpPr>
            <p:spPr>
              <a:xfrm>
                <a:off x="3670441" y="2355575"/>
                <a:ext cx="546900" cy="0"/>
              </a:xfrm>
              <a:prstGeom prst="straightConnector1">
                <a:avLst/>
              </a:prstGeom>
              <a:noFill/>
              <a:ln w="9525" cap="flat" cmpd="sng">
                <a:solidFill>
                  <a:schemeClr val="dk1"/>
                </a:solidFill>
                <a:prstDash val="solid"/>
                <a:round/>
                <a:headEnd type="none" w="med" len="med"/>
                <a:tailEnd type="none" w="med" len="med"/>
              </a:ln>
            </p:spPr>
          </p:cxnSp>
          <p:sp>
            <p:nvSpPr>
              <p:cNvPr id="110" name="Shape 812"/>
              <p:cNvSpPr>
                <a:spLocks/>
              </p:cNvSpPr>
              <p:nvPr/>
            </p:nvSpPr>
            <p:spPr>
              <a:xfrm>
                <a:off x="4278171" y="2226305"/>
                <a:ext cx="462900" cy="129300"/>
              </a:xfrm>
              <a:prstGeom prst="rect">
                <a:avLst/>
              </a:prstGeom>
              <a:solidFill>
                <a:schemeClr val="dk2"/>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grpSp>
        <p:sp>
          <p:nvSpPr>
            <p:cNvPr id="92" name="Shape 813"/>
            <p:cNvSpPr txBox="1">
              <a:spLocks/>
            </p:cNvSpPr>
            <p:nvPr/>
          </p:nvSpPr>
          <p:spPr>
            <a:xfrm>
              <a:off x="6722711" y="2403841"/>
              <a:ext cx="850800" cy="215400"/>
            </a:xfrm>
            <a:prstGeom prst="rect">
              <a:avLst/>
            </a:prstGeom>
            <a:noFill/>
            <a:ln>
              <a:noFill/>
            </a:ln>
          </p:spPr>
          <p:txBody>
            <a:bodyPr lIns="91425" tIns="45700" rIns="91425" bIns="45700" anchor="t" anchorCtr="0">
              <a:noAutofit/>
            </a:bodyPr>
            <a:lstStyle/>
            <a:p>
              <a:pPr>
                <a:buClr>
                  <a:srgbClr val="000000"/>
                </a:buClr>
                <a:buSzPct val="25000"/>
                <a:buFont typeface="Arial"/>
                <a:buNone/>
              </a:pPr>
              <a:r>
                <a:rPr lang="en-US" sz="800" kern="0">
                  <a:solidFill>
                    <a:srgbClr val="000000"/>
                  </a:solidFill>
                  <a:ea typeface="Arial"/>
                  <a:cs typeface="Arial"/>
                  <a:sym typeface="Arial"/>
                </a:rPr>
                <a:t>PACCs</a:t>
              </a:r>
            </a:p>
          </p:txBody>
        </p:sp>
        <p:grpSp>
          <p:nvGrpSpPr>
            <p:cNvPr id="93" name="Shape 814"/>
            <p:cNvGrpSpPr/>
            <p:nvPr/>
          </p:nvGrpSpPr>
          <p:grpSpPr>
            <a:xfrm>
              <a:off x="7219218" y="2334045"/>
              <a:ext cx="421660" cy="371478"/>
              <a:chOff x="3949832" y="1339913"/>
              <a:chExt cx="620819" cy="495899"/>
            </a:xfrm>
          </p:grpSpPr>
          <p:sp>
            <p:nvSpPr>
              <p:cNvPr id="99" name="Shape 815"/>
              <p:cNvSpPr>
                <a:spLocks/>
              </p:cNvSpPr>
              <p:nvPr/>
            </p:nvSpPr>
            <p:spPr>
              <a:xfrm>
                <a:off x="3984151" y="1339913"/>
                <a:ext cx="586500" cy="495899"/>
              </a:xfrm>
              <a:prstGeom prst="cube">
                <a:avLst>
                  <a:gd name="adj" fmla="val 21227"/>
                </a:avLst>
              </a:prstGeom>
              <a:solidFill>
                <a:schemeClr val="lt1"/>
              </a:solidFill>
              <a:ln>
                <a:noFill/>
              </a:ln>
              <a:effectLst>
                <a:outerShdw blurRad="136525" dist="25400" dir="2700000" algn="tl" rotWithShape="0">
                  <a:srgbClr val="000000">
                    <a:alpha val="42750"/>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100" name="Shape 816"/>
              <p:cNvSpPr txBox="1">
                <a:spLocks/>
              </p:cNvSpPr>
              <p:nvPr/>
            </p:nvSpPr>
            <p:spPr>
              <a:xfrm>
                <a:off x="3949832" y="1394990"/>
                <a:ext cx="532200" cy="422399"/>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500" b="1" kern="0">
                    <a:solidFill>
                      <a:srgbClr val="000000"/>
                    </a:solidFill>
                    <a:ea typeface="Arial"/>
                    <a:cs typeface="Arial"/>
                    <a:sym typeface="Arial"/>
                  </a:rPr>
                  <a:t>App </a:t>
                </a:r>
                <a:br>
                  <a:rPr lang="en-US" sz="500" b="1" kern="0">
                    <a:solidFill>
                      <a:srgbClr val="000000"/>
                    </a:solidFill>
                    <a:ea typeface="Arial"/>
                    <a:cs typeface="Arial"/>
                    <a:sym typeface="Arial"/>
                  </a:rPr>
                </a:br>
                <a:r>
                  <a:rPr lang="en-US" sz="500" b="1" kern="0">
                    <a:solidFill>
                      <a:srgbClr val="000000"/>
                    </a:solidFill>
                    <a:ea typeface="Arial"/>
                    <a:cs typeface="Arial"/>
                    <a:sym typeface="Arial"/>
                  </a:rPr>
                  <a:t>Container</a:t>
                </a:r>
              </a:p>
            </p:txBody>
          </p:sp>
        </p:grpSp>
        <p:grpSp>
          <p:nvGrpSpPr>
            <p:cNvPr id="94" name="Shape 817"/>
            <p:cNvGrpSpPr/>
            <p:nvPr/>
          </p:nvGrpSpPr>
          <p:grpSpPr>
            <a:xfrm>
              <a:off x="7666009" y="2334045"/>
              <a:ext cx="421660" cy="371478"/>
              <a:chOff x="3949832" y="1339913"/>
              <a:chExt cx="620819" cy="495899"/>
            </a:xfrm>
          </p:grpSpPr>
          <p:sp>
            <p:nvSpPr>
              <p:cNvPr id="97" name="Shape 818"/>
              <p:cNvSpPr>
                <a:spLocks/>
              </p:cNvSpPr>
              <p:nvPr/>
            </p:nvSpPr>
            <p:spPr>
              <a:xfrm>
                <a:off x="3984151" y="1339913"/>
                <a:ext cx="586500" cy="495899"/>
              </a:xfrm>
              <a:prstGeom prst="cube">
                <a:avLst>
                  <a:gd name="adj" fmla="val 21227"/>
                </a:avLst>
              </a:prstGeom>
              <a:solidFill>
                <a:schemeClr val="lt1"/>
              </a:solidFill>
              <a:ln>
                <a:noFill/>
              </a:ln>
              <a:effectLst>
                <a:outerShdw blurRad="136525" dist="25400" dir="2700000" algn="tl" rotWithShape="0">
                  <a:srgbClr val="000000">
                    <a:alpha val="42750"/>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98" name="Shape 819"/>
              <p:cNvSpPr txBox="1">
                <a:spLocks/>
              </p:cNvSpPr>
              <p:nvPr/>
            </p:nvSpPr>
            <p:spPr>
              <a:xfrm>
                <a:off x="3949832" y="1394990"/>
                <a:ext cx="532200" cy="422399"/>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500" b="1" kern="0">
                    <a:solidFill>
                      <a:srgbClr val="000000"/>
                    </a:solidFill>
                    <a:ea typeface="Arial"/>
                    <a:cs typeface="Arial"/>
                    <a:sym typeface="Arial"/>
                  </a:rPr>
                  <a:t>App </a:t>
                </a:r>
                <a:br>
                  <a:rPr lang="en-US" sz="500" b="1" kern="0">
                    <a:solidFill>
                      <a:srgbClr val="000000"/>
                    </a:solidFill>
                    <a:ea typeface="Arial"/>
                    <a:cs typeface="Arial"/>
                    <a:sym typeface="Arial"/>
                  </a:rPr>
                </a:br>
                <a:r>
                  <a:rPr lang="en-US" sz="500" b="1" kern="0">
                    <a:solidFill>
                      <a:srgbClr val="000000"/>
                    </a:solidFill>
                    <a:ea typeface="Arial"/>
                    <a:cs typeface="Arial"/>
                    <a:sym typeface="Arial"/>
                  </a:rPr>
                  <a:t>Container</a:t>
                </a:r>
              </a:p>
            </p:txBody>
          </p:sp>
        </p:grpSp>
        <p:sp>
          <p:nvSpPr>
            <p:cNvPr id="95" name="Shape 820"/>
            <p:cNvSpPr>
              <a:spLocks/>
            </p:cNvSpPr>
            <p:nvPr/>
          </p:nvSpPr>
          <p:spPr>
            <a:xfrm>
              <a:off x="7241584" y="2596608"/>
              <a:ext cx="200100" cy="110100"/>
            </a:xfrm>
            <a:prstGeom prst="rect">
              <a:avLst/>
            </a:prstGeom>
            <a:solidFill>
              <a:srgbClr val="C60C30"/>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96" name="Shape 821"/>
            <p:cNvSpPr>
              <a:spLocks/>
            </p:cNvSpPr>
            <p:nvPr/>
          </p:nvSpPr>
          <p:spPr>
            <a:xfrm>
              <a:off x="7688586" y="2596608"/>
              <a:ext cx="200100" cy="110100"/>
            </a:xfrm>
            <a:prstGeom prst="rect">
              <a:avLst/>
            </a:prstGeom>
            <a:solidFill>
              <a:srgbClr val="C60C30"/>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grpSp>
      <p:sp>
        <p:nvSpPr>
          <p:cNvPr id="111" name="Shape 822"/>
          <p:cNvSpPr>
            <a:spLocks/>
          </p:cNvSpPr>
          <p:nvPr/>
        </p:nvSpPr>
        <p:spPr>
          <a:xfrm rot="-652">
            <a:off x="2154008" y="3441843"/>
            <a:ext cx="1582800" cy="1134000"/>
          </a:xfrm>
          <a:prstGeom prst="rightArrow">
            <a:avLst>
              <a:gd name="adj1" fmla="val 47534"/>
              <a:gd name="adj2" fmla="val 49504"/>
            </a:avLst>
          </a:prstGeom>
          <a:solidFill>
            <a:schemeClr val="accent1"/>
          </a:solidFill>
          <a:ln>
            <a:noFill/>
          </a:ln>
        </p:spPr>
        <p:txBody>
          <a:bodyPr lIns="91425" tIns="45700" rIns="91425" bIns="45700" anchor="ctr" anchorCtr="0">
            <a:noAutofit/>
          </a:bodyPr>
          <a:lstStyle/>
          <a:p>
            <a:pPr algn="ctr">
              <a:buClr>
                <a:srgbClr val="FFFFFF"/>
              </a:buClr>
              <a:buSzPct val="25000"/>
              <a:buFont typeface="Arial"/>
              <a:buNone/>
            </a:pPr>
            <a:r>
              <a:rPr lang="en-US" sz="1400" kern="0" dirty="0">
                <a:solidFill>
                  <a:srgbClr val="FFFFFF"/>
                </a:solidFill>
                <a:ea typeface="Arial"/>
                <a:cs typeface="Arial"/>
                <a:sym typeface="Arial"/>
              </a:rPr>
              <a:t>Preferred</a:t>
            </a:r>
          </a:p>
          <a:p>
            <a:pPr algn="ctr">
              <a:buClr>
                <a:srgbClr val="FFFFFF"/>
              </a:buClr>
              <a:buSzPct val="25000"/>
              <a:buFont typeface="Arial"/>
              <a:buNone/>
            </a:pPr>
            <a:r>
              <a:rPr lang="en-US" sz="1400" kern="0" dirty="0">
                <a:solidFill>
                  <a:srgbClr val="FFFFFF"/>
                </a:solidFill>
                <a:ea typeface="Arial"/>
                <a:cs typeface="Arial"/>
                <a:sym typeface="Arial"/>
              </a:rPr>
              <a:t>Approach</a:t>
            </a:r>
          </a:p>
        </p:txBody>
      </p:sp>
      <p:grpSp>
        <p:nvGrpSpPr>
          <p:cNvPr id="112" name="Shape 823"/>
          <p:cNvGrpSpPr/>
          <p:nvPr/>
        </p:nvGrpSpPr>
        <p:grpSpPr>
          <a:xfrm>
            <a:off x="3715697" y="3438122"/>
            <a:ext cx="452100" cy="452100"/>
            <a:chOff x="1045304" y="1442808"/>
            <a:chExt cx="452100" cy="452100"/>
          </a:xfrm>
        </p:grpSpPr>
        <p:sp>
          <p:nvSpPr>
            <p:cNvPr id="113" name="Shape 824"/>
            <p:cNvSpPr>
              <a:spLocks/>
            </p:cNvSpPr>
            <p:nvPr/>
          </p:nvSpPr>
          <p:spPr>
            <a:xfrm>
              <a:off x="1045304" y="1442808"/>
              <a:ext cx="452100" cy="452100"/>
            </a:xfrm>
            <a:prstGeom prst="ellipse">
              <a:avLst/>
            </a:prstGeom>
            <a:noFill/>
            <a:ln w="9525" cap="flat" cmpd="sng">
              <a:solidFill>
                <a:srgbClr val="910B21"/>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114" name="Shape 825"/>
            <p:cNvSpPr txBox="1">
              <a:spLocks/>
            </p:cNvSpPr>
            <p:nvPr/>
          </p:nvSpPr>
          <p:spPr>
            <a:xfrm>
              <a:off x="1055678" y="1519533"/>
              <a:ext cx="431400" cy="307799"/>
            </a:xfrm>
            <a:prstGeom prst="rect">
              <a:avLst/>
            </a:prstGeom>
            <a:noFill/>
            <a:ln>
              <a:noFill/>
            </a:ln>
          </p:spPr>
          <p:txBody>
            <a:bodyPr lIns="91425" tIns="45700" rIns="91425" bIns="45700" anchor="t" anchorCtr="0">
              <a:noAutofit/>
            </a:bodyPr>
            <a:lstStyle/>
            <a:p>
              <a:pPr algn="ctr">
                <a:buClr>
                  <a:srgbClr val="C60C30"/>
                </a:buClr>
                <a:buFont typeface="Arial"/>
                <a:buNone/>
              </a:pPr>
              <a:r>
                <a:rPr lang="en-US" sz="1400" kern="0">
                  <a:solidFill>
                    <a:srgbClr val="C60C30"/>
                  </a:solidFill>
                  <a:cs typeface="Arial"/>
                  <a:sym typeface="Arial"/>
                </a:rPr>
                <a:t>3</a:t>
              </a:r>
            </a:p>
          </p:txBody>
        </p:sp>
      </p:grpSp>
      <p:grpSp>
        <p:nvGrpSpPr>
          <p:cNvPr id="115" name="Shape 826"/>
          <p:cNvGrpSpPr/>
          <p:nvPr/>
        </p:nvGrpSpPr>
        <p:grpSpPr>
          <a:xfrm>
            <a:off x="5405567" y="818215"/>
            <a:ext cx="2467575" cy="1843830"/>
            <a:chOff x="3242218" y="2341807"/>
            <a:chExt cx="2467575" cy="1843830"/>
          </a:xfrm>
        </p:grpSpPr>
        <p:pic>
          <p:nvPicPr>
            <p:cNvPr id="116" name="Shape 827"/>
            <p:cNvPicPr preferRelativeResize="0"/>
            <p:nvPr/>
          </p:nvPicPr>
          <p:blipFill rotWithShape="1">
            <a:blip r:embed="rId3"/>
            <a:srcRect/>
            <a:stretch/>
          </p:blipFill>
          <p:spPr>
            <a:xfrm>
              <a:off x="3483842" y="3314982"/>
              <a:ext cx="2106900" cy="346200"/>
            </a:xfrm>
            <a:prstGeom prst="rect">
              <a:avLst/>
            </a:prstGeom>
            <a:noFill/>
            <a:ln>
              <a:noFill/>
            </a:ln>
          </p:spPr>
        </p:pic>
        <p:grpSp>
          <p:nvGrpSpPr>
            <p:cNvPr id="117" name="Shape 828"/>
            <p:cNvGrpSpPr/>
            <p:nvPr/>
          </p:nvGrpSpPr>
          <p:grpSpPr>
            <a:xfrm>
              <a:off x="3967146" y="2575711"/>
              <a:ext cx="1225910" cy="325392"/>
              <a:chOff x="2991566" y="1823835"/>
              <a:chExt cx="2182499" cy="579300"/>
            </a:xfrm>
          </p:grpSpPr>
          <p:sp>
            <p:nvSpPr>
              <p:cNvPr id="127" name="Shape 829"/>
              <p:cNvSpPr>
                <a:spLocks/>
              </p:cNvSpPr>
              <p:nvPr/>
            </p:nvSpPr>
            <p:spPr>
              <a:xfrm>
                <a:off x="2991566" y="1823835"/>
                <a:ext cx="2182499" cy="579300"/>
              </a:xfrm>
              <a:prstGeom prst="cube">
                <a:avLst>
                  <a:gd name="adj" fmla="val 63501"/>
                </a:avLst>
              </a:prstGeom>
              <a:solidFill>
                <a:srgbClr val="A5A5A5"/>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cxnSp>
            <p:nvCxnSpPr>
              <p:cNvPr id="128" name="Shape 830"/>
              <p:cNvCxnSpPr/>
              <p:nvPr/>
            </p:nvCxnSpPr>
            <p:spPr>
              <a:xfrm>
                <a:off x="3069725" y="2228766"/>
                <a:ext cx="546900" cy="0"/>
              </a:xfrm>
              <a:prstGeom prst="straightConnector1">
                <a:avLst/>
              </a:prstGeom>
              <a:noFill/>
              <a:ln w="9525" cap="flat" cmpd="sng">
                <a:solidFill>
                  <a:schemeClr val="dk1"/>
                </a:solidFill>
                <a:prstDash val="solid"/>
                <a:round/>
                <a:headEnd type="none" w="med" len="med"/>
                <a:tailEnd type="none" w="med" len="med"/>
              </a:ln>
            </p:spPr>
          </p:cxnSp>
          <p:cxnSp>
            <p:nvCxnSpPr>
              <p:cNvPr id="129" name="Shape 831"/>
              <p:cNvCxnSpPr/>
              <p:nvPr/>
            </p:nvCxnSpPr>
            <p:spPr>
              <a:xfrm>
                <a:off x="3069725" y="2273399"/>
                <a:ext cx="546900" cy="0"/>
              </a:xfrm>
              <a:prstGeom prst="straightConnector1">
                <a:avLst/>
              </a:prstGeom>
              <a:noFill/>
              <a:ln w="9525" cap="flat" cmpd="sng">
                <a:solidFill>
                  <a:schemeClr val="dk1"/>
                </a:solidFill>
                <a:prstDash val="solid"/>
                <a:round/>
                <a:headEnd type="none" w="med" len="med"/>
                <a:tailEnd type="none" w="med" len="med"/>
              </a:ln>
            </p:spPr>
          </p:cxnSp>
          <p:cxnSp>
            <p:nvCxnSpPr>
              <p:cNvPr id="130" name="Shape 832"/>
              <p:cNvCxnSpPr/>
              <p:nvPr/>
            </p:nvCxnSpPr>
            <p:spPr>
              <a:xfrm>
                <a:off x="3069726" y="2314208"/>
                <a:ext cx="546899" cy="0"/>
              </a:xfrm>
              <a:prstGeom prst="straightConnector1">
                <a:avLst/>
              </a:prstGeom>
              <a:noFill/>
              <a:ln w="9525" cap="flat" cmpd="sng">
                <a:solidFill>
                  <a:schemeClr val="dk1"/>
                </a:solidFill>
                <a:prstDash val="solid"/>
                <a:round/>
                <a:headEnd type="none" w="med" len="med"/>
                <a:tailEnd type="none" w="med" len="med"/>
              </a:ln>
            </p:spPr>
          </p:cxnSp>
          <p:cxnSp>
            <p:nvCxnSpPr>
              <p:cNvPr id="131" name="Shape 833"/>
              <p:cNvCxnSpPr/>
              <p:nvPr/>
            </p:nvCxnSpPr>
            <p:spPr>
              <a:xfrm>
                <a:off x="3069725" y="2355575"/>
                <a:ext cx="546900" cy="0"/>
              </a:xfrm>
              <a:prstGeom prst="straightConnector1">
                <a:avLst/>
              </a:prstGeom>
              <a:noFill/>
              <a:ln w="9525" cap="flat" cmpd="sng">
                <a:solidFill>
                  <a:schemeClr val="dk1"/>
                </a:solidFill>
                <a:prstDash val="solid"/>
                <a:round/>
                <a:headEnd type="none" w="med" len="med"/>
                <a:tailEnd type="none" w="med" len="med"/>
              </a:ln>
            </p:spPr>
          </p:cxnSp>
          <p:cxnSp>
            <p:nvCxnSpPr>
              <p:cNvPr id="132" name="Shape 834"/>
              <p:cNvCxnSpPr/>
              <p:nvPr/>
            </p:nvCxnSpPr>
            <p:spPr>
              <a:xfrm>
                <a:off x="3670441" y="2228766"/>
                <a:ext cx="546900" cy="0"/>
              </a:xfrm>
              <a:prstGeom prst="straightConnector1">
                <a:avLst/>
              </a:prstGeom>
              <a:noFill/>
              <a:ln w="9525" cap="flat" cmpd="sng">
                <a:solidFill>
                  <a:schemeClr val="dk1"/>
                </a:solidFill>
                <a:prstDash val="solid"/>
                <a:round/>
                <a:headEnd type="none" w="med" len="med"/>
                <a:tailEnd type="none" w="med" len="med"/>
              </a:ln>
            </p:spPr>
          </p:cxnSp>
          <p:cxnSp>
            <p:nvCxnSpPr>
              <p:cNvPr id="133" name="Shape 835"/>
              <p:cNvCxnSpPr/>
              <p:nvPr/>
            </p:nvCxnSpPr>
            <p:spPr>
              <a:xfrm>
                <a:off x="3670439" y="2273399"/>
                <a:ext cx="546900" cy="0"/>
              </a:xfrm>
              <a:prstGeom prst="straightConnector1">
                <a:avLst/>
              </a:prstGeom>
              <a:noFill/>
              <a:ln w="9525" cap="flat" cmpd="sng">
                <a:solidFill>
                  <a:schemeClr val="dk1"/>
                </a:solidFill>
                <a:prstDash val="solid"/>
                <a:round/>
                <a:headEnd type="none" w="med" len="med"/>
                <a:tailEnd type="none" w="med" len="med"/>
              </a:ln>
            </p:spPr>
          </p:cxnSp>
          <p:cxnSp>
            <p:nvCxnSpPr>
              <p:cNvPr id="134" name="Shape 836"/>
              <p:cNvCxnSpPr/>
              <p:nvPr/>
            </p:nvCxnSpPr>
            <p:spPr>
              <a:xfrm>
                <a:off x="3670442" y="2314208"/>
                <a:ext cx="546900" cy="0"/>
              </a:xfrm>
              <a:prstGeom prst="straightConnector1">
                <a:avLst/>
              </a:prstGeom>
              <a:noFill/>
              <a:ln w="9525" cap="flat" cmpd="sng">
                <a:solidFill>
                  <a:schemeClr val="dk1"/>
                </a:solidFill>
                <a:prstDash val="solid"/>
                <a:round/>
                <a:headEnd type="none" w="med" len="med"/>
                <a:tailEnd type="none" w="med" len="med"/>
              </a:ln>
            </p:spPr>
          </p:cxnSp>
          <p:cxnSp>
            <p:nvCxnSpPr>
              <p:cNvPr id="135" name="Shape 837"/>
              <p:cNvCxnSpPr/>
              <p:nvPr/>
            </p:nvCxnSpPr>
            <p:spPr>
              <a:xfrm>
                <a:off x="3670441" y="2355575"/>
                <a:ext cx="546900" cy="0"/>
              </a:xfrm>
              <a:prstGeom prst="straightConnector1">
                <a:avLst/>
              </a:prstGeom>
              <a:noFill/>
              <a:ln w="9525" cap="flat" cmpd="sng">
                <a:solidFill>
                  <a:schemeClr val="dk1"/>
                </a:solidFill>
                <a:prstDash val="solid"/>
                <a:round/>
                <a:headEnd type="none" w="med" len="med"/>
                <a:tailEnd type="none" w="med" len="med"/>
              </a:ln>
            </p:spPr>
          </p:cxnSp>
          <p:sp>
            <p:nvSpPr>
              <p:cNvPr id="136" name="Shape 838"/>
              <p:cNvSpPr>
                <a:spLocks/>
              </p:cNvSpPr>
              <p:nvPr/>
            </p:nvSpPr>
            <p:spPr>
              <a:xfrm>
                <a:off x="4278171" y="2226305"/>
                <a:ext cx="462900" cy="129300"/>
              </a:xfrm>
              <a:prstGeom prst="rect">
                <a:avLst/>
              </a:prstGeom>
              <a:solidFill>
                <a:schemeClr val="dk2"/>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grpSp>
        <p:grpSp>
          <p:nvGrpSpPr>
            <p:cNvPr id="118" name="Shape 839"/>
            <p:cNvGrpSpPr/>
            <p:nvPr/>
          </p:nvGrpSpPr>
          <p:grpSpPr>
            <a:xfrm>
              <a:off x="4135793" y="2341807"/>
              <a:ext cx="421660" cy="371478"/>
              <a:chOff x="3949832" y="1339913"/>
              <a:chExt cx="620819" cy="495899"/>
            </a:xfrm>
          </p:grpSpPr>
          <p:sp>
            <p:nvSpPr>
              <p:cNvPr id="125" name="Shape 840"/>
              <p:cNvSpPr>
                <a:spLocks/>
              </p:cNvSpPr>
              <p:nvPr/>
            </p:nvSpPr>
            <p:spPr>
              <a:xfrm>
                <a:off x="3984151" y="1339913"/>
                <a:ext cx="586500" cy="495899"/>
              </a:xfrm>
              <a:prstGeom prst="cube">
                <a:avLst>
                  <a:gd name="adj" fmla="val 21227"/>
                </a:avLst>
              </a:prstGeom>
              <a:solidFill>
                <a:schemeClr val="lt1"/>
              </a:solidFill>
              <a:ln>
                <a:noFill/>
              </a:ln>
              <a:effectLst>
                <a:outerShdw blurRad="136525" dist="25400" dir="2700000" algn="tl" rotWithShape="0">
                  <a:srgbClr val="000000">
                    <a:alpha val="42750"/>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126" name="Shape 841"/>
              <p:cNvSpPr txBox="1">
                <a:spLocks/>
              </p:cNvSpPr>
              <p:nvPr/>
            </p:nvSpPr>
            <p:spPr>
              <a:xfrm>
                <a:off x="3949832" y="1394990"/>
                <a:ext cx="532200" cy="422399"/>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500" b="1" kern="0">
                    <a:solidFill>
                      <a:srgbClr val="000000"/>
                    </a:solidFill>
                    <a:ea typeface="Arial"/>
                    <a:cs typeface="Arial"/>
                    <a:sym typeface="Arial"/>
                  </a:rPr>
                  <a:t>App </a:t>
                </a:r>
                <a:br>
                  <a:rPr lang="en-US" sz="500" b="1" kern="0">
                    <a:solidFill>
                      <a:srgbClr val="000000"/>
                    </a:solidFill>
                    <a:ea typeface="Arial"/>
                    <a:cs typeface="Arial"/>
                    <a:sym typeface="Arial"/>
                  </a:rPr>
                </a:br>
                <a:r>
                  <a:rPr lang="en-US" sz="500" b="1" kern="0">
                    <a:solidFill>
                      <a:srgbClr val="000000"/>
                    </a:solidFill>
                    <a:ea typeface="Arial"/>
                    <a:cs typeface="Arial"/>
                    <a:sym typeface="Arial"/>
                  </a:rPr>
                  <a:t>Container</a:t>
                </a:r>
              </a:p>
            </p:txBody>
          </p:sp>
        </p:grpSp>
        <p:grpSp>
          <p:nvGrpSpPr>
            <p:cNvPr id="119" name="Shape 842"/>
            <p:cNvGrpSpPr/>
            <p:nvPr/>
          </p:nvGrpSpPr>
          <p:grpSpPr>
            <a:xfrm>
              <a:off x="4582584" y="2341807"/>
              <a:ext cx="421660" cy="371478"/>
              <a:chOff x="3949832" y="1339913"/>
              <a:chExt cx="620819" cy="495899"/>
            </a:xfrm>
          </p:grpSpPr>
          <p:sp>
            <p:nvSpPr>
              <p:cNvPr id="123" name="Shape 843"/>
              <p:cNvSpPr>
                <a:spLocks/>
              </p:cNvSpPr>
              <p:nvPr/>
            </p:nvSpPr>
            <p:spPr>
              <a:xfrm>
                <a:off x="3984151" y="1339913"/>
                <a:ext cx="586500" cy="495899"/>
              </a:xfrm>
              <a:prstGeom prst="cube">
                <a:avLst>
                  <a:gd name="adj" fmla="val 21227"/>
                </a:avLst>
              </a:prstGeom>
              <a:solidFill>
                <a:schemeClr val="lt1"/>
              </a:solidFill>
              <a:ln>
                <a:noFill/>
              </a:ln>
              <a:effectLst>
                <a:outerShdw blurRad="136525" dist="25400" dir="2700000" algn="tl" rotWithShape="0">
                  <a:srgbClr val="000000">
                    <a:alpha val="42750"/>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124" name="Shape 844"/>
              <p:cNvSpPr txBox="1">
                <a:spLocks/>
              </p:cNvSpPr>
              <p:nvPr/>
            </p:nvSpPr>
            <p:spPr>
              <a:xfrm>
                <a:off x="3949832" y="1394990"/>
                <a:ext cx="532200" cy="422399"/>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500" b="1" kern="0">
                    <a:solidFill>
                      <a:srgbClr val="000000"/>
                    </a:solidFill>
                    <a:ea typeface="Arial"/>
                    <a:cs typeface="Arial"/>
                    <a:sym typeface="Arial"/>
                  </a:rPr>
                  <a:t>App </a:t>
                </a:r>
                <a:br>
                  <a:rPr lang="en-US" sz="500" b="1" kern="0">
                    <a:solidFill>
                      <a:srgbClr val="000000"/>
                    </a:solidFill>
                    <a:ea typeface="Arial"/>
                    <a:cs typeface="Arial"/>
                    <a:sym typeface="Arial"/>
                  </a:rPr>
                </a:br>
                <a:r>
                  <a:rPr lang="en-US" sz="500" b="1" kern="0">
                    <a:solidFill>
                      <a:srgbClr val="000000"/>
                    </a:solidFill>
                    <a:ea typeface="Arial"/>
                    <a:cs typeface="Arial"/>
                    <a:sym typeface="Arial"/>
                  </a:rPr>
                  <a:t>Container</a:t>
                </a:r>
              </a:p>
            </p:txBody>
          </p:sp>
        </p:grpSp>
        <p:sp>
          <p:nvSpPr>
            <p:cNvPr id="120" name="Shape 845"/>
            <p:cNvSpPr>
              <a:spLocks/>
            </p:cNvSpPr>
            <p:nvPr/>
          </p:nvSpPr>
          <p:spPr>
            <a:xfrm>
              <a:off x="3969948" y="2783258"/>
              <a:ext cx="351600" cy="117900"/>
            </a:xfrm>
            <a:prstGeom prst="rect">
              <a:avLst/>
            </a:prstGeom>
            <a:solidFill>
              <a:srgbClr val="C60C30"/>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121" name="Shape 846"/>
            <p:cNvSpPr txBox="1">
              <a:spLocks/>
            </p:cNvSpPr>
            <p:nvPr/>
          </p:nvSpPr>
          <p:spPr>
            <a:xfrm>
              <a:off x="3242218" y="2732652"/>
              <a:ext cx="850800" cy="215400"/>
            </a:xfrm>
            <a:prstGeom prst="rect">
              <a:avLst/>
            </a:prstGeom>
            <a:noFill/>
            <a:ln>
              <a:noFill/>
            </a:ln>
          </p:spPr>
          <p:txBody>
            <a:bodyPr lIns="91425" tIns="45700" rIns="91425" bIns="45700" anchor="t" anchorCtr="0">
              <a:noAutofit/>
            </a:bodyPr>
            <a:lstStyle/>
            <a:p>
              <a:pPr>
                <a:buClr>
                  <a:srgbClr val="000000"/>
                </a:buClr>
                <a:buSzPct val="25000"/>
                <a:buFont typeface="Arial"/>
                <a:buNone/>
              </a:pPr>
              <a:r>
                <a:rPr lang="en-US" sz="800" kern="0">
                  <a:solidFill>
                    <a:srgbClr val="000000"/>
                  </a:solidFill>
                  <a:ea typeface="Arial"/>
                  <a:cs typeface="Arial"/>
                  <a:sym typeface="Arial"/>
                </a:rPr>
                <a:t>POSIX Client</a:t>
              </a:r>
            </a:p>
          </p:txBody>
        </p:sp>
        <p:sp>
          <p:nvSpPr>
            <p:cNvPr id="122" name="Shape 847"/>
            <p:cNvSpPr txBox="1">
              <a:spLocks/>
            </p:cNvSpPr>
            <p:nvPr/>
          </p:nvSpPr>
          <p:spPr>
            <a:xfrm>
              <a:off x="3284894" y="3662437"/>
              <a:ext cx="2424900" cy="523200"/>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sz="1400" kern="0">
                  <a:solidFill>
                    <a:srgbClr val="000000"/>
                  </a:solidFill>
                  <a:ea typeface="Arial"/>
                  <a:cs typeface="Arial"/>
                  <a:sym typeface="Arial"/>
                </a:rPr>
                <a:t>Deploy containers on nodes with MapR POSIX Client</a:t>
              </a:r>
            </a:p>
          </p:txBody>
        </p:sp>
      </p:grpSp>
      <p:cxnSp>
        <p:nvCxnSpPr>
          <p:cNvPr id="137" name="Shape 848"/>
          <p:cNvCxnSpPr>
            <a:stCxn id="120" idx="2"/>
          </p:cNvCxnSpPr>
          <p:nvPr/>
        </p:nvCxnSpPr>
        <p:spPr>
          <a:xfrm flipH="1">
            <a:off x="6052896" y="1377566"/>
            <a:ext cx="256200" cy="427800"/>
          </a:xfrm>
          <a:prstGeom prst="straightConnector1">
            <a:avLst/>
          </a:prstGeom>
          <a:noFill/>
          <a:ln w="57150" cap="flat" cmpd="sng">
            <a:solidFill>
              <a:schemeClr val="accent1"/>
            </a:solidFill>
            <a:prstDash val="solid"/>
            <a:round/>
            <a:headEnd type="none" w="med" len="med"/>
            <a:tailEnd type="none" w="med" len="med"/>
          </a:ln>
        </p:spPr>
      </p:cxnSp>
      <p:cxnSp>
        <p:nvCxnSpPr>
          <p:cNvPr id="138" name="Shape 849"/>
          <p:cNvCxnSpPr>
            <a:stCxn id="71" idx="2"/>
          </p:cNvCxnSpPr>
          <p:nvPr/>
        </p:nvCxnSpPr>
        <p:spPr>
          <a:xfrm flipH="1">
            <a:off x="2399815" y="1377586"/>
            <a:ext cx="267300" cy="432000"/>
          </a:xfrm>
          <a:prstGeom prst="straightConnector1">
            <a:avLst/>
          </a:prstGeom>
          <a:noFill/>
          <a:ln w="57150" cap="flat" cmpd="sng">
            <a:solidFill>
              <a:schemeClr val="accent1"/>
            </a:solidFill>
            <a:prstDash val="solid"/>
            <a:round/>
            <a:headEnd type="none" w="med" len="med"/>
            <a:tailEnd type="none" w="med" len="med"/>
          </a:ln>
        </p:spPr>
      </p:cxnSp>
      <p:cxnSp>
        <p:nvCxnSpPr>
          <p:cNvPr id="139" name="Shape 850"/>
          <p:cNvCxnSpPr>
            <a:stCxn id="95" idx="2"/>
          </p:cNvCxnSpPr>
          <p:nvPr/>
        </p:nvCxnSpPr>
        <p:spPr>
          <a:xfrm flipH="1">
            <a:off x="4596555" y="3324429"/>
            <a:ext cx="391200" cy="588600"/>
          </a:xfrm>
          <a:prstGeom prst="straightConnector1">
            <a:avLst/>
          </a:prstGeom>
          <a:noFill/>
          <a:ln w="57150" cap="flat" cmpd="sng">
            <a:solidFill>
              <a:schemeClr val="accent1"/>
            </a:solidFill>
            <a:prstDash val="solid"/>
            <a:round/>
            <a:headEnd type="none" w="med" len="med"/>
            <a:tailEnd type="none" w="med" len="med"/>
          </a:ln>
        </p:spPr>
      </p:cxnSp>
      <p:cxnSp>
        <p:nvCxnSpPr>
          <p:cNvPr id="140" name="Shape 851"/>
          <p:cNvCxnSpPr>
            <a:stCxn id="96" idx="2"/>
          </p:cNvCxnSpPr>
          <p:nvPr/>
        </p:nvCxnSpPr>
        <p:spPr>
          <a:xfrm flipH="1">
            <a:off x="4614557" y="3324429"/>
            <a:ext cx="820200" cy="582600"/>
          </a:xfrm>
          <a:prstGeom prst="straightConnector1">
            <a:avLst/>
          </a:prstGeom>
          <a:noFill/>
          <a:ln w="5715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76763893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Shape 350"/>
          <p:cNvSpPr txBox="1">
            <a:spLocks noGrp="1"/>
          </p:cNvSpPr>
          <p:nvPr>
            <p:ph type="body" idx="4294967295"/>
          </p:nvPr>
        </p:nvSpPr>
        <p:spPr>
          <a:xfrm>
            <a:off x="338960" y="2330530"/>
            <a:ext cx="7522500" cy="482400"/>
          </a:xfrm>
          <a:prstGeom prst="rect">
            <a:avLst/>
          </a:prstGeom>
          <a:noFill/>
          <a:ln>
            <a:noFill/>
          </a:ln>
        </p:spPr>
        <p:txBody>
          <a:bodyPr lIns="68575" tIns="68575" rIns="68575" bIns="68575" anchor="ctr" anchorCtr="0">
            <a:noAutofit/>
          </a:bodyPr>
          <a:lstStyle/>
          <a:p>
            <a:pPr>
              <a:buSzPct val="25000"/>
            </a:pPr>
            <a:r>
              <a:rPr lang="en-US" dirty="0" smtClean="0">
                <a:solidFill>
                  <a:schemeClr val="bg1"/>
                </a:solidFill>
                <a:uFillTx/>
              </a:rPr>
              <a:t>Three Use Cases</a:t>
            </a:r>
            <a:endParaRPr lang="en-US" dirty="0">
              <a:solidFill>
                <a:schemeClr val="bg1"/>
              </a:solidFill>
              <a:uFillTx/>
            </a:endParaRPr>
          </a:p>
        </p:txBody>
      </p:sp>
    </p:spTree>
    <p:extLst>
      <p:ext uri="{BB962C8B-B14F-4D97-AF65-F5344CB8AC3E}">
        <p14:creationId xmlns:p14="http://schemas.microsoft.com/office/powerpoint/2010/main" val="27622419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a:spLocks/>
          </p:cNvSpPr>
          <p:nvPr/>
        </p:nvSpPr>
        <p:spPr bwMode="auto">
          <a:xfrm>
            <a:off x="0" y="898626"/>
            <a:ext cx="9144000" cy="3753618"/>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50" name="TextBox 49"/>
          <p:cNvSpPr txBox="1">
            <a:spLocks/>
          </p:cNvSpPr>
          <p:nvPr/>
        </p:nvSpPr>
        <p:spPr>
          <a:xfrm>
            <a:off x="2440215" y="2921000"/>
            <a:ext cx="6703786" cy="1754326"/>
          </a:xfrm>
          <a:prstGeom prst="rect">
            <a:avLst/>
          </a:prstGeom>
          <a:noFill/>
        </p:spPr>
        <p:txBody>
          <a:bodyPr wrap="square" rtlCol="0">
            <a:spAutoFit/>
          </a:bodyPr>
          <a:lstStyle/>
          <a:p>
            <a:pPr algn="r"/>
            <a:r>
              <a:rPr lang="en-US" sz="3600" dirty="0">
                <a:solidFill>
                  <a:srgbClr val="FFFFFF">
                    <a:alpha val="24000"/>
                  </a:srgbClr>
                </a:solidFill>
                <a:latin typeface="Arial"/>
                <a:cs typeface="Arial"/>
              </a:rPr>
              <a:t>1010101001001</a:t>
            </a:r>
            <a:br>
              <a:rPr lang="en-US" sz="3600" dirty="0">
                <a:solidFill>
                  <a:srgbClr val="FFFFFF">
                    <a:alpha val="24000"/>
                  </a:srgbClr>
                </a:solidFill>
                <a:latin typeface="Arial"/>
                <a:cs typeface="Arial"/>
              </a:rPr>
            </a:br>
            <a:r>
              <a:rPr lang="en-US" sz="3600" dirty="0">
                <a:solidFill>
                  <a:srgbClr val="FFFFFF">
                    <a:alpha val="24000"/>
                  </a:srgbClr>
                </a:solidFill>
                <a:latin typeface="Arial"/>
                <a:cs typeface="Arial"/>
              </a:rPr>
              <a:t>10001000100101101001010100101001010101010101100</a:t>
            </a:r>
          </a:p>
        </p:txBody>
      </p:sp>
      <p:sp>
        <p:nvSpPr>
          <p:cNvPr id="2" name="Title 1"/>
          <p:cNvSpPr>
            <a:spLocks noGrp="1"/>
          </p:cNvSpPr>
          <p:nvPr>
            <p:ph type="title"/>
          </p:nvPr>
        </p:nvSpPr>
        <p:spPr/>
        <p:txBody>
          <a:bodyPr>
            <a:normAutofit/>
          </a:bodyPr>
          <a:lstStyle/>
          <a:p>
            <a:r>
              <a:rPr lang="en-US" dirty="0">
                <a:uFillTx/>
              </a:rPr>
              <a:t>Use Case #1 - Containerizing an Existing App</a:t>
            </a:r>
          </a:p>
        </p:txBody>
      </p:sp>
      <p:sp>
        <p:nvSpPr>
          <p:cNvPr id="71" name="Shape 524"/>
          <p:cNvSpPr>
            <a:spLocks/>
          </p:cNvSpPr>
          <p:nvPr/>
        </p:nvSpPr>
        <p:spPr>
          <a:xfrm>
            <a:off x="1763272" y="1514475"/>
            <a:ext cx="2921099" cy="3068109"/>
          </a:xfrm>
          <a:prstGeom prst="rect">
            <a:avLst/>
          </a:prstGeom>
          <a:solidFill>
            <a:schemeClr val="lt1"/>
          </a:solidFill>
          <a:ln>
            <a:noFill/>
          </a:ln>
          <a:effectLst>
            <a:outerShdw blurRad="234950" dist="50800" dir="5940000" algn="tl" rotWithShape="0">
              <a:srgbClr val="000000">
                <a:alpha val="20000"/>
              </a:srgbClr>
            </a:outerShdw>
          </a:effectLst>
        </p:spPr>
        <p:txBody>
          <a:bodyPr lIns="121850" tIns="60925" rIns="121850" bIns="60925" anchor="ctr" anchorCtr="0">
            <a:noAutofit/>
          </a:bodyPr>
          <a:lstStyle/>
          <a:p>
            <a:pPr algn="ctr">
              <a:buClr>
                <a:srgbClr val="000000"/>
              </a:buClr>
              <a:buFont typeface="Arial"/>
              <a:buNone/>
            </a:pPr>
            <a:endParaRPr sz="1100" kern="0">
              <a:solidFill>
                <a:srgbClr val="FFFFFF"/>
              </a:solidFill>
              <a:ea typeface="Arial"/>
              <a:cs typeface="Arial"/>
              <a:sym typeface="Arial"/>
            </a:endParaRPr>
          </a:p>
        </p:txBody>
      </p:sp>
      <p:sp>
        <p:nvSpPr>
          <p:cNvPr id="72" name="Shape 525"/>
          <p:cNvSpPr>
            <a:spLocks/>
          </p:cNvSpPr>
          <p:nvPr/>
        </p:nvSpPr>
        <p:spPr>
          <a:xfrm>
            <a:off x="1907891" y="3479824"/>
            <a:ext cx="2642700" cy="1050300"/>
          </a:xfrm>
          <a:prstGeom prst="rect">
            <a:avLst/>
          </a:prstGeom>
          <a:solidFill>
            <a:schemeClr val="accent1"/>
          </a:solidFill>
          <a:ln>
            <a:noFill/>
          </a:ln>
        </p:spPr>
        <p:txBody>
          <a:bodyPr lIns="91400" tIns="91400" rIns="91400" bIns="91400" anchor="b" anchorCtr="0">
            <a:noAutofit/>
          </a:bodyPr>
          <a:lstStyle/>
          <a:p>
            <a:pPr algn="ctr">
              <a:buClr>
                <a:srgbClr val="FFFFFF"/>
              </a:buClr>
              <a:buSzPct val="25000"/>
              <a:buFont typeface="Arial"/>
              <a:buNone/>
            </a:pPr>
            <a:r>
              <a:rPr lang="en-US" sz="1800" kern="0">
                <a:solidFill>
                  <a:srgbClr val="FFFFFF"/>
                </a:solidFill>
                <a:ea typeface="Arial"/>
                <a:cs typeface="Arial"/>
                <a:sym typeface="Arial"/>
              </a:rPr>
              <a:t>MapR Cluster</a:t>
            </a:r>
          </a:p>
        </p:txBody>
      </p:sp>
      <p:sp>
        <p:nvSpPr>
          <p:cNvPr id="73" name="Shape 526"/>
          <p:cNvSpPr>
            <a:spLocks/>
          </p:cNvSpPr>
          <p:nvPr/>
        </p:nvSpPr>
        <p:spPr>
          <a:xfrm>
            <a:off x="1907891" y="1610801"/>
            <a:ext cx="2642700" cy="984600"/>
          </a:xfrm>
          <a:prstGeom prst="roundRect">
            <a:avLst>
              <a:gd name="adj" fmla="val 8086"/>
            </a:avLst>
          </a:prstGeom>
          <a:solidFill>
            <a:srgbClr val="D8D8D8"/>
          </a:solidFill>
          <a:ln>
            <a:noFill/>
          </a:ln>
          <a:effectLst>
            <a:outerShdw blurRad="50799" dist="38100" dir="2700000" algn="tl" rotWithShape="0">
              <a:schemeClr val="dk1">
                <a:alpha val="6669"/>
              </a:schemeClr>
            </a:outerShdw>
          </a:effectLst>
        </p:spPr>
        <p:txBody>
          <a:bodyPr lIns="91400" tIns="45675" rIns="91400" bIns="45675" anchor="ctr" anchorCtr="0">
            <a:noAutofit/>
          </a:bodyPr>
          <a:lstStyle/>
          <a:p>
            <a:pPr algn="ctr">
              <a:buClr>
                <a:srgbClr val="000000"/>
              </a:buClr>
              <a:buFont typeface="Arial"/>
              <a:buNone/>
            </a:pPr>
            <a:endParaRPr sz="2400" kern="0">
              <a:solidFill>
                <a:srgbClr val="FFFFFF"/>
              </a:solidFill>
              <a:ea typeface="Arial"/>
              <a:cs typeface="Arial"/>
              <a:sym typeface="Arial"/>
            </a:endParaRPr>
          </a:p>
        </p:txBody>
      </p:sp>
      <p:sp>
        <p:nvSpPr>
          <p:cNvPr id="74" name="Shape 527"/>
          <p:cNvSpPr>
            <a:spLocks/>
          </p:cNvSpPr>
          <p:nvPr/>
        </p:nvSpPr>
        <p:spPr>
          <a:xfrm>
            <a:off x="2167514" y="1791617"/>
            <a:ext cx="1001099" cy="591000"/>
          </a:xfrm>
          <a:prstGeom prst="roundRect">
            <a:avLst>
              <a:gd name="adj" fmla="val 0"/>
            </a:avLst>
          </a:prstGeom>
          <a:solidFill>
            <a:schemeClr val="lt1"/>
          </a:solidFill>
          <a:ln w="38100" cap="flat" cmpd="sng">
            <a:solidFill>
              <a:srgbClr val="2C526A"/>
            </a:solidFill>
            <a:prstDash val="solid"/>
            <a:round/>
            <a:headEnd type="none" w="med" len="med"/>
            <a:tailEnd type="none" w="med" len="med"/>
          </a:ln>
        </p:spPr>
        <p:txBody>
          <a:bodyPr lIns="68575" tIns="68575" rIns="68575" bIns="68575" anchor="ctr" anchorCtr="0">
            <a:noAutofit/>
          </a:bodyPr>
          <a:lstStyle/>
          <a:p>
            <a:pPr algn="ctr">
              <a:buClr>
                <a:srgbClr val="000000"/>
              </a:buClr>
              <a:buFont typeface="Arial"/>
              <a:buNone/>
            </a:pPr>
            <a:endParaRPr sz="1000" b="1" kern="0">
              <a:solidFill>
                <a:srgbClr val="4D4F53"/>
              </a:solidFill>
              <a:ea typeface="Arial"/>
              <a:cs typeface="Arial"/>
              <a:sym typeface="Arial"/>
            </a:endParaRPr>
          </a:p>
        </p:txBody>
      </p:sp>
      <p:sp>
        <p:nvSpPr>
          <p:cNvPr id="75" name="Shape 528"/>
          <p:cNvSpPr>
            <a:spLocks/>
          </p:cNvSpPr>
          <p:nvPr/>
        </p:nvSpPr>
        <p:spPr>
          <a:xfrm>
            <a:off x="2490994" y="2246699"/>
            <a:ext cx="367200" cy="84300"/>
          </a:xfrm>
          <a:prstGeom prst="rect">
            <a:avLst/>
          </a:prstGeom>
          <a:solidFill>
            <a:schemeClr val="accent1"/>
          </a:solidFill>
          <a:ln>
            <a:noFill/>
          </a:ln>
        </p:spPr>
        <p:txBody>
          <a:bodyPr lIns="68550" tIns="68550" rIns="68550" bIns="68550" anchor="ctr" anchorCtr="0">
            <a:noAutofit/>
          </a:bodyPr>
          <a:lstStyle/>
          <a:p>
            <a:pPr>
              <a:buClr>
                <a:srgbClr val="000000"/>
              </a:buClr>
              <a:buFont typeface="Arial"/>
              <a:buNone/>
            </a:pPr>
            <a:endParaRPr sz="1800" kern="0">
              <a:solidFill>
                <a:srgbClr val="000000"/>
              </a:solidFill>
              <a:ea typeface="Arial"/>
              <a:cs typeface="Arial"/>
              <a:sym typeface="Arial"/>
            </a:endParaRPr>
          </a:p>
        </p:txBody>
      </p:sp>
      <p:sp>
        <p:nvSpPr>
          <p:cNvPr id="76" name="Shape 529"/>
          <p:cNvSpPr>
            <a:spLocks/>
          </p:cNvSpPr>
          <p:nvPr/>
        </p:nvSpPr>
        <p:spPr>
          <a:xfrm>
            <a:off x="2120257" y="3602056"/>
            <a:ext cx="1093800" cy="479400"/>
          </a:xfrm>
          <a:prstGeom prst="rect">
            <a:avLst/>
          </a:prstGeom>
          <a:solidFill>
            <a:srgbClr val="EFEFEF"/>
          </a:solidFill>
          <a:ln>
            <a:noFill/>
          </a:ln>
        </p:spPr>
        <p:txBody>
          <a:bodyPr lIns="91400" tIns="91400" rIns="91400" bIns="91400" anchor="ctr" anchorCtr="0">
            <a:noAutofit/>
          </a:bodyPr>
          <a:lstStyle/>
          <a:p>
            <a:pPr algn="ctr">
              <a:buClr>
                <a:srgbClr val="000000"/>
              </a:buClr>
              <a:buSzPct val="25000"/>
              <a:buFont typeface="Arial"/>
              <a:buNone/>
            </a:pPr>
            <a:r>
              <a:rPr lang="en-US" sz="1000" b="1" kern="0">
                <a:solidFill>
                  <a:srgbClr val="4D4F53"/>
                </a:solidFill>
                <a:ea typeface="Arial"/>
                <a:cs typeface="Arial"/>
                <a:sym typeface="Arial"/>
              </a:rPr>
              <a:t>MariaDB Volume</a:t>
            </a:r>
          </a:p>
        </p:txBody>
      </p:sp>
      <p:sp>
        <p:nvSpPr>
          <p:cNvPr id="77" name="Shape 530"/>
          <p:cNvSpPr>
            <a:spLocks/>
          </p:cNvSpPr>
          <p:nvPr/>
        </p:nvSpPr>
        <p:spPr>
          <a:xfrm>
            <a:off x="3346758" y="3602056"/>
            <a:ext cx="1032300" cy="479400"/>
          </a:xfrm>
          <a:prstGeom prst="rect">
            <a:avLst/>
          </a:prstGeom>
          <a:solidFill>
            <a:srgbClr val="EFEFEF"/>
          </a:solidFill>
          <a:ln>
            <a:noFill/>
          </a:ln>
        </p:spPr>
        <p:txBody>
          <a:bodyPr lIns="91400" tIns="91400" rIns="91400" bIns="91400" anchor="ctr" anchorCtr="0">
            <a:noAutofit/>
          </a:bodyPr>
          <a:lstStyle/>
          <a:p>
            <a:pPr algn="ctr">
              <a:buClr>
                <a:srgbClr val="000000"/>
              </a:buClr>
              <a:buSzPct val="25000"/>
              <a:buFont typeface="Arial"/>
              <a:buNone/>
            </a:pPr>
            <a:r>
              <a:rPr lang="en-US" sz="1000" b="1" kern="0">
                <a:solidFill>
                  <a:srgbClr val="000000"/>
                </a:solidFill>
                <a:ea typeface="Arial"/>
                <a:cs typeface="Arial"/>
                <a:sym typeface="Arial"/>
              </a:rPr>
              <a:t>Logs Volume</a:t>
            </a:r>
          </a:p>
        </p:txBody>
      </p:sp>
      <p:cxnSp>
        <p:nvCxnSpPr>
          <p:cNvPr id="78" name="Shape 531"/>
          <p:cNvCxnSpPr/>
          <p:nvPr/>
        </p:nvCxnSpPr>
        <p:spPr>
          <a:xfrm>
            <a:off x="2689829" y="2277451"/>
            <a:ext cx="0" cy="1292700"/>
          </a:xfrm>
          <a:prstGeom prst="straightConnector1">
            <a:avLst/>
          </a:prstGeom>
          <a:noFill/>
          <a:ln w="57150" cap="flat" cmpd="sng">
            <a:solidFill>
              <a:srgbClr val="960C23"/>
            </a:solidFill>
            <a:prstDash val="solid"/>
            <a:round/>
            <a:headEnd type="none" w="med" len="med"/>
            <a:tailEnd type="none" w="med" len="med"/>
          </a:ln>
        </p:spPr>
      </p:cxnSp>
      <p:pic>
        <p:nvPicPr>
          <p:cNvPr id="79" name="Shape 532"/>
          <p:cNvPicPr preferRelativeResize="0"/>
          <p:nvPr/>
        </p:nvPicPr>
        <p:blipFill rotWithShape="1">
          <a:blip r:embed="rId3"/>
          <a:srcRect l="11071" r="13302"/>
          <a:stretch/>
        </p:blipFill>
        <p:spPr>
          <a:xfrm>
            <a:off x="2447308" y="1878221"/>
            <a:ext cx="453000" cy="305700"/>
          </a:xfrm>
          <a:prstGeom prst="rect">
            <a:avLst/>
          </a:prstGeom>
          <a:noFill/>
          <a:ln>
            <a:noFill/>
          </a:ln>
        </p:spPr>
      </p:pic>
      <p:sp>
        <p:nvSpPr>
          <p:cNvPr id="80" name="Shape 533"/>
          <p:cNvSpPr txBox="1">
            <a:spLocks/>
          </p:cNvSpPr>
          <p:nvPr/>
        </p:nvSpPr>
        <p:spPr>
          <a:xfrm>
            <a:off x="5258282" y="1758724"/>
            <a:ext cx="3774426" cy="2771400"/>
          </a:xfrm>
          <a:prstGeom prst="rect">
            <a:avLst/>
          </a:prstGeom>
          <a:noFill/>
          <a:ln>
            <a:noFill/>
          </a:ln>
        </p:spPr>
        <p:txBody>
          <a:bodyPr lIns="68550" tIns="68550" rIns="68550" bIns="68550" anchor="t" anchorCtr="0">
            <a:noAutofit/>
          </a:bodyPr>
          <a:lstStyle/>
          <a:p>
            <a:pPr marL="342892" indent="-215894">
              <a:buClr>
                <a:srgbClr val="4D4F53"/>
              </a:buClr>
              <a:buSzPct val="25000"/>
            </a:pPr>
            <a:r>
              <a:rPr lang="en-US" sz="1600" kern="0" dirty="0">
                <a:solidFill>
                  <a:srgbClr val="4D4F53"/>
                </a:solidFill>
                <a:ea typeface="Arial"/>
                <a:cs typeface="Arial"/>
                <a:sym typeface="Arial"/>
              </a:rPr>
              <a:t>Advantages</a:t>
            </a:r>
          </a:p>
          <a:p>
            <a:pPr marL="341303" indent="-176207">
              <a:buClr>
                <a:srgbClr val="4D4F53"/>
              </a:buClr>
              <a:buSzPct val="80000"/>
              <a:buFont typeface="Arial"/>
              <a:buChar char="•"/>
            </a:pPr>
            <a:r>
              <a:rPr lang="en-US" sz="1200" kern="0" dirty="0">
                <a:solidFill>
                  <a:srgbClr val="4D4F53"/>
                </a:solidFill>
                <a:cs typeface="Arial"/>
                <a:sym typeface="Arial"/>
              </a:rPr>
              <a:t>C</a:t>
            </a:r>
            <a:r>
              <a:rPr lang="en-US" sz="1200" kern="0" dirty="0">
                <a:solidFill>
                  <a:srgbClr val="4D4F53"/>
                </a:solidFill>
                <a:ea typeface="Arial"/>
                <a:cs typeface="Arial"/>
                <a:sym typeface="Arial"/>
              </a:rPr>
              <a:t>ontainers can </a:t>
            </a:r>
            <a:r>
              <a:rPr lang="en-US" sz="1200" kern="0" dirty="0">
                <a:solidFill>
                  <a:srgbClr val="4D4F53"/>
                </a:solidFill>
                <a:cs typeface="Arial"/>
                <a:sym typeface="Arial"/>
              </a:rPr>
              <a:t>survive application or hardware failures by restarting and accessing data</a:t>
            </a:r>
          </a:p>
          <a:p>
            <a:pPr marL="341303" indent="-176207">
              <a:spcBef>
                <a:spcPts val="600"/>
              </a:spcBef>
              <a:buClr>
                <a:srgbClr val="4D4F53"/>
              </a:buClr>
              <a:buSzPct val="80000"/>
              <a:buFont typeface="Arial"/>
              <a:buChar char="•"/>
            </a:pPr>
            <a:r>
              <a:rPr lang="en-US" sz="1200" kern="0" dirty="0">
                <a:solidFill>
                  <a:srgbClr val="4D4F53"/>
                </a:solidFill>
                <a:cs typeface="Arial"/>
                <a:sym typeface="Arial"/>
              </a:rPr>
              <a:t>Containers can move across data centers using MapR data replication capability</a:t>
            </a:r>
          </a:p>
          <a:p>
            <a:pPr marL="342892" indent="-215894">
              <a:spcBef>
                <a:spcPts val="1200"/>
              </a:spcBef>
              <a:buClr>
                <a:srgbClr val="4D4F53"/>
              </a:buClr>
              <a:buSzPct val="25000"/>
            </a:pPr>
            <a:r>
              <a:rPr lang="en-US" sz="1600" kern="0" dirty="0">
                <a:solidFill>
                  <a:srgbClr val="4D4F53"/>
                </a:solidFill>
                <a:cs typeface="Arial"/>
                <a:sym typeface="Arial"/>
              </a:rPr>
              <a:t>Example Apps</a:t>
            </a:r>
          </a:p>
          <a:p>
            <a:pPr marL="341303" indent="-176207">
              <a:buClr>
                <a:srgbClr val="4D4F53"/>
              </a:buClr>
              <a:buSzPct val="80000"/>
              <a:buFont typeface="Arial"/>
              <a:buChar char="•"/>
            </a:pPr>
            <a:r>
              <a:rPr lang="en-US" sz="1200" kern="0" dirty="0">
                <a:solidFill>
                  <a:srgbClr val="4D4F53"/>
                </a:solidFill>
                <a:ea typeface="Arial"/>
                <a:cs typeface="Arial"/>
                <a:sym typeface="Arial"/>
              </a:rPr>
              <a:t>RDBMS (MySQL, Postgres, Vertica, SAP)</a:t>
            </a:r>
          </a:p>
          <a:p>
            <a:pPr marL="341303" indent="-176207">
              <a:spcBef>
                <a:spcPts val="600"/>
              </a:spcBef>
              <a:buClr>
                <a:srgbClr val="4D4F53"/>
              </a:buClr>
              <a:buSzPct val="80000"/>
              <a:buFont typeface="Arial"/>
              <a:buChar char="•"/>
            </a:pPr>
            <a:r>
              <a:rPr lang="en-US" sz="1200" kern="0" dirty="0">
                <a:solidFill>
                  <a:srgbClr val="4D4F53"/>
                </a:solidFill>
                <a:ea typeface="Arial"/>
                <a:cs typeface="Arial"/>
                <a:sym typeface="Arial"/>
              </a:rPr>
              <a:t>Source </a:t>
            </a:r>
            <a:r>
              <a:rPr lang="en-US" sz="1200" kern="0" dirty="0">
                <a:solidFill>
                  <a:srgbClr val="4D4F53"/>
                </a:solidFill>
                <a:cs typeface="Arial"/>
                <a:sym typeface="Arial"/>
              </a:rPr>
              <a:t>c</a:t>
            </a:r>
            <a:r>
              <a:rPr lang="en-US" sz="1200" kern="0" dirty="0">
                <a:solidFill>
                  <a:srgbClr val="4D4F53"/>
                </a:solidFill>
                <a:ea typeface="Arial"/>
                <a:cs typeface="Arial"/>
                <a:sym typeface="Arial"/>
              </a:rPr>
              <a:t>ontrol (</a:t>
            </a:r>
            <a:r>
              <a:rPr lang="en-US" sz="1200" kern="0" dirty="0" err="1">
                <a:solidFill>
                  <a:srgbClr val="4D4F53"/>
                </a:solidFill>
                <a:ea typeface="Arial"/>
                <a:cs typeface="Arial"/>
                <a:sym typeface="Arial"/>
              </a:rPr>
              <a:t>Git</a:t>
            </a:r>
            <a:r>
              <a:rPr lang="en-US" sz="1200" kern="0" dirty="0">
                <a:solidFill>
                  <a:srgbClr val="4D4F53"/>
                </a:solidFill>
                <a:ea typeface="Arial"/>
                <a:cs typeface="Arial"/>
                <a:sym typeface="Arial"/>
              </a:rPr>
              <a:t>, Mercurial)</a:t>
            </a:r>
          </a:p>
          <a:p>
            <a:pPr>
              <a:spcBef>
                <a:spcPts val="600"/>
              </a:spcBef>
            </a:pPr>
            <a:endParaRPr sz="1200" kern="0" dirty="0">
              <a:solidFill>
                <a:srgbClr val="4D4F53"/>
              </a:solidFill>
              <a:ea typeface="Arial"/>
              <a:cs typeface="Arial"/>
              <a:sym typeface="Arial"/>
            </a:endParaRPr>
          </a:p>
        </p:txBody>
      </p:sp>
      <p:sp>
        <p:nvSpPr>
          <p:cNvPr id="81" name="Shape 534"/>
          <p:cNvSpPr txBox="1">
            <a:spLocks/>
          </p:cNvSpPr>
          <p:nvPr/>
        </p:nvSpPr>
        <p:spPr>
          <a:xfrm>
            <a:off x="174209" y="872533"/>
            <a:ext cx="8612700" cy="620100"/>
          </a:xfrm>
          <a:prstGeom prst="rect">
            <a:avLst/>
          </a:prstGeom>
          <a:noFill/>
          <a:ln>
            <a:noFill/>
          </a:ln>
        </p:spPr>
        <p:txBody>
          <a:bodyPr vert="horz" lIns="68575" tIns="68575" rIns="68575" bIns="68575" rtlCol="0" anchor="t" anchorCtr="0">
            <a:noAutofit/>
          </a:bodyPr>
          <a:lstStyle>
            <a:lvl1pPr marL="457120" indent="-457120" algn="l" defTabSz="609493" rtl="0" eaLnBrk="1" latinLnBrk="0" hangingPunct="1">
              <a:spcBef>
                <a:spcPct val="20000"/>
              </a:spcBef>
              <a:buFont typeface="Arial"/>
              <a:buChar char="•"/>
              <a:defRPr sz="2800" kern="1200">
                <a:solidFill>
                  <a:schemeClr val="tx2"/>
                </a:solidFill>
                <a:uFillTx/>
                <a:latin typeface="Arial"/>
                <a:ea typeface="+mn-ea"/>
                <a:cs typeface="Arial"/>
              </a:defRPr>
            </a:lvl1pPr>
            <a:lvl2pPr marL="990427" indent="-380933" algn="l" defTabSz="609493" rtl="0" eaLnBrk="1" latinLnBrk="0" hangingPunct="1">
              <a:spcBef>
                <a:spcPct val="20000"/>
              </a:spcBef>
              <a:buFont typeface="Arial"/>
              <a:buChar char="–"/>
              <a:defRPr sz="2400" kern="1200">
                <a:solidFill>
                  <a:schemeClr val="tx2"/>
                </a:solidFill>
                <a:uFillTx/>
                <a:latin typeface="Arial"/>
                <a:ea typeface="+mn-ea"/>
                <a:cs typeface="Arial"/>
              </a:defRPr>
            </a:lvl2pPr>
            <a:lvl3pPr marL="1523733" indent="-304747" algn="l" defTabSz="609493" rtl="0" eaLnBrk="1" latinLnBrk="0" hangingPunct="1">
              <a:spcBef>
                <a:spcPct val="20000"/>
              </a:spcBef>
              <a:buFont typeface="Arial"/>
              <a:buChar char="•"/>
              <a:defRPr sz="2000" kern="1200">
                <a:solidFill>
                  <a:schemeClr val="tx2"/>
                </a:solidFill>
                <a:uFillTx/>
                <a:latin typeface="Arial"/>
                <a:ea typeface="+mn-ea"/>
                <a:cs typeface="Arial"/>
              </a:defRPr>
            </a:lvl3pPr>
            <a:lvl4pPr marL="2133227" indent="-304747" algn="l" defTabSz="609493" rtl="0" eaLnBrk="1" latinLnBrk="0" hangingPunct="1">
              <a:spcBef>
                <a:spcPct val="20000"/>
              </a:spcBef>
              <a:buFont typeface="Arial"/>
              <a:buChar char="–"/>
              <a:defRPr sz="1800" kern="1200">
                <a:solidFill>
                  <a:schemeClr val="tx2"/>
                </a:solidFill>
                <a:uFillTx/>
                <a:latin typeface="Arial"/>
                <a:ea typeface="+mn-ea"/>
                <a:cs typeface="Arial"/>
              </a:defRPr>
            </a:lvl4pPr>
            <a:lvl5pPr marL="2742720" indent="-304747" algn="l" defTabSz="609493" rtl="0" eaLnBrk="1" latinLnBrk="0" hangingPunct="1">
              <a:spcBef>
                <a:spcPct val="20000"/>
              </a:spcBef>
              <a:buFont typeface="Arial"/>
              <a:buChar char="»"/>
              <a:defRPr sz="1600" kern="1200">
                <a:solidFill>
                  <a:schemeClr val="tx2"/>
                </a:solidFill>
                <a:uFillTx/>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9pPr>
          </a:lstStyle>
          <a:p>
            <a:pPr marL="1587" indent="-1587">
              <a:spcBef>
                <a:spcPts val="0"/>
              </a:spcBef>
              <a:buSzPct val="25000"/>
              <a:buNone/>
            </a:pPr>
            <a:r>
              <a:rPr lang="en-US" sz="1600" b="1" dirty="0"/>
              <a:t>Solution: </a:t>
            </a:r>
            <a:r>
              <a:rPr lang="en-US" sz="1600" dirty="0"/>
              <a:t>MapR PACC allows existing applications to store state in MapR Converged Data Platform, ensuring resilience and availability across application and infrastructure failures.</a:t>
            </a:r>
          </a:p>
        </p:txBody>
      </p:sp>
      <p:sp>
        <p:nvSpPr>
          <p:cNvPr id="16" name="Shape 488"/>
          <p:cNvSpPr txBox="1">
            <a:spLocks/>
          </p:cNvSpPr>
          <p:nvPr/>
        </p:nvSpPr>
        <p:spPr>
          <a:xfrm>
            <a:off x="132041" y="1738146"/>
            <a:ext cx="1261125" cy="767700"/>
          </a:xfrm>
          <a:prstGeom prst="rect">
            <a:avLst/>
          </a:prstGeom>
          <a:noFill/>
          <a:ln>
            <a:noFill/>
          </a:ln>
        </p:spPr>
        <p:txBody>
          <a:bodyPr lIns="68550" tIns="68550" rIns="68550" bIns="68550" anchor="t" anchorCtr="0">
            <a:noAutofit/>
          </a:bodyPr>
          <a:lstStyle/>
          <a:p>
            <a:pPr>
              <a:buClr>
                <a:srgbClr val="000000"/>
              </a:buClr>
              <a:buSzPct val="25000"/>
              <a:buFont typeface="Arial"/>
              <a:buNone/>
            </a:pPr>
            <a:r>
              <a:rPr lang="en" sz="900" b="1" kern="0" dirty="0">
                <a:solidFill>
                  <a:srgbClr val="4D4F53"/>
                </a:solidFill>
                <a:ea typeface="Arial"/>
                <a:cs typeface="Arial"/>
                <a:sym typeface="Arial"/>
              </a:rPr>
              <a:t>Container Environment (Mesos, Kubernetes, Swarm</a:t>
            </a:r>
            <a:r>
              <a:rPr lang="en-US" sz="900" b="1" kern="0" dirty="0">
                <a:solidFill>
                  <a:srgbClr val="4D4F53"/>
                </a:solidFill>
                <a:cs typeface="Arial"/>
                <a:sym typeface="Arial"/>
              </a:rPr>
              <a:t>)</a:t>
            </a:r>
            <a:endParaRPr lang="en" sz="900" b="1" kern="0" dirty="0">
              <a:solidFill>
                <a:srgbClr val="4D4F53"/>
              </a:solidFill>
              <a:ea typeface="Arial"/>
              <a:cs typeface="Arial"/>
              <a:sym typeface="Arial"/>
            </a:endParaRPr>
          </a:p>
        </p:txBody>
      </p:sp>
      <p:sp>
        <p:nvSpPr>
          <p:cNvPr id="17" name="Shape 493"/>
          <p:cNvSpPr txBox="1">
            <a:spLocks/>
          </p:cNvSpPr>
          <p:nvPr/>
        </p:nvSpPr>
        <p:spPr>
          <a:xfrm>
            <a:off x="143314" y="3696974"/>
            <a:ext cx="1332900" cy="767700"/>
          </a:xfrm>
          <a:prstGeom prst="rect">
            <a:avLst/>
          </a:prstGeom>
          <a:noFill/>
          <a:ln>
            <a:noFill/>
          </a:ln>
        </p:spPr>
        <p:txBody>
          <a:bodyPr lIns="68550" tIns="68550" rIns="68550" bIns="68550" anchor="t" anchorCtr="0">
            <a:noAutofit/>
          </a:bodyPr>
          <a:lstStyle/>
          <a:p>
            <a:pPr>
              <a:buClr>
                <a:srgbClr val="000000"/>
              </a:buClr>
              <a:buSzPct val="25000"/>
              <a:buFont typeface="Arial"/>
              <a:buNone/>
            </a:pPr>
            <a:r>
              <a:rPr lang="en" sz="900" b="1" kern="0" dirty="0">
                <a:solidFill>
                  <a:srgbClr val="4D4F53"/>
                </a:solidFill>
                <a:ea typeface="Arial"/>
                <a:cs typeface="Arial"/>
                <a:sym typeface="Arial"/>
              </a:rPr>
              <a:t>Reliable, Persistent, </a:t>
            </a:r>
            <a:r>
              <a:rPr lang="en-US" sz="900" b="1" kern="0" dirty="0">
                <a:solidFill>
                  <a:srgbClr val="4D4F53"/>
                </a:solidFill>
                <a:ea typeface="Arial"/>
                <a:cs typeface="Arial"/>
                <a:sym typeface="Arial"/>
              </a:rPr>
              <a:t/>
            </a:r>
            <a:br>
              <a:rPr lang="en-US" sz="900" b="1" kern="0" dirty="0">
                <a:solidFill>
                  <a:srgbClr val="4D4F53"/>
                </a:solidFill>
                <a:ea typeface="Arial"/>
                <a:cs typeface="Arial"/>
                <a:sym typeface="Arial"/>
              </a:rPr>
            </a:br>
            <a:r>
              <a:rPr lang="en" sz="900" b="1" kern="0" dirty="0">
                <a:solidFill>
                  <a:srgbClr val="4D4F53"/>
                </a:solidFill>
                <a:ea typeface="Arial"/>
                <a:cs typeface="Arial"/>
                <a:sym typeface="Arial"/>
              </a:rPr>
              <a:t>High-throughput Storage</a:t>
            </a:r>
          </a:p>
        </p:txBody>
      </p:sp>
    </p:spTree>
    <p:extLst>
      <p:ext uri="{BB962C8B-B14F-4D97-AF65-F5344CB8AC3E}">
        <p14:creationId xmlns:p14="http://schemas.microsoft.com/office/powerpoint/2010/main" val="137852696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a:spLocks/>
          </p:cNvSpPr>
          <p:nvPr/>
        </p:nvSpPr>
        <p:spPr bwMode="auto">
          <a:xfrm>
            <a:off x="0" y="898626"/>
            <a:ext cx="9144000" cy="3753618"/>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50" name="TextBox 49"/>
          <p:cNvSpPr txBox="1">
            <a:spLocks/>
          </p:cNvSpPr>
          <p:nvPr/>
        </p:nvSpPr>
        <p:spPr>
          <a:xfrm>
            <a:off x="2440215" y="2921000"/>
            <a:ext cx="6703786" cy="1754326"/>
          </a:xfrm>
          <a:prstGeom prst="rect">
            <a:avLst/>
          </a:prstGeom>
          <a:noFill/>
        </p:spPr>
        <p:txBody>
          <a:bodyPr wrap="square" rtlCol="0">
            <a:spAutoFit/>
          </a:bodyPr>
          <a:lstStyle/>
          <a:p>
            <a:pPr algn="r"/>
            <a:r>
              <a:rPr lang="en-US" sz="3600" dirty="0">
                <a:solidFill>
                  <a:srgbClr val="FFFFFF">
                    <a:alpha val="24000"/>
                  </a:srgbClr>
                </a:solidFill>
                <a:latin typeface="Arial"/>
                <a:cs typeface="Arial"/>
              </a:rPr>
              <a:t>1010101001001</a:t>
            </a:r>
            <a:br>
              <a:rPr lang="en-US" sz="3600" dirty="0">
                <a:solidFill>
                  <a:srgbClr val="FFFFFF">
                    <a:alpha val="24000"/>
                  </a:srgbClr>
                </a:solidFill>
                <a:latin typeface="Arial"/>
                <a:cs typeface="Arial"/>
              </a:rPr>
            </a:br>
            <a:r>
              <a:rPr lang="en-US" sz="3600" dirty="0">
                <a:solidFill>
                  <a:srgbClr val="FFFFFF">
                    <a:alpha val="24000"/>
                  </a:srgbClr>
                </a:solidFill>
                <a:latin typeface="Arial"/>
                <a:cs typeface="Arial"/>
              </a:rPr>
              <a:t>10001000100101101001010100101001010101010101100</a:t>
            </a:r>
          </a:p>
        </p:txBody>
      </p:sp>
      <p:sp>
        <p:nvSpPr>
          <p:cNvPr id="2" name="Title 1"/>
          <p:cNvSpPr>
            <a:spLocks noGrp="1"/>
          </p:cNvSpPr>
          <p:nvPr>
            <p:ph type="title"/>
          </p:nvPr>
        </p:nvSpPr>
        <p:spPr/>
        <p:txBody>
          <a:bodyPr>
            <a:normAutofit/>
          </a:bodyPr>
          <a:lstStyle/>
          <a:p>
            <a:r>
              <a:rPr lang="en-US" dirty="0">
                <a:uFillTx/>
              </a:rPr>
              <a:t>Use Case #2 - Shared Storage for App &amp; Analytics</a:t>
            </a:r>
          </a:p>
        </p:txBody>
      </p:sp>
      <p:sp>
        <p:nvSpPr>
          <p:cNvPr id="16" name="Shape 540"/>
          <p:cNvSpPr>
            <a:spLocks/>
          </p:cNvSpPr>
          <p:nvPr/>
        </p:nvSpPr>
        <p:spPr>
          <a:xfrm>
            <a:off x="1471752" y="1459645"/>
            <a:ext cx="2921099" cy="3116408"/>
          </a:xfrm>
          <a:prstGeom prst="rect">
            <a:avLst/>
          </a:prstGeom>
          <a:solidFill>
            <a:schemeClr val="lt1"/>
          </a:solidFill>
          <a:ln>
            <a:noFill/>
          </a:ln>
          <a:effectLst>
            <a:outerShdw blurRad="234950" dist="50800" dir="5940000" algn="tl" rotWithShape="0">
              <a:srgbClr val="000000">
                <a:alpha val="20000"/>
              </a:srgbClr>
            </a:outerShdw>
          </a:effectLst>
        </p:spPr>
        <p:txBody>
          <a:bodyPr lIns="121850" tIns="60925" rIns="121850" bIns="60925" anchor="ctr" anchorCtr="0">
            <a:noAutofit/>
          </a:bodyPr>
          <a:lstStyle/>
          <a:p>
            <a:pPr algn="ctr">
              <a:buClr>
                <a:srgbClr val="000000"/>
              </a:buClr>
              <a:buFont typeface="Arial"/>
              <a:buNone/>
            </a:pPr>
            <a:endParaRPr sz="1100" kern="0">
              <a:solidFill>
                <a:srgbClr val="FFFFFF"/>
              </a:solidFill>
              <a:ea typeface="Arial"/>
              <a:cs typeface="Arial"/>
              <a:sym typeface="Arial"/>
            </a:endParaRPr>
          </a:p>
        </p:txBody>
      </p:sp>
      <p:sp>
        <p:nvSpPr>
          <p:cNvPr id="17" name="Shape 541"/>
          <p:cNvSpPr>
            <a:spLocks/>
          </p:cNvSpPr>
          <p:nvPr/>
        </p:nvSpPr>
        <p:spPr>
          <a:xfrm>
            <a:off x="1616371" y="3424994"/>
            <a:ext cx="2642700" cy="1050300"/>
          </a:xfrm>
          <a:prstGeom prst="rect">
            <a:avLst/>
          </a:prstGeom>
          <a:solidFill>
            <a:schemeClr val="accent1"/>
          </a:solidFill>
          <a:ln>
            <a:noFill/>
          </a:ln>
        </p:spPr>
        <p:txBody>
          <a:bodyPr lIns="91400" tIns="91400" rIns="91400" bIns="91400" anchor="b" anchorCtr="0">
            <a:noAutofit/>
          </a:bodyPr>
          <a:lstStyle/>
          <a:p>
            <a:pPr algn="ctr">
              <a:buClr>
                <a:srgbClr val="FFFFFF"/>
              </a:buClr>
              <a:buSzPct val="25000"/>
              <a:buFont typeface="Arial"/>
              <a:buNone/>
            </a:pPr>
            <a:r>
              <a:rPr lang="en-US" sz="1800" kern="0">
                <a:solidFill>
                  <a:srgbClr val="FFFFFF"/>
                </a:solidFill>
                <a:ea typeface="Arial"/>
                <a:cs typeface="Arial"/>
                <a:sym typeface="Arial"/>
              </a:rPr>
              <a:t>MapR Cluster</a:t>
            </a:r>
          </a:p>
        </p:txBody>
      </p:sp>
      <p:sp>
        <p:nvSpPr>
          <p:cNvPr id="18" name="Shape 542"/>
          <p:cNvSpPr>
            <a:spLocks/>
          </p:cNvSpPr>
          <p:nvPr/>
        </p:nvSpPr>
        <p:spPr>
          <a:xfrm>
            <a:off x="1616371" y="1555971"/>
            <a:ext cx="2642700" cy="984600"/>
          </a:xfrm>
          <a:prstGeom prst="roundRect">
            <a:avLst>
              <a:gd name="adj" fmla="val 8086"/>
            </a:avLst>
          </a:prstGeom>
          <a:solidFill>
            <a:srgbClr val="D8D8D8"/>
          </a:solidFill>
          <a:ln>
            <a:noFill/>
          </a:ln>
          <a:effectLst>
            <a:outerShdw blurRad="50799" dist="38100" dir="2700000" algn="tl" rotWithShape="0">
              <a:schemeClr val="dk1">
                <a:alpha val="6669"/>
              </a:schemeClr>
            </a:outerShdw>
          </a:effectLst>
        </p:spPr>
        <p:txBody>
          <a:bodyPr lIns="91400" tIns="45675" rIns="91400" bIns="45675" anchor="ctr" anchorCtr="0">
            <a:noAutofit/>
          </a:bodyPr>
          <a:lstStyle/>
          <a:p>
            <a:pPr algn="ctr">
              <a:buClr>
                <a:srgbClr val="000000"/>
              </a:buClr>
              <a:buFont typeface="Arial"/>
              <a:buNone/>
            </a:pPr>
            <a:endParaRPr sz="2400" kern="0">
              <a:solidFill>
                <a:srgbClr val="FFFFFF"/>
              </a:solidFill>
              <a:ea typeface="Arial"/>
              <a:cs typeface="Arial"/>
              <a:sym typeface="Arial"/>
            </a:endParaRPr>
          </a:p>
        </p:txBody>
      </p:sp>
      <p:sp>
        <p:nvSpPr>
          <p:cNvPr id="19" name="Shape 543"/>
          <p:cNvSpPr>
            <a:spLocks/>
          </p:cNvSpPr>
          <p:nvPr/>
        </p:nvSpPr>
        <p:spPr>
          <a:xfrm>
            <a:off x="1875994" y="1736787"/>
            <a:ext cx="1001099" cy="591000"/>
          </a:xfrm>
          <a:prstGeom prst="roundRect">
            <a:avLst>
              <a:gd name="adj" fmla="val 0"/>
            </a:avLst>
          </a:prstGeom>
          <a:solidFill>
            <a:schemeClr val="lt1"/>
          </a:solidFill>
          <a:ln w="38100" cap="flat" cmpd="sng">
            <a:solidFill>
              <a:srgbClr val="2C526A"/>
            </a:solidFill>
            <a:prstDash val="solid"/>
            <a:round/>
            <a:headEnd type="none" w="med" len="med"/>
            <a:tailEnd type="none" w="med" len="med"/>
          </a:ln>
        </p:spPr>
        <p:txBody>
          <a:bodyPr lIns="68575" tIns="68575" rIns="68575" bIns="68575" anchor="ctr" anchorCtr="0">
            <a:noAutofit/>
          </a:bodyPr>
          <a:lstStyle/>
          <a:p>
            <a:pPr algn="ctr">
              <a:buClr>
                <a:srgbClr val="000000"/>
              </a:buClr>
              <a:buFont typeface="Arial"/>
              <a:buNone/>
            </a:pPr>
            <a:endParaRPr sz="1000" b="1" kern="0">
              <a:solidFill>
                <a:srgbClr val="4D4F53"/>
              </a:solidFill>
              <a:ea typeface="Arial"/>
              <a:cs typeface="Arial"/>
              <a:sym typeface="Arial"/>
            </a:endParaRPr>
          </a:p>
        </p:txBody>
      </p:sp>
      <p:sp>
        <p:nvSpPr>
          <p:cNvPr id="20" name="Shape 544"/>
          <p:cNvSpPr>
            <a:spLocks/>
          </p:cNvSpPr>
          <p:nvPr/>
        </p:nvSpPr>
        <p:spPr>
          <a:xfrm>
            <a:off x="3056222" y="1736787"/>
            <a:ext cx="984300" cy="591000"/>
          </a:xfrm>
          <a:prstGeom prst="roundRect">
            <a:avLst>
              <a:gd name="adj" fmla="val 0"/>
            </a:avLst>
          </a:prstGeom>
          <a:solidFill>
            <a:schemeClr val="lt1"/>
          </a:solidFill>
          <a:ln w="38100" cap="flat" cmpd="sng">
            <a:solidFill>
              <a:srgbClr val="2C526A"/>
            </a:solidFill>
            <a:prstDash val="solid"/>
            <a:round/>
            <a:headEnd type="none" w="med" len="med"/>
            <a:tailEnd type="none" w="med" len="med"/>
          </a:ln>
        </p:spPr>
        <p:txBody>
          <a:bodyPr lIns="68575" tIns="68575" rIns="68575" bIns="68575" anchor="ctr" anchorCtr="0">
            <a:noAutofit/>
          </a:bodyPr>
          <a:lstStyle/>
          <a:p>
            <a:pPr algn="ctr">
              <a:buClr>
                <a:srgbClr val="000000"/>
              </a:buClr>
              <a:buFont typeface="Arial"/>
              <a:buNone/>
            </a:pPr>
            <a:endParaRPr sz="1000" b="1" kern="0">
              <a:solidFill>
                <a:srgbClr val="4D4F53"/>
              </a:solidFill>
              <a:ea typeface="Arial"/>
              <a:cs typeface="Arial"/>
              <a:sym typeface="Arial"/>
            </a:endParaRPr>
          </a:p>
        </p:txBody>
      </p:sp>
      <p:sp>
        <p:nvSpPr>
          <p:cNvPr id="21" name="Shape 545"/>
          <p:cNvSpPr>
            <a:spLocks/>
          </p:cNvSpPr>
          <p:nvPr/>
        </p:nvSpPr>
        <p:spPr>
          <a:xfrm>
            <a:off x="3386471" y="2193287"/>
            <a:ext cx="367200" cy="84300"/>
          </a:xfrm>
          <a:prstGeom prst="rect">
            <a:avLst/>
          </a:prstGeom>
          <a:solidFill>
            <a:schemeClr val="accent1"/>
          </a:solidFill>
          <a:ln>
            <a:noFill/>
          </a:ln>
        </p:spPr>
        <p:txBody>
          <a:bodyPr lIns="68550" tIns="68550" rIns="68550" bIns="68550" anchor="ctr" anchorCtr="0">
            <a:noAutofit/>
          </a:bodyPr>
          <a:lstStyle/>
          <a:p>
            <a:pPr>
              <a:buClr>
                <a:srgbClr val="000000"/>
              </a:buClr>
              <a:buFont typeface="Arial"/>
              <a:buNone/>
            </a:pPr>
            <a:endParaRPr sz="1800" kern="0">
              <a:solidFill>
                <a:srgbClr val="000000"/>
              </a:solidFill>
              <a:ea typeface="Arial"/>
              <a:cs typeface="Arial"/>
              <a:sym typeface="Arial"/>
            </a:endParaRPr>
          </a:p>
        </p:txBody>
      </p:sp>
      <p:sp>
        <p:nvSpPr>
          <p:cNvPr id="22" name="Shape 546"/>
          <p:cNvSpPr>
            <a:spLocks/>
          </p:cNvSpPr>
          <p:nvPr/>
        </p:nvSpPr>
        <p:spPr>
          <a:xfrm>
            <a:off x="1828737" y="3547226"/>
            <a:ext cx="1093800" cy="479400"/>
          </a:xfrm>
          <a:prstGeom prst="rect">
            <a:avLst/>
          </a:prstGeom>
          <a:solidFill>
            <a:srgbClr val="EFEFEF"/>
          </a:solidFill>
          <a:ln>
            <a:noFill/>
          </a:ln>
        </p:spPr>
        <p:txBody>
          <a:bodyPr lIns="91400" tIns="91400" rIns="91400" bIns="91400" anchor="ctr" anchorCtr="0">
            <a:noAutofit/>
          </a:bodyPr>
          <a:lstStyle/>
          <a:p>
            <a:pPr algn="ctr">
              <a:buClr>
                <a:srgbClr val="000000"/>
              </a:buClr>
              <a:buSzPct val="25000"/>
              <a:buFont typeface="Arial"/>
              <a:buNone/>
            </a:pPr>
            <a:r>
              <a:rPr lang="en-US" sz="1000" b="1" kern="0">
                <a:solidFill>
                  <a:srgbClr val="4D4F53"/>
                </a:solidFill>
                <a:ea typeface="Arial"/>
                <a:cs typeface="Arial"/>
                <a:sym typeface="Arial"/>
              </a:rPr>
              <a:t>MariaDB Volume</a:t>
            </a:r>
          </a:p>
        </p:txBody>
      </p:sp>
      <p:sp>
        <p:nvSpPr>
          <p:cNvPr id="23" name="Shape 547"/>
          <p:cNvSpPr>
            <a:spLocks/>
          </p:cNvSpPr>
          <p:nvPr/>
        </p:nvSpPr>
        <p:spPr>
          <a:xfrm>
            <a:off x="3055238" y="3547226"/>
            <a:ext cx="1032300" cy="479400"/>
          </a:xfrm>
          <a:prstGeom prst="rect">
            <a:avLst/>
          </a:prstGeom>
          <a:solidFill>
            <a:srgbClr val="EFEFEF"/>
          </a:solidFill>
          <a:ln>
            <a:noFill/>
          </a:ln>
        </p:spPr>
        <p:txBody>
          <a:bodyPr lIns="91400" tIns="91400" rIns="91400" bIns="91400" anchor="ctr" anchorCtr="0">
            <a:noAutofit/>
          </a:bodyPr>
          <a:lstStyle/>
          <a:p>
            <a:pPr algn="ctr">
              <a:buClr>
                <a:srgbClr val="000000"/>
              </a:buClr>
              <a:buSzPct val="25000"/>
              <a:buFont typeface="Arial"/>
              <a:buNone/>
            </a:pPr>
            <a:r>
              <a:rPr lang="en-US" sz="1000" b="1" kern="0">
                <a:solidFill>
                  <a:srgbClr val="000000"/>
                </a:solidFill>
                <a:ea typeface="Arial"/>
                <a:cs typeface="Arial"/>
                <a:sym typeface="Arial"/>
              </a:rPr>
              <a:t>Logs Volume</a:t>
            </a:r>
          </a:p>
        </p:txBody>
      </p:sp>
      <p:cxnSp>
        <p:nvCxnSpPr>
          <p:cNvPr id="24" name="Shape 548"/>
          <p:cNvCxnSpPr>
            <a:stCxn id="21" idx="2"/>
            <a:endCxn id="23" idx="0"/>
          </p:cNvCxnSpPr>
          <p:nvPr/>
        </p:nvCxnSpPr>
        <p:spPr>
          <a:xfrm>
            <a:off x="3570071" y="2277587"/>
            <a:ext cx="1200" cy="1269600"/>
          </a:xfrm>
          <a:prstGeom prst="straightConnector1">
            <a:avLst/>
          </a:prstGeom>
          <a:noFill/>
          <a:ln w="57150" cap="flat" cmpd="sng">
            <a:solidFill>
              <a:srgbClr val="960C23"/>
            </a:solidFill>
            <a:prstDash val="solid"/>
            <a:round/>
            <a:headEnd type="none" w="med" len="med"/>
            <a:tailEnd type="none" w="med" len="med"/>
          </a:ln>
        </p:spPr>
      </p:cxnSp>
      <p:pic>
        <p:nvPicPr>
          <p:cNvPr id="25" name="Shape 549"/>
          <p:cNvPicPr preferRelativeResize="0"/>
          <p:nvPr/>
        </p:nvPicPr>
        <p:blipFill rotWithShape="1">
          <a:blip r:embed="rId3"/>
          <a:srcRect/>
          <a:stretch/>
        </p:blipFill>
        <p:spPr>
          <a:xfrm>
            <a:off x="3201044" y="1921104"/>
            <a:ext cx="710400" cy="162000"/>
          </a:xfrm>
          <a:prstGeom prst="rect">
            <a:avLst/>
          </a:prstGeom>
          <a:noFill/>
          <a:ln>
            <a:noFill/>
          </a:ln>
        </p:spPr>
      </p:pic>
      <p:sp>
        <p:nvSpPr>
          <p:cNvPr id="26" name="Shape 550"/>
          <p:cNvSpPr txBox="1">
            <a:spLocks/>
          </p:cNvSpPr>
          <p:nvPr/>
        </p:nvSpPr>
        <p:spPr>
          <a:xfrm>
            <a:off x="5724021" y="1646429"/>
            <a:ext cx="3227474" cy="2771400"/>
          </a:xfrm>
          <a:prstGeom prst="rect">
            <a:avLst/>
          </a:prstGeom>
          <a:noFill/>
          <a:ln>
            <a:noFill/>
          </a:ln>
        </p:spPr>
        <p:txBody>
          <a:bodyPr lIns="68550" tIns="68550" rIns="68550" bIns="68550" anchor="t" anchorCtr="0">
            <a:noAutofit/>
          </a:bodyPr>
          <a:lstStyle/>
          <a:p>
            <a:pPr marL="342892" indent="-215894">
              <a:buClr>
                <a:srgbClr val="4D4F53"/>
              </a:buClr>
              <a:buSzPct val="25000"/>
            </a:pPr>
            <a:r>
              <a:rPr lang="en-US" sz="1600" kern="0" dirty="0">
                <a:solidFill>
                  <a:srgbClr val="4D4F53"/>
                </a:solidFill>
                <a:ea typeface="Arial"/>
                <a:cs typeface="Arial"/>
                <a:sym typeface="Arial"/>
              </a:rPr>
              <a:t>Advantages</a:t>
            </a:r>
          </a:p>
          <a:p>
            <a:pPr marL="341303" indent="-176207">
              <a:spcBef>
                <a:spcPts val="600"/>
              </a:spcBef>
              <a:buClr>
                <a:srgbClr val="4D4F53"/>
              </a:buClr>
              <a:buSzPct val="80000"/>
              <a:buFont typeface="Arial"/>
              <a:buChar char="•"/>
            </a:pPr>
            <a:r>
              <a:rPr lang="en-US" sz="1200" kern="0" dirty="0">
                <a:solidFill>
                  <a:srgbClr val="4D4F53"/>
                </a:solidFill>
                <a:cs typeface="Arial"/>
                <a:sym typeface="Arial"/>
              </a:rPr>
              <a:t>Shared data repository for multiple apps, operations &amp; analytics</a:t>
            </a:r>
          </a:p>
          <a:p>
            <a:pPr marL="341303" indent="-176207">
              <a:spcBef>
                <a:spcPts val="600"/>
              </a:spcBef>
              <a:buClr>
                <a:srgbClr val="4D4F53"/>
              </a:buClr>
              <a:buSzPct val="80000"/>
              <a:buFont typeface="Arial"/>
              <a:buChar char="•"/>
            </a:pPr>
            <a:r>
              <a:rPr lang="en-US" sz="1200" kern="0" dirty="0">
                <a:solidFill>
                  <a:srgbClr val="4D4F53"/>
                </a:solidFill>
                <a:cs typeface="Arial"/>
                <a:sym typeface="Arial"/>
              </a:rPr>
              <a:t>Decoupled scaling of compute &amp; storage </a:t>
            </a:r>
          </a:p>
          <a:p>
            <a:pPr marL="342892" indent="-215894">
              <a:spcBef>
                <a:spcPts val="1200"/>
              </a:spcBef>
              <a:buClr>
                <a:srgbClr val="4D4F53"/>
              </a:buClr>
              <a:buSzPct val="25000"/>
            </a:pPr>
            <a:r>
              <a:rPr lang="en-US" sz="1600" kern="0" dirty="0">
                <a:solidFill>
                  <a:srgbClr val="4D4F53"/>
                </a:solidFill>
                <a:cs typeface="Arial"/>
                <a:sym typeface="Arial"/>
              </a:rPr>
              <a:t>Example Apps</a:t>
            </a:r>
          </a:p>
          <a:p>
            <a:pPr marL="341303" indent="-176207">
              <a:spcBef>
                <a:spcPts val="600"/>
              </a:spcBef>
              <a:buClr>
                <a:srgbClr val="4D4F53"/>
              </a:buClr>
              <a:buSzPct val="80000"/>
              <a:buFont typeface="Arial"/>
              <a:buChar char="•"/>
            </a:pPr>
            <a:r>
              <a:rPr lang="en-US" sz="1200" kern="0" dirty="0">
                <a:solidFill>
                  <a:srgbClr val="4D4F53"/>
                </a:solidFill>
                <a:cs typeface="Arial"/>
                <a:sym typeface="Arial"/>
              </a:rPr>
              <a:t>Rapid-ingest Logging (Impressions, Clicks)</a:t>
            </a:r>
          </a:p>
          <a:p>
            <a:pPr marL="341303" indent="-176207">
              <a:spcBef>
                <a:spcPts val="600"/>
              </a:spcBef>
              <a:buClr>
                <a:srgbClr val="4D4F53"/>
              </a:buClr>
              <a:buSzPct val="80000"/>
              <a:buFont typeface="Arial"/>
              <a:buChar char="•"/>
            </a:pPr>
            <a:r>
              <a:rPr lang="en-US" sz="1200" kern="0" dirty="0">
                <a:solidFill>
                  <a:srgbClr val="4D4F53"/>
                </a:solidFill>
                <a:cs typeface="Arial"/>
                <a:sym typeface="Arial"/>
              </a:rPr>
              <a:t>Image Store (Thumbnails, High Res)</a:t>
            </a:r>
          </a:p>
          <a:p>
            <a:pPr>
              <a:spcBef>
                <a:spcPts val="600"/>
              </a:spcBef>
            </a:pPr>
            <a:endParaRPr sz="1200" kern="0" dirty="0">
              <a:solidFill>
                <a:srgbClr val="4D4F53"/>
              </a:solidFill>
              <a:ea typeface="Arial"/>
              <a:cs typeface="Arial"/>
              <a:sym typeface="Arial"/>
            </a:endParaRPr>
          </a:p>
        </p:txBody>
      </p:sp>
      <p:sp>
        <p:nvSpPr>
          <p:cNvPr id="27" name="Shape 551"/>
          <p:cNvSpPr txBox="1">
            <a:spLocks/>
          </p:cNvSpPr>
          <p:nvPr/>
        </p:nvSpPr>
        <p:spPr>
          <a:xfrm>
            <a:off x="0" y="817703"/>
            <a:ext cx="8612700" cy="620100"/>
          </a:xfrm>
          <a:prstGeom prst="rect">
            <a:avLst/>
          </a:prstGeom>
          <a:noFill/>
          <a:ln>
            <a:noFill/>
          </a:ln>
        </p:spPr>
        <p:txBody>
          <a:bodyPr vert="horz" lIns="68575" tIns="68575" rIns="68575" bIns="68575" rtlCol="0" anchor="t" anchorCtr="0">
            <a:noAutofit/>
          </a:bodyPr>
          <a:lstStyle>
            <a:lvl1pPr marL="457120" indent="-457120" algn="l" defTabSz="609493" rtl="0" eaLnBrk="1" latinLnBrk="0" hangingPunct="1">
              <a:spcBef>
                <a:spcPct val="20000"/>
              </a:spcBef>
              <a:buFont typeface="Arial"/>
              <a:buChar char="•"/>
              <a:defRPr sz="2800" kern="1200">
                <a:solidFill>
                  <a:schemeClr val="tx2"/>
                </a:solidFill>
                <a:uFillTx/>
                <a:latin typeface="Arial"/>
                <a:ea typeface="+mn-ea"/>
                <a:cs typeface="Arial"/>
              </a:defRPr>
            </a:lvl1pPr>
            <a:lvl2pPr marL="990427" indent="-380933" algn="l" defTabSz="609493" rtl="0" eaLnBrk="1" latinLnBrk="0" hangingPunct="1">
              <a:spcBef>
                <a:spcPct val="20000"/>
              </a:spcBef>
              <a:buFont typeface="Arial"/>
              <a:buChar char="–"/>
              <a:defRPr sz="2400" kern="1200">
                <a:solidFill>
                  <a:schemeClr val="tx2"/>
                </a:solidFill>
                <a:uFillTx/>
                <a:latin typeface="Arial"/>
                <a:ea typeface="+mn-ea"/>
                <a:cs typeface="Arial"/>
              </a:defRPr>
            </a:lvl2pPr>
            <a:lvl3pPr marL="1523733" indent="-304747" algn="l" defTabSz="609493" rtl="0" eaLnBrk="1" latinLnBrk="0" hangingPunct="1">
              <a:spcBef>
                <a:spcPct val="20000"/>
              </a:spcBef>
              <a:buFont typeface="Arial"/>
              <a:buChar char="•"/>
              <a:defRPr sz="2000" kern="1200">
                <a:solidFill>
                  <a:schemeClr val="tx2"/>
                </a:solidFill>
                <a:uFillTx/>
                <a:latin typeface="Arial"/>
                <a:ea typeface="+mn-ea"/>
                <a:cs typeface="Arial"/>
              </a:defRPr>
            </a:lvl3pPr>
            <a:lvl4pPr marL="2133227" indent="-304747" algn="l" defTabSz="609493" rtl="0" eaLnBrk="1" latinLnBrk="0" hangingPunct="1">
              <a:spcBef>
                <a:spcPct val="20000"/>
              </a:spcBef>
              <a:buFont typeface="Arial"/>
              <a:buChar char="–"/>
              <a:defRPr sz="1800" kern="1200">
                <a:solidFill>
                  <a:schemeClr val="tx2"/>
                </a:solidFill>
                <a:uFillTx/>
                <a:latin typeface="Arial"/>
                <a:ea typeface="+mn-ea"/>
                <a:cs typeface="Arial"/>
              </a:defRPr>
            </a:lvl4pPr>
            <a:lvl5pPr marL="2742720" indent="-304747" algn="l" defTabSz="609493" rtl="0" eaLnBrk="1" latinLnBrk="0" hangingPunct="1">
              <a:spcBef>
                <a:spcPct val="20000"/>
              </a:spcBef>
              <a:buFont typeface="Arial"/>
              <a:buChar char="»"/>
              <a:defRPr sz="1600" kern="1200">
                <a:solidFill>
                  <a:schemeClr val="tx2"/>
                </a:solidFill>
                <a:uFillTx/>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9pPr>
          </a:lstStyle>
          <a:p>
            <a:pPr marL="1587" indent="-1587" algn="ctr">
              <a:spcBef>
                <a:spcPts val="0"/>
              </a:spcBef>
              <a:buSzPct val="25000"/>
              <a:buNone/>
            </a:pPr>
            <a:r>
              <a:rPr lang="en-US" sz="1600" b="1"/>
              <a:t>Solution: </a:t>
            </a:r>
            <a:r>
              <a:rPr lang="en-US" sz="1600"/>
              <a:t>MapR PACC allows applications to persist data to a secure, </a:t>
            </a:r>
          </a:p>
          <a:p>
            <a:pPr marL="1587" indent="-1587" algn="ctr">
              <a:spcBef>
                <a:spcPts val="0"/>
              </a:spcBef>
              <a:buSzPct val="25000"/>
              <a:buNone/>
            </a:pPr>
            <a:r>
              <a:rPr lang="en-US" sz="1600"/>
              <a:t>shared location where other applications (like analytics) can access it.</a:t>
            </a:r>
          </a:p>
        </p:txBody>
      </p:sp>
      <p:pic>
        <p:nvPicPr>
          <p:cNvPr id="28" name="Shape 552"/>
          <p:cNvPicPr preferRelativeResize="0"/>
          <p:nvPr/>
        </p:nvPicPr>
        <p:blipFill>
          <a:blip r:embed="rId4"/>
          <a:stretch>
            <a:fillRect/>
          </a:stretch>
        </p:blipFill>
        <p:spPr>
          <a:xfrm>
            <a:off x="4490996" y="3340875"/>
            <a:ext cx="1001100" cy="532501"/>
          </a:xfrm>
          <a:prstGeom prst="rect">
            <a:avLst/>
          </a:prstGeom>
          <a:noFill/>
          <a:ln>
            <a:noFill/>
          </a:ln>
        </p:spPr>
      </p:pic>
      <p:pic>
        <p:nvPicPr>
          <p:cNvPr id="29" name="Shape 553"/>
          <p:cNvPicPr preferRelativeResize="0"/>
          <p:nvPr/>
        </p:nvPicPr>
        <p:blipFill>
          <a:blip r:embed="rId5"/>
          <a:stretch>
            <a:fillRect/>
          </a:stretch>
        </p:blipFill>
        <p:spPr>
          <a:xfrm>
            <a:off x="4471437" y="3883352"/>
            <a:ext cx="1045213" cy="692700"/>
          </a:xfrm>
          <a:prstGeom prst="rect">
            <a:avLst/>
          </a:prstGeom>
          <a:noFill/>
          <a:ln>
            <a:noFill/>
          </a:ln>
        </p:spPr>
      </p:pic>
      <p:cxnSp>
        <p:nvCxnSpPr>
          <p:cNvPr id="30" name="Shape 554"/>
          <p:cNvCxnSpPr>
            <a:stCxn id="28" idx="1"/>
            <a:endCxn id="23" idx="3"/>
          </p:cNvCxnSpPr>
          <p:nvPr/>
        </p:nvCxnSpPr>
        <p:spPr>
          <a:xfrm flipH="1">
            <a:off x="4087496" y="3607124"/>
            <a:ext cx="403500" cy="179700"/>
          </a:xfrm>
          <a:prstGeom prst="straightConnector1">
            <a:avLst/>
          </a:prstGeom>
          <a:noFill/>
          <a:ln w="57150" cap="flat" cmpd="sng">
            <a:solidFill>
              <a:srgbClr val="960C23"/>
            </a:solidFill>
            <a:prstDash val="solid"/>
            <a:round/>
            <a:headEnd type="none" w="med" len="med"/>
            <a:tailEnd type="none" w="med" len="med"/>
          </a:ln>
        </p:spPr>
      </p:cxnSp>
      <p:cxnSp>
        <p:nvCxnSpPr>
          <p:cNvPr id="31" name="Shape 555"/>
          <p:cNvCxnSpPr>
            <a:stCxn id="29" idx="1"/>
            <a:endCxn id="23" idx="3"/>
          </p:cNvCxnSpPr>
          <p:nvPr/>
        </p:nvCxnSpPr>
        <p:spPr>
          <a:xfrm flipH="1" flipV="1">
            <a:off x="4087538" y="3786926"/>
            <a:ext cx="383898" cy="442777"/>
          </a:xfrm>
          <a:prstGeom prst="straightConnector1">
            <a:avLst/>
          </a:prstGeom>
          <a:noFill/>
          <a:ln w="57150" cap="flat" cmpd="sng">
            <a:solidFill>
              <a:srgbClr val="960C23"/>
            </a:solidFill>
            <a:prstDash val="solid"/>
            <a:round/>
            <a:headEnd type="none" w="med" len="med"/>
            <a:tailEnd type="none" w="med" len="med"/>
          </a:ln>
        </p:spPr>
      </p:cxnSp>
      <p:pic>
        <p:nvPicPr>
          <p:cNvPr id="32" name="Shape 556"/>
          <p:cNvPicPr preferRelativeResize="0"/>
          <p:nvPr/>
        </p:nvPicPr>
        <p:blipFill rotWithShape="1">
          <a:blip r:embed="rId3"/>
          <a:srcRect/>
          <a:stretch/>
        </p:blipFill>
        <p:spPr>
          <a:xfrm>
            <a:off x="2020444" y="1921104"/>
            <a:ext cx="710400" cy="162000"/>
          </a:xfrm>
          <a:prstGeom prst="rect">
            <a:avLst/>
          </a:prstGeom>
          <a:noFill/>
          <a:ln>
            <a:noFill/>
          </a:ln>
        </p:spPr>
      </p:pic>
      <p:sp>
        <p:nvSpPr>
          <p:cNvPr id="33" name="Shape 557"/>
          <p:cNvSpPr>
            <a:spLocks/>
          </p:cNvSpPr>
          <p:nvPr/>
        </p:nvSpPr>
        <p:spPr>
          <a:xfrm>
            <a:off x="2192046" y="2193287"/>
            <a:ext cx="367200" cy="84300"/>
          </a:xfrm>
          <a:prstGeom prst="rect">
            <a:avLst/>
          </a:prstGeom>
          <a:solidFill>
            <a:schemeClr val="accent1"/>
          </a:solidFill>
          <a:ln>
            <a:noFill/>
          </a:ln>
        </p:spPr>
        <p:txBody>
          <a:bodyPr lIns="68550" tIns="68550" rIns="68550" bIns="68550" anchor="ctr" anchorCtr="0">
            <a:noAutofit/>
          </a:bodyPr>
          <a:lstStyle/>
          <a:p>
            <a:pPr>
              <a:buClr>
                <a:srgbClr val="000000"/>
              </a:buClr>
              <a:buFont typeface="Arial"/>
              <a:buNone/>
            </a:pPr>
            <a:endParaRPr sz="1800" kern="0">
              <a:solidFill>
                <a:srgbClr val="000000"/>
              </a:solidFill>
              <a:ea typeface="Arial"/>
              <a:cs typeface="Arial"/>
              <a:sym typeface="Arial"/>
            </a:endParaRPr>
          </a:p>
        </p:txBody>
      </p:sp>
      <p:cxnSp>
        <p:nvCxnSpPr>
          <p:cNvPr id="34" name="Shape 558"/>
          <p:cNvCxnSpPr>
            <a:stCxn id="33" idx="2"/>
            <a:endCxn id="23" idx="0"/>
          </p:cNvCxnSpPr>
          <p:nvPr/>
        </p:nvCxnSpPr>
        <p:spPr>
          <a:xfrm>
            <a:off x="2375646" y="2277587"/>
            <a:ext cx="1195800" cy="1269600"/>
          </a:xfrm>
          <a:prstGeom prst="straightConnector1">
            <a:avLst/>
          </a:prstGeom>
          <a:noFill/>
          <a:ln w="57150" cap="flat" cmpd="sng">
            <a:solidFill>
              <a:srgbClr val="960C23"/>
            </a:solidFill>
            <a:prstDash val="solid"/>
            <a:round/>
            <a:headEnd type="none" w="med" len="med"/>
            <a:tailEnd type="none" w="med" len="med"/>
          </a:ln>
        </p:spPr>
      </p:cxnSp>
      <p:sp>
        <p:nvSpPr>
          <p:cNvPr id="35" name="Shape 488"/>
          <p:cNvSpPr txBox="1">
            <a:spLocks/>
          </p:cNvSpPr>
          <p:nvPr/>
        </p:nvSpPr>
        <p:spPr>
          <a:xfrm>
            <a:off x="132041" y="1738146"/>
            <a:ext cx="1261125" cy="767700"/>
          </a:xfrm>
          <a:prstGeom prst="rect">
            <a:avLst/>
          </a:prstGeom>
          <a:noFill/>
          <a:ln>
            <a:noFill/>
          </a:ln>
        </p:spPr>
        <p:txBody>
          <a:bodyPr lIns="68550" tIns="68550" rIns="68550" bIns="68550" anchor="t" anchorCtr="0">
            <a:noAutofit/>
          </a:bodyPr>
          <a:lstStyle/>
          <a:p>
            <a:pPr>
              <a:buClr>
                <a:srgbClr val="000000"/>
              </a:buClr>
              <a:buSzPct val="25000"/>
              <a:buFont typeface="Arial"/>
              <a:buNone/>
            </a:pPr>
            <a:r>
              <a:rPr lang="en" sz="900" b="1" kern="0" dirty="0">
                <a:solidFill>
                  <a:srgbClr val="4D4F53"/>
                </a:solidFill>
                <a:ea typeface="Arial"/>
                <a:cs typeface="Arial"/>
                <a:sym typeface="Arial"/>
              </a:rPr>
              <a:t>Container Environment (Mesos, Kubernetes, Swarm</a:t>
            </a:r>
            <a:r>
              <a:rPr lang="en-US" sz="900" b="1" kern="0" dirty="0">
                <a:solidFill>
                  <a:srgbClr val="4D4F53"/>
                </a:solidFill>
                <a:cs typeface="Arial"/>
                <a:sym typeface="Arial"/>
              </a:rPr>
              <a:t>)</a:t>
            </a:r>
            <a:endParaRPr lang="en" sz="900" b="1" kern="0" dirty="0">
              <a:solidFill>
                <a:srgbClr val="4D4F53"/>
              </a:solidFill>
              <a:ea typeface="Arial"/>
              <a:cs typeface="Arial"/>
              <a:sym typeface="Arial"/>
            </a:endParaRPr>
          </a:p>
        </p:txBody>
      </p:sp>
      <p:sp>
        <p:nvSpPr>
          <p:cNvPr id="36" name="Shape 493"/>
          <p:cNvSpPr txBox="1">
            <a:spLocks/>
          </p:cNvSpPr>
          <p:nvPr/>
        </p:nvSpPr>
        <p:spPr>
          <a:xfrm>
            <a:off x="143314" y="3696974"/>
            <a:ext cx="1332900" cy="767700"/>
          </a:xfrm>
          <a:prstGeom prst="rect">
            <a:avLst/>
          </a:prstGeom>
          <a:noFill/>
          <a:ln>
            <a:noFill/>
          </a:ln>
        </p:spPr>
        <p:txBody>
          <a:bodyPr lIns="68550" tIns="68550" rIns="68550" bIns="68550" anchor="t" anchorCtr="0">
            <a:noAutofit/>
          </a:bodyPr>
          <a:lstStyle/>
          <a:p>
            <a:pPr>
              <a:buClr>
                <a:srgbClr val="000000"/>
              </a:buClr>
              <a:buSzPct val="25000"/>
              <a:buFont typeface="Arial"/>
              <a:buNone/>
            </a:pPr>
            <a:r>
              <a:rPr lang="en" sz="900" b="1" kern="0" dirty="0">
                <a:solidFill>
                  <a:srgbClr val="4D4F53"/>
                </a:solidFill>
                <a:ea typeface="Arial"/>
                <a:cs typeface="Arial"/>
                <a:sym typeface="Arial"/>
              </a:rPr>
              <a:t>Reliable, Persistent, </a:t>
            </a:r>
            <a:r>
              <a:rPr lang="en-US" sz="900" b="1" kern="0" dirty="0">
                <a:solidFill>
                  <a:srgbClr val="4D4F53"/>
                </a:solidFill>
                <a:ea typeface="Arial"/>
                <a:cs typeface="Arial"/>
                <a:sym typeface="Arial"/>
              </a:rPr>
              <a:t/>
            </a:r>
            <a:br>
              <a:rPr lang="en-US" sz="900" b="1" kern="0" dirty="0">
                <a:solidFill>
                  <a:srgbClr val="4D4F53"/>
                </a:solidFill>
                <a:ea typeface="Arial"/>
                <a:cs typeface="Arial"/>
                <a:sym typeface="Arial"/>
              </a:rPr>
            </a:br>
            <a:r>
              <a:rPr lang="en" sz="900" b="1" kern="0" dirty="0">
                <a:solidFill>
                  <a:srgbClr val="4D4F53"/>
                </a:solidFill>
                <a:ea typeface="Arial"/>
                <a:cs typeface="Arial"/>
                <a:sym typeface="Arial"/>
              </a:rPr>
              <a:t>High-throughput Storage</a:t>
            </a:r>
          </a:p>
        </p:txBody>
      </p:sp>
    </p:spTree>
    <p:extLst>
      <p:ext uri="{BB962C8B-B14F-4D97-AF65-F5344CB8AC3E}">
        <p14:creationId xmlns:p14="http://schemas.microsoft.com/office/powerpoint/2010/main" val="102477614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a:spLocks/>
          </p:cNvSpPr>
          <p:nvPr/>
        </p:nvSpPr>
        <p:spPr bwMode="auto">
          <a:xfrm>
            <a:off x="0" y="898626"/>
            <a:ext cx="9144000" cy="3753618"/>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50" name="TextBox 49"/>
          <p:cNvSpPr txBox="1">
            <a:spLocks/>
          </p:cNvSpPr>
          <p:nvPr/>
        </p:nvSpPr>
        <p:spPr>
          <a:xfrm>
            <a:off x="2440215" y="2785205"/>
            <a:ext cx="6703786" cy="1754326"/>
          </a:xfrm>
          <a:prstGeom prst="rect">
            <a:avLst/>
          </a:prstGeom>
          <a:noFill/>
        </p:spPr>
        <p:txBody>
          <a:bodyPr wrap="square" rtlCol="0">
            <a:spAutoFit/>
          </a:bodyPr>
          <a:lstStyle/>
          <a:p>
            <a:pPr algn="r"/>
            <a:r>
              <a:rPr lang="en-US" sz="3600" dirty="0">
                <a:solidFill>
                  <a:srgbClr val="FFFFFF">
                    <a:alpha val="24000"/>
                  </a:srgbClr>
                </a:solidFill>
                <a:latin typeface="Arial"/>
                <a:cs typeface="Arial"/>
              </a:rPr>
              <a:t>1010101001001</a:t>
            </a:r>
            <a:br>
              <a:rPr lang="en-US" sz="3600" dirty="0">
                <a:solidFill>
                  <a:srgbClr val="FFFFFF">
                    <a:alpha val="24000"/>
                  </a:srgbClr>
                </a:solidFill>
                <a:latin typeface="Arial"/>
                <a:cs typeface="Arial"/>
              </a:rPr>
            </a:br>
            <a:r>
              <a:rPr lang="en-US" sz="3600" dirty="0">
                <a:solidFill>
                  <a:srgbClr val="FFFFFF">
                    <a:alpha val="24000"/>
                  </a:srgbClr>
                </a:solidFill>
                <a:latin typeface="Arial"/>
                <a:cs typeface="Arial"/>
              </a:rPr>
              <a:t>10001000100101101001010100101001010101010101100</a:t>
            </a:r>
          </a:p>
        </p:txBody>
      </p:sp>
      <p:sp>
        <p:nvSpPr>
          <p:cNvPr id="2" name="Title 1"/>
          <p:cNvSpPr>
            <a:spLocks noGrp="1"/>
          </p:cNvSpPr>
          <p:nvPr>
            <p:ph type="title"/>
          </p:nvPr>
        </p:nvSpPr>
        <p:spPr/>
        <p:txBody>
          <a:bodyPr>
            <a:normAutofit/>
          </a:bodyPr>
          <a:lstStyle/>
          <a:p>
            <a:r>
              <a:rPr lang="en-US" dirty="0">
                <a:uFillTx/>
              </a:rPr>
              <a:t>Use Case #3 - </a:t>
            </a:r>
            <a:r>
              <a:rPr lang="en-US" dirty="0" err="1">
                <a:uFillTx/>
              </a:rPr>
              <a:t>Microservices</a:t>
            </a:r>
            <a:endParaRPr lang="en-US" dirty="0">
              <a:uFillTx/>
            </a:endParaRPr>
          </a:p>
        </p:txBody>
      </p:sp>
      <p:sp>
        <p:nvSpPr>
          <p:cNvPr id="35" name="Shape 567"/>
          <p:cNvSpPr txBox="1">
            <a:spLocks/>
          </p:cNvSpPr>
          <p:nvPr/>
        </p:nvSpPr>
        <p:spPr>
          <a:xfrm>
            <a:off x="5017759" y="1816914"/>
            <a:ext cx="4121999" cy="2181217"/>
          </a:xfrm>
          <a:prstGeom prst="rect">
            <a:avLst/>
          </a:prstGeom>
          <a:noFill/>
          <a:ln>
            <a:noFill/>
          </a:ln>
        </p:spPr>
        <p:txBody>
          <a:bodyPr lIns="68550" tIns="68550" rIns="68550" bIns="68550" anchor="t" anchorCtr="0">
            <a:noAutofit/>
          </a:bodyPr>
          <a:lstStyle/>
          <a:p>
            <a:pPr marL="342892" indent="-215894">
              <a:buClr>
                <a:srgbClr val="4D4F53"/>
              </a:buClr>
              <a:buSzPct val="25000"/>
            </a:pPr>
            <a:r>
              <a:rPr lang="en-US" sz="1600" kern="0" dirty="0">
                <a:solidFill>
                  <a:srgbClr val="4D4F53"/>
                </a:solidFill>
                <a:ea typeface="Arial"/>
                <a:cs typeface="Arial"/>
                <a:sym typeface="Arial"/>
              </a:rPr>
              <a:t>Advantages</a:t>
            </a:r>
          </a:p>
          <a:p>
            <a:pPr marL="341303" indent="-176207">
              <a:buClr>
                <a:srgbClr val="4D4F53"/>
              </a:buClr>
              <a:buSzPct val="80000"/>
              <a:buFont typeface="Arial"/>
              <a:buChar char="•"/>
            </a:pPr>
            <a:r>
              <a:rPr lang="en-US" sz="1200" kern="0" dirty="0">
                <a:solidFill>
                  <a:srgbClr val="4D4F53"/>
                </a:solidFill>
                <a:cs typeface="Arial"/>
                <a:sym typeface="Arial"/>
              </a:rPr>
              <a:t>Efficiency: data services are offered by the platform, not deployed ad-hoc by developers</a:t>
            </a:r>
          </a:p>
          <a:p>
            <a:pPr marL="341303" indent="-191447">
              <a:buClr>
                <a:srgbClr val="4D4F53"/>
              </a:buClr>
              <a:buSzPct val="100000"/>
              <a:buFont typeface="Arial"/>
              <a:buChar char="•"/>
            </a:pPr>
            <a:r>
              <a:rPr lang="en-US" sz="1200" kern="0" dirty="0">
                <a:solidFill>
                  <a:srgbClr val="4D4F53"/>
                </a:solidFill>
                <a:cs typeface="Arial"/>
                <a:sym typeface="Arial"/>
              </a:rPr>
              <a:t>Scale, reliability inherited by all apps</a:t>
            </a:r>
          </a:p>
          <a:p>
            <a:pPr marL="457189" indent="-228594">
              <a:buClr>
                <a:srgbClr val="4D4F53"/>
              </a:buClr>
            </a:pPr>
            <a:endParaRPr sz="1600" kern="0" dirty="0">
              <a:solidFill>
                <a:srgbClr val="4D4F53"/>
              </a:solidFill>
              <a:ea typeface="Arial"/>
              <a:cs typeface="Arial"/>
              <a:sym typeface="Arial"/>
            </a:endParaRPr>
          </a:p>
          <a:p>
            <a:pPr marL="342892" indent="-215894">
              <a:buClr>
                <a:srgbClr val="4D4F53"/>
              </a:buClr>
              <a:buSzPct val="25000"/>
            </a:pPr>
            <a:r>
              <a:rPr lang="en-US" sz="1600" kern="0" dirty="0">
                <a:solidFill>
                  <a:srgbClr val="4D4F53"/>
                </a:solidFill>
                <a:ea typeface="Arial"/>
                <a:cs typeface="Arial"/>
                <a:sym typeface="Arial"/>
              </a:rPr>
              <a:t>Use Cases</a:t>
            </a:r>
          </a:p>
          <a:p>
            <a:pPr marL="341305" indent="-176209">
              <a:buClr>
                <a:srgbClr val="4D4F53"/>
              </a:buClr>
              <a:buSzPct val="80000"/>
              <a:buFont typeface="Arial"/>
              <a:buChar char="•"/>
            </a:pPr>
            <a:r>
              <a:rPr lang="en-US" sz="1200" kern="0" dirty="0" err="1">
                <a:solidFill>
                  <a:srgbClr val="4D4F53"/>
                </a:solidFill>
                <a:ea typeface="Arial"/>
                <a:cs typeface="Arial"/>
                <a:sym typeface="Arial"/>
              </a:rPr>
              <a:t>Stateful</a:t>
            </a:r>
            <a:r>
              <a:rPr lang="en-US" sz="1200" kern="0" dirty="0">
                <a:solidFill>
                  <a:srgbClr val="4D4F53"/>
                </a:solidFill>
                <a:ea typeface="Arial"/>
                <a:cs typeface="Arial"/>
                <a:sym typeface="Arial"/>
              </a:rPr>
              <a:t> </a:t>
            </a:r>
            <a:r>
              <a:rPr lang="en-US" sz="1200" kern="0" dirty="0" err="1">
                <a:solidFill>
                  <a:srgbClr val="4D4F53"/>
                </a:solidFill>
                <a:ea typeface="Arial"/>
                <a:cs typeface="Arial"/>
                <a:sym typeface="Arial"/>
              </a:rPr>
              <a:t>microservices</a:t>
            </a:r>
            <a:endParaRPr lang="en-US" sz="1200" kern="0" dirty="0">
              <a:solidFill>
                <a:srgbClr val="4D4F53"/>
              </a:solidFill>
              <a:ea typeface="Arial"/>
              <a:cs typeface="Arial"/>
              <a:sym typeface="Arial"/>
            </a:endParaRPr>
          </a:p>
          <a:p>
            <a:pPr marL="341305" indent="-176209">
              <a:spcBef>
                <a:spcPts val="600"/>
              </a:spcBef>
              <a:buClr>
                <a:srgbClr val="4D4F53"/>
              </a:buClr>
              <a:buSzPct val="80000"/>
              <a:buFont typeface="Arial"/>
              <a:buChar char="•"/>
            </a:pPr>
            <a:r>
              <a:rPr lang="en-US" sz="1200" kern="0" dirty="0">
                <a:solidFill>
                  <a:srgbClr val="4D4F53"/>
                </a:solidFill>
                <a:ea typeface="Arial"/>
                <a:cs typeface="Arial"/>
                <a:sym typeface="Arial"/>
              </a:rPr>
              <a:t>Inter-</a:t>
            </a:r>
            <a:r>
              <a:rPr lang="en-US" sz="1200" kern="0" dirty="0" err="1">
                <a:solidFill>
                  <a:srgbClr val="4D4F53"/>
                </a:solidFill>
                <a:ea typeface="Arial"/>
                <a:cs typeface="Arial"/>
                <a:sym typeface="Arial"/>
              </a:rPr>
              <a:t>microservice</a:t>
            </a:r>
            <a:r>
              <a:rPr lang="en-US" sz="1200" kern="0" dirty="0">
                <a:solidFill>
                  <a:srgbClr val="4D4F53"/>
                </a:solidFill>
                <a:ea typeface="Arial"/>
                <a:cs typeface="Arial"/>
                <a:sym typeface="Arial"/>
              </a:rPr>
              <a:t> Communication</a:t>
            </a:r>
          </a:p>
          <a:p>
            <a:pPr marL="341305" indent="-176209">
              <a:spcBef>
                <a:spcPts val="600"/>
              </a:spcBef>
              <a:buClr>
                <a:srgbClr val="4D4F53"/>
              </a:buClr>
              <a:buSzPct val="80000"/>
              <a:buFont typeface="Arial"/>
              <a:buChar char="•"/>
            </a:pPr>
            <a:r>
              <a:rPr lang="en-US" sz="1200" kern="0" dirty="0">
                <a:solidFill>
                  <a:srgbClr val="4D4F53"/>
                </a:solidFill>
                <a:ea typeface="Arial"/>
                <a:cs typeface="Arial"/>
                <a:sym typeface="Arial"/>
              </a:rPr>
              <a:t>Per-</a:t>
            </a:r>
            <a:r>
              <a:rPr lang="en-US" sz="1200" kern="0" dirty="0" err="1">
                <a:solidFill>
                  <a:srgbClr val="4D4F53"/>
                </a:solidFill>
                <a:ea typeface="Arial"/>
                <a:cs typeface="Arial"/>
                <a:sym typeface="Arial"/>
              </a:rPr>
              <a:t>microservice</a:t>
            </a:r>
            <a:r>
              <a:rPr lang="en-US" sz="1200" kern="0" dirty="0">
                <a:solidFill>
                  <a:srgbClr val="4D4F53"/>
                </a:solidFill>
                <a:ea typeface="Arial"/>
                <a:cs typeface="Arial"/>
                <a:sym typeface="Arial"/>
              </a:rPr>
              <a:t> database</a:t>
            </a:r>
          </a:p>
        </p:txBody>
      </p:sp>
      <p:sp>
        <p:nvSpPr>
          <p:cNvPr id="36" name="Shape 568"/>
          <p:cNvSpPr>
            <a:spLocks/>
          </p:cNvSpPr>
          <p:nvPr/>
        </p:nvSpPr>
        <p:spPr>
          <a:xfrm>
            <a:off x="1725998" y="1630939"/>
            <a:ext cx="2713800" cy="2969399"/>
          </a:xfrm>
          <a:prstGeom prst="rect">
            <a:avLst/>
          </a:prstGeom>
          <a:solidFill>
            <a:schemeClr val="lt1"/>
          </a:solidFill>
          <a:ln>
            <a:noFill/>
          </a:ln>
          <a:effectLst>
            <a:outerShdw blurRad="234950" dist="50800" dir="5940000" algn="tl" rotWithShape="0">
              <a:srgbClr val="000000">
                <a:alpha val="20000"/>
              </a:srgbClr>
            </a:outerShdw>
          </a:effectLst>
        </p:spPr>
        <p:txBody>
          <a:bodyPr lIns="121850" tIns="60925" rIns="121850" bIns="60925" anchor="ctr" anchorCtr="0">
            <a:noAutofit/>
          </a:bodyPr>
          <a:lstStyle/>
          <a:p>
            <a:pPr algn="ctr">
              <a:buClr>
                <a:srgbClr val="000000"/>
              </a:buClr>
              <a:buFont typeface="Arial"/>
              <a:buNone/>
            </a:pPr>
            <a:endParaRPr sz="1100" kern="0">
              <a:solidFill>
                <a:srgbClr val="FFFFFF"/>
              </a:solidFill>
              <a:ea typeface="Arial"/>
              <a:cs typeface="Arial"/>
              <a:sym typeface="Arial"/>
            </a:endParaRPr>
          </a:p>
        </p:txBody>
      </p:sp>
      <p:sp>
        <p:nvSpPr>
          <p:cNvPr id="37" name="Shape 569"/>
          <p:cNvSpPr>
            <a:spLocks/>
          </p:cNvSpPr>
          <p:nvPr/>
        </p:nvSpPr>
        <p:spPr>
          <a:xfrm>
            <a:off x="1862269" y="3609815"/>
            <a:ext cx="2443800" cy="873600"/>
          </a:xfrm>
          <a:prstGeom prst="rect">
            <a:avLst/>
          </a:prstGeom>
          <a:solidFill>
            <a:schemeClr val="accent1"/>
          </a:solidFill>
          <a:ln>
            <a:noFill/>
          </a:ln>
        </p:spPr>
        <p:txBody>
          <a:bodyPr lIns="91400" tIns="91400" rIns="91400" bIns="91400" anchor="b" anchorCtr="0">
            <a:noAutofit/>
          </a:bodyPr>
          <a:lstStyle/>
          <a:p>
            <a:pPr algn="ctr">
              <a:buClr>
                <a:srgbClr val="FFFFFF"/>
              </a:buClr>
              <a:buSzPct val="25000"/>
              <a:buFont typeface="Arial"/>
              <a:buNone/>
            </a:pPr>
            <a:r>
              <a:rPr lang="en-US" sz="1600" kern="0">
                <a:solidFill>
                  <a:srgbClr val="FFFFFF"/>
                </a:solidFill>
                <a:ea typeface="Arial"/>
                <a:cs typeface="Arial"/>
                <a:sym typeface="Arial"/>
              </a:rPr>
              <a:t>MapR Cluster</a:t>
            </a:r>
          </a:p>
        </p:txBody>
      </p:sp>
      <p:sp>
        <p:nvSpPr>
          <p:cNvPr id="38" name="Shape 570"/>
          <p:cNvSpPr>
            <a:spLocks/>
          </p:cNvSpPr>
          <p:nvPr/>
        </p:nvSpPr>
        <p:spPr>
          <a:xfrm>
            <a:off x="1852460" y="1739579"/>
            <a:ext cx="2443800" cy="1423500"/>
          </a:xfrm>
          <a:prstGeom prst="roundRect">
            <a:avLst>
              <a:gd name="adj" fmla="val 8086"/>
            </a:avLst>
          </a:prstGeom>
          <a:solidFill>
            <a:srgbClr val="D8D8D8"/>
          </a:solidFill>
          <a:ln>
            <a:noFill/>
          </a:ln>
          <a:effectLst>
            <a:outerShdw blurRad="50799" dist="38100" dir="2700000" algn="tl" rotWithShape="0">
              <a:schemeClr val="dk1">
                <a:alpha val="6666"/>
              </a:schemeClr>
            </a:outerShdw>
          </a:effectLst>
        </p:spPr>
        <p:txBody>
          <a:bodyPr lIns="91400" tIns="45675" rIns="91400" bIns="45675" anchor="ctr" anchorCtr="0">
            <a:noAutofit/>
          </a:bodyPr>
          <a:lstStyle/>
          <a:p>
            <a:pPr algn="ctr">
              <a:buClr>
                <a:srgbClr val="000000"/>
              </a:buClr>
              <a:buFont typeface="Arial"/>
              <a:buNone/>
            </a:pPr>
            <a:endParaRPr sz="2400" kern="0">
              <a:solidFill>
                <a:srgbClr val="FFFFFF"/>
              </a:solidFill>
              <a:ea typeface="Arial"/>
              <a:cs typeface="Arial"/>
              <a:sym typeface="Arial"/>
            </a:endParaRPr>
          </a:p>
        </p:txBody>
      </p:sp>
      <p:sp>
        <p:nvSpPr>
          <p:cNvPr id="39" name="Shape 571"/>
          <p:cNvSpPr>
            <a:spLocks/>
          </p:cNvSpPr>
          <p:nvPr/>
        </p:nvSpPr>
        <p:spPr>
          <a:xfrm>
            <a:off x="1886674" y="2448698"/>
            <a:ext cx="925800" cy="559200"/>
          </a:xfrm>
          <a:prstGeom prst="roundRect">
            <a:avLst>
              <a:gd name="adj" fmla="val 0"/>
            </a:avLst>
          </a:prstGeom>
          <a:solidFill>
            <a:schemeClr val="lt1"/>
          </a:solidFill>
          <a:ln w="38100" cap="flat" cmpd="sng">
            <a:solidFill>
              <a:srgbClr val="2C526A"/>
            </a:solidFill>
            <a:prstDash val="solid"/>
            <a:round/>
            <a:headEnd type="none" w="med" len="med"/>
            <a:tailEnd type="none" w="med" len="med"/>
          </a:ln>
        </p:spPr>
        <p:txBody>
          <a:bodyPr lIns="68575" tIns="68575" rIns="68575" bIns="68575" anchor="ctr" anchorCtr="0">
            <a:noAutofit/>
          </a:bodyPr>
          <a:lstStyle/>
          <a:p>
            <a:pPr algn="ctr">
              <a:buClr>
                <a:srgbClr val="000000"/>
              </a:buClr>
              <a:buFont typeface="Arial"/>
              <a:buNone/>
            </a:pPr>
            <a:endParaRPr sz="1000" b="1" kern="0">
              <a:solidFill>
                <a:srgbClr val="4D4F53"/>
              </a:solidFill>
              <a:ea typeface="Arial"/>
              <a:cs typeface="Arial"/>
              <a:sym typeface="Arial"/>
            </a:endParaRPr>
          </a:p>
        </p:txBody>
      </p:sp>
      <p:sp>
        <p:nvSpPr>
          <p:cNvPr id="40" name="Shape 572"/>
          <p:cNvSpPr>
            <a:spLocks/>
          </p:cNvSpPr>
          <p:nvPr/>
        </p:nvSpPr>
        <p:spPr>
          <a:xfrm>
            <a:off x="2631836" y="1855457"/>
            <a:ext cx="910500" cy="525600"/>
          </a:xfrm>
          <a:prstGeom prst="roundRect">
            <a:avLst>
              <a:gd name="adj" fmla="val 0"/>
            </a:avLst>
          </a:prstGeom>
          <a:solidFill>
            <a:schemeClr val="lt1"/>
          </a:solidFill>
          <a:ln w="38100" cap="flat" cmpd="sng">
            <a:solidFill>
              <a:srgbClr val="2C526A"/>
            </a:solidFill>
            <a:prstDash val="solid"/>
            <a:round/>
            <a:headEnd type="none" w="med" len="med"/>
            <a:tailEnd type="none" w="med" len="med"/>
          </a:ln>
        </p:spPr>
        <p:txBody>
          <a:bodyPr lIns="68575" tIns="68575" rIns="68575" bIns="68575" anchor="ctr" anchorCtr="0">
            <a:noAutofit/>
          </a:bodyPr>
          <a:lstStyle/>
          <a:p>
            <a:pPr algn="ctr">
              <a:buClr>
                <a:srgbClr val="000000"/>
              </a:buClr>
              <a:buFont typeface="Arial"/>
              <a:buNone/>
            </a:pPr>
            <a:endParaRPr sz="1000" b="1" kern="0">
              <a:solidFill>
                <a:srgbClr val="4D4F53"/>
              </a:solidFill>
              <a:ea typeface="Arial"/>
              <a:cs typeface="Arial"/>
              <a:sym typeface="Arial"/>
            </a:endParaRPr>
          </a:p>
        </p:txBody>
      </p:sp>
      <p:sp>
        <p:nvSpPr>
          <p:cNvPr id="41" name="Shape 573"/>
          <p:cNvSpPr>
            <a:spLocks/>
          </p:cNvSpPr>
          <p:nvPr/>
        </p:nvSpPr>
        <p:spPr>
          <a:xfrm>
            <a:off x="2064294" y="2908459"/>
            <a:ext cx="339600" cy="79800"/>
          </a:xfrm>
          <a:prstGeom prst="rect">
            <a:avLst/>
          </a:prstGeom>
          <a:solidFill>
            <a:schemeClr val="accent1"/>
          </a:solidFill>
          <a:ln>
            <a:noFill/>
          </a:ln>
        </p:spPr>
        <p:txBody>
          <a:bodyPr lIns="68550" tIns="68550" rIns="68550" bIns="68550" anchor="ctr" anchorCtr="0">
            <a:noAutofit/>
          </a:bodyPr>
          <a:lstStyle/>
          <a:p>
            <a:pPr>
              <a:buClr>
                <a:srgbClr val="000000"/>
              </a:buClr>
              <a:buFont typeface="Arial"/>
              <a:buNone/>
            </a:pPr>
            <a:endParaRPr sz="1800" kern="0">
              <a:solidFill>
                <a:srgbClr val="000000"/>
              </a:solidFill>
              <a:ea typeface="Arial"/>
              <a:cs typeface="Arial"/>
              <a:sym typeface="Arial"/>
            </a:endParaRPr>
          </a:p>
        </p:txBody>
      </p:sp>
      <p:sp>
        <p:nvSpPr>
          <p:cNvPr id="42" name="Shape 574"/>
          <p:cNvSpPr>
            <a:spLocks/>
          </p:cNvSpPr>
          <p:nvPr/>
        </p:nvSpPr>
        <p:spPr>
          <a:xfrm>
            <a:off x="2913883" y="2302289"/>
            <a:ext cx="339600" cy="79800"/>
          </a:xfrm>
          <a:prstGeom prst="rect">
            <a:avLst/>
          </a:prstGeom>
          <a:solidFill>
            <a:schemeClr val="accent1"/>
          </a:solidFill>
          <a:ln>
            <a:noFill/>
          </a:ln>
        </p:spPr>
        <p:txBody>
          <a:bodyPr lIns="68550" tIns="68550" rIns="68550" bIns="68550" anchor="ctr" anchorCtr="0">
            <a:noAutofit/>
          </a:bodyPr>
          <a:lstStyle/>
          <a:p>
            <a:pPr>
              <a:buClr>
                <a:srgbClr val="000000"/>
              </a:buClr>
              <a:buFont typeface="Arial"/>
              <a:buNone/>
            </a:pPr>
            <a:endParaRPr sz="1800" kern="0">
              <a:solidFill>
                <a:srgbClr val="000000"/>
              </a:solidFill>
              <a:ea typeface="Arial"/>
              <a:cs typeface="Arial"/>
              <a:sym typeface="Arial"/>
            </a:endParaRPr>
          </a:p>
        </p:txBody>
      </p:sp>
      <p:cxnSp>
        <p:nvCxnSpPr>
          <p:cNvPr id="43" name="Shape 575"/>
          <p:cNvCxnSpPr/>
          <p:nvPr/>
        </p:nvCxnSpPr>
        <p:spPr>
          <a:xfrm>
            <a:off x="2209652" y="2986975"/>
            <a:ext cx="26769" cy="801899"/>
          </a:xfrm>
          <a:prstGeom prst="straightConnector1">
            <a:avLst/>
          </a:prstGeom>
          <a:noFill/>
          <a:ln w="57150" cap="flat" cmpd="sng">
            <a:solidFill>
              <a:srgbClr val="960C23"/>
            </a:solidFill>
            <a:prstDash val="solid"/>
            <a:round/>
            <a:headEnd type="none" w="med" len="med"/>
            <a:tailEnd type="none" w="med" len="med"/>
          </a:ln>
        </p:spPr>
      </p:cxnSp>
      <p:cxnSp>
        <p:nvCxnSpPr>
          <p:cNvPr id="44" name="Shape 577"/>
          <p:cNvCxnSpPr>
            <a:stCxn id="40" idx="2"/>
          </p:cNvCxnSpPr>
          <p:nvPr/>
        </p:nvCxnSpPr>
        <p:spPr>
          <a:xfrm>
            <a:off x="3087086" y="2381057"/>
            <a:ext cx="57600" cy="1396800"/>
          </a:xfrm>
          <a:prstGeom prst="straightConnector1">
            <a:avLst/>
          </a:prstGeom>
          <a:noFill/>
          <a:ln w="57150" cap="flat" cmpd="sng">
            <a:solidFill>
              <a:srgbClr val="960B22"/>
            </a:solidFill>
            <a:prstDash val="solid"/>
            <a:round/>
            <a:headEnd type="none" w="med" len="med"/>
            <a:tailEnd type="none" w="med" len="med"/>
          </a:ln>
        </p:spPr>
      </p:cxnSp>
      <p:pic>
        <p:nvPicPr>
          <p:cNvPr id="45" name="Shape 578"/>
          <p:cNvPicPr preferRelativeResize="0"/>
          <p:nvPr/>
        </p:nvPicPr>
        <p:blipFill rotWithShape="1">
          <a:blip r:embed="rId3"/>
          <a:srcRect/>
          <a:stretch/>
        </p:blipFill>
        <p:spPr>
          <a:xfrm>
            <a:off x="3772597" y="3719212"/>
            <a:ext cx="429300" cy="435300"/>
          </a:xfrm>
          <a:prstGeom prst="rect">
            <a:avLst/>
          </a:prstGeom>
          <a:noFill/>
          <a:ln>
            <a:noFill/>
          </a:ln>
        </p:spPr>
      </p:pic>
      <p:sp>
        <p:nvSpPr>
          <p:cNvPr id="46" name="Shape 579"/>
          <p:cNvSpPr>
            <a:spLocks/>
          </p:cNvSpPr>
          <p:nvPr/>
        </p:nvSpPr>
        <p:spPr>
          <a:xfrm>
            <a:off x="3275958" y="2448698"/>
            <a:ext cx="925800" cy="559200"/>
          </a:xfrm>
          <a:prstGeom prst="roundRect">
            <a:avLst>
              <a:gd name="adj" fmla="val 0"/>
            </a:avLst>
          </a:prstGeom>
          <a:solidFill>
            <a:schemeClr val="lt1"/>
          </a:solidFill>
          <a:ln w="38100" cap="flat" cmpd="sng">
            <a:solidFill>
              <a:srgbClr val="2C526A"/>
            </a:solidFill>
            <a:prstDash val="solid"/>
            <a:round/>
            <a:headEnd type="none" w="med" len="med"/>
            <a:tailEnd type="none" w="med" len="med"/>
          </a:ln>
        </p:spPr>
        <p:txBody>
          <a:bodyPr lIns="68575" tIns="68575" rIns="68575" bIns="68575" anchor="ctr" anchorCtr="0">
            <a:noAutofit/>
          </a:bodyPr>
          <a:lstStyle/>
          <a:p>
            <a:pPr algn="ctr">
              <a:buClr>
                <a:srgbClr val="000000"/>
              </a:buClr>
              <a:buFont typeface="Arial"/>
              <a:buNone/>
            </a:pPr>
            <a:endParaRPr sz="1000" b="1" kern="0">
              <a:solidFill>
                <a:srgbClr val="4D4F53"/>
              </a:solidFill>
              <a:ea typeface="Arial"/>
              <a:cs typeface="Arial"/>
              <a:sym typeface="Arial"/>
            </a:endParaRPr>
          </a:p>
        </p:txBody>
      </p:sp>
      <p:sp>
        <p:nvSpPr>
          <p:cNvPr id="47" name="Shape 580"/>
          <p:cNvSpPr>
            <a:spLocks/>
          </p:cNvSpPr>
          <p:nvPr/>
        </p:nvSpPr>
        <p:spPr>
          <a:xfrm>
            <a:off x="3566397" y="2933551"/>
            <a:ext cx="339600" cy="79800"/>
          </a:xfrm>
          <a:prstGeom prst="rect">
            <a:avLst/>
          </a:prstGeom>
          <a:solidFill>
            <a:schemeClr val="accent1"/>
          </a:solidFill>
          <a:ln>
            <a:noFill/>
          </a:ln>
        </p:spPr>
        <p:txBody>
          <a:bodyPr lIns="68550" tIns="68550" rIns="68550" bIns="68550" anchor="ctr" anchorCtr="0">
            <a:noAutofit/>
          </a:bodyPr>
          <a:lstStyle/>
          <a:p>
            <a:pPr>
              <a:buClr>
                <a:srgbClr val="000000"/>
              </a:buClr>
              <a:buFont typeface="Arial"/>
              <a:buNone/>
            </a:pPr>
            <a:endParaRPr sz="1800" kern="0">
              <a:solidFill>
                <a:srgbClr val="000000"/>
              </a:solidFill>
              <a:ea typeface="Arial"/>
              <a:cs typeface="Arial"/>
              <a:sym typeface="Arial"/>
            </a:endParaRPr>
          </a:p>
        </p:txBody>
      </p:sp>
      <p:cxnSp>
        <p:nvCxnSpPr>
          <p:cNvPr id="49" name="Shape 581"/>
          <p:cNvCxnSpPr/>
          <p:nvPr/>
        </p:nvCxnSpPr>
        <p:spPr>
          <a:xfrm>
            <a:off x="3740031" y="2987698"/>
            <a:ext cx="234600" cy="712200"/>
          </a:xfrm>
          <a:prstGeom prst="straightConnector1">
            <a:avLst/>
          </a:prstGeom>
          <a:noFill/>
          <a:ln w="57150" cap="flat" cmpd="sng">
            <a:solidFill>
              <a:srgbClr val="960C23"/>
            </a:solidFill>
            <a:prstDash val="solid"/>
            <a:round/>
            <a:headEnd type="none" w="med" len="med"/>
            <a:tailEnd type="none" w="med" len="med"/>
          </a:ln>
        </p:spPr>
      </p:cxnSp>
      <p:pic>
        <p:nvPicPr>
          <p:cNvPr id="51" name="Shape 582"/>
          <p:cNvPicPr preferRelativeResize="0"/>
          <p:nvPr/>
        </p:nvPicPr>
        <p:blipFill rotWithShape="1">
          <a:blip r:embed="rId4"/>
          <a:srcRect/>
          <a:stretch/>
        </p:blipFill>
        <p:spPr>
          <a:xfrm>
            <a:off x="2873462" y="1877258"/>
            <a:ext cx="418800" cy="384000"/>
          </a:xfrm>
          <a:prstGeom prst="rect">
            <a:avLst/>
          </a:prstGeom>
          <a:noFill/>
          <a:ln>
            <a:noFill/>
          </a:ln>
        </p:spPr>
      </p:pic>
      <p:pic>
        <p:nvPicPr>
          <p:cNvPr id="52" name="Shape 583"/>
          <p:cNvPicPr preferRelativeResize="0"/>
          <p:nvPr/>
        </p:nvPicPr>
        <p:blipFill rotWithShape="1">
          <a:blip r:embed="rId4"/>
          <a:srcRect/>
          <a:stretch/>
        </p:blipFill>
        <p:spPr>
          <a:xfrm>
            <a:off x="3511947" y="2485490"/>
            <a:ext cx="418800" cy="384000"/>
          </a:xfrm>
          <a:prstGeom prst="rect">
            <a:avLst/>
          </a:prstGeom>
          <a:noFill/>
          <a:ln>
            <a:noFill/>
          </a:ln>
        </p:spPr>
      </p:pic>
      <p:sp>
        <p:nvSpPr>
          <p:cNvPr id="53" name="Shape 576"/>
          <p:cNvSpPr>
            <a:spLocks/>
          </p:cNvSpPr>
          <p:nvPr/>
        </p:nvSpPr>
        <p:spPr>
          <a:xfrm rot="-5400000">
            <a:off x="3043651" y="3523823"/>
            <a:ext cx="247800" cy="777900"/>
          </a:xfrm>
          <a:prstGeom prst="can">
            <a:avLst>
              <a:gd name="adj" fmla="val 48007"/>
            </a:avLst>
          </a:prstGeom>
          <a:solidFill>
            <a:schemeClr val="accent2"/>
          </a:solidFill>
          <a:ln w="19050" cap="flat" cmpd="sng">
            <a:solidFill>
              <a:schemeClr val="lt1"/>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54" name="Shape 584"/>
          <p:cNvSpPr txBox="1">
            <a:spLocks/>
          </p:cNvSpPr>
          <p:nvPr/>
        </p:nvSpPr>
        <p:spPr>
          <a:xfrm>
            <a:off x="194286" y="894733"/>
            <a:ext cx="8229600" cy="684300"/>
          </a:xfrm>
          <a:prstGeom prst="rect">
            <a:avLst/>
          </a:prstGeom>
          <a:noFill/>
          <a:ln>
            <a:noFill/>
          </a:ln>
        </p:spPr>
        <p:txBody>
          <a:bodyPr vert="horz" lIns="68575" tIns="68575" rIns="68575" bIns="68575" rtlCol="0" anchor="t" anchorCtr="0">
            <a:noAutofit/>
          </a:bodyPr>
          <a:lstStyle>
            <a:lvl1pPr marL="457120" indent="-457120" algn="l" defTabSz="609493" rtl="0" eaLnBrk="1" latinLnBrk="0" hangingPunct="1">
              <a:spcBef>
                <a:spcPct val="20000"/>
              </a:spcBef>
              <a:buFont typeface="Arial"/>
              <a:buChar char="•"/>
              <a:defRPr sz="2800" kern="1200">
                <a:solidFill>
                  <a:schemeClr val="tx2"/>
                </a:solidFill>
                <a:uFillTx/>
                <a:latin typeface="Arial"/>
                <a:ea typeface="+mn-ea"/>
                <a:cs typeface="Arial"/>
              </a:defRPr>
            </a:lvl1pPr>
            <a:lvl2pPr marL="990427" indent="-380933" algn="l" defTabSz="609493" rtl="0" eaLnBrk="1" latinLnBrk="0" hangingPunct="1">
              <a:spcBef>
                <a:spcPct val="20000"/>
              </a:spcBef>
              <a:buFont typeface="Arial"/>
              <a:buChar char="–"/>
              <a:defRPr sz="2400" kern="1200">
                <a:solidFill>
                  <a:schemeClr val="tx2"/>
                </a:solidFill>
                <a:uFillTx/>
                <a:latin typeface="Arial"/>
                <a:ea typeface="+mn-ea"/>
                <a:cs typeface="Arial"/>
              </a:defRPr>
            </a:lvl2pPr>
            <a:lvl3pPr marL="1523733" indent="-304747" algn="l" defTabSz="609493" rtl="0" eaLnBrk="1" latinLnBrk="0" hangingPunct="1">
              <a:spcBef>
                <a:spcPct val="20000"/>
              </a:spcBef>
              <a:buFont typeface="Arial"/>
              <a:buChar char="•"/>
              <a:defRPr sz="2000" kern="1200">
                <a:solidFill>
                  <a:schemeClr val="tx2"/>
                </a:solidFill>
                <a:uFillTx/>
                <a:latin typeface="Arial"/>
                <a:ea typeface="+mn-ea"/>
                <a:cs typeface="Arial"/>
              </a:defRPr>
            </a:lvl3pPr>
            <a:lvl4pPr marL="2133227" indent="-304747" algn="l" defTabSz="609493" rtl="0" eaLnBrk="1" latinLnBrk="0" hangingPunct="1">
              <a:spcBef>
                <a:spcPct val="20000"/>
              </a:spcBef>
              <a:buFont typeface="Arial"/>
              <a:buChar char="–"/>
              <a:defRPr sz="1800" kern="1200">
                <a:solidFill>
                  <a:schemeClr val="tx2"/>
                </a:solidFill>
                <a:uFillTx/>
                <a:latin typeface="Arial"/>
                <a:ea typeface="+mn-ea"/>
                <a:cs typeface="Arial"/>
              </a:defRPr>
            </a:lvl4pPr>
            <a:lvl5pPr marL="2742720" indent="-304747" algn="l" defTabSz="609493" rtl="0" eaLnBrk="1" latinLnBrk="0" hangingPunct="1">
              <a:spcBef>
                <a:spcPct val="20000"/>
              </a:spcBef>
              <a:buFont typeface="Arial"/>
              <a:buChar char="»"/>
              <a:defRPr sz="1600" kern="1200">
                <a:solidFill>
                  <a:schemeClr val="tx2"/>
                </a:solidFill>
                <a:uFillTx/>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uFillTx/>
                <a:latin typeface="+mn-lt"/>
                <a:ea typeface="+mn-ea"/>
                <a:cs typeface="+mn-cs"/>
              </a:defRPr>
            </a:lvl9pPr>
          </a:lstStyle>
          <a:p>
            <a:pPr marL="1587" indent="-1587" algn="ctr">
              <a:spcBef>
                <a:spcPts val="0"/>
              </a:spcBef>
              <a:buSzPct val="25000"/>
              <a:buNone/>
            </a:pPr>
            <a:r>
              <a:rPr lang="en-US" sz="1800" b="1" dirty="0"/>
              <a:t>Solution: </a:t>
            </a:r>
            <a:r>
              <a:rPr lang="en-US" sz="1800" dirty="0"/>
              <a:t>MapR + PACC provides complete suite of reliable, </a:t>
            </a:r>
          </a:p>
          <a:p>
            <a:pPr marL="1588" indent="-1588" algn="ctr">
              <a:spcBef>
                <a:spcPts val="0"/>
              </a:spcBef>
              <a:buSzPct val="25000"/>
              <a:buNone/>
            </a:pPr>
            <a:r>
              <a:rPr lang="en-US" sz="1800" dirty="0"/>
              <a:t>scalable data services to </a:t>
            </a:r>
            <a:r>
              <a:rPr lang="en-US" sz="1800" dirty="0" err="1"/>
              <a:t>microservice</a:t>
            </a:r>
            <a:r>
              <a:rPr lang="en-US" sz="1800" dirty="0"/>
              <a:t> applications.</a:t>
            </a:r>
          </a:p>
        </p:txBody>
      </p:sp>
      <p:sp>
        <p:nvSpPr>
          <p:cNvPr id="55" name="Shape 585"/>
          <p:cNvSpPr txBox="1">
            <a:spLocks/>
          </p:cNvSpPr>
          <p:nvPr/>
        </p:nvSpPr>
        <p:spPr>
          <a:xfrm>
            <a:off x="1995301" y="2567822"/>
            <a:ext cx="636600" cy="247800"/>
          </a:xfrm>
          <a:prstGeom prst="rect">
            <a:avLst/>
          </a:prstGeom>
          <a:noFill/>
          <a:ln>
            <a:noFill/>
          </a:ln>
        </p:spPr>
        <p:txBody>
          <a:bodyPr lIns="91425" tIns="91425" rIns="91425" bIns="91425" anchor="t" anchorCtr="0">
            <a:noAutofit/>
          </a:bodyPr>
          <a:lstStyle/>
          <a:p>
            <a:endParaRPr sz="1400" kern="0">
              <a:solidFill>
                <a:srgbClr val="000000"/>
              </a:solidFill>
              <a:cs typeface="Arial"/>
              <a:sym typeface="Arial"/>
            </a:endParaRPr>
          </a:p>
        </p:txBody>
      </p:sp>
      <p:pic>
        <p:nvPicPr>
          <p:cNvPr id="56" name="Shape 586"/>
          <p:cNvPicPr preferRelativeResize="0"/>
          <p:nvPr/>
        </p:nvPicPr>
        <p:blipFill rotWithShape="1">
          <a:blip r:embed="rId4"/>
          <a:srcRect/>
          <a:stretch/>
        </p:blipFill>
        <p:spPr>
          <a:xfrm>
            <a:off x="2024712" y="2499733"/>
            <a:ext cx="418800" cy="384000"/>
          </a:xfrm>
          <a:prstGeom prst="rect">
            <a:avLst/>
          </a:prstGeom>
          <a:noFill/>
          <a:ln>
            <a:noFill/>
          </a:ln>
        </p:spPr>
      </p:pic>
      <p:sp>
        <p:nvSpPr>
          <p:cNvPr id="29" name="Shape 488"/>
          <p:cNvSpPr txBox="1">
            <a:spLocks/>
          </p:cNvSpPr>
          <p:nvPr/>
        </p:nvSpPr>
        <p:spPr>
          <a:xfrm>
            <a:off x="146274" y="2047922"/>
            <a:ext cx="1261125" cy="767700"/>
          </a:xfrm>
          <a:prstGeom prst="rect">
            <a:avLst/>
          </a:prstGeom>
          <a:noFill/>
          <a:ln>
            <a:noFill/>
          </a:ln>
        </p:spPr>
        <p:txBody>
          <a:bodyPr lIns="68550" tIns="68550" rIns="68550" bIns="68550" anchor="t" anchorCtr="0">
            <a:noAutofit/>
          </a:bodyPr>
          <a:lstStyle/>
          <a:p>
            <a:pPr>
              <a:buClr>
                <a:srgbClr val="000000"/>
              </a:buClr>
              <a:buSzPct val="25000"/>
              <a:buFont typeface="Arial"/>
              <a:buNone/>
            </a:pPr>
            <a:r>
              <a:rPr lang="en" sz="900" b="1" kern="0" dirty="0">
                <a:solidFill>
                  <a:srgbClr val="4D4F53"/>
                </a:solidFill>
                <a:ea typeface="Arial"/>
                <a:cs typeface="Arial"/>
                <a:sym typeface="Arial"/>
              </a:rPr>
              <a:t>Container Environment (Mesos, Kubernetes, Swarm</a:t>
            </a:r>
            <a:r>
              <a:rPr lang="en-US" sz="900" b="1" kern="0" dirty="0">
                <a:solidFill>
                  <a:srgbClr val="4D4F53"/>
                </a:solidFill>
                <a:cs typeface="Arial"/>
                <a:sym typeface="Arial"/>
              </a:rPr>
              <a:t>)</a:t>
            </a:r>
            <a:endParaRPr lang="en" sz="900" b="1" kern="0" dirty="0">
              <a:solidFill>
                <a:srgbClr val="4D4F53"/>
              </a:solidFill>
              <a:ea typeface="Arial"/>
              <a:cs typeface="Arial"/>
              <a:sym typeface="Arial"/>
            </a:endParaRPr>
          </a:p>
        </p:txBody>
      </p:sp>
      <p:sp>
        <p:nvSpPr>
          <p:cNvPr id="30" name="Shape 493"/>
          <p:cNvSpPr txBox="1">
            <a:spLocks/>
          </p:cNvSpPr>
          <p:nvPr/>
        </p:nvSpPr>
        <p:spPr>
          <a:xfrm>
            <a:off x="233114" y="3788873"/>
            <a:ext cx="1332900" cy="767700"/>
          </a:xfrm>
          <a:prstGeom prst="rect">
            <a:avLst/>
          </a:prstGeom>
          <a:noFill/>
          <a:ln>
            <a:noFill/>
          </a:ln>
        </p:spPr>
        <p:txBody>
          <a:bodyPr lIns="68550" tIns="68550" rIns="68550" bIns="68550" anchor="t" anchorCtr="0">
            <a:noAutofit/>
          </a:bodyPr>
          <a:lstStyle/>
          <a:p>
            <a:pPr>
              <a:buClr>
                <a:srgbClr val="000000"/>
              </a:buClr>
              <a:buSzPct val="25000"/>
              <a:buFont typeface="Arial"/>
              <a:buNone/>
            </a:pPr>
            <a:r>
              <a:rPr lang="en" sz="900" b="1" kern="0" dirty="0">
                <a:solidFill>
                  <a:srgbClr val="4D4F53"/>
                </a:solidFill>
                <a:ea typeface="Arial"/>
                <a:cs typeface="Arial"/>
                <a:sym typeface="Arial"/>
              </a:rPr>
              <a:t>Reliable, Persistent, </a:t>
            </a:r>
            <a:r>
              <a:rPr lang="en-US" sz="900" b="1" kern="0" dirty="0">
                <a:solidFill>
                  <a:srgbClr val="4D4F53"/>
                </a:solidFill>
                <a:ea typeface="Arial"/>
                <a:cs typeface="Arial"/>
                <a:sym typeface="Arial"/>
              </a:rPr>
              <a:t/>
            </a:r>
            <a:br>
              <a:rPr lang="en-US" sz="900" b="1" kern="0" dirty="0">
                <a:solidFill>
                  <a:srgbClr val="4D4F53"/>
                </a:solidFill>
                <a:ea typeface="Arial"/>
                <a:cs typeface="Arial"/>
                <a:sym typeface="Arial"/>
              </a:rPr>
            </a:br>
            <a:r>
              <a:rPr lang="en" sz="900" b="1" kern="0" dirty="0">
                <a:solidFill>
                  <a:srgbClr val="4D4F53"/>
                </a:solidFill>
                <a:ea typeface="Arial"/>
                <a:cs typeface="Arial"/>
                <a:sym typeface="Arial"/>
              </a:rPr>
              <a:t>High-throughput Storage</a:t>
            </a:r>
          </a:p>
        </p:txBody>
      </p:sp>
      <p:sp>
        <p:nvSpPr>
          <p:cNvPr id="33" name="Shape 489"/>
          <p:cNvSpPr>
            <a:spLocks/>
          </p:cNvSpPr>
          <p:nvPr/>
        </p:nvSpPr>
        <p:spPr>
          <a:xfrm>
            <a:off x="1997378" y="3805160"/>
            <a:ext cx="516784" cy="251618"/>
          </a:xfrm>
          <a:prstGeom prst="rect">
            <a:avLst/>
          </a:prstGeom>
          <a:solidFill>
            <a:srgbClr val="EFEFEF"/>
          </a:solidFill>
          <a:ln w="9525" cap="flat" cmpd="sng">
            <a:noFill/>
            <a:prstDash val="solid"/>
            <a:round/>
            <a:headEnd type="none" w="med" len="med"/>
            <a:tailEnd type="none" w="med" len="med"/>
          </a:ln>
        </p:spPr>
        <p:txBody>
          <a:bodyPr lIns="68550" tIns="68550" rIns="68550" bIns="68550" anchor="ctr" anchorCtr="0">
            <a:noAutofit/>
          </a:bodyPr>
          <a:lstStyle/>
          <a:p>
            <a:pPr algn="ctr">
              <a:buClr>
                <a:srgbClr val="000000"/>
              </a:buClr>
              <a:buSzPct val="25000"/>
            </a:pPr>
            <a:r>
              <a:rPr lang="en" sz="675" b="1" dirty="0">
                <a:solidFill>
                  <a:srgbClr val="4D4F53"/>
                </a:solidFill>
                <a:latin typeface="Arial"/>
                <a:ea typeface="Arial"/>
                <a:cs typeface="Arial"/>
                <a:sym typeface="Arial"/>
              </a:rPr>
              <a:t>MapR-FS</a:t>
            </a:r>
          </a:p>
        </p:txBody>
      </p:sp>
    </p:spTree>
    <p:extLst>
      <p:ext uri="{BB962C8B-B14F-4D97-AF65-F5344CB8AC3E}">
        <p14:creationId xmlns:p14="http://schemas.microsoft.com/office/powerpoint/2010/main" val="210739391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458271" y="206596"/>
            <a:ext cx="8227457" cy="692519"/>
          </a:xfrm>
          <a:prstGeom prst="rect">
            <a:avLst/>
          </a:prstGeom>
        </p:spPr>
        <p:txBody>
          <a:bodyPr vert="horz" lIns="68558" tIns="68558" rIns="68558" bIns="68558" rtlCol="0" anchor="ctr" anchorCtr="0">
            <a:noAutofit/>
          </a:bodyPr>
          <a:lstStyle/>
          <a:p>
            <a:pPr>
              <a:spcBef>
                <a:spcPts val="0"/>
              </a:spcBef>
            </a:pPr>
            <a:r>
              <a:rPr lang="en"/>
              <a:t>Base Architecture Assumption</a:t>
            </a:r>
          </a:p>
        </p:txBody>
      </p:sp>
      <p:sp>
        <p:nvSpPr>
          <p:cNvPr id="96" name="Shape 96"/>
          <p:cNvSpPr txBox="1"/>
          <p:nvPr/>
        </p:nvSpPr>
        <p:spPr>
          <a:xfrm>
            <a:off x="1023100" y="967043"/>
            <a:ext cx="7597621" cy="2465958"/>
          </a:xfrm>
          <a:prstGeom prst="rect">
            <a:avLst/>
          </a:prstGeom>
          <a:noFill/>
          <a:ln>
            <a:noFill/>
          </a:ln>
        </p:spPr>
        <p:txBody>
          <a:bodyPr lIns="91401" tIns="91401" rIns="91401" bIns="91401" anchor="t" anchorCtr="0">
            <a:noAutofit/>
          </a:bodyPr>
          <a:lstStyle/>
          <a:p>
            <a:pPr>
              <a:spcAft>
                <a:spcPts val="1000"/>
              </a:spcAft>
            </a:pPr>
            <a:r>
              <a:rPr lang="en" sz="1799">
                <a:solidFill>
                  <a:schemeClr val="dk2"/>
                </a:solidFill>
              </a:rPr>
              <a:t>MapR Data Platform is the Basis of the Architecture</a:t>
            </a:r>
          </a:p>
          <a:p>
            <a:pPr>
              <a:spcAft>
                <a:spcPts val="1000"/>
              </a:spcAft>
            </a:pPr>
            <a:r>
              <a:rPr lang="en" sz="1799">
                <a:solidFill>
                  <a:schemeClr val="dk2"/>
                </a:solidFill>
              </a:rPr>
              <a:t>All MapR Storage Features: Distributed R/W, NFS/POSIX Client, Auditing, Mirrors (Immutable &amp; Consistent), Snapshots (Immutable &amp; Consistent), Compression, Access Control (ACEs), Authentication &amp; Authorization for Data Access</a:t>
            </a:r>
          </a:p>
          <a:p>
            <a:pPr>
              <a:spcAft>
                <a:spcPts val="1000"/>
              </a:spcAft>
            </a:pPr>
            <a:r>
              <a:rPr lang="en" sz="1799">
                <a:solidFill>
                  <a:schemeClr val="dk2"/>
                </a:solidFill>
              </a:rPr>
              <a:t>MapR-DB, MapR-DB JSON and MapR Streams are Available to All Applications</a:t>
            </a:r>
          </a:p>
          <a:p>
            <a:pPr>
              <a:spcAft>
                <a:spcPts val="1000"/>
              </a:spcAft>
            </a:pPr>
            <a:endParaRPr sz="1799"/>
          </a:p>
        </p:txBody>
      </p:sp>
      <p:grpSp>
        <p:nvGrpSpPr>
          <p:cNvPr id="97" name="Shape 97"/>
          <p:cNvGrpSpPr/>
          <p:nvPr/>
        </p:nvGrpSpPr>
        <p:grpSpPr>
          <a:xfrm>
            <a:off x="458272" y="3598433"/>
            <a:ext cx="8227457" cy="1098314"/>
            <a:chOff x="457200" y="3598700"/>
            <a:chExt cx="8229600" cy="1098600"/>
          </a:xfrm>
        </p:grpSpPr>
        <p:grpSp>
          <p:nvGrpSpPr>
            <p:cNvPr id="98" name="Shape 98"/>
            <p:cNvGrpSpPr/>
            <p:nvPr/>
          </p:nvGrpSpPr>
          <p:grpSpPr>
            <a:xfrm>
              <a:off x="457200" y="3598700"/>
              <a:ext cx="8229600" cy="1098600"/>
              <a:chOff x="457075" y="2446175"/>
              <a:chExt cx="8229600" cy="1098600"/>
            </a:xfrm>
          </p:grpSpPr>
          <p:sp>
            <p:nvSpPr>
              <p:cNvPr id="99" name="Shape 99"/>
              <p:cNvSpPr/>
              <p:nvPr/>
            </p:nvSpPr>
            <p:spPr>
              <a:xfrm>
                <a:off x="457075" y="2446175"/>
                <a:ext cx="8229600" cy="1098600"/>
              </a:xfrm>
              <a:prstGeom prst="rect">
                <a:avLst/>
              </a:prstGeom>
              <a:noFill/>
              <a:ln w="19050" cap="flat" cmpd="sng">
                <a:solidFill>
                  <a:schemeClr val="accent1"/>
                </a:solidFill>
                <a:prstDash val="solid"/>
                <a:round/>
                <a:headEnd type="none" w="med" len="med"/>
                <a:tailEnd type="none" w="med" len="med"/>
              </a:ln>
            </p:spPr>
            <p:txBody>
              <a:bodyPr lIns="91401" tIns="91401" rIns="91401" bIns="91401" anchor="ctr" anchorCtr="0">
                <a:noAutofit/>
              </a:bodyPr>
              <a:lstStyle/>
              <a:p>
                <a:endParaRPr sz="2399"/>
              </a:p>
            </p:txBody>
          </p:sp>
          <p:sp>
            <p:nvSpPr>
              <p:cNvPr id="100" name="Shape 100"/>
              <p:cNvSpPr/>
              <p:nvPr/>
            </p:nvSpPr>
            <p:spPr>
              <a:xfrm>
                <a:off x="607225" y="3070300"/>
                <a:ext cx="7954200" cy="390900"/>
              </a:xfrm>
              <a:prstGeom prst="rect">
                <a:avLst/>
              </a:prstGeom>
              <a:solidFill>
                <a:schemeClr val="accent1"/>
              </a:solidFill>
              <a:ln>
                <a:noFill/>
              </a:ln>
            </p:spPr>
            <p:txBody>
              <a:bodyPr lIns="91401" tIns="91401" rIns="91401" bIns="91401" anchor="ctr" anchorCtr="0">
                <a:noAutofit/>
              </a:bodyPr>
              <a:lstStyle/>
              <a:p>
                <a:endParaRPr sz="2399"/>
              </a:p>
            </p:txBody>
          </p:sp>
          <p:sp>
            <p:nvSpPr>
              <p:cNvPr id="101" name="Shape 101"/>
              <p:cNvSpPr txBox="1"/>
              <p:nvPr/>
            </p:nvSpPr>
            <p:spPr>
              <a:xfrm>
                <a:off x="681050" y="3070300"/>
                <a:ext cx="7880400" cy="390900"/>
              </a:xfrm>
              <a:prstGeom prst="rect">
                <a:avLst/>
              </a:prstGeom>
              <a:noFill/>
              <a:ln>
                <a:noFill/>
              </a:ln>
            </p:spPr>
            <p:txBody>
              <a:bodyPr lIns="91401" tIns="91401" rIns="91401" bIns="91401" anchor="ctr" anchorCtr="0">
                <a:noAutofit/>
              </a:bodyPr>
              <a:lstStyle/>
              <a:p>
                <a:pPr algn="ctr"/>
                <a:r>
                  <a:rPr lang="en" sz="1100">
                    <a:solidFill>
                      <a:srgbClr val="FFFFFF"/>
                    </a:solidFill>
                    <a:latin typeface="Candal"/>
                    <a:ea typeface="Candal"/>
                    <a:cs typeface="Candal"/>
                    <a:sym typeface="Candal"/>
                  </a:rPr>
                  <a:t>MapR Data Platform</a:t>
                </a:r>
                <a:r>
                  <a:rPr lang="en" sz="800" b="1">
                    <a:solidFill>
                      <a:srgbClr val="FFFFFF"/>
                    </a:solidFill>
                    <a:latin typeface="Candal"/>
                    <a:ea typeface="Candal"/>
                    <a:cs typeface="Candal"/>
                    <a:sym typeface="Candal"/>
                  </a:rPr>
                  <a:t/>
                </a:r>
                <a:br>
                  <a:rPr lang="en" sz="800" b="1">
                    <a:solidFill>
                      <a:srgbClr val="FFFFFF"/>
                    </a:solidFill>
                    <a:latin typeface="Candal"/>
                    <a:ea typeface="Candal"/>
                    <a:cs typeface="Candal"/>
                    <a:sym typeface="Candal"/>
                  </a:rPr>
                </a:br>
                <a:r>
                  <a:rPr lang="en" sz="800" b="1">
                    <a:solidFill>
                      <a:srgbClr val="FFFFFF"/>
                    </a:solidFill>
                  </a:rPr>
                  <a:t>(Random Read/Write)</a:t>
                </a:r>
              </a:p>
            </p:txBody>
          </p:sp>
          <p:sp>
            <p:nvSpPr>
              <p:cNvPr id="102" name="Shape 102"/>
              <p:cNvSpPr/>
              <p:nvPr/>
            </p:nvSpPr>
            <p:spPr>
              <a:xfrm>
                <a:off x="607225" y="2720725"/>
                <a:ext cx="2571000" cy="316200"/>
              </a:xfrm>
              <a:prstGeom prst="rect">
                <a:avLst/>
              </a:prstGeom>
              <a:solidFill>
                <a:schemeClr val="accent1"/>
              </a:solidFill>
              <a:ln w="9525" cap="flat" cmpd="sng">
                <a:solidFill>
                  <a:schemeClr val="accent1"/>
                </a:solidFill>
                <a:prstDash val="solid"/>
                <a:round/>
                <a:headEnd type="none" w="med" len="med"/>
                <a:tailEnd type="none" w="med" len="med"/>
              </a:ln>
            </p:spPr>
            <p:txBody>
              <a:bodyPr lIns="91401" tIns="91401" rIns="91401" bIns="91401" anchor="ctr" anchorCtr="0">
                <a:noAutofit/>
              </a:bodyPr>
              <a:lstStyle/>
              <a:p>
                <a:endParaRPr sz="2399"/>
              </a:p>
            </p:txBody>
          </p:sp>
          <p:sp>
            <p:nvSpPr>
              <p:cNvPr id="103" name="Shape 103"/>
              <p:cNvSpPr txBox="1"/>
              <p:nvPr/>
            </p:nvSpPr>
            <p:spPr>
              <a:xfrm>
                <a:off x="607400" y="2749825"/>
                <a:ext cx="2571000" cy="258000"/>
              </a:xfrm>
              <a:prstGeom prst="rect">
                <a:avLst/>
              </a:prstGeom>
              <a:noFill/>
              <a:ln>
                <a:noFill/>
              </a:ln>
            </p:spPr>
            <p:txBody>
              <a:bodyPr lIns="91401" tIns="91401" rIns="91401" bIns="91401" anchor="ctr" anchorCtr="0">
                <a:noAutofit/>
              </a:bodyPr>
              <a:lstStyle/>
              <a:p>
                <a:pPr algn="ctr"/>
                <a:r>
                  <a:rPr lang="en" sz="1100">
                    <a:solidFill>
                      <a:srgbClr val="FFFFFF"/>
                    </a:solidFill>
                    <a:latin typeface="Candal"/>
                    <a:ea typeface="Candal"/>
                    <a:cs typeface="Candal"/>
                    <a:sym typeface="Candal"/>
                  </a:rPr>
                  <a:t>MapR-FS</a:t>
                </a:r>
              </a:p>
              <a:p>
                <a:pPr algn="ctr"/>
                <a:r>
                  <a:rPr lang="en" sz="900" b="1">
                    <a:solidFill>
                      <a:srgbClr val="FFFFFF"/>
                    </a:solidFill>
                  </a:rPr>
                  <a:t>(POSIX)</a:t>
                </a:r>
              </a:p>
            </p:txBody>
          </p:sp>
          <p:sp>
            <p:nvSpPr>
              <p:cNvPr id="104" name="Shape 104"/>
              <p:cNvSpPr/>
              <p:nvPr/>
            </p:nvSpPr>
            <p:spPr>
              <a:xfrm>
                <a:off x="3298900" y="2720725"/>
                <a:ext cx="2571000" cy="316200"/>
              </a:xfrm>
              <a:prstGeom prst="rect">
                <a:avLst/>
              </a:prstGeom>
              <a:solidFill>
                <a:schemeClr val="accent1"/>
              </a:solidFill>
              <a:ln w="9525" cap="flat" cmpd="sng">
                <a:solidFill>
                  <a:schemeClr val="accent1"/>
                </a:solidFill>
                <a:prstDash val="solid"/>
                <a:round/>
                <a:headEnd type="none" w="med" len="med"/>
                <a:tailEnd type="none" w="med" len="med"/>
              </a:ln>
            </p:spPr>
            <p:txBody>
              <a:bodyPr lIns="91401" tIns="91401" rIns="91401" bIns="91401" anchor="ctr" anchorCtr="0">
                <a:noAutofit/>
              </a:bodyPr>
              <a:lstStyle/>
              <a:p>
                <a:endParaRPr sz="2399"/>
              </a:p>
            </p:txBody>
          </p:sp>
          <p:sp>
            <p:nvSpPr>
              <p:cNvPr id="105" name="Shape 105"/>
              <p:cNvSpPr txBox="1"/>
              <p:nvPr/>
            </p:nvSpPr>
            <p:spPr>
              <a:xfrm>
                <a:off x="3298900" y="2749825"/>
                <a:ext cx="2571000" cy="258000"/>
              </a:xfrm>
              <a:prstGeom prst="rect">
                <a:avLst/>
              </a:prstGeom>
              <a:noFill/>
              <a:ln>
                <a:noFill/>
              </a:ln>
            </p:spPr>
            <p:txBody>
              <a:bodyPr lIns="91401" tIns="91401" rIns="91401" bIns="91401" anchor="ctr" anchorCtr="0">
                <a:noAutofit/>
              </a:bodyPr>
              <a:lstStyle/>
              <a:p>
                <a:pPr algn="ctr"/>
                <a:r>
                  <a:rPr lang="en" sz="1100">
                    <a:solidFill>
                      <a:srgbClr val="FFFFFF"/>
                    </a:solidFill>
                    <a:latin typeface="Candal"/>
                    <a:ea typeface="Candal"/>
                    <a:cs typeface="Candal"/>
                    <a:sym typeface="Candal"/>
                  </a:rPr>
                  <a:t>MapR Streams</a:t>
                </a:r>
              </a:p>
            </p:txBody>
          </p:sp>
          <p:sp>
            <p:nvSpPr>
              <p:cNvPr id="106" name="Shape 106"/>
              <p:cNvSpPr/>
              <p:nvPr/>
            </p:nvSpPr>
            <p:spPr>
              <a:xfrm>
                <a:off x="5990425" y="2720725"/>
                <a:ext cx="2571000" cy="316200"/>
              </a:xfrm>
              <a:prstGeom prst="rect">
                <a:avLst/>
              </a:prstGeom>
              <a:solidFill>
                <a:schemeClr val="accent1"/>
              </a:solidFill>
              <a:ln w="9525" cap="flat" cmpd="sng">
                <a:solidFill>
                  <a:schemeClr val="accent1"/>
                </a:solidFill>
                <a:prstDash val="solid"/>
                <a:round/>
                <a:headEnd type="none" w="med" len="med"/>
                <a:tailEnd type="none" w="med" len="med"/>
              </a:ln>
            </p:spPr>
            <p:txBody>
              <a:bodyPr lIns="91401" tIns="91401" rIns="91401" bIns="91401" anchor="ctr" anchorCtr="0">
                <a:noAutofit/>
              </a:bodyPr>
              <a:lstStyle/>
              <a:p>
                <a:endParaRPr sz="2399"/>
              </a:p>
            </p:txBody>
          </p:sp>
          <p:sp>
            <p:nvSpPr>
              <p:cNvPr id="107" name="Shape 107"/>
              <p:cNvSpPr txBox="1"/>
              <p:nvPr/>
            </p:nvSpPr>
            <p:spPr>
              <a:xfrm>
                <a:off x="5990425" y="2749825"/>
                <a:ext cx="2571000" cy="258000"/>
              </a:xfrm>
              <a:prstGeom prst="rect">
                <a:avLst/>
              </a:prstGeom>
              <a:noFill/>
              <a:ln>
                <a:noFill/>
              </a:ln>
            </p:spPr>
            <p:txBody>
              <a:bodyPr lIns="91401" tIns="91401" rIns="91401" bIns="91401" anchor="ctr" anchorCtr="0">
                <a:noAutofit/>
              </a:bodyPr>
              <a:lstStyle/>
              <a:p>
                <a:pPr algn="ctr"/>
                <a:r>
                  <a:rPr lang="en" sz="1100">
                    <a:solidFill>
                      <a:srgbClr val="FFFFFF"/>
                    </a:solidFill>
                    <a:latin typeface="Candal"/>
                    <a:ea typeface="Candal"/>
                    <a:cs typeface="Candal"/>
                    <a:sym typeface="Candal"/>
                  </a:rPr>
                  <a:t>MapR-DB</a:t>
                </a:r>
              </a:p>
              <a:p>
                <a:pPr algn="ctr"/>
                <a:r>
                  <a:rPr lang="en" sz="900" b="1">
                    <a:solidFill>
                      <a:srgbClr val="FFFFFF"/>
                    </a:solidFill>
                  </a:rPr>
                  <a:t>(High-Performance NoSQL)</a:t>
                </a:r>
              </a:p>
            </p:txBody>
          </p:sp>
          <p:grpSp>
            <p:nvGrpSpPr>
              <p:cNvPr id="108" name="Shape 108"/>
              <p:cNvGrpSpPr/>
              <p:nvPr/>
            </p:nvGrpSpPr>
            <p:grpSpPr>
              <a:xfrm>
                <a:off x="6191250" y="2502750"/>
                <a:ext cx="814500" cy="313200"/>
                <a:chOff x="6191250" y="2502750"/>
                <a:chExt cx="814500" cy="313200"/>
              </a:xfrm>
            </p:grpSpPr>
            <p:sp>
              <p:nvSpPr>
                <p:cNvPr id="109" name="Shape 109"/>
                <p:cNvSpPr txBox="1"/>
                <p:nvPr/>
              </p:nvSpPr>
              <p:spPr>
                <a:xfrm>
                  <a:off x="6191250" y="2502750"/>
                  <a:ext cx="814500" cy="138000"/>
                </a:xfrm>
                <a:prstGeom prst="rect">
                  <a:avLst/>
                </a:prstGeom>
                <a:noFill/>
                <a:ln>
                  <a:noFill/>
                </a:ln>
              </p:spPr>
              <p:txBody>
                <a:bodyPr lIns="91401" tIns="91401" rIns="91401" bIns="91401" anchor="ctr" anchorCtr="0">
                  <a:noAutofit/>
                </a:bodyPr>
                <a:lstStyle/>
                <a:p>
                  <a:pPr algn="ctr"/>
                  <a:r>
                    <a:rPr lang="en" sz="800"/>
                    <a:t>HBase API</a:t>
                  </a:r>
                </a:p>
              </p:txBody>
            </p:sp>
            <p:cxnSp>
              <p:nvCxnSpPr>
                <p:cNvPr id="110" name="Shape 110"/>
                <p:cNvCxnSpPr>
                  <a:stCxn id="109" idx="2"/>
                </p:cNvCxnSpPr>
                <p:nvPr/>
              </p:nvCxnSpPr>
              <p:spPr>
                <a:xfrm flipH="1">
                  <a:off x="6596100" y="2640750"/>
                  <a:ext cx="2400" cy="175200"/>
                </a:xfrm>
                <a:prstGeom prst="straightConnector1">
                  <a:avLst/>
                </a:prstGeom>
                <a:noFill/>
                <a:ln w="19050" cap="flat" cmpd="sng">
                  <a:solidFill>
                    <a:schemeClr val="accent1"/>
                  </a:solidFill>
                  <a:prstDash val="solid"/>
                  <a:round/>
                  <a:headEnd type="none" w="lg" len="lg"/>
                  <a:tailEnd type="none" w="lg" len="lg"/>
                </a:ln>
              </p:spPr>
            </p:cxnSp>
          </p:grpSp>
          <p:grpSp>
            <p:nvGrpSpPr>
              <p:cNvPr id="111" name="Shape 111"/>
              <p:cNvGrpSpPr/>
              <p:nvPr/>
            </p:nvGrpSpPr>
            <p:grpSpPr>
              <a:xfrm>
                <a:off x="7639025" y="2507500"/>
                <a:ext cx="814500" cy="313200"/>
                <a:chOff x="6791325" y="1712175"/>
                <a:chExt cx="814500" cy="313200"/>
              </a:xfrm>
            </p:grpSpPr>
            <p:sp>
              <p:nvSpPr>
                <p:cNvPr id="112" name="Shape 112"/>
                <p:cNvSpPr txBox="1"/>
                <p:nvPr/>
              </p:nvSpPr>
              <p:spPr>
                <a:xfrm>
                  <a:off x="6791325" y="1712175"/>
                  <a:ext cx="814500" cy="138000"/>
                </a:xfrm>
                <a:prstGeom prst="rect">
                  <a:avLst/>
                </a:prstGeom>
                <a:noFill/>
                <a:ln>
                  <a:noFill/>
                </a:ln>
              </p:spPr>
              <p:txBody>
                <a:bodyPr lIns="91401" tIns="91401" rIns="91401" bIns="91401" anchor="ctr" anchorCtr="0">
                  <a:noAutofit/>
                </a:bodyPr>
                <a:lstStyle/>
                <a:p>
                  <a:pPr algn="ctr"/>
                  <a:r>
                    <a:rPr lang="en" sz="800"/>
                    <a:t>JSON API</a:t>
                  </a:r>
                </a:p>
              </p:txBody>
            </p:sp>
            <p:cxnSp>
              <p:nvCxnSpPr>
                <p:cNvPr id="113" name="Shape 113"/>
                <p:cNvCxnSpPr>
                  <a:stCxn id="112" idx="2"/>
                </p:cNvCxnSpPr>
                <p:nvPr/>
              </p:nvCxnSpPr>
              <p:spPr>
                <a:xfrm flipH="1">
                  <a:off x="7196175" y="1850175"/>
                  <a:ext cx="2400" cy="175200"/>
                </a:xfrm>
                <a:prstGeom prst="straightConnector1">
                  <a:avLst/>
                </a:prstGeom>
                <a:noFill/>
                <a:ln w="19050" cap="flat" cmpd="sng">
                  <a:solidFill>
                    <a:schemeClr val="accent1"/>
                  </a:solidFill>
                  <a:prstDash val="solid"/>
                  <a:round/>
                  <a:headEnd type="none" w="lg" len="lg"/>
                  <a:tailEnd type="none" w="lg" len="lg"/>
                </a:ln>
              </p:spPr>
            </p:cxnSp>
          </p:grpSp>
          <p:grpSp>
            <p:nvGrpSpPr>
              <p:cNvPr id="114" name="Shape 114"/>
              <p:cNvGrpSpPr/>
              <p:nvPr/>
            </p:nvGrpSpPr>
            <p:grpSpPr>
              <a:xfrm>
                <a:off x="715275" y="2502750"/>
                <a:ext cx="814500" cy="313200"/>
                <a:chOff x="4777700" y="2421775"/>
                <a:chExt cx="814500" cy="313200"/>
              </a:xfrm>
            </p:grpSpPr>
            <p:sp>
              <p:nvSpPr>
                <p:cNvPr id="115" name="Shape 115"/>
                <p:cNvSpPr txBox="1"/>
                <p:nvPr/>
              </p:nvSpPr>
              <p:spPr>
                <a:xfrm>
                  <a:off x="4777700" y="2421775"/>
                  <a:ext cx="814500" cy="138000"/>
                </a:xfrm>
                <a:prstGeom prst="rect">
                  <a:avLst/>
                </a:prstGeom>
                <a:noFill/>
                <a:ln>
                  <a:noFill/>
                </a:ln>
              </p:spPr>
              <p:txBody>
                <a:bodyPr lIns="91401" tIns="91401" rIns="91401" bIns="91401" anchor="ctr" anchorCtr="0">
                  <a:noAutofit/>
                </a:bodyPr>
                <a:lstStyle/>
                <a:p>
                  <a:pPr algn="ctr"/>
                  <a:r>
                    <a:rPr lang="en" sz="800"/>
                    <a:t>NFS/Fuse</a:t>
                  </a:r>
                </a:p>
              </p:txBody>
            </p:sp>
            <p:cxnSp>
              <p:nvCxnSpPr>
                <p:cNvPr id="116" name="Shape 116"/>
                <p:cNvCxnSpPr>
                  <a:stCxn id="115" idx="2"/>
                </p:cNvCxnSpPr>
                <p:nvPr/>
              </p:nvCxnSpPr>
              <p:spPr>
                <a:xfrm flipH="1">
                  <a:off x="5182550" y="2559775"/>
                  <a:ext cx="2400" cy="175200"/>
                </a:xfrm>
                <a:prstGeom prst="straightConnector1">
                  <a:avLst/>
                </a:prstGeom>
                <a:noFill/>
                <a:ln w="19050" cap="flat" cmpd="sng">
                  <a:solidFill>
                    <a:schemeClr val="accent1"/>
                  </a:solidFill>
                  <a:prstDash val="solid"/>
                  <a:round/>
                  <a:headEnd type="none" w="lg" len="lg"/>
                  <a:tailEnd type="none" w="lg" len="lg"/>
                </a:ln>
              </p:spPr>
            </p:cxnSp>
          </p:grpSp>
          <p:grpSp>
            <p:nvGrpSpPr>
              <p:cNvPr id="117" name="Shape 117"/>
              <p:cNvGrpSpPr/>
              <p:nvPr/>
            </p:nvGrpSpPr>
            <p:grpSpPr>
              <a:xfrm>
                <a:off x="2224075" y="2502750"/>
                <a:ext cx="814500" cy="313200"/>
                <a:chOff x="5414950" y="2421775"/>
                <a:chExt cx="814500" cy="313200"/>
              </a:xfrm>
            </p:grpSpPr>
            <p:sp>
              <p:nvSpPr>
                <p:cNvPr id="118" name="Shape 118"/>
                <p:cNvSpPr txBox="1"/>
                <p:nvPr/>
              </p:nvSpPr>
              <p:spPr>
                <a:xfrm>
                  <a:off x="5414950" y="2421775"/>
                  <a:ext cx="814500" cy="138000"/>
                </a:xfrm>
                <a:prstGeom prst="rect">
                  <a:avLst/>
                </a:prstGeom>
                <a:noFill/>
                <a:ln>
                  <a:noFill/>
                </a:ln>
              </p:spPr>
              <p:txBody>
                <a:bodyPr lIns="91401" tIns="91401" rIns="91401" bIns="91401" anchor="ctr" anchorCtr="0">
                  <a:noAutofit/>
                </a:bodyPr>
                <a:lstStyle/>
                <a:p>
                  <a:pPr algn="ctr"/>
                  <a:r>
                    <a:rPr lang="en" sz="800"/>
                    <a:t>HDFS API</a:t>
                  </a:r>
                </a:p>
              </p:txBody>
            </p:sp>
            <p:cxnSp>
              <p:nvCxnSpPr>
                <p:cNvPr id="119" name="Shape 119"/>
                <p:cNvCxnSpPr>
                  <a:stCxn id="118" idx="2"/>
                </p:cNvCxnSpPr>
                <p:nvPr/>
              </p:nvCxnSpPr>
              <p:spPr>
                <a:xfrm flipH="1">
                  <a:off x="5819800" y="2559775"/>
                  <a:ext cx="2400" cy="175200"/>
                </a:xfrm>
                <a:prstGeom prst="straightConnector1">
                  <a:avLst/>
                </a:prstGeom>
                <a:noFill/>
                <a:ln w="19050" cap="flat" cmpd="sng">
                  <a:solidFill>
                    <a:schemeClr val="accent1"/>
                  </a:solidFill>
                  <a:prstDash val="solid"/>
                  <a:round/>
                  <a:headEnd type="none" w="lg" len="lg"/>
                  <a:tailEnd type="none" w="lg" len="lg"/>
                </a:ln>
              </p:spPr>
            </p:cxnSp>
          </p:grpSp>
          <p:grpSp>
            <p:nvGrpSpPr>
              <p:cNvPr id="120" name="Shape 120"/>
              <p:cNvGrpSpPr/>
              <p:nvPr/>
            </p:nvGrpSpPr>
            <p:grpSpPr>
              <a:xfrm>
                <a:off x="4177150" y="2507412"/>
                <a:ext cx="814500" cy="313200"/>
                <a:chOff x="6334575" y="2450262"/>
                <a:chExt cx="814500" cy="313200"/>
              </a:xfrm>
            </p:grpSpPr>
            <p:sp>
              <p:nvSpPr>
                <p:cNvPr id="121" name="Shape 121"/>
                <p:cNvSpPr txBox="1"/>
                <p:nvPr/>
              </p:nvSpPr>
              <p:spPr>
                <a:xfrm>
                  <a:off x="6334575" y="2450262"/>
                  <a:ext cx="814500" cy="138000"/>
                </a:xfrm>
                <a:prstGeom prst="rect">
                  <a:avLst/>
                </a:prstGeom>
                <a:noFill/>
                <a:ln>
                  <a:noFill/>
                </a:ln>
              </p:spPr>
              <p:txBody>
                <a:bodyPr lIns="91401" tIns="91401" rIns="91401" bIns="91401" anchor="ctr" anchorCtr="0">
                  <a:noAutofit/>
                </a:bodyPr>
                <a:lstStyle/>
                <a:p>
                  <a:pPr algn="ctr"/>
                  <a:r>
                    <a:rPr lang="en" sz="800"/>
                    <a:t>Kafka API</a:t>
                  </a:r>
                </a:p>
              </p:txBody>
            </p:sp>
            <p:cxnSp>
              <p:nvCxnSpPr>
                <p:cNvPr id="122" name="Shape 122"/>
                <p:cNvCxnSpPr>
                  <a:stCxn id="121" idx="2"/>
                </p:cNvCxnSpPr>
                <p:nvPr/>
              </p:nvCxnSpPr>
              <p:spPr>
                <a:xfrm flipH="1">
                  <a:off x="6739425" y="2588262"/>
                  <a:ext cx="2400" cy="175200"/>
                </a:xfrm>
                <a:prstGeom prst="straightConnector1">
                  <a:avLst/>
                </a:prstGeom>
                <a:noFill/>
                <a:ln w="19050" cap="flat" cmpd="sng">
                  <a:solidFill>
                    <a:schemeClr val="accent1"/>
                  </a:solidFill>
                  <a:prstDash val="solid"/>
                  <a:round/>
                  <a:headEnd type="none" w="lg" len="lg"/>
                  <a:tailEnd type="none" w="lg" len="lg"/>
                </a:ln>
              </p:spPr>
            </p:cxnSp>
          </p:grpSp>
        </p:grpSp>
        <p:pic>
          <p:nvPicPr>
            <p:cNvPr id="123" name="Shape 123"/>
            <p:cNvPicPr preferRelativeResize="0"/>
            <p:nvPr/>
          </p:nvPicPr>
          <p:blipFill>
            <a:blip r:embed="rId3">
              <a:alphaModFix/>
            </a:blip>
            <a:stretch>
              <a:fillRect/>
            </a:stretch>
          </p:blipFill>
          <p:spPr>
            <a:xfrm>
              <a:off x="2647950" y="4246218"/>
              <a:ext cx="552449" cy="349600"/>
            </a:xfrm>
            <a:prstGeom prst="rect">
              <a:avLst/>
            </a:prstGeom>
            <a:noFill/>
            <a:ln>
              <a:noFill/>
            </a:ln>
          </p:spPr>
        </p:pic>
      </p:grpSp>
    </p:spTree>
    <p:extLst>
      <p:ext uri="{BB962C8B-B14F-4D97-AF65-F5344CB8AC3E}">
        <p14:creationId xmlns:p14="http://schemas.microsoft.com/office/powerpoint/2010/main" val="1998994437"/>
      </p:ext>
    </p:extLst>
  </p:cSld>
  <p:clrMapOvr>
    <a:masterClrMapping/>
  </p:clrMapOvr>
  <p:transition spd="slow">
    <p:cut/>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458271" y="206596"/>
            <a:ext cx="8227457" cy="692519"/>
          </a:xfrm>
          <a:prstGeom prst="rect">
            <a:avLst/>
          </a:prstGeom>
        </p:spPr>
        <p:txBody>
          <a:bodyPr vert="horz" lIns="68558" tIns="68558" rIns="68558" bIns="68558" rtlCol="0" anchor="ctr" anchorCtr="0">
            <a:noAutofit/>
          </a:bodyPr>
          <a:lstStyle/>
          <a:p>
            <a:pPr>
              <a:spcBef>
                <a:spcPts val="0"/>
              </a:spcBef>
            </a:pPr>
            <a:r>
              <a:rPr lang="en"/>
              <a:t>MapR and Mesos</a:t>
            </a:r>
          </a:p>
        </p:txBody>
      </p:sp>
      <p:sp>
        <p:nvSpPr>
          <p:cNvPr id="279" name="Shape 279"/>
          <p:cNvSpPr txBox="1"/>
          <p:nvPr/>
        </p:nvSpPr>
        <p:spPr>
          <a:xfrm>
            <a:off x="1023100" y="967043"/>
            <a:ext cx="7597621" cy="1421930"/>
          </a:xfrm>
          <a:prstGeom prst="rect">
            <a:avLst/>
          </a:prstGeom>
          <a:noFill/>
          <a:ln>
            <a:noFill/>
          </a:ln>
        </p:spPr>
        <p:txBody>
          <a:bodyPr lIns="91401" tIns="91401" rIns="91401" bIns="91401" anchor="t" anchorCtr="0">
            <a:noAutofit/>
          </a:bodyPr>
          <a:lstStyle/>
          <a:p>
            <a:pPr>
              <a:spcAft>
                <a:spcPts val="1000"/>
              </a:spcAft>
              <a:buClr>
                <a:schemeClr val="dk1"/>
              </a:buClr>
              <a:buSzPct val="61111"/>
            </a:pPr>
            <a:r>
              <a:rPr lang="en" sz="1799">
                <a:solidFill>
                  <a:schemeClr val="dk2"/>
                </a:solidFill>
              </a:rPr>
              <a:t>MapR Data Platform Provides HDFS to the Mesos Cluster</a:t>
            </a:r>
          </a:p>
          <a:p>
            <a:pPr>
              <a:spcAft>
                <a:spcPts val="1000"/>
              </a:spcAft>
              <a:buClr>
                <a:schemeClr val="dk1"/>
              </a:buClr>
              <a:buSzPct val="61111"/>
            </a:pPr>
            <a:r>
              <a:rPr lang="en" sz="1799">
                <a:solidFill>
                  <a:schemeClr val="dk2"/>
                </a:solidFill>
              </a:rPr>
              <a:t>Mesos Handles Resource Allocation and Scheduling</a:t>
            </a:r>
          </a:p>
          <a:p>
            <a:pPr>
              <a:spcAft>
                <a:spcPts val="1000"/>
              </a:spcAft>
              <a:buClr>
                <a:schemeClr val="dk1"/>
              </a:buClr>
              <a:buSzPct val="61111"/>
            </a:pPr>
            <a:r>
              <a:rPr lang="en" sz="1799">
                <a:solidFill>
                  <a:schemeClr val="dk2"/>
                </a:solidFill>
              </a:rPr>
              <a:t>MapR POSIX Client &amp; the HDFS API Provides Access to the Distributed File System</a:t>
            </a:r>
          </a:p>
          <a:p>
            <a:pPr>
              <a:spcAft>
                <a:spcPts val="1000"/>
              </a:spcAft>
            </a:pPr>
            <a:endParaRPr sz="1799"/>
          </a:p>
          <a:p>
            <a:pPr>
              <a:spcAft>
                <a:spcPts val="1000"/>
              </a:spcAft>
            </a:pPr>
            <a:endParaRPr sz="1799"/>
          </a:p>
        </p:txBody>
      </p:sp>
      <p:grpSp>
        <p:nvGrpSpPr>
          <p:cNvPr id="280" name="Shape 280"/>
          <p:cNvGrpSpPr/>
          <p:nvPr/>
        </p:nvGrpSpPr>
        <p:grpSpPr>
          <a:xfrm>
            <a:off x="458272" y="2733632"/>
            <a:ext cx="8227457" cy="876071"/>
            <a:chOff x="466725" y="1076324"/>
            <a:chExt cx="8229600" cy="876299"/>
          </a:xfrm>
        </p:grpSpPr>
        <p:sp>
          <p:nvSpPr>
            <p:cNvPr id="281" name="Shape 281"/>
            <p:cNvSpPr/>
            <p:nvPr/>
          </p:nvSpPr>
          <p:spPr>
            <a:xfrm>
              <a:off x="466725" y="1114425"/>
              <a:ext cx="8229600" cy="800100"/>
            </a:xfrm>
            <a:prstGeom prst="roundRect">
              <a:avLst>
                <a:gd name="adj" fmla="val 16667"/>
              </a:avLst>
            </a:prstGeom>
            <a:solidFill>
              <a:srgbClr val="073763"/>
            </a:solidFill>
            <a:ln>
              <a:noFill/>
            </a:ln>
          </p:spPr>
          <p:txBody>
            <a:bodyPr lIns="91401" tIns="91401" rIns="91401" bIns="91401" anchor="ctr" anchorCtr="0">
              <a:noAutofit/>
            </a:bodyPr>
            <a:lstStyle/>
            <a:p>
              <a:endParaRPr sz="2399"/>
            </a:p>
          </p:txBody>
        </p:sp>
        <p:pic>
          <p:nvPicPr>
            <p:cNvPr id="282" name="Shape 282"/>
            <p:cNvPicPr preferRelativeResize="0"/>
            <p:nvPr/>
          </p:nvPicPr>
          <p:blipFill>
            <a:blip r:embed="rId3">
              <a:alphaModFix/>
            </a:blip>
            <a:stretch>
              <a:fillRect/>
            </a:stretch>
          </p:blipFill>
          <p:spPr>
            <a:xfrm>
              <a:off x="3449962" y="1076324"/>
              <a:ext cx="2244075" cy="876299"/>
            </a:xfrm>
            <a:prstGeom prst="rect">
              <a:avLst/>
            </a:prstGeom>
            <a:noFill/>
            <a:ln>
              <a:noFill/>
            </a:ln>
          </p:spPr>
        </p:pic>
      </p:grpSp>
      <p:grpSp>
        <p:nvGrpSpPr>
          <p:cNvPr id="283" name="Shape 283"/>
          <p:cNvGrpSpPr/>
          <p:nvPr/>
        </p:nvGrpSpPr>
        <p:grpSpPr>
          <a:xfrm>
            <a:off x="458272" y="3598433"/>
            <a:ext cx="8227457" cy="1098314"/>
            <a:chOff x="457200" y="3598700"/>
            <a:chExt cx="8229600" cy="1098600"/>
          </a:xfrm>
        </p:grpSpPr>
        <p:grpSp>
          <p:nvGrpSpPr>
            <p:cNvPr id="284" name="Shape 284"/>
            <p:cNvGrpSpPr/>
            <p:nvPr/>
          </p:nvGrpSpPr>
          <p:grpSpPr>
            <a:xfrm>
              <a:off x="457200" y="3598700"/>
              <a:ext cx="8229600" cy="1098600"/>
              <a:chOff x="457075" y="2446175"/>
              <a:chExt cx="8229600" cy="1098600"/>
            </a:xfrm>
          </p:grpSpPr>
          <p:sp>
            <p:nvSpPr>
              <p:cNvPr id="285" name="Shape 285"/>
              <p:cNvSpPr/>
              <p:nvPr/>
            </p:nvSpPr>
            <p:spPr>
              <a:xfrm>
                <a:off x="457075" y="2446175"/>
                <a:ext cx="8229600" cy="1098600"/>
              </a:xfrm>
              <a:prstGeom prst="rect">
                <a:avLst/>
              </a:prstGeom>
              <a:noFill/>
              <a:ln w="19050" cap="flat" cmpd="sng">
                <a:solidFill>
                  <a:schemeClr val="accent1"/>
                </a:solidFill>
                <a:prstDash val="solid"/>
                <a:round/>
                <a:headEnd type="none" w="med" len="med"/>
                <a:tailEnd type="none" w="med" len="med"/>
              </a:ln>
            </p:spPr>
            <p:txBody>
              <a:bodyPr lIns="91401" tIns="91401" rIns="91401" bIns="91401" anchor="ctr" anchorCtr="0">
                <a:noAutofit/>
              </a:bodyPr>
              <a:lstStyle/>
              <a:p>
                <a:endParaRPr sz="2399"/>
              </a:p>
            </p:txBody>
          </p:sp>
          <p:sp>
            <p:nvSpPr>
              <p:cNvPr id="286" name="Shape 286"/>
              <p:cNvSpPr/>
              <p:nvPr/>
            </p:nvSpPr>
            <p:spPr>
              <a:xfrm>
                <a:off x="607225" y="3070300"/>
                <a:ext cx="7954200" cy="390900"/>
              </a:xfrm>
              <a:prstGeom prst="rect">
                <a:avLst/>
              </a:prstGeom>
              <a:solidFill>
                <a:schemeClr val="accent1"/>
              </a:solidFill>
              <a:ln>
                <a:noFill/>
              </a:ln>
            </p:spPr>
            <p:txBody>
              <a:bodyPr lIns="91401" tIns="91401" rIns="91401" bIns="91401" anchor="ctr" anchorCtr="0">
                <a:noAutofit/>
              </a:bodyPr>
              <a:lstStyle/>
              <a:p>
                <a:endParaRPr sz="2399"/>
              </a:p>
            </p:txBody>
          </p:sp>
          <p:sp>
            <p:nvSpPr>
              <p:cNvPr id="287" name="Shape 287"/>
              <p:cNvSpPr txBox="1"/>
              <p:nvPr/>
            </p:nvSpPr>
            <p:spPr>
              <a:xfrm>
                <a:off x="681050" y="3070300"/>
                <a:ext cx="7880400" cy="390900"/>
              </a:xfrm>
              <a:prstGeom prst="rect">
                <a:avLst/>
              </a:prstGeom>
              <a:noFill/>
              <a:ln>
                <a:noFill/>
              </a:ln>
            </p:spPr>
            <p:txBody>
              <a:bodyPr lIns="91401" tIns="91401" rIns="91401" bIns="91401" anchor="ctr" anchorCtr="0">
                <a:noAutofit/>
              </a:bodyPr>
              <a:lstStyle/>
              <a:p>
                <a:pPr algn="ctr"/>
                <a:r>
                  <a:rPr lang="en" sz="1100">
                    <a:solidFill>
                      <a:srgbClr val="FFFFFF"/>
                    </a:solidFill>
                    <a:latin typeface="Candal"/>
                    <a:ea typeface="Candal"/>
                    <a:cs typeface="Candal"/>
                    <a:sym typeface="Candal"/>
                  </a:rPr>
                  <a:t>MapR Data Platform</a:t>
                </a:r>
                <a:r>
                  <a:rPr lang="en" sz="800" b="1">
                    <a:solidFill>
                      <a:srgbClr val="FFFFFF"/>
                    </a:solidFill>
                    <a:latin typeface="Candal"/>
                    <a:ea typeface="Candal"/>
                    <a:cs typeface="Candal"/>
                    <a:sym typeface="Candal"/>
                  </a:rPr>
                  <a:t/>
                </a:r>
                <a:br>
                  <a:rPr lang="en" sz="800" b="1">
                    <a:solidFill>
                      <a:srgbClr val="FFFFFF"/>
                    </a:solidFill>
                    <a:latin typeface="Candal"/>
                    <a:ea typeface="Candal"/>
                    <a:cs typeface="Candal"/>
                    <a:sym typeface="Candal"/>
                  </a:rPr>
                </a:br>
                <a:r>
                  <a:rPr lang="en" sz="800" b="1">
                    <a:solidFill>
                      <a:srgbClr val="FFFFFF"/>
                    </a:solidFill>
                  </a:rPr>
                  <a:t>(Random Read/Write)</a:t>
                </a:r>
              </a:p>
            </p:txBody>
          </p:sp>
          <p:sp>
            <p:nvSpPr>
              <p:cNvPr id="288" name="Shape 288"/>
              <p:cNvSpPr/>
              <p:nvPr/>
            </p:nvSpPr>
            <p:spPr>
              <a:xfrm>
                <a:off x="607225" y="2720725"/>
                <a:ext cx="2571000" cy="316200"/>
              </a:xfrm>
              <a:prstGeom prst="rect">
                <a:avLst/>
              </a:prstGeom>
              <a:solidFill>
                <a:schemeClr val="accent1"/>
              </a:solidFill>
              <a:ln w="9525" cap="flat" cmpd="sng">
                <a:solidFill>
                  <a:schemeClr val="accent1"/>
                </a:solidFill>
                <a:prstDash val="solid"/>
                <a:round/>
                <a:headEnd type="none" w="med" len="med"/>
                <a:tailEnd type="none" w="med" len="med"/>
              </a:ln>
            </p:spPr>
            <p:txBody>
              <a:bodyPr lIns="91401" tIns="91401" rIns="91401" bIns="91401" anchor="ctr" anchorCtr="0">
                <a:noAutofit/>
              </a:bodyPr>
              <a:lstStyle/>
              <a:p>
                <a:endParaRPr sz="2399"/>
              </a:p>
            </p:txBody>
          </p:sp>
          <p:sp>
            <p:nvSpPr>
              <p:cNvPr id="289" name="Shape 289"/>
              <p:cNvSpPr txBox="1"/>
              <p:nvPr/>
            </p:nvSpPr>
            <p:spPr>
              <a:xfrm>
                <a:off x="607400" y="2749825"/>
                <a:ext cx="2571000" cy="258000"/>
              </a:xfrm>
              <a:prstGeom prst="rect">
                <a:avLst/>
              </a:prstGeom>
              <a:noFill/>
              <a:ln>
                <a:noFill/>
              </a:ln>
            </p:spPr>
            <p:txBody>
              <a:bodyPr lIns="91401" tIns="91401" rIns="91401" bIns="91401" anchor="ctr" anchorCtr="0">
                <a:noAutofit/>
              </a:bodyPr>
              <a:lstStyle/>
              <a:p>
                <a:pPr algn="ctr"/>
                <a:r>
                  <a:rPr lang="en" sz="1100">
                    <a:solidFill>
                      <a:srgbClr val="FFFFFF"/>
                    </a:solidFill>
                    <a:latin typeface="Candal"/>
                    <a:ea typeface="Candal"/>
                    <a:cs typeface="Candal"/>
                    <a:sym typeface="Candal"/>
                  </a:rPr>
                  <a:t>MapR-FS</a:t>
                </a:r>
              </a:p>
              <a:p>
                <a:pPr algn="ctr"/>
                <a:r>
                  <a:rPr lang="en" sz="900" b="1">
                    <a:solidFill>
                      <a:srgbClr val="FFFFFF"/>
                    </a:solidFill>
                  </a:rPr>
                  <a:t>(POSIX)</a:t>
                </a:r>
              </a:p>
            </p:txBody>
          </p:sp>
          <p:sp>
            <p:nvSpPr>
              <p:cNvPr id="290" name="Shape 290"/>
              <p:cNvSpPr/>
              <p:nvPr/>
            </p:nvSpPr>
            <p:spPr>
              <a:xfrm>
                <a:off x="3298900" y="2720725"/>
                <a:ext cx="2571000" cy="316200"/>
              </a:xfrm>
              <a:prstGeom prst="rect">
                <a:avLst/>
              </a:prstGeom>
              <a:solidFill>
                <a:schemeClr val="accent1"/>
              </a:solidFill>
              <a:ln w="9525" cap="flat" cmpd="sng">
                <a:solidFill>
                  <a:schemeClr val="accent1"/>
                </a:solidFill>
                <a:prstDash val="solid"/>
                <a:round/>
                <a:headEnd type="none" w="med" len="med"/>
                <a:tailEnd type="none" w="med" len="med"/>
              </a:ln>
            </p:spPr>
            <p:txBody>
              <a:bodyPr lIns="91401" tIns="91401" rIns="91401" bIns="91401" anchor="ctr" anchorCtr="0">
                <a:noAutofit/>
              </a:bodyPr>
              <a:lstStyle/>
              <a:p>
                <a:endParaRPr sz="2399"/>
              </a:p>
            </p:txBody>
          </p:sp>
          <p:sp>
            <p:nvSpPr>
              <p:cNvPr id="291" name="Shape 291"/>
              <p:cNvSpPr txBox="1"/>
              <p:nvPr/>
            </p:nvSpPr>
            <p:spPr>
              <a:xfrm>
                <a:off x="3298900" y="2749825"/>
                <a:ext cx="2571000" cy="258000"/>
              </a:xfrm>
              <a:prstGeom prst="rect">
                <a:avLst/>
              </a:prstGeom>
              <a:noFill/>
              <a:ln>
                <a:noFill/>
              </a:ln>
            </p:spPr>
            <p:txBody>
              <a:bodyPr lIns="91401" tIns="91401" rIns="91401" bIns="91401" anchor="ctr" anchorCtr="0">
                <a:noAutofit/>
              </a:bodyPr>
              <a:lstStyle/>
              <a:p>
                <a:pPr algn="ctr"/>
                <a:r>
                  <a:rPr lang="en" sz="1100">
                    <a:solidFill>
                      <a:srgbClr val="FFFFFF"/>
                    </a:solidFill>
                    <a:latin typeface="Candal"/>
                    <a:ea typeface="Candal"/>
                    <a:cs typeface="Candal"/>
                    <a:sym typeface="Candal"/>
                  </a:rPr>
                  <a:t>MapR Streams</a:t>
                </a:r>
              </a:p>
            </p:txBody>
          </p:sp>
          <p:sp>
            <p:nvSpPr>
              <p:cNvPr id="292" name="Shape 292"/>
              <p:cNvSpPr/>
              <p:nvPr/>
            </p:nvSpPr>
            <p:spPr>
              <a:xfrm>
                <a:off x="5990425" y="2720725"/>
                <a:ext cx="2571000" cy="316200"/>
              </a:xfrm>
              <a:prstGeom prst="rect">
                <a:avLst/>
              </a:prstGeom>
              <a:solidFill>
                <a:schemeClr val="accent1"/>
              </a:solidFill>
              <a:ln w="9525" cap="flat" cmpd="sng">
                <a:solidFill>
                  <a:schemeClr val="accent1"/>
                </a:solidFill>
                <a:prstDash val="solid"/>
                <a:round/>
                <a:headEnd type="none" w="med" len="med"/>
                <a:tailEnd type="none" w="med" len="med"/>
              </a:ln>
            </p:spPr>
            <p:txBody>
              <a:bodyPr lIns="91401" tIns="91401" rIns="91401" bIns="91401" anchor="ctr" anchorCtr="0">
                <a:noAutofit/>
              </a:bodyPr>
              <a:lstStyle/>
              <a:p>
                <a:endParaRPr sz="2399"/>
              </a:p>
            </p:txBody>
          </p:sp>
          <p:sp>
            <p:nvSpPr>
              <p:cNvPr id="293" name="Shape 293"/>
              <p:cNvSpPr txBox="1"/>
              <p:nvPr/>
            </p:nvSpPr>
            <p:spPr>
              <a:xfrm>
                <a:off x="5990425" y="2749825"/>
                <a:ext cx="2571000" cy="258000"/>
              </a:xfrm>
              <a:prstGeom prst="rect">
                <a:avLst/>
              </a:prstGeom>
              <a:noFill/>
              <a:ln>
                <a:noFill/>
              </a:ln>
            </p:spPr>
            <p:txBody>
              <a:bodyPr lIns="91401" tIns="91401" rIns="91401" bIns="91401" anchor="ctr" anchorCtr="0">
                <a:noAutofit/>
              </a:bodyPr>
              <a:lstStyle/>
              <a:p>
                <a:pPr algn="ctr"/>
                <a:r>
                  <a:rPr lang="en" sz="1100">
                    <a:solidFill>
                      <a:srgbClr val="FFFFFF"/>
                    </a:solidFill>
                    <a:latin typeface="Candal"/>
                    <a:ea typeface="Candal"/>
                    <a:cs typeface="Candal"/>
                    <a:sym typeface="Candal"/>
                  </a:rPr>
                  <a:t>MapR-DB</a:t>
                </a:r>
              </a:p>
              <a:p>
                <a:pPr algn="ctr"/>
                <a:r>
                  <a:rPr lang="en" sz="900" b="1">
                    <a:solidFill>
                      <a:srgbClr val="FFFFFF"/>
                    </a:solidFill>
                  </a:rPr>
                  <a:t>(High-Performance NoSQL)</a:t>
                </a:r>
              </a:p>
            </p:txBody>
          </p:sp>
          <p:grpSp>
            <p:nvGrpSpPr>
              <p:cNvPr id="294" name="Shape 294"/>
              <p:cNvGrpSpPr/>
              <p:nvPr/>
            </p:nvGrpSpPr>
            <p:grpSpPr>
              <a:xfrm>
                <a:off x="6191250" y="2502750"/>
                <a:ext cx="814500" cy="313200"/>
                <a:chOff x="6191250" y="2502750"/>
                <a:chExt cx="814500" cy="313200"/>
              </a:xfrm>
            </p:grpSpPr>
            <p:sp>
              <p:nvSpPr>
                <p:cNvPr id="295" name="Shape 295"/>
                <p:cNvSpPr txBox="1"/>
                <p:nvPr/>
              </p:nvSpPr>
              <p:spPr>
                <a:xfrm>
                  <a:off x="6191250" y="2502750"/>
                  <a:ext cx="814500" cy="138000"/>
                </a:xfrm>
                <a:prstGeom prst="rect">
                  <a:avLst/>
                </a:prstGeom>
                <a:noFill/>
                <a:ln>
                  <a:noFill/>
                </a:ln>
              </p:spPr>
              <p:txBody>
                <a:bodyPr lIns="91401" tIns="91401" rIns="91401" bIns="91401" anchor="ctr" anchorCtr="0">
                  <a:noAutofit/>
                </a:bodyPr>
                <a:lstStyle/>
                <a:p>
                  <a:pPr algn="ctr"/>
                  <a:r>
                    <a:rPr lang="en" sz="800"/>
                    <a:t>HBase API</a:t>
                  </a:r>
                </a:p>
              </p:txBody>
            </p:sp>
            <p:cxnSp>
              <p:nvCxnSpPr>
                <p:cNvPr id="296" name="Shape 296"/>
                <p:cNvCxnSpPr>
                  <a:stCxn id="295" idx="2"/>
                </p:cNvCxnSpPr>
                <p:nvPr/>
              </p:nvCxnSpPr>
              <p:spPr>
                <a:xfrm flipH="1">
                  <a:off x="6596100" y="2640750"/>
                  <a:ext cx="2400" cy="175200"/>
                </a:xfrm>
                <a:prstGeom prst="straightConnector1">
                  <a:avLst/>
                </a:prstGeom>
                <a:noFill/>
                <a:ln w="19050" cap="flat" cmpd="sng">
                  <a:solidFill>
                    <a:schemeClr val="accent1"/>
                  </a:solidFill>
                  <a:prstDash val="solid"/>
                  <a:round/>
                  <a:headEnd type="none" w="lg" len="lg"/>
                  <a:tailEnd type="none" w="lg" len="lg"/>
                </a:ln>
              </p:spPr>
            </p:cxnSp>
          </p:grpSp>
          <p:grpSp>
            <p:nvGrpSpPr>
              <p:cNvPr id="297" name="Shape 297"/>
              <p:cNvGrpSpPr/>
              <p:nvPr/>
            </p:nvGrpSpPr>
            <p:grpSpPr>
              <a:xfrm>
                <a:off x="7639025" y="2507500"/>
                <a:ext cx="814500" cy="313200"/>
                <a:chOff x="6791325" y="1712175"/>
                <a:chExt cx="814500" cy="313200"/>
              </a:xfrm>
            </p:grpSpPr>
            <p:sp>
              <p:nvSpPr>
                <p:cNvPr id="298" name="Shape 298"/>
                <p:cNvSpPr txBox="1"/>
                <p:nvPr/>
              </p:nvSpPr>
              <p:spPr>
                <a:xfrm>
                  <a:off x="6791325" y="1712175"/>
                  <a:ext cx="814500" cy="138000"/>
                </a:xfrm>
                <a:prstGeom prst="rect">
                  <a:avLst/>
                </a:prstGeom>
                <a:noFill/>
                <a:ln>
                  <a:noFill/>
                </a:ln>
              </p:spPr>
              <p:txBody>
                <a:bodyPr lIns="91401" tIns="91401" rIns="91401" bIns="91401" anchor="ctr" anchorCtr="0">
                  <a:noAutofit/>
                </a:bodyPr>
                <a:lstStyle/>
                <a:p>
                  <a:pPr algn="ctr"/>
                  <a:r>
                    <a:rPr lang="en" sz="800"/>
                    <a:t>JSON API</a:t>
                  </a:r>
                </a:p>
              </p:txBody>
            </p:sp>
            <p:cxnSp>
              <p:nvCxnSpPr>
                <p:cNvPr id="299" name="Shape 299"/>
                <p:cNvCxnSpPr>
                  <a:stCxn id="298" idx="2"/>
                </p:cNvCxnSpPr>
                <p:nvPr/>
              </p:nvCxnSpPr>
              <p:spPr>
                <a:xfrm flipH="1">
                  <a:off x="7196175" y="1850175"/>
                  <a:ext cx="2400" cy="175200"/>
                </a:xfrm>
                <a:prstGeom prst="straightConnector1">
                  <a:avLst/>
                </a:prstGeom>
                <a:noFill/>
                <a:ln w="19050" cap="flat" cmpd="sng">
                  <a:solidFill>
                    <a:schemeClr val="accent1"/>
                  </a:solidFill>
                  <a:prstDash val="solid"/>
                  <a:round/>
                  <a:headEnd type="none" w="lg" len="lg"/>
                  <a:tailEnd type="none" w="lg" len="lg"/>
                </a:ln>
              </p:spPr>
            </p:cxnSp>
          </p:grpSp>
          <p:grpSp>
            <p:nvGrpSpPr>
              <p:cNvPr id="300" name="Shape 300"/>
              <p:cNvGrpSpPr/>
              <p:nvPr/>
            </p:nvGrpSpPr>
            <p:grpSpPr>
              <a:xfrm>
                <a:off x="715275" y="2502750"/>
                <a:ext cx="814500" cy="313200"/>
                <a:chOff x="4777700" y="2421775"/>
                <a:chExt cx="814500" cy="313200"/>
              </a:xfrm>
            </p:grpSpPr>
            <p:sp>
              <p:nvSpPr>
                <p:cNvPr id="301" name="Shape 301"/>
                <p:cNvSpPr txBox="1"/>
                <p:nvPr/>
              </p:nvSpPr>
              <p:spPr>
                <a:xfrm>
                  <a:off x="4777700" y="2421775"/>
                  <a:ext cx="814500" cy="138000"/>
                </a:xfrm>
                <a:prstGeom prst="rect">
                  <a:avLst/>
                </a:prstGeom>
                <a:noFill/>
                <a:ln>
                  <a:noFill/>
                </a:ln>
              </p:spPr>
              <p:txBody>
                <a:bodyPr lIns="91401" tIns="91401" rIns="91401" bIns="91401" anchor="ctr" anchorCtr="0">
                  <a:noAutofit/>
                </a:bodyPr>
                <a:lstStyle/>
                <a:p>
                  <a:pPr algn="ctr"/>
                  <a:r>
                    <a:rPr lang="en" sz="800"/>
                    <a:t>NFS/Fuse</a:t>
                  </a:r>
                </a:p>
              </p:txBody>
            </p:sp>
            <p:cxnSp>
              <p:nvCxnSpPr>
                <p:cNvPr id="302" name="Shape 302"/>
                <p:cNvCxnSpPr>
                  <a:stCxn id="301" idx="2"/>
                </p:cNvCxnSpPr>
                <p:nvPr/>
              </p:nvCxnSpPr>
              <p:spPr>
                <a:xfrm flipH="1">
                  <a:off x="5182550" y="2559775"/>
                  <a:ext cx="2400" cy="175200"/>
                </a:xfrm>
                <a:prstGeom prst="straightConnector1">
                  <a:avLst/>
                </a:prstGeom>
                <a:noFill/>
                <a:ln w="19050" cap="flat" cmpd="sng">
                  <a:solidFill>
                    <a:schemeClr val="accent1"/>
                  </a:solidFill>
                  <a:prstDash val="solid"/>
                  <a:round/>
                  <a:headEnd type="none" w="lg" len="lg"/>
                  <a:tailEnd type="none" w="lg" len="lg"/>
                </a:ln>
              </p:spPr>
            </p:cxnSp>
          </p:grpSp>
          <p:grpSp>
            <p:nvGrpSpPr>
              <p:cNvPr id="303" name="Shape 303"/>
              <p:cNvGrpSpPr/>
              <p:nvPr/>
            </p:nvGrpSpPr>
            <p:grpSpPr>
              <a:xfrm>
                <a:off x="2224075" y="2502750"/>
                <a:ext cx="814500" cy="313200"/>
                <a:chOff x="5414950" y="2421775"/>
                <a:chExt cx="814500" cy="313200"/>
              </a:xfrm>
            </p:grpSpPr>
            <p:sp>
              <p:nvSpPr>
                <p:cNvPr id="304" name="Shape 304"/>
                <p:cNvSpPr txBox="1"/>
                <p:nvPr/>
              </p:nvSpPr>
              <p:spPr>
                <a:xfrm>
                  <a:off x="5414950" y="2421775"/>
                  <a:ext cx="814500" cy="138000"/>
                </a:xfrm>
                <a:prstGeom prst="rect">
                  <a:avLst/>
                </a:prstGeom>
                <a:noFill/>
                <a:ln>
                  <a:noFill/>
                </a:ln>
              </p:spPr>
              <p:txBody>
                <a:bodyPr lIns="91401" tIns="91401" rIns="91401" bIns="91401" anchor="ctr" anchorCtr="0">
                  <a:noAutofit/>
                </a:bodyPr>
                <a:lstStyle/>
                <a:p>
                  <a:pPr algn="ctr"/>
                  <a:r>
                    <a:rPr lang="en" sz="800"/>
                    <a:t>HDFS API</a:t>
                  </a:r>
                </a:p>
              </p:txBody>
            </p:sp>
            <p:cxnSp>
              <p:nvCxnSpPr>
                <p:cNvPr id="305" name="Shape 305"/>
                <p:cNvCxnSpPr>
                  <a:stCxn id="304" idx="2"/>
                </p:cNvCxnSpPr>
                <p:nvPr/>
              </p:nvCxnSpPr>
              <p:spPr>
                <a:xfrm flipH="1">
                  <a:off x="5819800" y="2559775"/>
                  <a:ext cx="2400" cy="175200"/>
                </a:xfrm>
                <a:prstGeom prst="straightConnector1">
                  <a:avLst/>
                </a:prstGeom>
                <a:noFill/>
                <a:ln w="19050" cap="flat" cmpd="sng">
                  <a:solidFill>
                    <a:schemeClr val="accent1"/>
                  </a:solidFill>
                  <a:prstDash val="solid"/>
                  <a:round/>
                  <a:headEnd type="none" w="lg" len="lg"/>
                  <a:tailEnd type="none" w="lg" len="lg"/>
                </a:ln>
              </p:spPr>
            </p:cxnSp>
          </p:grpSp>
          <p:grpSp>
            <p:nvGrpSpPr>
              <p:cNvPr id="306" name="Shape 306"/>
              <p:cNvGrpSpPr/>
              <p:nvPr/>
            </p:nvGrpSpPr>
            <p:grpSpPr>
              <a:xfrm>
                <a:off x="4177150" y="2507412"/>
                <a:ext cx="814500" cy="313200"/>
                <a:chOff x="6334575" y="2450262"/>
                <a:chExt cx="814500" cy="313200"/>
              </a:xfrm>
            </p:grpSpPr>
            <p:sp>
              <p:nvSpPr>
                <p:cNvPr id="307" name="Shape 307"/>
                <p:cNvSpPr txBox="1"/>
                <p:nvPr/>
              </p:nvSpPr>
              <p:spPr>
                <a:xfrm>
                  <a:off x="6334575" y="2450262"/>
                  <a:ext cx="814500" cy="138000"/>
                </a:xfrm>
                <a:prstGeom prst="rect">
                  <a:avLst/>
                </a:prstGeom>
                <a:noFill/>
                <a:ln>
                  <a:noFill/>
                </a:ln>
              </p:spPr>
              <p:txBody>
                <a:bodyPr lIns="91401" tIns="91401" rIns="91401" bIns="91401" anchor="ctr" anchorCtr="0">
                  <a:noAutofit/>
                </a:bodyPr>
                <a:lstStyle/>
                <a:p>
                  <a:pPr algn="ctr"/>
                  <a:r>
                    <a:rPr lang="en" sz="800"/>
                    <a:t>Kafka API</a:t>
                  </a:r>
                </a:p>
              </p:txBody>
            </p:sp>
            <p:cxnSp>
              <p:nvCxnSpPr>
                <p:cNvPr id="308" name="Shape 308"/>
                <p:cNvCxnSpPr>
                  <a:stCxn id="307" idx="2"/>
                </p:cNvCxnSpPr>
                <p:nvPr/>
              </p:nvCxnSpPr>
              <p:spPr>
                <a:xfrm flipH="1">
                  <a:off x="6739425" y="2588262"/>
                  <a:ext cx="2400" cy="175200"/>
                </a:xfrm>
                <a:prstGeom prst="straightConnector1">
                  <a:avLst/>
                </a:prstGeom>
                <a:noFill/>
                <a:ln w="19050" cap="flat" cmpd="sng">
                  <a:solidFill>
                    <a:schemeClr val="accent1"/>
                  </a:solidFill>
                  <a:prstDash val="solid"/>
                  <a:round/>
                  <a:headEnd type="none" w="lg" len="lg"/>
                  <a:tailEnd type="none" w="lg" len="lg"/>
                </a:ln>
              </p:spPr>
            </p:cxnSp>
          </p:grpSp>
        </p:grpSp>
        <p:pic>
          <p:nvPicPr>
            <p:cNvPr id="309" name="Shape 309"/>
            <p:cNvPicPr preferRelativeResize="0"/>
            <p:nvPr/>
          </p:nvPicPr>
          <p:blipFill>
            <a:blip r:embed="rId4">
              <a:alphaModFix/>
            </a:blip>
            <a:stretch>
              <a:fillRect/>
            </a:stretch>
          </p:blipFill>
          <p:spPr>
            <a:xfrm>
              <a:off x="2647950" y="4246218"/>
              <a:ext cx="552449" cy="349600"/>
            </a:xfrm>
            <a:prstGeom prst="rect">
              <a:avLst/>
            </a:prstGeom>
            <a:noFill/>
            <a:ln>
              <a:noFill/>
            </a:ln>
          </p:spPr>
        </p:pic>
      </p:grpSp>
    </p:spTree>
    <p:extLst>
      <p:ext uri="{BB962C8B-B14F-4D97-AF65-F5344CB8AC3E}">
        <p14:creationId xmlns:p14="http://schemas.microsoft.com/office/powerpoint/2010/main" val="1618072831"/>
      </p:ext>
    </p:extLst>
  </p:cSld>
  <p:clrMapOvr>
    <a:masterClrMapping/>
  </p:clrMapOvr>
  <p:transition spd="slow">
    <p:cut/>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Shape 397"/>
        <p:cNvGrpSpPr/>
        <p:nvPr/>
      </p:nvGrpSpPr>
      <p:grpSpPr>
        <a:xfrm>
          <a:off x="0" y="0"/>
          <a:ext cx="0" cy="0"/>
          <a:chOff x="0" y="0"/>
          <a:chExt cx="0" cy="0"/>
        </a:xfrm>
      </p:grpSpPr>
      <p:sp>
        <p:nvSpPr>
          <p:cNvPr id="398" name="Shape 398"/>
          <p:cNvSpPr txBox="1">
            <a:spLocks noGrp="1"/>
          </p:cNvSpPr>
          <p:nvPr>
            <p:ph type="title"/>
          </p:nvPr>
        </p:nvSpPr>
        <p:spPr>
          <a:xfrm>
            <a:off x="458271" y="206596"/>
            <a:ext cx="8227457" cy="692519"/>
          </a:xfrm>
          <a:prstGeom prst="rect">
            <a:avLst/>
          </a:prstGeom>
        </p:spPr>
        <p:txBody>
          <a:bodyPr vert="horz" lIns="68558" tIns="68558" rIns="68558" bIns="68558" rtlCol="0" anchor="ctr" anchorCtr="0">
            <a:noAutofit/>
          </a:bodyPr>
          <a:lstStyle/>
          <a:p>
            <a:pPr>
              <a:spcBef>
                <a:spcPts val="0"/>
              </a:spcBef>
            </a:pPr>
            <a:r>
              <a:rPr lang="en"/>
              <a:t>MapR and Mesos -- A Complete Converged Platform</a:t>
            </a:r>
          </a:p>
        </p:txBody>
      </p:sp>
      <p:sp>
        <p:nvSpPr>
          <p:cNvPr id="399" name="Shape 399"/>
          <p:cNvSpPr/>
          <p:nvPr/>
        </p:nvSpPr>
        <p:spPr>
          <a:xfrm>
            <a:off x="4451282" y="2187276"/>
            <a:ext cx="2226620" cy="492472"/>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01" tIns="91401" rIns="91401" bIns="91401" anchor="ctr" anchorCtr="0">
            <a:noAutofit/>
          </a:bodyPr>
          <a:lstStyle/>
          <a:p>
            <a:r>
              <a:rPr lang="en" sz="1700" b="1">
                <a:solidFill>
                  <a:srgbClr val="FFFFFF"/>
                </a:solidFill>
              </a:rPr>
              <a:t>Marathon</a:t>
            </a:r>
          </a:p>
        </p:txBody>
      </p:sp>
      <p:pic>
        <p:nvPicPr>
          <p:cNvPr id="400" name="Shape 400"/>
          <p:cNvPicPr preferRelativeResize="0"/>
          <p:nvPr/>
        </p:nvPicPr>
        <p:blipFill>
          <a:blip r:embed="rId3">
            <a:alphaModFix/>
          </a:blip>
          <a:stretch>
            <a:fillRect/>
          </a:stretch>
        </p:blipFill>
        <p:spPr>
          <a:xfrm>
            <a:off x="5460610" y="2138863"/>
            <a:ext cx="1294588" cy="589297"/>
          </a:xfrm>
          <a:prstGeom prst="rect">
            <a:avLst/>
          </a:prstGeom>
          <a:noFill/>
          <a:ln>
            <a:noFill/>
          </a:ln>
        </p:spPr>
      </p:pic>
      <p:pic>
        <p:nvPicPr>
          <p:cNvPr id="401" name="Shape 401"/>
          <p:cNvPicPr preferRelativeResize="0"/>
          <p:nvPr/>
        </p:nvPicPr>
        <p:blipFill>
          <a:blip r:embed="rId4">
            <a:alphaModFix/>
          </a:blip>
          <a:stretch>
            <a:fillRect/>
          </a:stretch>
        </p:blipFill>
        <p:spPr>
          <a:xfrm>
            <a:off x="4476075" y="1501380"/>
            <a:ext cx="1042229" cy="589295"/>
          </a:xfrm>
          <a:prstGeom prst="rect">
            <a:avLst/>
          </a:prstGeom>
          <a:noFill/>
          <a:ln>
            <a:noFill/>
          </a:ln>
        </p:spPr>
      </p:pic>
      <p:pic>
        <p:nvPicPr>
          <p:cNvPr id="402" name="Shape 402"/>
          <p:cNvPicPr preferRelativeResize="0"/>
          <p:nvPr/>
        </p:nvPicPr>
        <p:blipFill>
          <a:blip r:embed="rId4">
            <a:alphaModFix/>
          </a:blip>
          <a:stretch>
            <a:fillRect/>
          </a:stretch>
        </p:blipFill>
        <p:spPr>
          <a:xfrm>
            <a:off x="5635648" y="1501380"/>
            <a:ext cx="1042229" cy="589295"/>
          </a:xfrm>
          <a:prstGeom prst="rect">
            <a:avLst/>
          </a:prstGeom>
          <a:noFill/>
          <a:ln>
            <a:noFill/>
          </a:ln>
        </p:spPr>
      </p:pic>
      <p:sp>
        <p:nvSpPr>
          <p:cNvPr id="403" name="Shape 403"/>
          <p:cNvSpPr txBox="1"/>
          <p:nvPr/>
        </p:nvSpPr>
        <p:spPr>
          <a:xfrm>
            <a:off x="4530661" y="1668261"/>
            <a:ext cx="933057" cy="255533"/>
          </a:xfrm>
          <a:prstGeom prst="rect">
            <a:avLst/>
          </a:prstGeom>
          <a:noFill/>
          <a:ln>
            <a:noFill/>
          </a:ln>
        </p:spPr>
        <p:txBody>
          <a:bodyPr lIns="91401" tIns="91401" rIns="91401" bIns="91401" anchor="ctr" anchorCtr="0">
            <a:noAutofit/>
          </a:bodyPr>
          <a:lstStyle/>
          <a:p>
            <a:pPr algn="ctr"/>
            <a:r>
              <a:rPr lang="en" sz="1200"/>
              <a:t>Application</a:t>
            </a:r>
          </a:p>
        </p:txBody>
      </p:sp>
      <p:sp>
        <p:nvSpPr>
          <p:cNvPr id="404" name="Shape 404"/>
          <p:cNvSpPr txBox="1"/>
          <p:nvPr/>
        </p:nvSpPr>
        <p:spPr>
          <a:xfrm>
            <a:off x="5690221" y="1668261"/>
            <a:ext cx="933057" cy="255533"/>
          </a:xfrm>
          <a:prstGeom prst="rect">
            <a:avLst/>
          </a:prstGeom>
          <a:noFill/>
          <a:ln>
            <a:noFill/>
          </a:ln>
        </p:spPr>
        <p:txBody>
          <a:bodyPr lIns="91401" tIns="91401" rIns="91401" bIns="91401" anchor="ctr" anchorCtr="0">
            <a:noAutofit/>
          </a:bodyPr>
          <a:lstStyle/>
          <a:p>
            <a:pPr algn="ctr"/>
            <a:r>
              <a:rPr lang="en" sz="1200"/>
              <a:t>Application</a:t>
            </a:r>
          </a:p>
        </p:txBody>
      </p:sp>
      <p:pic>
        <p:nvPicPr>
          <p:cNvPr id="405" name="Shape 405"/>
          <p:cNvPicPr preferRelativeResize="0"/>
          <p:nvPr/>
        </p:nvPicPr>
        <p:blipFill>
          <a:blip r:embed="rId4">
            <a:alphaModFix/>
          </a:blip>
          <a:stretch>
            <a:fillRect/>
          </a:stretch>
        </p:blipFill>
        <p:spPr>
          <a:xfrm>
            <a:off x="3261916" y="1250357"/>
            <a:ext cx="1042229" cy="589295"/>
          </a:xfrm>
          <a:prstGeom prst="rect">
            <a:avLst/>
          </a:prstGeom>
          <a:noFill/>
          <a:ln>
            <a:noFill/>
          </a:ln>
        </p:spPr>
      </p:pic>
      <p:sp>
        <p:nvSpPr>
          <p:cNvPr id="406" name="Shape 406"/>
          <p:cNvSpPr txBox="1"/>
          <p:nvPr/>
        </p:nvSpPr>
        <p:spPr>
          <a:xfrm>
            <a:off x="3316489" y="1417238"/>
            <a:ext cx="933057" cy="255533"/>
          </a:xfrm>
          <a:prstGeom prst="rect">
            <a:avLst/>
          </a:prstGeom>
          <a:noFill/>
          <a:ln>
            <a:noFill/>
          </a:ln>
        </p:spPr>
        <p:txBody>
          <a:bodyPr lIns="91401" tIns="91401" rIns="91401" bIns="91401" anchor="ctr" anchorCtr="0">
            <a:noAutofit/>
          </a:bodyPr>
          <a:lstStyle/>
          <a:p>
            <a:pPr algn="ctr"/>
            <a:r>
              <a:rPr lang="en" sz="1200"/>
              <a:t>Docker Images</a:t>
            </a:r>
          </a:p>
        </p:txBody>
      </p:sp>
      <p:grpSp>
        <p:nvGrpSpPr>
          <p:cNvPr id="407" name="Shape 407"/>
          <p:cNvGrpSpPr/>
          <p:nvPr/>
        </p:nvGrpSpPr>
        <p:grpSpPr>
          <a:xfrm>
            <a:off x="458272" y="2733632"/>
            <a:ext cx="8227457" cy="876071"/>
            <a:chOff x="466725" y="1076324"/>
            <a:chExt cx="8229600" cy="876299"/>
          </a:xfrm>
        </p:grpSpPr>
        <p:sp>
          <p:nvSpPr>
            <p:cNvPr id="408" name="Shape 408"/>
            <p:cNvSpPr/>
            <p:nvPr/>
          </p:nvSpPr>
          <p:spPr>
            <a:xfrm>
              <a:off x="466725" y="1114425"/>
              <a:ext cx="8229600" cy="800100"/>
            </a:xfrm>
            <a:prstGeom prst="roundRect">
              <a:avLst>
                <a:gd name="adj" fmla="val 16667"/>
              </a:avLst>
            </a:prstGeom>
            <a:solidFill>
              <a:srgbClr val="073763"/>
            </a:solidFill>
            <a:ln>
              <a:noFill/>
            </a:ln>
          </p:spPr>
          <p:txBody>
            <a:bodyPr lIns="91401" tIns="91401" rIns="91401" bIns="91401" anchor="ctr" anchorCtr="0">
              <a:noAutofit/>
            </a:bodyPr>
            <a:lstStyle/>
            <a:p>
              <a:endParaRPr sz="2399"/>
            </a:p>
          </p:txBody>
        </p:sp>
        <p:pic>
          <p:nvPicPr>
            <p:cNvPr id="409" name="Shape 409"/>
            <p:cNvPicPr preferRelativeResize="0"/>
            <p:nvPr/>
          </p:nvPicPr>
          <p:blipFill>
            <a:blip r:embed="rId5">
              <a:alphaModFix/>
            </a:blip>
            <a:stretch>
              <a:fillRect/>
            </a:stretch>
          </p:blipFill>
          <p:spPr>
            <a:xfrm>
              <a:off x="3449962" y="1076324"/>
              <a:ext cx="2244075" cy="876299"/>
            </a:xfrm>
            <a:prstGeom prst="rect">
              <a:avLst/>
            </a:prstGeom>
            <a:noFill/>
            <a:ln>
              <a:noFill/>
            </a:ln>
          </p:spPr>
        </p:pic>
      </p:grpSp>
      <p:grpSp>
        <p:nvGrpSpPr>
          <p:cNvPr id="410" name="Shape 410"/>
          <p:cNvGrpSpPr/>
          <p:nvPr/>
        </p:nvGrpSpPr>
        <p:grpSpPr>
          <a:xfrm>
            <a:off x="458272" y="1981354"/>
            <a:ext cx="1208385" cy="733009"/>
            <a:chOff x="3535000" y="2219325"/>
            <a:chExt cx="1208700" cy="733200"/>
          </a:xfrm>
        </p:grpSpPr>
        <p:sp>
          <p:nvSpPr>
            <p:cNvPr id="411" name="Shape 411"/>
            <p:cNvSpPr/>
            <p:nvPr/>
          </p:nvSpPr>
          <p:spPr>
            <a:xfrm>
              <a:off x="3535000" y="2219325"/>
              <a:ext cx="1208700" cy="733200"/>
            </a:xfrm>
            <a:prstGeom prst="roundRect">
              <a:avLst>
                <a:gd name="adj" fmla="val 16667"/>
              </a:avLst>
            </a:prstGeom>
            <a:solidFill>
              <a:srgbClr val="FFF2CC"/>
            </a:solidFill>
            <a:ln>
              <a:noFill/>
            </a:ln>
          </p:spPr>
          <p:txBody>
            <a:bodyPr lIns="91401" tIns="91401" rIns="91401" bIns="91401" anchor="ctr" anchorCtr="0">
              <a:noAutofit/>
            </a:bodyPr>
            <a:lstStyle/>
            <a:p>
              <a:endParaRPr sz="2399"/>
            </a:p>
          </p:txBody>
        </p:sp>
        <p:pic>
          <p:nvPicPr>
            <p:cNvPr id="412" name="Shape 412"/>
            <p:cNvPicPr preferRelativeResize="0"/>
            <p:nvPr/>
          </p:nvPicPr>
          <p:blipFill>
            <a:blip r:embed="rId6">
              <a:alphaModFix/>
            </a:blip>
            <a:stretch>
              <a:fillRect/>
            </a:stretch>
          </p:blipFill>
          <p:spPr>
            <a:xfrm>
              <a:off x="3558324" y="2275350"/>
              <a:ext cx="1162049" cy="592791"/>
            </a:xfrm>
            <a:prstGeom prst="rect">
              <a:avLst/>
            </a:prstGeom>
            <a:noFill/>
            <a:ln>
              <a:noFill/>
            </a:ln>
          </p:spPr>
        </p:pic>
      </p:grpSp>
      <p:sp>
        <p:nvSpPr>
          <p:cNvPr id="414" name="Shape 414"/>
          <p:cNvSpPr/>
          <p:nvPr/>
        </p:nvSpPr>
        <p:spPr>
          <a:xfrm>
            <a:off x="1754909" y="1895952"/>
            <a:ext cx="1371243" cy="837682"/>
          </a:xfrm>
          <a:prstGeom prst="roundRect">
            <a:avLst>
              <a:gd name="adj" fmla="val 16667"/>
            </a:avLst>
          </a:prstGeom>
          <a:solidFill>
            <a:schemeClr val="accent2"/>
          </a:solidFill>
          <a:ln w="9525" cap="flat" cmpd="sng">
            <a:solidFill>
              <a:schemeClr val="dk2"/>
            </a:solidFill>
            <a:prstDash val="solid"/>
            <a:round/>
            <a:headEnd type="none" w="med" len="med"/>
            <a:tailEnd type="none" w="med" len="med"/>
          </a:ln>
        </p:spPr>
        <p:txBody>
          <a:bodyPr lIns="91401" tIns="91401" rIns="91401" bIns="91401" anchor="ctr" anchorCtr="0">
            <a:noAutofit/>
          </a:bodyPr>
          <a:lstStyle/>
          <a:p>
            <a:endParaRPr sz="2399"/>
          </a:p>
        </p:txBody>
      </p:sp>
      <p:grpSp>
        <p:nvGrpSpPr>
          <p:cNvPr id="416" name="Shape 416"/>
          <p:cNvGrpSpPr/>
          <p:nvPr/>
        </p:nvGrpSpPr>
        <p:grpSpPr>
          <a:xfrm>
            <a:off x="3134171" y="1917896"/>
            <a:ext cx="1317110" cy="793793"/>
            <a:chOff x="6927446" y="2628900"/>
            <a:chExt cx="1317453" cy="794000"/>
          </a:xfrm>
        </p:grpSpPr>
        <p:sp>
          <p:nvSpPr>
            <p:cNvPr id="417" name="Shape 417"/>
            <p:cNvSpPr/>
            <p:nvPr/>
          </p:nvSpPr>
          <p:spPr>
            <a:xfrm>
              <a:off x="6981825" y="2628900"/>
              <a:ext cx="1208700" cy="789600"/>
            </a:xfrm>
            <a:prstGeom prst="roundRect">
              <a:avLst>
                <a:gd name="adj" fmla="val 16667"/>
              </a:avLst>
            </a:prstGeom>
            <a:solidFill>
              <a:srgbClr val="D9D9D9"/>
            </a:solidFill>
            <a:ln>
              <a:noFill/>
            </a:ln>
          </p:spPr>
          <p:txBody>
            <a:bodyPr lIns="91401" tIns="91401" rIns="91401" bIns="91401" anchor="ctr" anchorCtr="0">
              <a:noAutofit/>
            </a:bodyPr>
            <a:lstStyle/>
            <a:p>
              <a:endParaRPr sz="2399"/>
            </a:p>
          </p:txBody>
        </p:sp>
        <p:pic>
          <p:nvPicPr>
            <p:cNvPr id="418" name="Shape 418"/>
            <p:cNvPicPr preferRelativeResize="0"/>
            <p:nvPr/>
          </p:nvPicPr>
          <p:blipFill>
            <a:blip r:embed="rId7">
              <a:alphaModFix/>
            </a:blip>
            <a:stretch>
              <a:fillRect/>
            </a:stretch>
          </p:blipFill>
          <p:spPr>
            <a:xfrm>
              <a:off x="6927446" y="2633300"/>
              <a:ext cx="1317453" cy="789599"/>
            </a:xfrm>
            <a:prstGeom prst="rect">
              <a:avLst/>
            </a:prstGeom>
            <a:noFill/>
            <a:ln>
              <a:noFill/>
            </a:ln>
          </p:spPr>
        </p:pic>
      </p:grpSp>
      <p:grpSp>
        <p:nvGrpSpPr>
          <p:cNvPr id="419" name="Shape 419"/>
          <p:cNvGrpSpPr/>
          <p:nvPr/>
        </p:nvGrpSpPr>
        <p:grpSpPr>
          <a:xfrm>
            <a:off x="6755202" y="2001607"/>
            <a:ext cx="1931967" cy="692513"/>
            <a:chOff x="6678450" y="1950750"/>
            <a:chExt cx="2209800" cy="794100"/>
          </a:xfrm>
        </p:grpSpPr>
        <p:sp>
          <p:nvSpPr>
            <p:cNvPr id="420" name="Shape 420"/>
            <p:cNvSpPr/>
            <p:nvPr/>
          </p:nvSpPr>
          <p:spPr>
            <a:xfrm>
              <a:off x="6678450" y="1950750"/>
              <a:ext cx="2209800" cy="794100"/>
            </a:xfrm>
            <a:prstGeom prst="roundRect">
              <a:avLst>
                <a:gd name="adj" fmla="val 16667"/>
              </a:avLst>
            </a:prstGeom>
            <a:solidFill>
              <a:srgbClr val="D9D9D9"/>
            </a:solidFill>
            <a:ln>
              <a:noFill/>
            </a:ln>
          </p:spPr>
          <p:txBody>
            <a:bodyPr lIns="91401" tIns="91401" rIns="91401" bIns="91401" anchor="ctr" anchorCtr="0">
              <a:noAutofit/>
            </a:bodyPr>
            <a:lstStyle/>
            <a:p>
              <a:endParaRPr sz="2399"/>
            </a:p>
          </p:txBody>
        </p:sp>
        <p:pic>
          <p:nvPicPr>
            <p:cNvPr id="421" name="Shape 421"/>
            <p:cNvPicPr preferRelativeResize="0"/>
            <p:nvPr/>
          </p:nvPicPr>
          <p:blipFill>
            <a:blip r:embed="rId8">
              <a:alphaModFix/>
            </a:blip>
            <a:stretch>
              <a:fillRect/>
            </a:stretch>
          </p:blipFill>
          <p:spPr>
            <a:xfrm>
              <a:off x="6730851" y="2087161"/>
              <a:ext cx="2105024" cy="521274"/>
            </a:xfrm>
            <a:prstGeom prst="rect">
              <a:avLst/>
            </a:prstGeom>
            <a:noFill/>
            <a:ln>
              <a:noFill/>
            </a:ln>
          </p:spPr>
        </p:pic>
      </p:grpSp>
      <p:grpSp>
        <p:nvGrpSpPr>
          <p:cNvPr id="422" name="Shape 422"/>
          <p:cNvGrpSpPr/>
          <p:nvPr/>
        </p:nvGrpSpPr>
        <p:grpSpPr>
          <a:xfrm>
            <a:off x="6755202" y="1528537"/>
            <a:ext cx="910371" cy="433539"/>
            <a:chOff x="2638275" y="2095500"/>
            <a:chExt cx="1514400" cy="638100"/>
          </a:xfrm>
        </p:grpSpPr>
        <p:sp>
          <p:nvSpPr>
            <p:cNvPr id="423" name="Shape 423"/>
            <p:cNvSpPr/>
            <p:nvPr/>
          </p:nvSpPr>
          <p:spPr>
            <a:xfrm>
              <a:off x="2638275" y="2095500"/>
              <a:ext cx="1514400" cy="6381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01" tIns="91401" rIns="91401" bIns="91401" anchor="ctr" anchorCtr="0">
              <a:noAutofit/>
            </a:bodyPr>
            <a:lstStyle/>
            <a:p>
              <a:endParaRPr sz="2399"/>
            </a:p>
          </p:txBody>
        </p:sp>
        <p:pic>
          <p:nvPicPr>
            <p:cNvPr id="424" name="Shape 424"/>
            <p:cNvPicPr preferRelativeResize="0"/>
            <p:nvPr/>
          </p:nvPicPr>
          <p:blipFill>
            <a:blip r:embed="rId9">
              <a:alphaModFix/>
            </a:blip>
            <a:stretch>
              <a:fillRect/>
            </a:stretch>
          </p:blipFill>
          <p:spPr>
            <a:xfrm>
              <a:off x="2704912" y="2234524"/>
              <a:ext cx="1381125" cy="360075"/>
            </a:xfrm>
            <a:prstGeom prst="rect">
              <a:avLst/>
            </a:prstGeom>
            <a:noFill/>
            <a:ln>
              <a:noFill/>
            </a:ln>
          </p:spPr>
        </p:pic>
      </p:grpSp>
      <p:grpSp>
        <p:nvGrpSpPr>
          <p:cNvPr id="425" name="Shape 425"/>
          <p:cNvGrpSpPr/>
          <p:nvPr/>
        </p:nvGrpSpPr>
        <p:grpSpPr>
          <a:xfrm>
            <a:off x="7742895" y="1528537"/>
            <a:ext cx="910371" cy="433539"/>
            <a:chOff x="2638275" y="2095500"/>
            <a:chExt cx="1514400" cy="638100"/>
          </a:xfrm>
        </p:grpSpPr>
        <p:sp>
          <p:nvSpPr>
            <p:cNvPr id="426" name="Shape 426"/>
            <p:cNvSpPr/>
            <p:nvPr/>
          </p:nvSpPr>
          <p:spPr>
            <a:xfrm>
              <a:off x="2638275" y="2095500"/>
              <a:ext cx="1514400" cy="6381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01" tIns="91401" rIns="91401" bIns="91401" anchor="ctr" anchorCtr="0">
              <a:noAutofit/>
            </a:bodyPr>
            <a:lstStyle/>
            <a:p>
              <a:endParaRPr sz="2399"/>
            </a:p>
          </p:txBody>
        </p:sp>
        <p:pic>
          <p:nvPicPr>
            <p:cNvPr id="427" name="Shape 427"/>
            <p:cNvPicPr preferRelativeResize="0"/>
            <p:nvPr/>
          </p:nvPicPr>
          <p:blipFill>
            <a:blip r:embed="rId9">
              <a:alphaModFix/>
            </a:blip>
            <a:stretch>
              <a:fillRect/>
            </a:stretch>
          </p:blipFill>
          <p:spPr>
            <a:xfrm>
              <a:off x="2704912" y="2234524"/>
              <a:ext cx="1381125" cy="360075"/>
            </a:xfrm>
            <a:prstGeom prst="rect">
              <a:avLst/>
            </a:prstGeom>
            <a:noFill/>
            <a:ln>
              <a:noFill/>
            </a:ln>
          </p:spPr>
        </p:pic>
      </p:grpSp>
      <p:grpSp>
        <p:nvGrpSpPr>
          <p:cNvPr id="428" name="Shape 428"/>
          <p:cNvGrpSpPr/>
          <p:nvPr/>
        </p:nvGrpSpPr>
        <p:grpSpPr>
          <a:xfrm>
            <a:off x="458272" y="3598433"/>
            <a:ext cx="8227457" cy="1098314"/>
            <a:chOff x="457200" y="3598700"/>
            <a:chExt cx="8229600" cy="1098600"/>
          </a:xfrm>
        </p:grpSpPr>
        <p:grpSp>
          <p:nvGrpSpPr>
            <p:cNvPr id="429" name="Shape 429"/>
            <p:cNvGrpSpPr/>
            <p:nvPr/>
          </p:nvGrpSpPr>
          <p:grpSpPr>
            <a:xfrm>
              <a:off x="457200" y="3598700"/>
              <a:ext cx="8229600" cy="1098600"/>
              <a:chOff x="457075" y="2446175"/>
              <a:chExt cx="8229600" cy="1098600"/>
            </a:xfrm>
          </p:grpSpPr>
          <p:sp>
            <p:nvSpPr>
              <p:cNvPr id="430" name="Shape 430"/>
              <p:cNvSpPr/>
              <p:nvPr/>
            </p:nvSpPr>
            <p:spPr>
              <a:xfrm>
                <a:off x="457075" y="2446175"/>
                <a:ext cx="8229600" cy="1098600"/>
              </a:xfrm>
              <a:prstGeom prst="rect">
                <a:avLst/>
              </a:prstGeom>
              <a:noFill/>
              <a:ln w="19050" cap="flat" cmpd="sng">
                <a:solidFill>
                  <a:schemeClr val="accent1"/>
                </a:solidFill>
                <a:prstDash val="solid"/>
                <a:round/>
                <a:headEnd type="none" w="med" len="med"/>
                <a:tailEnd type="none" w="med" len="med"/>
              </a:ln>
            </p:spPr>
            <p:txBody>
              <a:bodyPr lIns="91401" tIns="91401" rIns="91401" bIns="91401" anchor="ctr" anchorCtr="0">
                <a:noAutofit/>
              </a:bodyPr>
              <a:lstStyle/>
              <a:p>
                <a:endParaRPr sz="2399"/>
              </a:p>
            </p:txBody>
          </p:sp>
          <p:sp>
            <p:nvSpPr>
              <p:cNvPr id="431" name="Shape 431"/>
              <p:cNvSpPr/>
              <p:nvPr/>
            </p:nvSpPr>
            <p:spPr>
              <a:xfrm>
                <a:off x="607225" y="3070300"/>
                <a:ext cx="7954200" cy="390900"/>
              </a:xfrm>
              <a:prstGeom prst="rect">
                <a:avLst/>
              </a:prstGeom>
              <a:solidFill>
                <a:schemeClr val="accent1"/>
              </a:solidFill>
              <a:ln>
                <a:noFill/>
              </a:ln>
            </p:spPr>
            <p:txBody>
              <a:bodyPr lIns="91401" tIns="91401" rIns="91401" bIns="91401" anchor="ctr" anchorCtr="0">
                <a:noAutofit/>
              </a:bodyPr>
              <a:lstStyle/>
              <a:p>
                <a:endParaRPr sz="2399"/>
              </a:p>
            </p:txBody>
          </p:sp>
          <p:sp>
            <p:nvSpPr>
              <p:cNvPr id="432" name="Shape 432"/>
              <p:cNvSpPr txBox="1"/>
              <p:nvPr/>
            </p:nvSpPr>
            <p:spPr>
              <a:xfrm>
                <a:off x="681050" y="3070300"/>
                <a:ext cx="7880400" cy="390900"/>
              </a:xfrm>
              <a:prstGeom prst="rect">
                <a:avLst/>
              </a:prstGeom>
              <a:noFill/>
              <a:ln>
                <a:noFill/>
              </a:ln>
            </p:spPr>
            <p:txBody>
              <a:bodyPr lIns="91401" tIns="91401" rIns="91401" bIns="91401" anchor="ctr" anchorCtr="0">
                <a:noAutofit/>
              </a:bodyPr>
              <a:lstStyle/>
              <a:p>
                <a:pPr algn="ctr"/>
                <a:r>
                  <a:rPr lang="en" sz="1100">
                    <a:solidFill>
                      <a:srgbClr val="FFFFFF"/>
                    </a:solidFill>
                    <a:latin typeface="Candal"/>
                    <a:ea typeface="Candal"/>
                    <a:cs typeface="Candal"/>
                    <a:sym typeface="Candal"/>
                  </a:rPr>
                  <a:t>MapR Data Platform</a:t>
                </a:r>
                <a:r>
                  <a:rPr lang="en" sz="800" b="1">
                    <a:solidFill>
                      <a:srgbClr val="FFFFFF"/>
                    </a:solidFill>
                    <a:latin typeface="Candal"/>
                    <a:ea typeface="Candal"/>
                    <a:cs typeface="Candal"/>
                    <a:sym typeface="Candal"/>
                  </a:rPr>
                  <a:t/>
                </a:r>
                <a:br>
                  <a:rPr lang="en" sz="800" b="1">
                    <a:solidFill>
                      <a:srgbClr val="FFFFFF"/>
                    </a:solidFill>
                    <a:latin typeface="Candal"/>
                    <a:ea typeface="Candal"/>
                    <a:cs typeface="Candal"/>
                    <a:sym typeface="Candal"/>
                  </a:rPr>
                </a:br>
                <a:r>
                  <a:rPr lang="en" sz="800" b="1">
                    <a:solidFill>
                      <a:srgbClr val="FFFFFF"/>
                    </a:solidFill>
                  </a:rPr>
                  <a:t>(Random Read/Write)</a:t>
                </a:r>
              </a:p>
            </p:txBody>
          </p:sp>
          <p:sp>
            <p:nvSpPr>
              <p:cNvPr id="433" name="Shape 433"/>
              <p:cNvSpPr/>
              <p:nvPr/>
            </p:nvSpPr>
            <p:spPr>
              <a:xfrm>
                <a:off x="607225" y="2720725"/>
                <a:ext cx="2571000" cy="316200"/>
              </a:xfrm>
              <a:prstGeom prst="rect">
                <a:avLst/>
              </a:prstGeom>
              <a:solidFill>
                <a:schemeClr val="accent1"/>
              </a:solidFill>
              <a:ln w="9525" cap="flat" cmpd="sng">
                <a:solidFill>
                  <a:schemeClr val="accent1"/>
                </a:solidFill>
                <a:prstDash val="solid"/>
                <a:round/>
                <a:headEnd type="none" w="med" len="med"/>
                <a:tailEnd type="none" w="med" len="med"/>
              </a:ln>
            </p:spPr>
            <p:txBody>
              <a:bodyPr lIns="91401" tIns="91401" rIns="91401" bIns="91401" anchor="ctr" anchorCtr="0">
                <a:noAutofit/>
              </a:bodyPr>
              <a:lstStyle/>
              <a:p>
                <a:endParaRPr sz="2399"/>
              </a:p>
            </p:txBody>
          </p:sp>
          <p:sp>
            <p:nvSpPr>
              <p:cNvPr id="434" name="Shape 434"/>
              <p:cNvSpPr txBox="1"/>
              <p:nvPr/>
            </p:nvSpPr>
            <p:spPr>
              <a:xfrm>
                <a:off x="607400" y="2749825"/>
                <a:ext cx="2571000" cy="258000"/>
              </a:xfrm>
              <a:prstGeom prst="rect">
                <a:avLst/>
              </a:prstGeom>
              <a:noFill/>
              <a:ln>
                <a:noFill/>
              </a:ln>
            </p:spPr>
            <p:txBody>
              <a:bodyPr lIns="91401" tIns="91401" rIns="91401" bIns="91401" anchor="ctr" anchorCtr="0">
                <a:noAutofit/>
              </a:bodyPr>
              <a:lstStyle/>
              <a:p>
                <a:pPr algn="ctr"/>
                <a:r>
                  <a:rPr lang="en" sz="1100">
                    <a:solidFill>
                      <a:srgbClr val="FFFFFF"/>
                    </a:solidFill>
                    <a:latin typeface="Candal"/>
                    <a:ea typeface="Candal"/>
                    <a:cs typeface="Candal"/>
                    <a:sym typeface="Candal"/>
                  </a:rPr>
                  <a:t>MapR-FS</a:t>
                </a:r>
              </a:p>
              <a:p>
                <a:pPr algn="ctr"/>
                <a:r>
                  <a:rPr lang="en" sz="900" b="1">
                    <a:solidFill>
                      <a:srgbClr val="FFFFFF"/>
                    </a:solidFill>
                  </a:rPr>
                  <a:t>(POSIX)</a:t>
                </a:r>
              </a:p>
            </p:txBody>
          </p:sp>
          <p:sp>
            <p:nvSpPr>
              <p:cNvPr id="435" name="Shape 435"/>
              <p:cNvSpPr/>
              <p:nvPr/>
            </p:nvSpPr>
            <p:spPr>
              <a:xfrm>
                <a:off x="3298900" y="2720725"/>
                <a:ext cx="2571000" cy="316200"/>
              </a:xfrm>
              <a:prstGeom prst="rect">
                <a:avLst/>
              </a:prstGeom>
              <a:solidFill>
                <a:schemeClr val="accent1"/>
              </a:solidFill>
              <a:ln w="9525" cap="flat" cmpd="sng">
                <a:solidFill>
                  <a:schemeClr val="accent1"/>
                </a:solidFill>
                <a:prstDash val="solid"/>
                <a:round/>
                <a:headEnd type="none" w="med" len="med"/>
                <a:tailEnd type="none" w="med" len="med"/>
              </a:ln>
            </p:spPr>
            <p:txBody>
              <a:bodyPr lIns="91401" tIns="91401" rIns="91401" bIns="91401" anchor="ctr" anchorCtr="0">
                <a:noAutofit/>
              </a:bodyPr>
              <a:lstStyle/>
              <a:p>
                <a:endParaRPr sz="2399"/>
              </a:p>
            </p:txBody>
          </p:sp>
          <p:sp>
            <p:nvSpPr>
              <p:cNvPr id="436" name="Shape 436"/>
              <p:cNvSpPr txBox="1"/>
              <p:nvPr/>
            </p:nvSpPr>
            <p:spPr>
              <a:xfrm>
                <a:off x="3298900" y="2749825"/>
                <a:ext cx="2571000" cy="258000"/>
              </a:xfrm>
              <a:prstGeom prst="rect">
                <a:avLst/>
              </a:prstGeom>
              <a:noFill/>
              <a:ln>
                <a:noFill/>
              </a:ln>
            </p:spPr>
            <p:txBody>
              <a:bodyPr lIns="91401" tIns="91401" rIns="91401" bIns="91401" anchor="ctr" anchorCtr="0">
                <a:noAutofit/>
              </a:bodyPr>
              <a:lstStyle/>
              <a:p>
                <a:pPr algn="ctr"/>
                <a:r>
                  <a:rPr lang="en" sz="1100">
                    <a:solidFill>
                      <a:srgbClr val="FFFFFF"/>
                    </a:solidFill>
                    <a:latin typeface="Candal"/>
                    <a:ea typeface="Candal"/>
                    <a:cs typeface="Candal"/>
                    <a:sym typeface="Candal"/>
                  </a:rPr>
                  <a:t>MapR Streams</a:t>
                </a:r>
              </a:p>
            </p:txBody>
          </p:sp>
          <p:sp>
            <p:nvSpPr>
              <p:cNvPr id="437" name="Shape 437"/>
              <p:cNvSpPr/>
              <p:nvPr/>
            </p:nvSpPr>
            <p:spPr>
              <a:xfrm>
                <a:off x="5990425" y="2720725"/>
                <a:ext cx="2571000" cy="316200"/>
              </a:xfrm>
              <a:prstGeom prst="rect">
                <a:avLst/>
              </a:prstGeom>
              <a:solidFill>
                <a:schemeClr val="accent1"/>
              </a:solidFill>
              <a:ln w="9525" cap="flat" cmpd="sng">
                <a:solidFill>
                  <a:schemeClr val="accent1"/>
                </a:solidFill>
                <a:prstDash val="solid"/>
                <a:round/>
                <a:headEnd type="none" w="med" len="med"/>
                <a:tailEnd type="none" w="med" len="med"/>
              </a:ln>
            </p:spPr>
            <p:txBody>
              <a:bodyPr lIns="91401" tIns="91401" rIns="91401" bIns="91401" anchor="ctr" anchorCtr="0">
                <a:noAutofit/>
              </a:bodyPr>
              <a:lstStyle/>
              <a:p>
                <a:endParaRPr sz="2399"/>
              </a:p>
            </p:txBody>
          </p:sp>
          <p:sp>
            <p:nvSpPr>
              <p:cNvPr id="438" name="Shape 438"/>
              <p:cNvSpPr txBox="1"/>
              <p:nvPr/>
            </p:nvSpPr>
            <p:spPr>
              <a:xfrm>
                <a:off x="5990425" y="2749825"/>
                <a:ext cx="2571000" cy="258000"/>
              </a:xfrm>
              <a:prstGeom prst="rect">
                <a:avLst/>
              </a:prstGeom>
              <a:noFill/>
              <a:ln>
                <a:noFill/>
              </a:ln>
            </p:spPr>
            <p:txBody>
              <a:bodyPr lIns="91401" tIns="91401" rIns="91401" bIns="91401" anchor="ctr" anchorCtr="0">
                <a:noAutofit/>
              </a:bodyPr>
              <a:lstStyle/>
              <a:p>
                <a:pPr algn="ctr"/>
                <a:r>
                  <a:rPr lang="en" sz="1100">
                    <a:solidFill>
                      <a:srgbClr val="FFFFFF"/>
                    </a:solidFill>
                    <a:latin typeface="Candal"/>
                    <a:ea typeface="Candal"/>
                    <a:cs typeface="Candal"/>
                    <a:sym typeface="Candal"/>
                  </a:rPr>
                  <a:t>MapR-DB</a:t>
                </a:r>
              </a:p>
              <a:p>
                <a:pPr algn="ctr"/>
                <a:r>
                  <a:rPr lang="en" sz="900" b="1">
                    <a:solidFill>
                      <a:srgbClr val="FFFFFF"/>
                    </a:solidFill>
                  </a:rPr>
                  <a:t>(High-Performance NoSQL)</a:t>
                </a:r>
              </a:p>
            </p:txBody>
          </p:sp>
          <p:grpSp>
            <p:nvGrpSpPr>
              <p:cNvPr id="439" name="Shape 439"/>
              <p:cNvGrpSpPr/>
              <p:nvPr/>
            </p:nvGrpSpPr>
            <p:grpSpPr>
              <a:xfrm>
                <a:off x="6191250" y="2502750"/>
                <a:ext cx="814500" cy="313200"/>
                <a:chOff x="6191250" y="2502750"/>
                <a:chExt cx="814500" cy="313200"/>
              </a:xfrm>
            </p:grpSpPr>
            <p:sp>
              <p:nvSpPr>
                <p:cNvPr id="440" name="Shape 440"/>
                <p:cNvSpPr txBox="1"/>
                <p:nvPr/>
              </p:nvSpPr>
              <p:spPr>
                <a:xfrm>
                  <a:off x="6191250" y="2502750"/>
                  <a:ext cx="814500" cy="138000"/>
                </a:xfrm>
                <a:prstGeom prst="rect">
                  <a:avLst/>
                </a:prstGeom>
                <a:noFill/>
                <a:ln>
                  <a:noFill/>
                </a:ln>
              </p:spPr>
              <p:txBody>
                <a:bodyPr lIns="91401" tIns="91401" rIns="91401" bIns="91401" anchor="ctr" anchorCtr="0">
                  <a:noAutofit/>
                </a:bodyPr>
                <a:lstStyle/>
                <a:p>
                  <a:pPr algn="ctr"/>
                  <a:r>
                    <a:rPr lang="en" sz="800"/>
                    <a:t>HBase API</a:t>
                  </a:r>
                </a:p>
              </p:txBody>
            </p:sp>
            <p:cxnSp>
              <p:nvCxnSpPr>
                <p:cNvPr id="441" name="Shape 441"/>
                <p:cNvCxnSpPr>
                  <a:stCxn id="440" idx="2"/>
                </p:cNvCxnSpPr>
                <p:nvPr/>
              </p:nvCxnSpPr>
              <p:spPr>
                <a:xfrm flipH="1">
                  <a:off x="6596100" y="2640750"/>
                  <a:ext cx="2400" cy="175200"/>
                </a:xfrm>
                <a:prstGeom prst="straightConnector1">
                  <a:avLst/>
                </a:prstGeom>
                <a:noFill/>
                <a:ln w="19050" cap="flat" cmpd="sng">
                  <a:solidFill>
                    <a:schemeClr val="accent1"/>
                  </a:solidFill>
                  <a:prstDash val="solid"/>
                  <a:round/>
                  <a:headEnd type="none" w="lg" len="lg"/>
                  <a:tailEnd type="none" w="lg" len="lg"/>
                </a:ln>
              </p:spPr>
            </p:cxnSp>
          </p:grpSp>
          <p:grpSp>
            <p:nvGrpSpPr>
              <p:cNvPr id="442" name="Shape 442"/>
              <p:cNvGrpSpPr/>
              <p:nvPr/>
            </p:nvGrpSpPr>
            <p:grpSpPr>
              <a:xfrm>
                <a:off x="7639025" y="2507500"/>
                <a:ext cx="814500" cy="313200"/>
                <a:chOff x="6791325" y="1712175"/>
                <a:chExt cx="814500" cy="313200"/>
              </a:xfrm>
            </p:grpSpPr>
            <p:sp>
              <p:nvSpPr>
                <p:cNvPr id="443" name="Shape 443"/>
                <p:cNvSpPr txBox="1"/>
                <p:nvPr/>
              </p:nvSpPr>
              <p:spPr>
                <a:xfrm>
                  <a:off x="6791325" y="1712175"/>
                  <a:ext cx="814500" cy="138000"/>
                </a:xfrm>
                <a:prstGeom prst="rect">
                  <a:avLst/>
                </a:prstGeom>
                <a:noFill/>
                <a:ln>
                  <a:noFill/>
                </a:ln>
              </p:spPr>
              <p:txBody>
                <a:bodyPr lIns="91401" tIns="91401" rIns="91401" bIns="91401" anchor="ctr" anchorCtr="0">
                  <a:noAutofit/>
                </a:bodyPr>
                <a:lstStyle/>
                <a:p>
                  <a:pPr algn="ctr"/>
                  <a:r>
                    <a:rPr lang="en" sz="800"/>
                    <a:t>JSON API</a:t>
                  </a:r>
                </a:p>
              </p:txBody>
            </p:sp>
            <p:cxnSp>
              <p:nvCxnSpPr>
                <p:cNvPr id="444" name="Shape 444"/>
                <p:cNvCxnSpPr>
                  <a:stCxn id="443" idx="2"/>
                </p:cNvCxnSpPr>
                <p:nvPr/>
              </p:nvCxnSpPr>
              <p:spPr>
                <a:xfrm flipH="1">
                  <a:off x="7196175" y="1850175"/>
                  <a:ext cx="2400" cy="175200"/>
                </a:xfrm>
                <a:prstGeom prst="straightConnector1">
                  <a:avLst/>
                </a:prstGeom>
                <a:noFill/>
                <a:ln w="19050" cap="flat" cmpd="sng">
                  <a:solidFill>
                    <a:schemeClr val="accent1"/>
                  </a:solidFill>
                  <a:prstDash val="solid"/>
                  <a:round/>
                  <a:headEnd type="none" w="lg" len="lg"/>
                  <a:tailEnd type="none" w="lg" len="lg"/>
                </a:ln>
              </p:spPr>
            </p:cxnSp>
          </p:grpSp>
          <p:grpSp>
            <p:nvGrpSpPr>
              <p:cNvPr id="445" name="Shape 445"/>
              <p:cNvGrpSpPr/>
              <p:nvPr/>
            </p:nvGrpSpPr>
            <p:grpSpPr>
              <a:xfrm>
                <a:off x="715275" y="2502750"/>
                <a:ext cx="814500" cy="313200"/>
                <a:chOff x="4777700" y="2421775"/>
                <a:chExt cx="814500" cy="313200"/>
              </a:xfrm>
            </p:grpSpPr>
            <p:sp>
              <p:nvSpPr>
                <p:cNvPr id="446" name="Shape 446"/>
                <p:cNvSpPr txBox="1"/>
                <p:nvPr/>
              </p:nvSpPr>
              <p:spPr>
                <a:xfrm>
                  <a:off x="4777700" y="2421775"/>
                  <a:ext cx="814500" cy="138000"/>
                </a:xfrm>
                <a:prstGeom prst="rect">
                  <a:avLst/>
                </a:prstGeom>
                <a:noFill/>
                <a:ln>
                  <a:noFill/>
                </a:ln>
              </p:spPr>
              <p:txBody>
                <a:bodyPr lIns="91401" tIns="91401" rIns="91401" bIns="91401" anchor="ctr" anchorCtr="0">
                  <a:noAutofit/>
                </a:bodyPr>
                <a:lstStyle/>
                <a:p>
                  <a:pPr algn="ctr"/>
                  <a:r>
                    <a:rPr lang="en" sz="800"/>
                    <a:t>NFS/Fuse</a:t>
                  </a:r>
                </a:p>
              </p:txBody>
            </p:sp>
            <p:cxnSp>
              <p:nvCxnSpPr>
                <p:cNvPr id="447" name="Shape 447"/>
                <p:cNvCxnSpPr>
                  <a:stCxn id="446" idx="2"/>
                </p:cNvCxnSpPr>
                <p:nvPr/>
              </p:nvCxnSpPr>
              <p:spPr>
                <a:xfrm flipH="1">
                  <a:off x="5182550" y="2559775"/>
                  <a:ext cx="2400" cy="175200"/>
                </a:xfrm>
                <a:prstGeom prst="straightConnector1">
                  <a:avLst/>
                </a:prstGeom>
                <a:noFill/>
                <a:ln w="19050" cap="flat" cmpd="sng">
                  <a:solidFill>
                    <a:schemeClr val="accent1"/>
                  </a:solidFill>
                  <a:prstDash val="solid"/>
                  <a:round/>
                  <a:headEnd type="none" w="lg" len="lg"/>
                  <a:tailEnd type="none" w="lg" len="lg"/>
                </a:ln>
              </p:spPr>
            </p:cxnSp>
          </p:grpSp>
          <p:grpSp>
            <p:nvGrpSpPr>
              <p:cNvPr id="448" name="Shape 448"/>
              <p:cNvGrpSpPr/>
              <p:nvPr/>
            </p:nvGrpSpPr>
            <p:grpSpPr>
              <a:xfrm>
                <a:off x="2224075" y="2502750"/>
                <a:ext cx="814500" cy="313200"/>
                <a:chOff x="5414950" y="2421775"/>
                <a:chExt cx="814500" cy="313200"/>
              </a:xfrm>
            </p:grpSpPr>
            <p:sp>
              <p:nvSpPr>
                <p:cNvPr id="449" name="Shape 449"/>
                <p:cNvSpPr txBox="1"/>
                <p:nvPr/>
              </p:nvSpPr>
              <p:spPr>
                <a:xfrm>
                  <a:off x="5414950" y="2421775"/>
                  <a:ext cx="814500" cy="138000"/>
                </a:xfrm>
                <a:prstGeom prst="rect">
                  <a:avLst/>
                </a:prstGeom>
                <a:noFill/>
                <a:ln>
                  <a:noFill/>
                </a:ln>
              </p:spPr>
              <p:txBody>
                <a:bodyPr lIns="91401" tIns="91401" rIns="91401" bIns="91401" anchor="ctr" anchorCtr="0">
                  <a:noAutofit/>
                </a:bodyPr>
                <a:lstStyle/>
                <a:p>
                  <a:pPr algn="ctr"/>
                  <a:r>
                    <a:rPr lang="en" sz="800"/>
                    <a:t>HDFS API</a:t>
                  </a:r>
                </a:p>
              </p:txBody>
            </p:sp>
            <p:cxnSp>
              <p:nvCxnSpPr>
                <p:cNvPr id="450" name="Shape 450"/>
                <p:cNvCxnSpPr>
                  <a:stCxn id="449" idx="2"/>
                </p:cNvCxnSpPr>
                <p:nvPr/>
              </p:nvCxnSpPr>
              <p:spPr>
                <a:xfrm flipH="1">
                  <a:off x="5819800" y="2559775"/>
                  <a:ext cx="2400" cy="175200"/>
                </a:xfrm>
                <a:prstGeom prst="straightConnector1">
                  <a:avLst/>
                </a:prstGeom>
                <a:noFill/>
                <a:ln w="19050" cap="flat" cmpd="sng">
                  <a:solidFill>
                    <a:schemeClr val="accent1"/>
                  </a:solidFill>
                  <a:prstDash val="solid"/>
                  <a:round/>
                  <a:headEnd type="none" w="lg" len="lg"/>
                  <a:tailEnd type="none" w="lg" len="lg"/>
                </a:ln>
              </p:spPr>
            </p:cxnSp>
          </p:grpSp>
          <p:grpSp>
            <p:nvGrpSpPr>
              <p:cNvPr id="451" name="Shape 451"/>
              <p:cNvGrpSpPr/>
              <p:nvPr/>
            </p:nvGrpSpPr>
            <p:grpSpPr>
              <a:xfrm>
                <a:off x="4177150" y="2507412"/>
                <a:ext cx="814500" cy="313200"/>
                <a:chOff x="6334575" y="2450262"/>
                <a:chExt cx="814500" cy="313200"/>
              </a:xfrm>
            </p:grpSpPr>
            <p:sp>
              <p:nvSpPr>
                <p:cNvPr id="452" name="Shape 452"/>
                <p:cNvSpPr txBox="1"/>
                <p:nvPr/>
              </p:nvSpPr>
              <p:spPr>
                <a:xfrm>
                  <a:off x="6334575" y="2450262"/>
                  <a:ext cx="814500" cy="138000"/>
                </a:xfrm>
                <a:prstGeom prst="rect">
                  <a:avLst/>
                </a:prstGeom>
                <a:noFill/>
                <a:ln>
                  <a:noFill/>
                </a:ln>
              </p:spPr>
              <p:txBody>
                <a:bodyPr lIns="91401" tIns="91401" rIns="91401" bIns="91401" anchor="ctr" anchorCtr="0">
                  <a:noAutofit/>
                </a:bodyPr>
                <a:lstStyle/>
                <a:p>
                  <a:pPr algn="ctr"/>
                  <a:r>
                    <a:rPr lang="en" sz="800"/>
                    <a:t>Kafka API</a:t>
                  </a:r>
                </a:p>
              </p:txBody>
            </p:sp>
            <p:cxnSp>
              <p:nvCxnSpPr>
                <p:cNvPr id="453" name="Shape 453"/>
                <p:cNvCxnSpPr>
                  <a:stCxn id="452" idx="2"/>
                </p:cNvCxnSpPr>
                <p:nvPr/>
              </p:nvCxnSpPr>
              <p:spPr>
                <a:xfrm flipH="1">
                  <a:off x="6739425" y="2588262"/>
                  <a:ext cx="2400" cy="175200"/>
                </a:xfrm>
                <a:prstGeom prst="straightConnector1">
                  <a:avLst/>
                </a:prstGeom>
                <a:noFill/>
                <a:ln w="19050" cap="flat" cmpd="sng">
                  <a:solidFill>
                    <a:schemeClr val="accent1"/>
                  </a:solidFill>
                  <a:prstDash val="solid"/>
                  <a:round/>
                  <a:headEnd type="none" w="lg" len="lg"/>
                  <a:tailEnd type="none" w="lg" len="lg"/>
                </a:ln>
              </p:spPr>
            </p:cxnSp>
          </p:grpSp>
        </p:grpSp>
        <p:pic>
          <p:nvPicPr>
            <p:cNvPr id="454" name="Shape 454"/>
            <p:cNvPicPr preferRelativeResize="0"/>
            <p:nvPr/>
          </p:nvPicPr>
          <p:blipFill>
            <a:blip r:embed="rId10">
              <a:alphaModFix/>
            </a:blip>
            <a:stretch>
              <a:fillRect/>
            </a:stretch>
          </p:blipFill>
          <p:spPr>
            <a:xfrm>
              <a:off x="2647950" y="4246218"/>
              <a:ext cx="552449" cy="349600"/>
            </a:xfrm>
            <a:prstGeom prst="rect">
              <a:avLst/>
            </a:prstGeom>
            <a:noFill/>
            <a:ln>
              <a:noFill/>
            </a:ln>
          </p:spPr>
        </p:pic>
      </p:grpSp>
      <p:pic>
        <p:nvPicPr>
          <p:cNvPr id="2" name="Picture 1"/>
          <p:cNvPicPr>
            <a:picLocks noChangeAspect="1"/>
          </p:cNvPicPr>
          <p:nvPr/>
        </p:nvPicPr>
        <p:blipFill>
          <a:blip r:embed="rId11"/>
          <a:stretch>
            <a:fillRect/>
          </a:stretch>
        </p:blipFill>
        <p:spPr>
          <a:xfrm>
            <a:off x="1829569" y="1999020"/>
            <a:ext cx="1240226" cy="661454"/>
          </a:xfrm>
          <a:prstGeom prst="rect">
            <a:avLst/>
          </a:prstGeom>
        </p:spPr>
      </p:pic>
    </p:spTree>
    <p:extLst>
      <p:ext uri="{BB962C8B-B14F-4D97-AF65-F5344CB8AC3E}">
        <p14:creationId xmlns:p14="http://schemas.microsoft.com/office/powerpoint/2010/main" val="524611432"/>
      </p:ext>
    </p:extLst>
  </p:cSld>
  <p:clrMapOvr>
    <a:masterClrMapping/>
  </p:clrMapOvr>
  <p:transition spd="slow">
    <p:cut/>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Shape 349"/>
        <p:cNvGrpSpPr/>
        <p:nvPr/>
      </p:nvGrpSpPr>
      <p:grpSpPr>
        <a:xfrm>
          <a:off x="0" y="0"/>
          <a:ext cx="0" cy="0"/>
          <a:chOff x="0" y="0"/>
          <a:chExt cx="0" cy="0"/>
        </a:xfrm>
      </p:grpSpPr>
      <p:sp>
        <p:nvSpPr>
          <p:cNvPr id="350" name="Shape 350"/>
          <p:cNvSpPr txBox="1">
            <a:spLocks noGrp="1"/>
          </p:cNvSpPr>
          <p:nvPr>
            <p:ph type="body" idx="4294967295"/>
          </p:nvPr>
        </p:nvSpPr>
        <p:spPr>
          <a:xfrm>
            <a:off x="338960" y="2330530"/>
            <a:ext cx="7522500" cy="482400"/>
          </a:xfrm>
          <a:prstGeom prst="rect">
            <a:avLst/>
          </a:prstGeom>
          <a:noFill/>
          <a:ln>
            <a:noFill/>
          </a:ln>
        </p:spPr>
        <p:txBody>
          <a:bodyPr lIns="68575" tIns="68575" rIns="68575" bIns="68575" anchor="ctr" anchorCtr="0">
            <a:noAutofit/>
          </a:bodyPr>
          <a:lstStyle/>
          <a:p>
            <a:pPr>
              <a:buSzPct val="25000"/>
            </a:pPr>
            <a:r>
              <a:rPr lang="en-US" dirty="0" smtClean="0">
                <a:solidFill>
                  <a:schemeClr val="bg1"/>
                </a:solidFill>
                <a:uFillTx/>
              </a:rPr>
              <a:t>Appendix</a:t>
            </a:r>
            <a:endParaRPr lang="en-US" dirty="0">
              <a:solidFill>
                <a:schemeClr val="bg1"/>
              </a:solidFill>
              <a:uFillTx/>
            </a:endParaRPr>
          </a:p>
        </p:txBody>
      </p:sp>
    </p:spTree>
    <p:extLst>
      <p:ext uri="{BB962C8B-B14F-4D97-AF65-F5344CB8AC3E}">
        <p14:creationId xmlns:p14="http://schemas.microsoft.com/office/powerpoint/2010/main" val="858776699"/>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Shape 349"/>
        <p:cNvGrpSpPr/>
        <p:nvPr/>
      </p:nvGrpSpPr>
      <p:grpSpPr>
        <a:xfrm>
          <a:off x="0" y="0"/>
          <a:ext cx="0" cy="0"/>
          <a:chOff x="0" y="0"/>
          <a:chExt cx="0" cy="0"/>
        </a:xfrm>
      </p:grpSpPr>
      <p:sp>
        <p:nvSpPr>
          <p:cNvPr id="350" name="Shape 350"/>
          <p:cNvSpPr txBox="1">
            <a:spLocks noGrp="1"/>
          </p:cNvSpPr>
          <p:nvPr>
            <p:ph type="body" idx="4294967295"/>
          </p:nvPr>
        </p:nvSpPr>
        <p:spPr>
          <a:xfrm>
            <a:off x="338960" y="2330530"/>
            <a:ext cx="7522500" cy="482400"/>
          </a:xfrm>
          <a:prstGeom prst="rect">
            <a:avLst/>
          </a:prstGeom>
          <a:noFill/>
          <a:ln>
            <a:noFill/>
          </a:ln>
        </p:spPr>
        <p:txBody>
          <a:bodyPr lIns="68575" tIns="68575" rIns="68575" bIns="68575" anchor="ctr" anchorCtr="0">
            <a:noAutofit/>
          </a:bodyPr>
          <a:lstStyle/>
          <a:p>
            <a:pPr>
              <a:buSzPct val="25000"/>
            </a:pPr>
            <a:r>
              <a:rPr lang="en-US" dirty="0" smtClean="0">
                <a:solidFill>
                  <a:schemeClr val="bg1"/>
                </a:solidFill>
                <a:uFillTx/>
              </a:rPr>
              <a:t>Short Primer on Containers</a:t>
            </a:r>
            <a:endParaRPr lang="en-US" dirty="0">
              <a:solidFill>
                <a:schemeClr val="bg1"/>
              </a:solidFill>
              <a:uFillTx/>
            </a:endParaRPr>
          </a:p>
        </p:txBody>
      </p:sp>
    </p:spTree>
    <p:extLst>
      <p:ext uri="{BB962C8B-B14F-4D97-AF65-F5344CB8AC3E}">
        <p14:creationId xmlns:p14="http://schemas.microsoft.com/office/powerpoint/2010/main" val="1063755262"/>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19096" y="101094"/>
            <a:ext cx="8225315" cy="692646"/>
          </a:xfrm>
        </p:spPr>
        <p:txBody>
          <a:bodyPr>
            <a:normAutofit/>
          </a:bodyPr>
          <a:lstStyle/>
          <a:p>
            <a:r>
              <a:rPr lang="en-US" sz="2400" dirty="0"/>
              <a:t>Benefits of Data Warehouse Offload &amp; Optimization</a:t>
            </a:r>
          </a:p>
        </p:txBody>
      </p:sp>
      <p:sp>
        <p:nvSpPr>
          <p:cNvPr id="3" name="Content Placeholder 2"/>
          <p:cNvSpPr>
            <a:spLocks noGrp="1"/>
          </p:cNvSpPr>
          <p:nvPr>
            <p:ph idx="1"/>
          </p:nvPr>
        </p:nvSpPr>
        <p:spPr>
          <a:xfrm>
            <a:off x="483546" y="944724"/>
            <a:ext cx="8302858" cy="3671884"/>
          </a:xfrm>
        </p:spPr>
        <p:txBody>
          <a:bodyPr>
            <a:normAutofit fontScale="25000" lnSpcReduction="20000"/>
          </a:bodyPr>
          <a:lstStyle/>
          <a:p>
            <a:pPr>
              <a:lnSpc>
                <a:spcPct val="120000"/>
              </a:lnSpc>
              <a:spcBef>
                <a:spcPts val="150"/>
              </a:spcBef>
              <a:spcAft>
                <a:spcPts val="750"/>
              </a:spcAft>
              <a:buClr>
                <a:schemeClr val="accent1"/>
              </a:buClr>
              <a:buSzPct val="110000"/>
              <a:buFont typeface="Wingdings" panose="05000000000000000000" pitchFamily="2" charset="2"/>
              <a:buChar char="ü"/>
            </a:pPr>
            <a:r>
              <a:rPr lang="en-US" sz="7200" dirty="0">
                <a:solidFill>
                  <a:schemeClr val="tx1"/>
                </a:solidFill>
              </a:rPr>
              <a:t>Augment and extend the life of current data warehousing assets</a:t>
            </a:r>
          </a:p>
          <a:p>
            <a:pPr marL="685800" lvl="1" indent="-170260">
              <a:lnSpc>
                <a:spcPct val="120000"/>
              </a:lnSpc>
              <a:spcBef>
                <a:spcPts val="150"/>
              </a:spcBef>
              <a:spcAft>
                <a:spcPts val="750"/>
              </a:spcAft>
              <a:buFont typeface="Wingdings" panose="05000000000000000000" pitchFamily="2" charset="2"/>
              <a:buChar char="§"/>
            </a:pPr>
            <a:r>
              <a:rPr lang="en-US" sz="6000" dirty="0">
                <a:solidFill>
                  <a:schemeClr val="tx1"/>
                </a:solidFill>
              </a:rPr>
              <a:t>Increase available “headroom” and avoid or minimize new cap ex</a:t>
            </a:r>
          </a:p>
          <a:p>
            <a:pPr>
              <a:lnSpc>
                <a:spcPct val="120000"/>
              </a:lnSpc>
              <a:spcBef>
                <a:spcPts val="150"/>
              </a:spcBef>
              <a:spcAft>
                <a:spcPts val="750"/>
              </a:spcAft>
              <a:buClr>
                <a:schemeClr val="accent1"/>
              </a:buClr>
              <a:buSzPct val="110000"/>
              <a:buFont typeface="Wingdings" panose="05000000000000000000" pitchFamily="2" charset="2"/>
              <a:buChar char="ü"/>
            </a:pPr>
            <a:r>
              <a:rPr lang="en-US" sz="7200" dirty="0">
                <a:solidFill>
                  <a:schemeClr val="tx1"/>
                </a:solidFill>
              </a:rPr>
              <a:t>Sharply reduce the total cost of data management and analytics</a:t>
            </a:r>
          </a:p>
          <a:p>
            <a:pPr>
              <a:lnSpc>
                <a:spcPct val="120000"/>
              </a:lnSpc>
              <a:spcBef>
                <a:spcPts val="150"/>
              </a:spcBef>
              <a:spcAft>
                <a:spcPts val="750"/>
              </a:spcAft>
              <a:buClr>
                <a:schemeClr val="accent1"/>
              </a:buClr>
              <a:buSzPct val="110000"/>
              <a:buFont typeface="Wingdings" panose="05000000000000000000" pitchFamily="2" charset="2"/>
              <a:buChar char="ü"/>
            </a:pPr>
            <a:r>
              <a:rPr lang="en-US" sz="7200" dirty="0">
                <a:solidFill>
                  <a:schemeClr val="tx1"/>
                </a:solidFill>
              </a:rPr>
              <a:t>Gain vital business benefits via superior Next Generation business analytics</a:t>
            </a:r>
          </a:p>
          <a:p>
            <a:pPr marL="685800" lvl="1" indent="-170260">
              <a:lnSpc>
                <a:spcPct val="120000"/>
              </a:lnSpc>
              <a:spcBef>
                <a:spcPts val="150"/>
              </a:spcBef>
              <a:spcAft>
                <a:spcPts val="750"/>
              </a:spcAft>
              <a:buFont typeface="Wingdings" panose="05000000000000000000" pitchFamily="2" charset="2"/>
              <a:buChar char="§"/>
            </a:pPr>
            <a:r>
              <a:rPr lang="en-US" sz="6000" dirty="0">
                <a:solidFill>
                  <a:schemeClr val="tx1"/>
                </a:solidFill>
              </a:rPr>
              <a:t>Use tools unavailable in legacy data warehousing (Drill, Parquet, Spark, Machine Learning, others)</a:t>
            </a:r>
          </a:p>
          <a:p>
            <a:pPr marL="685800" lvl="1" indent="-170260">
              <a:lnSpc>
                <a:spcPct val="120000"/>
              </a:lnSpc>
              <a:spcBef>
                <a:spcPts val="150"/>
              </a:spcBef>
              <a:spcAft>
                <a:spcPts val="750"/>
              </a:spcAft>
              <a:buFont typeface="Wingdings" panose="05000000000000000000" pitchFamily="2" charset="2"/>
              <a:buChar char="§"/>
            </a:pPr>
            <a:r>
              <a:rPr lang="en-US" sz="6000" dirty="0">
                <a:solidFill>
                  <a:schemeClr val="tx1"/>
                </a:solidFill>
              </a:rPr>
              <a:t>Tap new data that can’t be sourced or economically stored in the legacy data warehouse (sensors, logs, history, others)</a:t>
            </a:r>
          </a:p>
          <a:p>
            <a:pPr marL="685800" lvl="1" indent="-170260">
              <a:lnSpc>
                <a:spcPct val="120000"/>
              </a:lnSpc>
              <a:spcBef>
                <a:spcPts val="150"/>
              </a:spcBef>
              <a:spcAft>
                <a:spcPts val="750"/>
              </a:spcAft>
              <a:buFont typeface="Wingdings" panose="05000000000000000000" pitchFamily="2" charset="2"/>
              <a:buChar char="§"/>
            </a:pPr>
            <a:r>
              <a:rPr lang="en-US" sz="6000" dirty="0">
                <a:solidFill>
                  <a:schemeClr val="tx1"/>
                </a:solidFill>
              </a:rPr>
              <a:t>Sharply reduce the “cost of asking new questions” with greater speed and frequency of “time to insight”</a:t>
            </a:r>
          </a:p>
          <a:p>
            <a:pPr>
              <a:lnSpc>
                <a:spcPct val="120000"/>
              </a:lnSpc>
              <a:spcBef>
                <a:spcPts val="150"/>
              </a:spcBef>
              <a:spcAft>
                <a:spcPts val="750"/>
              </a:spcAft>
              <a:buClr>
                <a:schemeClr val="accent1"/>
              </a:buClr>
              <a:buSzPct val="110000"/>
              <a:buFont typeface="Wingdings" panose="05000000000000000000" pitchFamily="2" charset="2"/>
              <a:buChar char="ü"/>
            </a:pPr>
            <a:r>
              <a:rPr lang="en-US" sz="7200" dirty="0">
                <a:solidFill>
                  <a:schemeClr val="tx1"/>
                </a:solidFill>
              </a:rPr>
              <a:t>Enable broader, longer-term Next Generation IT strategies and goals</a:t>
            </a:r>
          </a:p>
          <a:p>
            <a:pPr marL="254794" indent="-254794">
              <a:spcBef>
                <a:spcPts val="300"/>
              </a:spcBef>
              <a:spcAft>
                <a:spcPts val="600"/>
              </a:spcAft>
              <a:buClr>
                <a:schemeClr val="accent1"/>
              </a:buClr>
              <a:buFont typeface="Wingdings" panose="05000000000000000000" pitchFamily="2" charset="2"/>
              <a:buChar char="ü"/>
            </a:pPr>
            <a:endParaRPr lang="en-US" sz="1800" dirty="0"/>
          </a:p>
        </p:txBody>
      </p:sp>
    </p:spTree>
    <p:extLst>
      <p:ext uri="{BB962C8B-B14F-4D97-AF65-F5344CB8AC3E}">
        <p14:creationId xmlns:p14="http://schemas.microsoft.com/office/powerpoint/2010/main" val="1952900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Shape 265"/>
        <p:cNvGrpSpPr/>
        <p:nvPr/>
      </p:nvGrpSpPr>
      <p:grpSpPr>
        <a:xfrm>
          <a:off x="0" y="0"/>
          <a:ext cx="0" cy="0"/>
          <a:chOff x="0" y="0"/>
          <a:chExt cx="0" cy="0"/>
        </a:xfrm>
      </p:grpSpPr>
      <p:sp>
        <p:nvSpPr>
          <p:cNvPr id="32" name="Rectangle 31"/>
          <p:cNvSpPr>
            <a:spLocks/>
          </p:cNvSpPr>
          <p:nvPr/>
        </p:nvSpPr>
        <p:spPr bwMode="auto">
          <a:xfrm>
            <a:off x="277323" y="3688220"/>
            <a:ext cx="8525458" cy="1094365"/>
          </a:xfrm>
          <a:prstGeom prst="rect">
            <a:avLst/>
          </a:prstGeom>
          <a:solidFill>
            <a:schemeClr val="bg1"/>
          </a:solidFill>
          <a:effectLst>
            <a:outerShdw blurRad="234950" dist="50800" dir="5940000" algn="tl" rotWithShape="0">
              <a:srgbClr val="000000">
                <a:alpha val="20000"/>
              </a:srgbClr>
            </a:outerShdw>
          </a:effectLst>
        </p:spPr>
        <p:txBody>
          <a:bodyPr lIns="121873" tIns="60937" rIns="121873" bIns="60937" rtlCol="0" anchor="ctr"/>
          <a:lstStyle/>
          <a:p>
            <a:pPr algn="ctr" defTabSz="1218814" eaLnBrk="0" hangingPunct="0">
              <a:defRPr>
                <a:uFillTx/>
              </a:defRPr>
            </a:pPr>
            <a:endParaRPr lang="en-US" sz="1100" kern="0" dirty="0">
              <a:solidFill>
                <a:srgbClr val="FFFFFF"/>
              </a:solidFill>
              <a:cs typeface="Arial"/>
              <a:sym typeface="Arial"/>
            </a:endParaRPr>
          </a:p>
        </p:txBody>
      </p:sp>
      <p:sp>
        <p:nvSpPr>
          <p:cNvPr id="33" name="Rectangle 32"/>
          <p:cNvSpPr>
            <a:spLocks/>
          </p:cNvSpPr>
          <p:nvPr/>
        </p:nvSpPr>
        <p:spPr bwMode="auto">
          <a:xfrm>
            <a:off x="282809" y="2680300"/>
            <a:ext cx="8525458" cy="830340"/>
          </a:xfrm>
          <a:prstGeom prst="rect">
            <a:avLst/>
          </a:prstGeom>
          <a:solidFill>
            <a:schemeClr val="bg1"/>
          </a:solidFill>
          <a:effectLst>
            <a:outerShdw blurRad="234950" dist="50800" dir="5940000" algn="tl" rotWithShape="0">
              <a:srgbClr val="000000">
                <a:alpha val="20000"/>
              </a:srgbClr>
            </a:outerShdw>
          </a:effectLst>
        </p:spPr>
        <p:txBody>
          <a:bodyPr lIns="121873" tIns="60937" rIns="121873" bIns="60937" rtlCol="0" anchor="ctr"/>
          <a:lstStyle/>
          <a:p>
            <a:pPr algn="ctr" defTabSz="1218814" eaLnBrk="0" hangingPunct="0">
              <a:defRPr>
                <a:uFillTx/>
              </a:defRPr>
            </a:pPr>
            <a:endParaRPr lang="en-US" sz="1100" kern="0" dirty="0">
              <a:solidFill>
                <a:srgbClr val="FFFFFF"/>
              </a:solidFill>
              <a:cs typeface="Arial"/>
              <a:sym typeface="Arial"/>
            </a:endParaRPr>
          </a:p>
        </p:txBody>
      </p:sp>
      <p:sp>
        <p:nvSpPr>
          <p:cNvPr id="34" name="Rectangle 33"/>
          <p:cNvSpPr>
            <a:spLocks/>
          </p:cNvSpPr>
          <p:nvPr/>
        </p:nvSpPr>
        <p:spPr bwMode="auto">
          <a:xfrm>
            <a:off x="277323" y="1130522"/>
            <a:ext cx="8525458" cy="1094365"/>
          </a:xfrm>
          <a:prstGeom prst="rect">
            <a:avLst/>
          </a:prstGeom>
          <a:solidFill>
            <a:schemeClr val="bg1"/>
          </a:solidFill>
          <a:effectLst>
            <a:outerShdw blurRad="234950" dist="50800" dir="5940000" algn="tl" rotWithShape="0">
              <a:srgbClr val="000000">
                <a:alpha val="20000"/>
              </a:srgbClr>
            </a:outerShdw>
          </a:effectLst>
        </p:spPr>
        <p:txBody>
          <a:bodyPr lIns="121873" tIns="60937" rIns="121873" bIns="60937" rtlCol="0" anchor="ctr"/>
          <a:lstStyle/>
          <a:p>
            <a:pPr algn="ctr" defTabSz="1218814" eaLnBrk="0" hangingPunct="0">
              <a:defRPr>
                <a:uFillTx/>
              </a:defRPr>
            </a:pPr>
            <a:endParaRPr lang="en-US" sz="1100" kern="0" dirty="0">
              <a:solidFill>
                <a:srgbClr val="FFFFFF"/>
              </a:solidFill>
              <a:cs typeface="Arial"/>
              <a:sym typeface="Arial"/>
            </a:endParaRPr>
          </a:p>
        </p:txBody>
      </p:sp>
      <p:pic>
        <p:nvPicPr>
          <p:cNvPr id="266" name="Shape 266"/>
          <p:cNvPicPr preferRelativeResize="0"/>
          <p:nvPr/>
        </p:nvPicPr>
        <p:blipFill>
          <a:blip r:embed="rId3"/>
          <a:stretch>
            <a:fillRect/>
          </a:stretch>
        </p:blipFill>
        <p:spPr>
          <a:xfrm>
            <a:off x="2377798" y="2263114"/>
            <a:ext cx="1145019" cy="298526"/>
          </a:xfrm>
          <a:prstGeom prst="rect">
            <a:avLst/>
          </a:prstGeom>
          <a:noFill/>
          <a:ln>
            <a:noFill/>
          </a:ln>
        </p:spPr>
      </p:pic>
      <p:sp>
        <p:nvSpPr>
          <p:cNvPr id="267" name="Shape 267"/>
          <p:cNvSpPr txBox="1">
            <a:spLocks noGrp="1"/>
          </p:cNvSpPr>
          <p:nvPr>
            <p:ph type="title"/>
          </p:nvPr>
        </p:nvSpPr>
        <p:spPr>
          <a:prstGeom prst="rect">
            <a:avLst/>
          </a:prstGeom>
        </p:spPr>
        <p:txBody>
          <a:bodyPr vert="horz" lIns="68575" tIns="68575" rIns="68575" bIns="68575" rtlCol="0" anchor="ctr" anchorCtr="0">
            <a:noAutofit/>
          </a:bodyPr>
          <a:lstStyle/>
          <a:p>
            <a:r>
              <a:rPr lang="en" dirty="0">
                <a:uFillTx/>
              </a:rPr>
              <a:t>MapR Vision for Operational and Application Agility</a:t>
            </a:r>
          </a:p>
        </p:txBody>
      </p:sp>
      <p:pic>
        <p:nvPicPr>
          <p:cNvPr id="268" name="Shape 268"/>
          <p:cNvPicPr preferRelativeResize="0"/>
          <p:nvPr/>
        </p:nvPicPr>
        <p:blipFill rotWithShape="1">
          <a:blip r:embed="rId4"/>
          <a:srcRect/>
          <a:stretch/>
        </p:blipFill>
        <p:spPr>
          <a:xfrm>
            <a:off x="2235070" y="2739981"/>
            <a:ext cx="4967873" cy="692400"/>
          </a:xfrm>
          <a:prstGeom prst="rect">
            <a:avLst/>
          </a:prstGeom>
          <a:noFill/>
          <a:ln>
            <a:noFill/>
          </a:ln>
        </p:spPr>
      </p:pic>
      <p:pic>
        <p:nvPicPr>
          <p:cNvPr id="269" name="Shape 269"/>
          <p:cNvPicPr preferRelativeResize="0"/>
          <p:nvPr/>
        </p:nvPicPr>
        <p:blipFill>
          <a:blip r:embed="rId5"/>
          <a:stretch>
            <a:fillRect/>
          </a:stretch>
        </p:blipFill>
        <p:spPr>
          <a:xfrm>
            <a:off x="7041330" y="3934562"/>
            <a:ext cx="1386364" cy="628651"/>
          </a:xfrm>
          <a:prstGeom prst="rect">
            <a:avLst/>
          </a:prstGeom>
          <a:noFill/>
          <a:ln>
            <a:noFill/>
          </a:ln>
        </p:spPr>
      </p:pic>
      <p:pic>
        <p:nvPicPr>
          <p:cNvPr id="270" name="Shape 270"/>
          <p:cNvPicPr preferRelativeResize="0"/>
          <p:nvPr/>
        </p:nvPicPr>
        <p:blipFill>
          <a:blip r:embed="rId6"/>
          <a:stretch>
            <a:fillRect/>
          </a:stretch>
        </p:blipFill>
        <p:spPr>
          <a:xfrm>
            <a:off x="2669096" y="4018070"/>
            <a:ext cx="1154110" cy="461635"/>
          </a:xfrm>
          <a:prstGeom prst="rect">
            <a:avLst/>
          </a:prstGeom>
          <a:noFill/>
          <a:ln>
            <a:noFill/>
          </a:ln>
        </p:spPr>
      </p:pic>
      <p:pic>
        <p:nvPicPr>
          <p:cNvPr id="271" name="Shape 271"/>
          <p:cNvPicPr preferRelativeResize="0"/>
          <p:nvPr/>
        </p:nvPicPr>
        <p:blipFill>
          <a:blip r:embed="rId7"/>
          <a:stretch>
            <a:fillRect/>
          </a:stretch>
        </p:blipFill>
        <p:spPr>
          <a:xfrm>
            <a:off x="4023686" y="4026225"/>
            <a:ext cx="778009" cy="445324"/>
          </a:xfrm>
          <a:prstGeom prst="rect">
            <a:avLst/>
          </a:prstGeom>
          <a:noFill/>
          <a:ln>
            <a:noFill/>
          </a:ln>
        </p:spPr>
      </p:pic>
      <p:pic>
        <p:nvPicPr>
          <p:cNvPr id="272" name="Shape 272"/>
          <p:cNvPicPr preferRelativeResize="0"/>
          <p:nvPr/>
        </p:nvPicPr>
        <p:blipFill rotWithShape="1">
          <a:blip r:embed="rId8"/>
          <a:srcRect t="11103" r="9387" b="24790"/>
          <a:stretch/>
        </p:blipFill>
        <p:spPr>
          <a:xfrm>
            <a:off x="1954661" y="3992044"/>
            <a:ext cx="513955" cy="513686"/>
          </a:xfrm>
          <a:prstGeom prst="rect">
            <a:avLst/>
          </a:prstGeom>
          <a:noFill/>
          <a:ln>
            <a:noFill/>
          </a:ln>
        </p:spPr>
      </p:pic>
      <p:sp>
        <p:nvSpPr>
          <p:cNvPr id="273" name="Shape 273"/>
          <p:cNvSpPr txBox="1">
            <a:spLocks/>
          </p:cNvSpPr>
          <p:nvPr/>
        </p:nvSpPr>
        <p:spPr>
          <a:xfrm>
            <a:off x="316879" y="3853955"/>
            <a:ext cx="1565881" cy="432300"/>
          </a:xfrm>
          <a:prstGeom prst="rect">
            <a:avLst/>
          </a:prstGeom>
          <a:noFill/>
          <a:ln>
            <a:noFill/>
          </a:ln>
        </p:spPr>
        <p:txBody>
          <a:bodyPr lIns="91425" tIns="91425" rIns="91425" bIns="91425" anchor="t" anchorCtr="0">
            <a:noAutofit/>
          </a:bodyPr>
          <a:lstStyle/>
          <a:p>
            <a:r>
              <a:rPr lang="en" sz="1200" b="1" kern="0" dirty="0">
                <a:solidFill>
                  <a:srgbClr val="4D4F53"/>
                </a:solidFill>
                <a:cs typeface="Arial"/>
                <a:sym typeface="Arial"/>
              </a:rPr>
              <a:t>Flexible Hybrid/Multi Cloud Infrastructure</a:t>
            </a:r>
          </a:p>
        </p:txBody>
      </p:sp>
      <p:sp>
        <p:nvSpPr>
          <p:cNvPr id="274" name="Shape 274"/>
          <p:cNvSpPr txBox="1">
            <a:spLocks/>
          </p:cNvSpPr>
          <p:nvPr/>
        </p:nvSpPr>
        <p:spPr>
          <a:xfrm>
            <a:off x="316878" y="2835450"/>
            <a:ext cx="1352100" cy="568500"/>
          </a:xfrm>
          <a:prstGeom prst="rect">
            <a:avLst/>
          </a:prstGeom>
          <a:noFill/>
          <a:ln>
            <a:noFill/>
          </a:ln>
        </p:spPr>
        <p:txBody>
          <a:bodyPr lIns="91425" tIns="91425" rIns="91425" bIns="91425" anchor="t" anchorCtr="0">
            <a:noAutofit/>
          </a:bodyPr>
          <a:lstStyle/>
          <a:p>
            <a:r>
              <a:rPr lang="en" sz="1200" b="1" kern="0" dirty="0">
                <a:solidFill>
                  <a:srgbClr val="4D4F53"/>
                </a:solidFill>
                <a:cs typeface="Arial"/>
                <a:sym typeface="Arial"/>
              </a:rPr>
              <a:t>Shared Data Services</a:t>
            </a:r>
          </a:p>
        </p:txBody>
      </p:sp>
      <p:sp>
        <p:nvSpPr>
          <p:cNvPr id="276" name="Shape 276"/>
          <p:cNvSpPr txBox="1">
            <a:spLocks/>
          </p:cNvSpPr>
          <p:nvPr/>
        </p:nvSpPr>
        <p:spPr>
          <a:xfrm>
            <a:off x="291979" y="1306720"/>
            <a:ext cx="1352100" cy="568500"/>
          </a:xfrm>
          <a:prstGeom prst="rect">
            <a:avLst/>
          </a:prstGeom>
          <a:noFill/>
          <a:ln>
            <a:noFill/>
          </a:ln>
        </p:spPr>
        <p:txBody>
          <a:bodyPr lIns="91425" tIns="91425" rIns="91425" bIns="91425" anchor="t" anchorCtr="0">
            <a:noAutofit/>
          </a:bodyPr>
          <a:lstStyle/>
          <a:p>
            <a:r>
              <a:rPr lang="en" sz="1200" b="1" kern="0" dirty="0">
                <a:solidFill>
                  <a:srgbClr val="4D4F53"/>
                </a:solidFill>
                <a:cs typeface="Arial"/>
                <a:sym typeface="Arial"/>
              </a:rPr>
              <a:t>Per-tenant Processing &amp; Microservices</a:t>
            </a:r>
          </a:p>
        </p:txBody>
      </p:sp>
      <p:grpSp>
        <p:nvGrpSpPr>
          <p:cNvPr id="3" name="Group 2"/>
          <p:cNvGrpSpPr/>
          <p:nvPr/>
        </p:nvGrpSpPr>
        <p:grpSpPr>
          <a:xfrm>
            <a:off x="1787770" y="1225080"/>
            <a:ext cx="1094154" cy="873362"/>
            <a:chOff x="1787770" y="1280944"/>
            <a:chExt cx="1094154" cy="873362"/>
          </a:xfrm>
        </p:grpSpPr>
        <p:sp>
          <p:nvSpPr>
            <p:cNvPr id="275" name="Shape 275"/>
            <p:cNvSpPr>
              <a:spLocks/>
            </p:cNvSpPr>
            <p:nvPr/>
          </p:nvSpPr>
          <p:spPr>
            <a:xfrm>
              <a:off x="1787770" y="1280944"/>
              <a:ext cx="1094154" cy="873362"/>
            </a:xfrm>
            <a:prstGeom prst="roundRect">
              <a:avLst>
                <a:gd name="adj" fmla="val 8932"/>
              </a:avLst>
            </a:prstGeom>
            <a:noFill/>
            <a:ln w="28575" cap="flat" cmpd="sng">
              <a:solidFill>
                <a:schemeClr val="bg1">
                  <a:lumMod val="75000"/>
                </a:schemeClr>
              </a:solidFill>
              <a:prstDash val="solid"/>
              <a:round/>
              <a:headEnd type="none" w="med" len="med"/>
              <a:tailEnd type="none" w="med" len="med"/>
            </a:ln>
          </p:spPr>
          <p:txBody>
            <a:bodyPr lIns="91425" tIns="91425" rIns="91425" bIns="91425" anchor="ctr" anchorCtr="0">
              <a:noAutofit/>
            </a:bodyPr>
            <a:lstStyle/>
            <a:p>
              <a:endParaRPr sz="1400" kern="0">
                <a:solidFill>
                  <a:srgbClr val="000000"/>
                </a:solidFill>
                <a:cs typeface="Arial"/>
                <a:sym typeface="Arial"/>
              </a:endParaRPr>
            </a:p>
          </p:txBody>
        </p:sp>
        <p:pic>
          <p:nvPicPr>
            <p:cNvPr id="277" name="Shape 277"/>
            <p:cNvPicPr preferRelativeResize="0"/>
            <p:nvPr/>
          </p:nvPicPr>
          <p:blipFill rotWithShape="1">
            <a:blip r:embed="rId9"/>
            <a:srcRect/>
            <a:stretch/>
          </p:blipFill>
          <p:spPr>
            <a:xfrm>
              <a:off x="1941890" y="1908176"/>
              <a:ext cx="725088" cy="187900"/>
            </a:xfrm>
            <a:prstGeom prst="rect">
              <a:avLst/>
            </a:prstGeom>
            <a:noFill/>
            <a:ln>
              <a:noFill/>
            </a:ln>
          </p:spPr>
        </p:pic>
        <p:pic>
          <p:nvPicPr>
            <p:cNvPr id="278" name="Shape 278" descr="https://www.mapr.com/sites/default/files/apache-drill-image.png"/>
            <p:cNvPicPr preferRelativeResize="0"/>
            <p:nvPr/>
          </p:nvPicPr>
          <p:blipFill rotWithShape="1">
            <a:blip r:embed="rId10"/>
            <a:srcRect/>
            <a:stretch/>
          </p:blipFill>
          <p:spPr>
            <a:xfrm>
              <a:off x="1954660" y="1280944"/>
              <a:ext cx="658209" cy="380816"/>
            </a:xfrm>
            <a:prstGeom prst="rect">
              <a:avLst/>
            </a:prstGeom>
            <a:noFill/>
            <a:ln>
              <a:noFill/>
            </a:ln>
          </p:spPr>
        </p:pic>
        <p:pic>
          <p:nvPicPr>
            <p:cNvPr id="279" name="Shape 279"/>
            <p:cNvPicPr preferRelativeResize="0"/>
            <p:nvPr/>
          </p:nvPicPr>
          <p:blipFill rotWithShape="1">
            <a:blip r:embed="rId11"/>
            <a:srcRect/>
            <a:stretch/>
          </p:blipFill>
          <p:spPr>
            <a:xfrm>
              <a:off x="2057423" y="1556522"/>
              <a:ext cx="555446" cy="289370"/>
            </a:xfrm>
            <a:prstGeom prst="rect">
              <a:avLst/>
            </a:prstGeom>
            <a:noFill/>
            <a:ln>
              <a:noFill/>
            </a:ln>
          </p:spPr>
        </p:pic>
      </p:grpSp>
      <p:pic>
        <p:nvPicPr>
          <p:cNvPr id="284" name="Shape 284"/>
          <p:cNvPicPr preferRelativeResize="0"/>
          <p:nvPr/>
        </p:nvPicPr>
        <p:blipFill rotWithShape="1">
          <a:blip r:embed="rId12"/>
          <a:srcRect t="10291" b="18982"/>
          <a:stretch/>
        </p:blipFill>
        <p:spPr>
          <a:xfrm>
            <a:off x="6164950" y="4009866"/>
            <a:ext cx="675900" cy="478043"/>
          </a:xfrm>
          <a:prstGeom prst="rect">
            <a:avLst/>
          </a:prstGeom>
          <a:noFill/>
          <a:ln>
            <a:noFill/>
          </a:ln>
        </p:spPr>
      </p:pic>
      <p:grpSp>
        <p:nvGrpSpPr>
          <p:cNvPr id="285" name="Shape 285"/>
          <p:cNvGrpSpPr/>
          <p:nvPr/>
        </p:nvGrpSpPr>
        <p:grpSpPr>
          <a:xfrm>
            <a:off x="5318061" y="1223515"/>
            <a:ext cx="1327664" cy="816696"/>
            <a:chOff x="1446568" y="2197100"/>
            <a:chExt cx="1281777" cy="788393"/>
          </a:xfrm>
        </p:grpSpPr>
        <p:sp>
          <p:nvSpPr>
            <p:cNvPr id="286" name="Shape 286"/>
            <p:cNvSpPr>
              <a:spLocks/>
            </p:cNvSpPr>
            <p:nvPr/>
          </p:nvSpPr>
          <p:spPr>
            <a:xfrm>
              <a:off x="1754336" y="2197100"/>
              <a:ext cx="974009" cy="550794"/>
            </a:xfrm>
            <a:prstGeom prst="rect">
              <a:avLst/>
            </a:prstGeom>
            <a:solidFill>
              <a:schemeClr val="bg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48" name="Shape 286"/>
            <p:cNvSpPr>
              <a:spLocks/>
            </p:cNvSpPr>
            <p:nvPr/>
          </p:nvSpPr>
          <p:spPr>
            <a:xfrm>
              <a:off x="1616691" y="2302702"/>
              <a:ext cx="974009" cy="550794"/>
            </a:xfrm>
            <a:prstGeom prst="rect">
              <a:avLst/>
            </a:prstGeom>
            <a:solidFill>
              <a:schemeClr val="bg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49" name="Shape 286"/>
            <p:cNvSpPr>
              <a:spLocks/>
            </p:cNvSpPr>
            <p:nvPr/>
          </p:nvSpPr>
          <p:spPr>
            <a:xfrm>
              <a:off x="1446568" y="2434699"/>
              <a:ext cx="974009" cy="550794"/>
            </a:xfrm>
            <a:prstGeom prst="rect">
              <a:avLst/>
            </a:prstGeom>
            <a:solidFill>
              <a:schemeClr val="bg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pic>
          <p:nvPicPr>
            <p:cNvPr id="289" name="Shape 289"/>
            <p:cNvPicPr preferRelativeResize="0"/>
            <p:nvPr/>
          </p:nvPicPr>
          <p:blipFill rotWithShape="1">
            <a:blip r:embed="rId13">
              <a:alphaModFix amt="49000"/>
            </a:blip>
            <a:srcRect/>
            <a:stretch/>
          </p:blipFill>
          <p:spPr>
            <a:xfrm>
              <a:off x="1706848" y="2466657"/>
              <a:ext cx="462625" cy="462625"/>
            </a:xfrm>
            <a:prstGeom prst="rect">
              <a:avLst/>
            </a:prstGeom>
            <a:noFill/>
            <a:ln>
              <a:noFill/>
            </a:ln>
          </p:spPr>
        </p:pic>
      </p:grpSp>
      <p:sp>
        <p:nvSpPr>
          <p:cNvPr id="294" name="Shape 294"/>
          <p:cNvSpPr>
            <a:spLocks/>
          </p:cNvSpPr>
          <p:nvPr/>
        </p:nvSpPr>
        <p:spPr>
          <a:xfrm>
            <a:off x="4719006" y="2087597"/>
            <a:ext cx="4006426" cy="521429"/>
          </a:xfrm>
          <a:prstGeom prst="ellipse">
            <a:avLst/>
          </a:prstGeom>
          <a:noFill/>
          <a:ln w="38100" cap="flat" cmpd="sng">
            <a:solidFill>
              <a:schemeClr val="accent1"/>
            </a:solidFill>
            <a:prstDash val="solid"/>
            <a:round/>
            <a:headEnd type="none" w="med" len="med"/>
            <a:tailEnd type="none" w="med" len="med"/>
          </a:ln>
          <a:effectLst>
            <a:outerShdw blurRad="50800" dist="38100" dir="2700000" algn="tl" rotWithShape="0">
              <a:srgbClr val="000000">
                <a:alpha val="43000"/>
              </a:srgbClr>
            </a:outerShdw>
          </a:effectLst>
        </p:spPr>
        <p:txBody>
          <a:bodyPr lIns="68575" tIns="68575" rIns="68575" bIns="68575" anchor="ctr" anchorCtr="0">
            <a:noAutofit/>
          </a:bodyPr>
          <a:lstStyle/>
          <a:p>
            <a:pPr algn="ctr"/>
            <a:r>
              <a:rPr lang="en" sz="1400" b="1" kern="0" dirty="0">
                <a:solidFill>
                  <a:srgbClr val="C8102E"/>
                </a:solidFill>
                <a:cs typeface="Arial"/>
                <a:sym typeface="Arial"/>
              </a:rPr>
              <a:t>Converged App Containers</a:t>
            </a:r>
          </a:p>
        </p:txBody>
      </p:sp>
      <p:pic>
        <p:nvPicPr>
          <p:cNvPr id="295" name="Shape 295"/>
          <p:cNvPicPr preferRelativeResize="0"/>
          <p:nvPr/>
        </p:nvPicPr>
        <p:blipFill>
          <a:blip r:embed="rId14"/>
          <a:stretch>
            <a:fillRect/>
          </a:stretch>
        </p:blipFill>
        <p:spPr>
          <a:xfrm>
            <a:off x="6722220" y="1177640"/>
            <a:ext cx="487474" cy="434221"/>
          </a:xfrm>
          <a:prstGeom prst="rect">
            <a:avLst/>
          </a:prstGeom>
          <a:noFill/>
          <a:ln>
            <a:noFill/>
          </a:ln>
        </p:spPr>
      </p:pic>
      <p:grpSp>
        <p:nvGrpSpPr>
          <p:cNvPr id="37" name="Group 36"/>
          <p:cNvGrpSpPr/>
          <p:nvPr/>
        </p:nvGrpSpPr>
        <p:grpSpPr>
          <a:xfrm>
            <a:off x="3313707" y="1243428"/>
            <a:ext cx="1094154" cy="873362"/>
            <a:chOff x="1787770" y="1280944"/>
            <a:chExt cx="1094154" cy="873362"/>
          </a:xfrm>
        </p:grpSpPr>
        <p:sp>
          <p:nvSpPr>
            <p:cNvPr id="38" name="Shape 275"/>
            <p:cNvSpPr>
              <a:spLocks/>
            </p:cNvSpPr>
            <p:nvPr/>
          </p:nvSpPr>
          <p:spPr>
            <a:xfrm>
              <a:off x="1787770" y="1280944"/>
              <a:ext cx="1094154" cy="873362"/>
            </a:xfrm>
            <a:prstGeom prst="roundRect">
              <a:avLst>
                <a:gd name="adj" fmla="val 8932"/>
              </a:avLst>
            </a:prstGeom>
            <a:noFill/>
            <a:ln w="28575" cap="flat" cmpd="sng">
              <a:solidFill>
                <a:srgbClr val="BFBFBF"/>
              </a:solidFill>
              <a:prstDash val="solid"/>
              <a:round/>
              <a:headEnd type="none" w="med" len="med"/>
              <a:tailEnd type="none" w="med" len="med"/>
            </a:ln>
          </p:spPr>
          <p:txBody>
            <a:bodyPr lIns="91425" tIns="91425" rIns="91425" bIns="91425" anchor="ctr" anchorCtr="0">
              <a:noAutofit/>
            </a:bodyPr>
            <a:lstStyle/>
            <a:p>
              <a:endParaRPr sz="1400" kern="0">
                <a:solidFill>
                  <a:srgbClr val="000000"/>
                </a:solidFill>
                <a:cs typeface="Arial"/>
                <a:sym typeface="Arial"/>
              </a:endParaRPr>
            </a:p>
          </p:txBody>
        </p:sp>
        <p:pic>
          <p:nvPicPr>
            <p:cNvPr id="39" name="Shape 277"/>
            <p:cNvPicPr preferRelativeResize="0"/>
            <p:nvPr/>
          </p:nvPicPr>
          <p:blipFill rotWithShape="1">
            <a:blip r:embed="rId9"/>
            <a:srcRect/>
            <a:stretch/>
          </p:blipFill>
          <p:spPr>
            <a:xfrm>
              <a:off x="1941890" y="1908176"/>
              <a:ext cx="725088" cy="187900"/>
            </a:xfrm>
            <a:prstGeom prst="rect">
              <a:avLst/>
            </a:prstGeom>
            <a:noFill/>
            <a:ln>
              <a:noFill/>
            </a:ln>
          </p:spPr>
        </p:pic>
        <p:pic>
          <p:nvPicPr>
            <p:cNvPr id="40" name="Shape 278" descr="https://www.mapr.com/sites/default/files/apache-drill-image.png"/>
            <p:cNvPicPr preferRelativeResize="0"/>
            <p:nvPr/>
          </p:nvPicPr>
          <p:blipFill rotWithShape="1">
            <a:blip r:embed="rId10"/>
            <a:srcRect/>
            <a:stretch/>
          </p:blipFill>
          <p:spPr>
            <a:xfrm>
              <a:off x="1954660" y="1280944"/>
              <a:ext cx="658209" cy="380816"/>
            </a:xfrm>
            <a:prstGeom prst="rect">
              <a:avLst/>
            </a:prstGeom>
            <a:noFill/>
            <a:ln>
              <a:noFill/>
            </a:ln>
          </p:spPr>
        </p:pic>
        <p:pic>
          <p:nvPicPr>
            <p:cNvPr id="41" name="Shape 279"/>
            <p:cNvPicPr preferRelativeResize="0"/>
            <p:nvPr/>
          </p:nvPicPr>
          <p:blipFill rotWithShape="1">
            <a:blip r:embed="rId11"/>
            <a:srcRect/>
            <a:stretch/>
          </p:blipFill>
          <p:spPr>
            <a:xfrm>
              <a:off x="2057423" y="1556522"/>
              <a:ext cx="555446" cy="289370"/>
            </a:xfrm>
            <a:prstGeom prst="rect">
              <a:avLst/>
            </a:prstGeom>
            <a:noFill/>
            <a:ln>
              <a:noFill/>
            </a:ln>
          </p:spPr>
        </p:pic>
      </p:grpSp>
      <p:grpSp>
        <p:nvGrpSpPr>
          <p:cNvPr id="50" name="Shape 285"/>
          <p:cNvGrpSpPr/>
          <p:nvPr/>
        </p:nvGrpSpPr>
        <p:grpSpPr>
          <a:xfrm>
            <a:off x="7206169" y="1223515"/>
            <a:ext cx="1327664" cy="816696"/>
            <a:chOff x="1446568" y="2197100"/>
            <a:chExt cx="1281777" cy="788393"/>
          </a:xfrm>
        </p:grpSpPr>
        <p:sp>
          <p:nvSpPr>
            <p:cNvPr id="51" name="Shape 286"/>
            <p:cNvSpPr>
              <a:spLocks/>
            </p:cNvSpPr>
            <p:nvPr/>
          </p:nvSpPr>
          <p:spPr>
            <a:xfrm>
              <a:off x="1754336" y="2197100"/>
              <a:ext cx="974009" cy="550794"/>
            </a:xfrm>
            <a:prstGeom prst="rect">
              <a:avLst/>
            </a:prstGeom>
            <a:solidFill>
              <a:schemeClr val="bg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52" name="Shape 286"/>
            <p:cNvSpPr>
              <a:spLocks/>
            </p:cNvSpPr>
            <p:nvPr/>
          </p:nvSpPr>
          <p:spPr>
            <a:xfrm>
              <a:off x="1616691" y="2302702"/>
              <a:ext cx="974009" cy="550794"/>
            </a:xfrm>
            <a:prstGeom prst="rect">
              <a:avLst/>
            </a:prstGeom>
            <a:solidFill>
              <a:schemeClr val="bg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53" name="Shape 286"/>
            <p:cNvSpPr>
              <a:spLocks/>
            </p:cNvSpPr>
            <p:nvPr/>
          </p:nvSpPr>
          <p:spPr>
            <a:xfrm>
              <a:off x="1446568" y="2434699"/>
              <a:ext cx="974009" cy="550794"/>
            </a:xfrm>
            <a:prstGeom prst="rect">
              <a:avLst/>
            </a:prstGeom>
            <a:solidFill>
              <a:schemeClr val="bg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grpSp>
      <p:sp>
        <p:nvSpPr>
          <p:cNvPr id="293" name="Shape 293"/>
          <p:cNvSpPr>
            <a:spLocks/>
          </p:cNvSpPr>
          <p:nvPr/>
        </p:nvSpPr>
        <p:spPr>
          <a:xfrm>
            <a:off x="7206169" y="1751815"/>
            <a:ext cx="1008878" cy="354263"/>
          </a:xfrm>
          <a:prstGeom prst="rect">
            <a:avLst/>
          </a:prstGeom>
          <a:noFill/>
          <a:ln w="9525" cap="flat" cmpd="sng">
            <a:noFill/>
            <a:prstDash val="solid"/>
            <a:round/>
            <a:headEnd type="none" w="med" len="med"/>
            <a:tailEnd type="none" w="med" len="med"/>
          </a:ln>
        </p:spPr>
        <p:txBody>
          <a:bodyPr lIns="51450" tIns="25700" rIns="51450" bIns="25700" anchor="ctr" anchorCtr="0">
            <a:noAutofit/>
          </a:bodyPr>
          <a:lstStyle/>
          <a:p>
            <a:pPr algn="ctr">
              <a:buClr>
                <a:srgbClr val="000000"/>
              </a:buClr>
              <a:buSzPct val="25000"/>
              <a:buFont typeface="Arial"/>
              <a:buNone/>
            </a:pPr>
            <a:r>
              <a:rPr lang="en" sz="1000" b="1" kern="0" dirty="0">
                <a:solidFill>
                  <a:srgbClr val="FFFFFF">
                    <a:lumMod val="50000"/>
                  </a:srgbClr>
                </a:solidFill>
                <a:cs typeface="Arial"/>
                <a:sym typeface="Arial"/>
              </a:rPr>
              <a:t>Enterprise Apps</a:t>
            </a:r>
          </a:p>
          <a:p>
            <a:pPr algn="ctr">
              <a:buClr>
                <a:srgbClr val="000000"/>
              </a:buClr>
              <a:buFont typeface="Arial"/>
              <a:buNone/>
            </a:pPr>
            <a:endParaRPr sz="800" kern="0" dirty="0">
              <a:solidFill>
                <a:srgbClr val="000000"/>
              </a:solidFill>
              <a:ea typeface="Arial"/>
              <a:cs typeface="Arial"/>
              <a:sym typeface="Arial"/>
            </a:endParaRPr>
          </a:p>
          <a:p>
            <a:pPr algn="ctr">
              <a:buClr>
                <a:srgbClr val="000000"/>
              </a:buClr>
              <a:buFont typeface="Arial"/>
              <a:buNone/>
            </a:pPr>
            <a:endParaRPr sz="800" kern="0" dirty="0">
              <a:solidFill>
                <a:srgbClr val="000000"/>
              </a:solidFill>
              <a:ea typeface="Arial"/>
              <a:cs typeface="Arial"/>
              <a:sym typeface="Arial"/>
            </a:endParaRPr>
          </a:p>
          <a:p>
            <a:pPr algn="ctr">
              <a:buClr>
                <a:srgbClr val="000000"/>
              </a:buClr>
              <a:buFont typeface="Arial"/>
              <a:buNone/>
            </a:pPr>
            <a:endParaRPr sz="800" kern="0" dirty="0">
              <a:solidFill>
                <a:srgbClr val="000000"/>
              </a:solidFill>
              <a:ea typeface="Arial"/>
              <a:cs typeface="Arial"/>
              <a:sym typeface="Arial"/>
            </a:endParaRPr>
          </a:p>
        </p:txBody>
      </p:sp>
      <p:pic>
        <p:nvPicPr>
          <p:cNvPr id="4" name="Picture 3"/>
          <p:cNvPicPr>
            <a:picLocks noChangeAspect="1"/>
          </p:cNvPicPr>
          <p:nvPr/>
        </p:nvPicPr>
        <p:blipFill>
          <a:blip r:embed="rId15"/>
          <a:stretch>
            <a:fillRect/>
          </a:stretch>
        </p:blipFill>
        <p:spPr>
          <a:xfrm>
            <a:off x="5002175" y="3956014"/>
            <a:ext cx="962296" cy="585746"/>
          </a:xfrm>
          <a:prstGeom prst="rect">
            <a:avLst/>
          </a:prstGeom>
        </p:spPr>
      </p:pic>
      <p:sp>
        <p:nvSpPr>
          <p:cNvPr id="5" name="TextBox 4"/>
          <p:cNvSpPr txBox="1">
            <a:spLocks/>
          </p:cNvSpPr>
          <p:nvPr/>
        </p:nvSpPr>
        <p:spPr>
          <a:xfrm>
            <a:off x="1810631" y="4506063"/>
            <a:ext cx="825099" cy="230832"/>
          </a:xfrm>
          <a:prstGeom prst="rect">
            <a:avLst/>
          </a:prstGeom>
          <a:noFill/>
        </p:spPr>
        <p:txBody>
          <a:bodyPr wrap="square" rtlCol="0">
            <a:spAutoFit/>
          </a:bodyPr>
          <a:lstStyle/>
          <a:p>
            <a:pPr algn="ctr"/>
            <a:r>
              <a:rPr lang="en-US" sz="900" kern="0" dirty="0">
                <a:solidFill>
                  <a:srgbClr val="FFFFFF">
                    <a:lumMod val="50000"/>
                  </a:srgbClr>
                </a:solidFill>
                <a:latin typeface="Al Bayan Plain" charset="-78"/>
                <a:ea typeface="Al Bayan Plain" charset="-78"/>
                <a:cs typeface="Al Bayan Plain" charset="-78"/>
                <a:sym typeface="Arial"/>
              </a:rPr>
              <a:t>Data Center</a:t>
            </a:r>
          </a:p>
        </p:txBody>
      </p:sp>
    </p:spTree>
    <p:extLst>
      <p:ext uri="{BB962C8B-B14F-4D97-AF65-F5344CB8AC3E}">
        <p14:creationId xmlns:p14="http://schemas.microsoft.com/office/powerpoint/2010/main" val="5729314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Shape 689"/>
          <p:cNvSpPr txBox="1">
            <a:spLocks noGrp="1"/>
          </p:cNvSpPr>
          <p:nvPr>
            <p:ph type="title"/>
          </p:nvPr>
        </p:nvSpPr>
        <p:spPr>
          <a:xfrm>
            <a:off x="326356" y="104465"/>
            <a:ext cx="8229600" cy="692700"/>
          </a:xfrm>
          <a:prstGeom prst="rect">
            <a:avLst/>
          </a:prstGeom>
          <a:noFill/>
          <a:ln>
            <a:noFill/>
          </a:ln>
        </p:spPr>
        <p:txBody>
          <a:bodyPr vert="horz" lIns="68575" tIns="68575" rIns="68575" bIns="68575" rtlCol="0" anchor="ctr" anchorCtr="0">
            <a:noAutofit/>
          </a:bodyPr>
          <a:lstStyle/>
          <a:p>
            <a:pPr>
              <a:buSzPct val="25000"/>
            </a:pPr>
            <a:r>
              <a:rPr lang="en-US" dirty="0" smtClean="0">
                <a:uFillTx/>
              </a:rPr>
              <a:t>MapR </a:t>
            </a:r>
            <a:r>
              <a:rPr lang="en-US" dirty="0">
                <a:uFillTx/>
              </a:rPr>
              <a:t>Converged Data Platform for Docker</a:t>
            </a:r>
          </a:p>
        </p:txBody>
      </p:sp>
      <p:grpSp>
        <p:nvGrpSpPr>
          <p:cNvPr id="690" name="Shape 690"/>
          <p:cNvGrpSpPr/>
          <p:nvPr/>
        </p:nvGrpSpPr>
        <p:grpSpPr>
          <a:xfrm>
            <a:off x="1" y="797165"/>
            <a:ext cx="9143999" cy="403273"/>
            <a:chOff x="-82522" y="1366837"/>
            <a:chExt cx="12271347" cy="455146"/>
          </a:xfrm>
        </p:grpSpPr>
        <p:cxnSp>
          <p:nvCxnSpPr>
            <p:cNvPr id="691" name="Shape 691"/>
            <p:cNvCxnSpPr/>
            <p:nvPr/>
          </p:nvCxnSpPr>
          <p:spPr>
            <a:xfrm>
              <a:off x="-82521" y="1366837"/>
              <a:ext cx="12271346" cy="0"/>
            </a:xfrm>
            <a:prstGeom prst="straightConnector1">
              <a:avLst/>
            </a:prstGeom>
            <a:noFill/>
            <a:ln w="25400" cap="flat" cmpd="sng">
              <a:solidFill>
                <a:srgbClr val="7F7F7F"/>
              </a:solidFill>
              <a:prstDash val="solid"/>
              <a:round/>
              <a:headEnd type="none" w="med" len="med"/>
              <a:tailEnd type="none" w="med" len="med"/>
            </a:ln>
          </p:spPr>
        </p:cxnSp>
        <p:sp>
          <p:nvSpPr>
            <p:cNvPr id="692" name="Shape 692"/>
            <p:cNvSpPr>
              <a:spLocks/>
            </p:cNvSpPr>
            <p:nvPr/>
          </p:nvSpPr>
          <p:spPr>
            <a:xfrm>
              <a:off x="-82522" y="1366837"/>
              <a:ext cx="12271347" cy="455146"/>
            </a:xfrm>
            <a:prstGeom prst="rect">
              <a:avLst/>
            </a:prstGeom>
            <a:gradFill>
              <a:gsLst>
                <a:gs pos="0">
                  <a:srgbClr val="FFFFFF">
                    <a:alpha val="0"/>
                  </a:srgbClr>
                </a:gs>
                <a:gs pos="30000">
                  <a:schemeClr val="lt1"/>
                </a:gs>
                <a:gs pos="100000">
                  <a:srgbClr val="DADADC"/>
                </a:gs>
              </a:gsLst>
              <a:lin ang="16200038" scaled="0"/>
            </a:gradFill>
            <a:ln>
              <a:noFill/>
            </a:ln>
          </p:spPr>
          <p:txBody>
            <a:bodyPr lIns="38550" tIns="19250" rIns="38550" bIns="19250" anchor="ctr" anchorCtr="0">
              <a:noAutofit/>
            </a:bodyPr>
            <a:lstStyle/>
            <a:p>
              <a:pPr algn="ctr">
                <a:buClr>
                  <a:srgbClr val="000000"/>
                </a:buClr>
                <a:buFont typeface="Arial"/>
                <a:buNone/>
              </a:pPr>
              <a:endParaRPr sz="1200" b="1" kern="0">
                <a:solidFill>
                  <a:srgbClr val="595959"/>
                </a:solidFill>
                <a:ea typeface="Arial"/>
                <a:cs typeface="Arial"/>
                <a:sym typeface="Arial"/>
              </a:endParaRPr>
            </a:p>
          </p:txBody>
        </p:sp>
      </p:grpSp>
      <p:sp>
        <p:nvSpPr>
          <p:cNvPr id="693" name="Shape 693"/>
          <p:cNvSpPr>
            <a:spLocks/>
          </p:cNvSpPr>
          <p:nvPr/>
        </p:nvSpPr>
        <p:spPr>
          <a:xfrm>
            <a:off x="166142" y="1124892"/>
            <a:ext cx="4566352" cy="415498"/>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sz="1050" kern="0">
                <a:solidFill>
                  <a:srgbClr val="000000"/>
                </a:solidFill>
                <a:ea typeface="Arial"/>
                <a:cs typeface="Arial"/>
                <a:sym typeface="Arial"/>
              </a:rPr>
              <a:t>Provides persistent storage with a powerful Docker client for fast access of any data from </a:t>
            </a:r>
            <a:r>
              <a:rPr lang="en-US" sz="1050" b="1" kern="0">
                <a:solidFill>
                  <a:srgbClr val="000000"/>
                </a:solidFill>
                <a:ea typeface="Arial"/>
                <a:cs typeface="Arial"/>
                <a:sym typeface="Arial"/>
              </a:rPr>
              <a:t>any</a:t>
            </a:r>
            <a:r>
              <a:rPr lang="en-US" sz="1050" kern="0">
                <a:solidFill>
                  <a:srgbClr val="000000"/>
                </a:solidFill>
                <a:ea typeface="Arial"/>
                <a:cs typeface="Arial"/>
                <a:sym typeface="Arial"/>
              </a:rPr>
              <a:t> node (including nodes outside the MapR cluster)</a:t>
            </a:r>
          </a:p>
        </p:txBody>
      </p:sp>
      <p:pic>
        <p:nvPicPr>
          <p:cNvPr id="694" name="Shape 694"/>
          <p:cNvPicPr preferRelativeResize="0"/>
          <p:nvPr/>
        </p:nvPicPr>
        <p:blipFill rotWithShape="1">
          <a:blip r:embed="rId3"/>
          <a:srcRect/>
          <a:stretch/>
        </p:blipFill>
        <p:spPr>
          <a:xfrm>
            <a:off x="1714500" y="3205931"/>
            <a:ext cx="6056998" cy="995337"/>
          </a:xfrm>
          <a:prstGeom prst="rect">
            <a:avLst/>
          </a:prstGeom>
          <a:noFill/>
          <a:ln>
            <a:noFill/>
          </a:ln>
        </p:spPr>
      </p:pic>
      <p:sp>
        <p:nvSpPr>
          <p:cNvPr id="695" name="Shape 695"/>
          <p:cNvSpPr txBox="1">
            <a:spLocks/>
          </p:cNvSpPr>
          <p:nvPr/>
        </p:nvSpPr>
        <p:spPr>
          <a:xfrm>
            <a:off x="2766059" y="2800019"/>
            <a:ext cx="4091940" cy="307777"/>
          </a:xfrm>
          <a:prstGeom prst="rect">
            <a:avLst/>
          </a:prstGeom>
          <a:noFill/>
          <a:ln>
            <a:noFill/>
          </a:ln>
        </p:spPr>
        <p:txBody>
          <a:bodyPr lIns="91425" tIns="45700" rIns="91425" bIns="45700" anchor="t" anchorCtr="0">
            <a:noAutofit/>
          </a:bodyPr>
          <a:lstStyle/>
          <a:p>
            <a:pPr>
              <a:buClr>
                <a:srgbClr val="000000"/>
              </a:buClr>
              <a:buSzPct val="25000"/>
              <a:buFont typeface="Arial"/>
              <a:buNone/>
            </a:pPr>
            <a:r>
              <a:rPr lang="en-US" sz="1400" b="1" kern="0">
                <a:solidFill>
                  <a:srgbClr val="000000"/>
                </a:solidFill>
                <a:ea typeface="Arial"/>
                <a:cs typeface="Arial"/>
                <a:sym typeface="Arial"/>
              </a:rPr>
              <a:t>MapR Converged Data Platform for Docker</a:t>
            </a:r>
          </a:p>
        </p:txBody>
      </p:sp>
      <p:sp>
        <p:nvSpPr>
          <p:cNvPr id="696" name="Shape 696"/>
          <p:cNvSpPr>
            <a:spLocks/>
          </p:cNvSpPr>
          <p:nvPr/>
        </p:nvSpPr>
        <p:spPr>
          <a:xfrm>
            <a:off x="277322" y="4299403"/>
            <a:ext cx="8525457" cy="483180"/>
          </a:xfrm>
          <a:prstGeom prst="rect">
            <a:avLst/>
          </a:prstGeom>
          <a:solidFill>
            <a:schemeClr val="lt1"/>
          </a:solidFill>
          <a:ln>
            <a:noFill/>
          </a:ln>
          <a:effectLst>
            <a:outerShdw blurRad="234950" dist="50800" dir="5940000" algn="tl" rotWithShape="0">
              <a:srgbClr val="000000">
                <a:alpha val="20000"/>
              </a:srgbClr>
            </a:outerShdw>
          </a:effectLst>
        </p:spPr>
        <p:txBody>
          <a:bodyPr lIns="121850" tIns="60925" rIns="121850" bIns="60925" anchor="ctr" anchorCtr="0">
            <a:noAutofit/>
          </a:bodyPr>
          <a:lstStyle/>
          <a:p>
            <a:pPr algn="ctr">
              <a:buClr>
                <a:srgbClr val="000000"/>
              </a:buClr>
              <a:buFont typeface="Arial"/>
              <a:buNone/>
            </a:pPr>
            <a:endParaRPr sz="1100" kern="0">
              <a:solidFill>
                <a:srgbClr val="FFFFFF"/>
              </a:solidFill>
              <a:ea typeface="Arial"/>
              <a:cs typeface="Arial"/>
              <a:sym typeface="Arial"/>
            </a:endParaRPr>
          </a:p>
        </p:txBody>
      </p:sp>
      <p:sp>
        <p:nvSpPr>
          <p:cNvPr id="697" name="Shape 697"/>
          <p:cNvSpPr txBox="1">
            <a:spLocks/>
          </p:cNvSpPr>
          <p:nvPr/>
        </p:nvSpPr>
        <p:spPr>
          <a:xfrm>
            <a:off x="1028700" y="4360113"/>
            <a:ext cx="7527256" cy="432299"/>
          </a:xfrm>
          <a:prstGeom prst="rect">
            <a:avLst/>
          </a:prstGeom>
          <a:noFill/>
          <a:ln>
            <a:noFill/>
          </a:ln>
        </p:spPr>
        <p:txBody>
          <a:bodyPr lIns="91425" tIns="91425" rIns="91425" bIns="91425" anchor="t" anchorCtr="0">
            <a:noAutofit/>
          </a:bodyPr>
          <a:lstStyle/>
          <a:p>
            <a:pPr>
              <a:buClr>
                <a:srgbClr val="4D4F53"/>
              </a:buClr>
              <a:buSzPct val="25000"/>
              <a:buFont typeface="Arial"/>
              <a:buNone/>
            </a:pPr>
            <a:r>
              <a:rPr lang="en-US" sz="1200" b="1" kern="0">
                <a:solidFill>
                  <a:srgbClr val="4D4F53"/>
                </a:solidFill>
                <a:ea typeface="Arial"/>
                <a:cs typeface="Arial"/>
                <a:sym typeface="Arial"/>
              </a:rPr>
              <a:t>Flexible Hybrid/Multi Cloud Infrastructure:  Datacenter Servers, Private Cloud, Public Cloud </a:t>
            </a:r>
          </a:p>
        </p:txBody>
      </p:sp>
      <p:sp>
        <p:nvSpPr>
          <p:cNvPr id="698" name="Shape 698"/>
          <p:cNvSpPr>
            <a:spLocks/>
          </p:cNvSpPr>
          <p:nvPr/>
        </p:nvSpPr>
        <p:spPr>
          <a:xfrm>
            <a:off x="166335" y="2142654"/>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699" name="Shape 699"/>
          <p:cNvSpPr>
            <a:spLocks/>
          </p:cNvSpPr>
          <p:nvPr/>
        </p:nvSpPr>
        <p:spPr>
          <a:xfrm>
            <a:off x="1057923" y="2137941"/>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0" name="Shape 700"/>
          <p:cNvSpPr>
            <a:spLocks/>
          </p:cNvSpPr>
          <p:nvPr/>
        </p:nvSpPr>
        <p:spPr>
          <a:xfrm>
            <a:off x="1949509" y="2134676"/>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1" name="Shape 701"/>
          <p:cNvSpPr>
            <a:spLocks/>
          </p:cNvSpPr>
          <p:nvPr/>
        </p:nvSpPr>
        <p:spPr>
          <a:xfrm>
            <a:off x="2841097" y="2129962"/>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2" name="Shape 702"/>
          <p:cNvSpPr>
            <a:spLocks/>
          </p:cNvSpPr>
          <p:nvPr/>
        </p:nvSpPr>
        <p:spPr>
          <a:xfrm>
            <a:off x="3732683" y="2130767"/>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3" name="Shape 703"/>
          <p:cNvSpPr>
            <a:spLocks/>
          </p:cNvSpPr>
          <p:nvPr/>
        </p:nvSpPr>
        <p:spPr>
          <a:xfrm>
            <a:off x="4624271" y="2126052"/>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4" name="Shape 704"/>
          <p:cNvSpPr>
            <a:spLocks/>
          </p:cNvSpPr>
          <p:nvPr/>
        </p:nvSpPr>
        <p:spPr>
          <a:xfrm>
            <a:off x="5515857" y="2122789"/>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5" name="Shape 705"/>
          <p:cNvSpPr>
            <a:spLocks/>
          </p:cNvSpPr>
          <p:nvPr/>
        </p:nvSpPr>
        <p:spPr>
          <a:xfrm>
            <a:off x="6407444" y="2118075"/>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6" name="Shape 706"/>
          <p:cNvSpPr>
            <a:spLocks/>
          </p:cNvSpPr>
          <p:nvPr/>
        </p:nvSpPr>
        <p:spPr>
          <a:xfrm>
            <a:off x="7299032" y="2124995"/>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7" name="Shape 707"/>
          <p:cNvSpPr>
            <a:spLocks/>
          </p:cNvSpPr>
          <p:nvPr/>
        </p:nvSpPr>
        <p:spPr>
          <a:xfrm>
            <a:off x="8190621" y="2120282"/>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8" name="Shape 708"/>
          <p:cNvSpPr>
            <a:spLocks/>
          </p:cNvSpPr>
          <p:nvPr/>
        </p:nvSpPr>
        <p:spPr>
          <a:xfrm>
            <a:off x="344103" y="1737338"/>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09" name="Shape 709"/>
          <p:cNvSpPr>
            <a:spLocks/>
          </p:cNvSpPr>
          <p:nvPr/>
        </p:nvSpPr>
        <p:spPr>
          <a:xfrm>
            <a:off x="913626" y="1737338"/>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0" name="Shape 710"/>
          <p:cNvSpPr>
            <a:spLocks/>
          </p:cNvSpPr>
          <p:nvPr/>
        </p:nvSpPr>
        <p:spPr>
          <a:xfrm>
            <a:off x="1483149" y="1737338"/>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1" name="Shape 711"/>
          <p:cNvSpPr>
            <a:spLocks/>
          </p:cNvSpPr>
          <p:nvPr/>
        </p:nvSpPr>
        <p:spPr>
          <a:xfrm>
            <a:off x="2052672" y="1737338"/>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2" name="Shape 712"/>
          <p:cNvSpPr>
            <a:spLocks/>
          </p:cNvSpPr>
          <p:nvPr/>
        </p:nvSpPr>
        <p:spPr>
          <a:xfrm>
            <a:off x="2622194" y="1737338"/>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3" name="Shape 713"/>
          <p:cNvSpPr>
            <a:spLocks/>
          </p:cNvSpPr>
          <p:nvPr/>
        </p:nvSpPr>
        <p:spPr>
          <a:xfrm>
            <a:off x="3191717" y="1737338"/>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4" name="Shape 714"/>
          <p:cNvSpPr>
            <a:spLocks/>
          </p:cNvSpPr>
          <p:nvPr/>
        </p:nvSpPr>
        <p:spPr>
          <a:xfrm>
            <a:off x="3761240" y="1732536"/>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5" name="Shape 715"/>
          <p:cNvSpPr>
            <a:spLocks/>
          </p:cNvSpPr>
          <p:nvPr/>
        </p:nvSpPr>
        <p:spPr>
          <a:xfrm>
            <a:off x="4330763" y="1732536"/>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6" name="Shape 716"/>
          <p:cNvSpPr>
            <a:spLocks/>
          </p:cNvSpPr>
          <p:nvPr/>
        </p:nvSpPr>
        <p:spPr>
          <a:xfrm>
            <a:off x="4900286" y="1732536"/>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7" name="Shape 717"/>
          <p:cNvSpPr>
            <a:spLocks/>
          </p:cNvSpPr>
          <p:nvPr/>
        </p:nvSpPr>
        <p:spPr>
          <a:xfrm>
            <a:off x="5469809" y="1740251"/>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8" name="Shape 718"/>
          <p:cNvSpPr>
            <a:spLocks/>
          </p:cNvSpPr>
          <p:nvPr/>
        </p:nvSpPr>
        <p:spPr>
          <a:xfrm>
            <a:off x="6039333" y="1740251"/>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9" name="Shape 719"/>
          <p:cNvSpPr>
            <a:spLocks/>
          </p:cNvSpPr>
          <p:nvPr/>
        </p:nvSpPr>
        <p:spPr>
          <a:xfrm>
            <a:off x="6608855" y="1740251"/>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20" name="Shape 720"/>
          <p:cNvSpPr>
            <a:spLocks/>
          </p:cNvSpPr>
          <p:nvPr/>
        </p:nvSpPr>
        <p:spPr>
          <a:xfrm>
            <a:off x="7178379" y="1728997"/>
            <a:ext cx="450883" cy="262890"/>
          </a:xfrm>
          <a:prstGeom prst="ellipse">
            <a:avLst/>
          </a:prstGeom>
          <a:solidFill>
            <a:srgbClr val="3B6E8E"/>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21" name="Shape 721"/>
          <p:cNvSpPr>
            <a:spLocks/>
          </p:cNvSpPr>
          <p:nvPr/>
        </p:nvSpPr>
        <p:spPr>
          <a:xfrm>
            <a:off x="7747901" y="1728997"/>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22" name="Shape 722"/>
          <p:cNvSpPr>
            <a:spLocks/>
          </p:cNvSpPr>
          <p:nvPr/>
        </p:nvSpPr>
        <p:spPr>
          <a:xfrm>
            <a:off x="8317418" y="1728997"/>
            <a:ext cx="450883" cy="262890"/>
          </a:xfrm>
          <a:prstGeom prst="ellipse">
            <a:avLst/>
          </a:prstGeom>
          <a:solidFill>
            <a:srgbClr val="3B6E8E"/>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23" name="Shape 723"/>
          <p:cNvSpPr>
            <a:spLocks/>
          </p:cNvSpPr>
          <p:nvPr/>
        </p:nvSpPr>
        <p:spPr>
          <a:xfrm>
            <a:off x="2605772" y="1737338"/>
            <a:ext cx="450883" cy="262890"/>
          </a:xfrm>
          <a:prstGeom prst="ellipse">
            <a:avLst/>
          </a:prstGeom>
          <a:solidFill>
            <a:srgbClr val="FFFF00"/>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24" name="Shape 724"/>
          <p:cNvSpPr>
            <a:spLocks/>
          </p:cNvSpPr>
          <p:nvPr/>
        </p:nvSpPr>
        <p:spPr>
          <a:xfrm>
            <a:off x="326357" y="1731600"/>
            <a:ext cx="450883" cy="262890"/>
          </a:xfrm>
          <a:prstGeom prst="ellipse">
            <a:avLst/>
          </a:prstGeom>
          <a:solidFill>
            <a:srgbClr val="FFFF00"/>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25" name="Shape 725"/>
          <p:cNvSpPr>
            <a:spLocks/>
          </p:cNvSpPr>
          <p:nvPr/>
        </p:nvSpPr>
        <p:spPr>
          <a:xfrm>
            <a:off x="7764325" y="1728997"/>
            <a:ext cx="450883" cy="262890"/>
          </a:xfrm>
          <a:prstGeom prst="ellipse">
            <a:avLst/>
          </a:prstGeom>
          <a:solidFill>
            <a:srgbClr val="FFFF00"/>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Tree>
    <p:extLst>
      <p:ext uri="{BB962C8B-B14F-4D97-AF65-F5344CB8AC3E}">
        <p14:creationId xmlns:p14="http://schemas.microsoft.com/office/powerpoint/2010/main" val="125517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4"/>
                                        </p:tgtEl>
                                        <p:attrNameLst>
                                          <p:attrName>style.visibility</p:attrName>
                                        </p:attrNameLst>
                                      </p:cBhvr>
                                      <p:to>
                                        <p:strVal val="visible"/>
                                      </p:to>
                                    </p:set>
                                    <p:animEffect transition="in" filter="fade">
                                      <p:cBhvr>
                                        <p:cTn id="7" dur="500"/>
                                        <p:tgtEl>
                                          <p:spTgt spid="72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23"/>
                                        </p:tgtEl>
                                        <p:attrNameLst>
                                          <p:attrName>style.visibility</p:attrName>
                                        </p:attrNameLst>
                                      </p:cBhvr>
                                      <p:to>
                                        <p:strVal val="visible"/>
                                      </p:to>
                                    </p:set>
                                    <p:anim calcmode="lin" valueType="num">
                                      <p:cBhvr additive="base">
                                        <p:cTn id="12" dur="500"/>
                                        <p:tgtEl>
                                          <p:spTgt spid="723"/>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725"/>
                                        </p:tgtEl>
                                        <p:attrNameLst>
                                          <p:attrName>style.visibility</p:attrName>
                                        </p:attrNameLst>
                                      </p:cBhvr>
                                      <p:to>
                                        <p:strVal val="visible"/>
                                      </p:to>
                                    </p:set>
                                    <p:anim calcmode="lin" valueType="num">
                                      <p:cBhvr additive="base">
                                        <p:cTn id="17" dur="500"/>
                                        <p:tgtEl>
                                          <p:spTgt spid="72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Shape 349"/>
        <p:cNvGrpSpPr/>
        <p:nvPr/>
      </p:nvGrpSpPr>
      <p:grpSpPr>
        <a:xfrm>
          <a:off x="0" y="0"/>
          <a:ext cx="0" cy="0"/>
          <a:chOff x="0" y="0"/>
          <a:chExt cx="0" cy="0"/>
        </a:xfrm>
      </p:grpSpPr>
      <p:sp>
        <p:nvSpPr>
          <p:cNvPr id="350" name="Shape 350"/>
          <p:cNvSpPr txBox="1">
            <a:spLocks noGrp="1"/>
          </p:cNvSpPr>
          <p:nvPr>
            <p:ph type="body" idx="4294967295"/>
          </p:nvPr>
        </p:nvSpPr>
        <p:spPr>
          <a:xfrm>
            <a:off x="338960" y="2330530"/>
            <a:ext cx="7522500" cy="482400"/>
          </a:xfrm>
          <a:prstGeom prst="rect">
            <a:avLst/>
          </a:prstGeom>
          <a:noFill/>
          <a:ln>
            <a:noFill/>
          </a:ln>
        </p:spPr>
        <p:txBody>
          <a:bodyPr lIns="68575" tIns="68575" rIns="68575" bIns="68575" anchor="ctr" anchorCtr="0">
            <a:noAutofit/>
          </a:bodyPr>
          <a:lstStyle/>
          <a:p>
            <a:pPr>
              <a:buSzPct val="25000"/>
            </a:pPr>
            <a:r>
              <a:rPr lang="en-US" dirty="0" smtClean="0">
                <a:solidFill>
                  <a:schemeClr val="bg1"/>
                </a:solidFill>
                <a:uFillTx/>
              </a:rPr>
              <a:t>Challenges with Containers Today</a:t>
            </a:r>
            <a:endParaRPr lang="en-US" dirty="0">
              <a:solidFill>
                <a:schemeClr val="bg1"/>
              </a:solidFill>
              <a:uFillTx/>
            </a:endParaRPr>
          </a:p>
        </p:txBody>
      </p:sp>
    </p:spTree>
    <p:extLst>
      <p:ext uri="{BB962C8B-B14F-4D97-AF65-F5344CB8AC3E}">
        <p14:creationId xmlns:p14="http://schemas.microsoft.com/office/powerpoint/2010/main" val="463633111"/>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 name="Rectangle 47"/>
          <p:cNvSpPr>
            <a:spLocks/>
          </p:cNvSpPr>
          <p:nvPr/>
        </p:nvSpPr>
        <p:spPr bwMode="auto">
          <a:xfrm>
            <a:off x="0" y="1110854"/>
            <a:ext cx="9144000" cy="3471730"/>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50" name="TextBox 49"/>
          <p:cNvSpPr txBox="1">
            <a:spLocks/>
          </p:cNvSpPr>
          <p:nvPr/>
        </p:nvSpPr>
        <p:spPr>
          <a:xfrm>
            <a:off x="2440215" y="2921000"/>
            <a:ext cx="6703786" cy="1754326"/>
          </a:xfrm>
          <a:prstGeom prst="rect">
            <a:avLst/>
          </a:prstGeom>
          <a:noFill/>
        </p:spPr>
        <p:txBody>
          <a:bodyPr wrap="square" rtlCol="0">
            <a:spAutoFit/>
          </a:bodyPr>
          <a:lstStyle/>
          <a:p>
            <a:pPr algn="r"/>
            <a:r>
              <a:rPr lang="en-US" sz="3600" dirty="0">
                <a:solidFill>
                  <a:srgbClr val="FFFFFF">
                    <a:alpha val="24000"/>
                  </a:srgbClr>
                </a:solidFill>
                <a:latin typeface="Arial"/>
                <a:cs typeface="Arial"/>
              </a:rPr>
              <a:t>1010101001001</a:t>
            </a:r>
            <a:br>
              <a:rPr lang="en-US" sz="3600" dirty="0">
                <a:solidFill>
                  <a:srgbClr val="FFFFFF">
                    <a:alpha val="24000"/>
                  </a:srgbClr>
                </a:solidFill>
                <a:latin typeface="Arial"/>
                <a:cs typeface="Arial"/>
              </a:rPr>
            </a:br>
            <a:r>
              <a:rPr lang="en-US" sz="3600" dirty="0">
                <a:solidFill>
                  <a:srgbClr val="FFFFFF">
                    <a:alpha val="24000"/>
                  </a:srgbClr>
                </a:solidFill>
                <a:latin typeface="Arial"/>
                <a:cs typeface="Arial"/>
              </a:rPr>
              <a:t>10001000100101101001010100101001010101010101100</a:t>
            </a:r>
          </a:p>
        </p:txBody>
      </p:sp>
      <p:sp>
        <p:nvSpPr>
          <p:cNvPr id="2" name="Title 1"/>
          <p:cNvSpPr>
            <a:spLocks noGrp="1"/>
          </p:cNvSpPr>
          <p:nvPr>
            <p:ph type="title"/>
          </p:nvPr>
        </p:nvSpPr>
        <p:spPr/>
        <p:txBody>
          <a:bodyPr/>
          <a:lstStyle/>
          <a:p>
            <a:r>
              <a:rPr lang="en-US" dirty="0" smtClean="0">
                <a:uFillTx/>
              </a:rPr>
              <a:t>Challenges with Containerizing Existing Applications</a:t>
            </a:r>
            <a:endParaRPr lang="en-US" dirty="0">
              <a:uFillTx/>
            </a:endParaRPr>
          </a:p>
        </p:txBody>
      </p:sp>
      <p:sp>
        <p:nvSpPr>
          <p:cNvPr id="94" name="TextBox 93"/>
          <p:cNvSpPr txBox="1">
            <a:spLocks/>
          </p:cNvSpPr>
          <p:nvPr/>
        </p:nvSpPr>
        <p:spPr>
          <a:xfrm>
            <a:off x="216352" y="1315892"/>
            <a:ext cx="8151950" cy="3031599"/>
          </a:xfrm>
          <a:prstGeom prst="rect">
            <a:avLst/>
          </a:prstGeom>
          <a:noFill/>
        </p:spPr>
        <p:txBody>
          <a:bodyPr wrap="square" rtlCol="0">
            <a:spAutoFit/>
          </a:bodyPr>
          <a:lstStyle/>
          <a:p>
            <a:pPr marL="457189" indent="-228594">
              <a:spcAft>
                <a:spcPts val="1200"/>
              </a:spcAft>
              <a:buSzPct val="100000"/>
              <a:buFont typeface="Arial"/>
              <a:buChar char="•"/>
            </a:pPr>
            <a:r>
              <a:rPr lang="en" sz="1800" kern="0">
                <a:solidFill>
                  <a:srgbClr val="4D4F53"/>
                </a:solidFill>
                <a:cs typeface="Arial"/>
                <a:sym typeface="Arial"/>
              </a:rPr>
              <a:t>Most of the applications that companies are containerizing today are stateless, meaning if they are destroyed and re-deployed no data is lost and no services are disruptive.  Example: simple web front-ends.</a:t>
            </a:r>
            <a:endParaRPr lang="en-US" sz="1800" kern="0">
              <a:solidFill>
                <a:srgbClr val="4D4F53"/>
              </a:solidFill>
              <a:cs typeface="Arial"/>
              <a:sym typeface="Arial"/>
            </a:endParaRPr>
          </a:p>
          <a:p>
            <a:pPr marL="457189" indent="-228594">
              <a:spcAft>
                <a:spcPts val="1200"/>
              </a:spcAft>
              <a:buSzPct val="100000"/>
              <a:buFont typeface="Arial"/>
              <a:buChar char="•"/>
            </a:pPr>
            <a:r>
              <a:rPr lang="sk-SK" sz="1800" kern="0">
                <a:solidFill>
                  <a:srgbClr val="4D4F53"/>
                </a:solidFill>
                <a:cs typeface="Arial"/>
                <a:sym typeface="Arial"/>
              </a:rPr>
              <a:t>These applications are stateless because of the challenge of sharing state across many nodes”</a:t>
            </a:r>
            <a:endParaRPr lang="en" sz="1800" kern="0">
              <a:solidFill>
                <a:srgbClr val="4D4F53"/>
              </a:solidFill>
              <a:cs typeface="Arial"/>
              <a:sym typeface="Arial"/>
            </a:endParaRPr>
          </a:p>
          <a:p>
            <a:pPr marL="457189" indent="-228594">
              <a:spcAft>
                <a:spcPts val="600"/>
              </a:spcAft>
              <a:buSzPct val="100000"/>
              <a:buFont typeface="Arial"/>
              <a:buChar char="•"/>
            </a:pPr>
            <a:r>
              <a:rPr lang="en-US" sz="1800" kern="0">
                <a:solidFill>
                  <a:srgbClr val="4D4F53"/>
                </a:solidFill>
                <a:cs typeface="Arial"/>
                <a:sym typeface="Arial"/>
              </a:rPr>
              <a:t>Even stateless applications can require persistent storage:</a:t>
            </a:r>
          </a:p>
          <a:p>
            <a:pPr marL="800080" lvl="1" indent="-228594">
              <a:spcAft>
                <a:spcPts val="600"/>
              </a:spcAft>
              <a:buSzPct val="100000"/>
              <a:buFont typeface="Arial"/>
              <a:buChar char="–"/>
            </a:pPr>
            <a:r>
              <a:rPr lang="en" sz="1600" kern="0">
                <a:solidFill>
                  <a:srgbClr val="4D4F53"/>
                </a:solidFill>
                <a:cs typeface="Arial"/>
                <a:sym typeface="Arial"/>
              </a:rPr>
              <a:t>Logs of application histor</a:t>
            </a:r>
            <a:r>
              <a:rPr lang="en-US" sz="1600" kern="0">
                <a:solidFill>
                  <a:srgbClr val="4D4F53"/>
                </a:solidFill>
                <a:cs typeface="Arial"/>
                <a:sym typeface="Arial"/>
              </a:rPr>
              <a:t>y</a:t>
            </a:r>
          </a:p>
          <a:p>
            <a:pPr marL="800080" lvl="1" indent="-228594">
              <a:spcAft>
                <a:spcPts val="600"/>
              </a:spcAft>
              <a:buSzPct val="100000"/>
              <a:buFont typeface="Arial"/>
              <a:buChar char="–"/>
            </a:pPr>
            <a:r>
              <a:rPr lang="en" sz="1600" kern="0">
                <a:solidFill>
                  <a:srgbClr val="4D4F53"/>
                </a:solidFill>
                <a:cs typeface="Arial"/>
                <a:sym typeface="Arial"/>
              </a:rPr>
              <a:t>Configuratio</a:t>
            </a:r>
            <a:r>
              <a:rPr lang="en-US" sz="1600" kern="0">
                <a:solidFill>
                  <a:srgbClr val="4D4F53"/>
                </a:solidFill>
                <a:cs typeface="Arial"/>
                <a:sym typeface="Arial"/>
              </a:rPr>
              <a:t>n</a:t>
            </a:r>
          </a:p>
          <a:p>
            <a:pPr marL="800080" lvl="1" indent="-228594">
              <a:spcAft>
                <a:spcPts val="600"/>
              </a:spcAft>
              <a:buSzPct val="100000"/>
              <a:buFont typeface="Arial"/>
              <a:buChar char="–"/>
            </a:pPr>
            <a:r>
              <a:rPr lang="en" sz="1600" kern="0">
                <a:solidFill>
                  <a:srgbClr val="4D4F53"/>
                </a:solidFill>
                <a:cs typeface="Arial"/>
                <a:sym typeface="Arial"/>
              </a:rPr>
              <a:t>Binary application state</a:t>
            </a:r>
            <a:endParaRPr lang="en-US" sz="1200" dirty="0">
              <a:solidFill>
                <a:srgbClr val="4D4F53"/>
              </a:solidFill>
              <a:cs typeface="Arial"/>
            </a:endParaRPr>
          </a:p>
        </p:txBody>
      </p:sp>
      <p:sp>
        <p:nvSpPr>
          <p:cNvPr id="51" name="Rectangle 50"/>
          <p:cNvSpPr>
            <a:spLocks/>
          </p:cNvSpPr>
          <p:nvPr/>
        </p:nvSpPr>
        <p:spPr>
          <a:xfrm>
            <a:off x="5132917" y="4263953"/>
            <a:ext cx="4011083" cy="51805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endParaRPr lang="en-US" sz="1200" b="1" dirty="0">
              <a:solidFill>
                <a:schemeClr val="tx2"/>
              </a:solidFill>
              <a:cs typeface="Arial"/>
            </a:endParaRPr>
          </a:p>
        </p:txBody>
      </p:sp>
      <p:sp>
        <p:nvSpPr>
          <p:cNvPr id="52" name="Right Triangle 51"/>
          <p:cNvSpPr>
            <a:spLocks/>
          </p:cNvSpPr>
          <p:nvPr/>
        </p:nvSpPr>
        <p:spPr bwMode="auto">
          <a:xfrm rot="10800000">
            <a:off x="4825358" y="4578710"/>
            <a:ext cx="307559" cy="202632"/>
          </a:xfrm>
          <a:prstGeom prst="rtTriangle">
            <a:avLst/>
          </a:prstGeom>
          <a:solidFill>
            <a:schemeClr val="bg2"/>
          </a:solidFill>
          <a:ln w="9525" algn="ctr">
            <a:noFill/>
            <a:round/>
          </a:ln>
        </p:spPr>
        <p:txBody>
          <a:bodyPr rtlCol="0" anchor="ctr"/>
          <a:lstStyle/>
          <a:p>
            <a:pPr algn="ctr" eaLnBrk="0" hangingPunct="0"/>
            <a:endParaRPr lang="en-US" sz="1425" dirty="0">
              <a:solidFill>
                <a:srgbClr val="FFFFFF"/>
              </a:solidFill>
            </a:endParaRPr>
          </a:p>
        </p:txBody>
      </p:sp>
      <p:sp>
        <p:nvSpPr>
          <p:cNvPr id="53" name="TextBox 52"/>
          <p:cNvSpPr txBox="1">
            <a:spLocks/>
          </p:cNvSpPr>
          <p:nvPr/>
        </p:nvSpPr>
        <p:spPr>
          <a:xfrm>
            <a:off x="5132916" y="4305507"/>
            <a:ext cx="3933692" cy="415498"/>
          </a:xfrm>
          <a:prstGeom prst="rect">
            <a:avLst/>
          </a:prstGeom>
          <a:noFill/>
        </p:spPr>
        <p:txBody>
          <a:bodyPr wrap="square" rtlCol="0">
            <a:spAutoFit/>
          </a:bodyPr>
          <a:lstStyle/>
          <a:p>
            <a:r>
              <a:rPr lang="en" sz="1050" dirty="0">
                <a:solidFill>
                  <a:schemeClr val="bg1"/>
                </a:solidFill>
              </a:rPr>
              <a:t>Container environments don’t provide the reliable storage needed to support stateful applications</a:t>
            </a:r>
            <a:endParaRPr lang="en-US" sz="1050" dirty="0">
              <a:solidFill>
                <a:schemeClr val="bg1"/>
              </a:solidFill>
            </a:endParaRPr>
          </a:p>
        </p:txBody>
      </p:sp>
    </p:spTree>
    <p:extLst>
      <p:ext uri="{BB962C8B-B14F-4D97-AF65-F5344CB8AC3E}">
        <p14:creationId xmlns:p14="http://schemas.microsoft.com/office/powerpoint/2010/main" val="19990390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a:spLocks/>
          </p:cNvSpPr>
          <p:nvPr/>
        </p:nvSpPr>
        <p:spPr bwMode="auto">
          <a:xfrm>
            <a:off x="0" y="982715"/>
            <a:ext cx="9144000" cy="3599869"/>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2" name="Title 1"/>
          <p:cNvSpPr>
            <a:spLocks noGrp="1"/>
          </p:cNvSpPr>
          <p:nvPr>
            <p:ph type="title"/>
          </p:nvPr>
        </p:nvSpPr>
        <p:spPr/>
        <p:txBody>
          <a:bodyPr/>
          <a:lstStyle/>
          <a:p>
            <a:r>
              <a:rPr lang="en-US" dirty="0" smtClean="0">
                <a:uFillTx/>
              </a:rPr>
              <a:t>Container Challenges with </a:t>
            </a:r>
            <a:r>
              <a:rPr lang="en-US" dirty="0" err="1" smtClean="0">
                <a:uFillTx/>
              </a:rPr>
              <a:t>Microservices</a:t>
            </a:r>
            <a:endParaRPr lang="en-US" dirty="0">
              <a:uFillTx/>
            </a:endParaRPr>
          </a:p>
        </p:txBody>
      </p:sp>
      <p:sp>
        <p:nvSpPr>
          <p:cNvPr id="51" name="Rectangle 50"/>
          <p:cNvSpPr>
            <a:spLocks/>
          </p:cNvSpPr>
          <p:nvPr/>
        </p:nvSpPr>
        <p:spPr>
          <a:xfrm>
            <a:off x="5132917" y="4263953"/>
            <a:ext cx="4011083" cy="51805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endParaRPr lang="en-US" sz="1200" b="1" dirty="0">
              <a:solidFill>
                <a:schemeClr val="tx2"/>
              </a:solidFill>
              <a:cs typeface="Arial"/>
            </a:endParaRPr>
          </a:p>
        </p:txBody>
      </p:sp>
      <p:sp>
        <p:nvSpPr>
          <p:cNvPr id="52" name="Right Triangle 51"/>
          <p:cNvSpPr>
            <a:spLocks/>
          </p:cNvSpPr>
          <p:nvPr/>
        </p:nvSpPr>
        <p:spPr bwMode="auto">
          <a:xfrm rot="10800000">
            <a:off x="4825358" y="4578710"/>
            <a:ext cx="307559" cy="202632"/>
          </a:xfrm>
          <a:prstGeom prst="rtTriangle">
            <a:avLst/>
          </a:prstGeom>
          <a:solidFill>
            <a:schemeClr val="bg2"/>
          </a:solidFill>
          <a:ln w="9525" algn="ctr">
            <a:noFill/>
            <a:round/>
          </a:ln>
        </p:spPr>
        <p:txBody>
          <a:bodyPr rtlCol="0" anchor="ctr"/>
          <a:lstStyle/>
          <a:p>
            <a:pPr algn="ctr" eaLnBrk="0" hangingPunct="0"/>
            <a:endParaRPr lang="en-US" sz="1425" dirty="0">
              <a:solidFill>
                <a:srgbClr val="FFFFFF"/>
              </a:solidFill>
            </a:endParaRPr>
          </a:p>
        </p:txBody>
      </p:sp>
      <p:sp>
        <p:nvSpPr>
          <p:cNvPr id="53" name="TextBox 52"/>
          <p:cNvSpPr txBox="1">
            <a:spLocks/>
          </p:cNvSpPr>
          <p:nvPr/>
        </p:nvSpPr>
        <p:spPr>
          <a:xfrm>
            <a:off x="5132916" y="4305507"/>
            <a:ext cx="3933692" cy="415498"/>
          </a:xfrm>
          <a:prstGeom prst="rect">
            <a:avLst/>
          </a:prstGeom>
          <a:noFill/>
        </p:spPr>
        <p:txBody>
          <a:bodyPr wrap="square" rtlCol="0">
            <a:spAutoFit/>
          </a:bodyPr>
          <a:lstStyle/>
          <a:p>
            <a:pPr>
              <a:buClr>
                <a:srgbClr val="000000"/>
              </a:buClr>
              <a:buSzPct val="25000"/>
              <a:buFont typeface="Arial"/>
              <a:buNone/>
            </a:pPr>
            <a:r>
              <a:rPr lang="en" sz="1050" kern="0" dirty="0">
                <a:solidFill>
                  <a:schemeClr val="bg1"/>
                </a:solidFill>
                <a:ea typeface="Arial"/>
                <a:cs typeface="Arial"/>
                <a:sym typeface="Arial"/>
              </a:rPr>
              <a:t>Microservices Require Data Systems that Scale to Millions of Tables, Streams, Billions of Files</a:t>
            </a:r>
          </a:p>
        </p:txBody>
      </p:sp>
      <p:sp>
        <p:nvSpPr>
          <p:cNvPr id="9" name="Rectangle 8"/>
          <p:cNvSpPr>
            <a:spLocks/>
          </p:cNvSpPr>
          <p:nvPr/>
        </p:nvSpPr>
        <p:spPr bwMode="auto">
          <a:xfrm>
            <a:off x="417037" y="1100930"/>
            <a:ext cx="3810197" cy="2029369"/>
          </a:xfrm>
          <a:prstGeom prst="rect">
            <a:avLst/>
          </a:prstGeom>
          <a:solidFill>
            <a:schemeClr val="bg1"/>
          </a:solidFill>
          <a:effectLst>
            <a:outerShdw blurRad="234950" dist="50800" dir="5940000" algn="tl" rotWithShape="0">
              <a:srgbClr val="000000">
                <a:alpha val="20000"/>
              </a:srgbClr>
            </a:outerShdw>
          </a:effectLst>
        </p:spPr>
        <p:txBody>
          <a:bodyPr lIns="121873" tIns="60937" rIns="121873" bIns="60937" rtlCol="0" anchor="ctr"/>
          <a:lstStyle/>
          <a:p>
            <a:pPr algn="ctr" defTabSz="1218814" eaLnBrk="0" hangingPunct="0">
              <a:defRPr>
                <a:uFillTx/>
              </a:defRPr>
            </a:pPr>
            <a:endParaRPr lang="en-US" sz="1100" kern="0" dirty="0">
              <a:solidFill>
                <a:srgbClr val="FFFFFF"/>
              </a:solidFill>
              <a:cs typeface="Arial"/>
              <a:sym typeface="Arial"/>
            </a:endParaRPr>
          </a:p>
        </p:txBody>
      </p:sp>
      <p:sp>
        <p:nvSpPr>
          <p:cNvPr id="10" name="Rectangle 9"/>
          <p:cNvSpPr>
            <a:spLocks/>
          </p:cNvSpPr>
          <p:nvPr/>
        </p:nvSpPr>
        <p:spPr bwMode="auto">
          <a:xfrm>
            <a:off x="4501109" y="1092346"/>
            <a:ext cx="4373597" cy="2037953"/>
          </a:xfrm>
          <a:prstGeom prst="rect">
            <a:avLst/>
          </a:prstGeom>
          <a:solidFill>
            <a:schemeClr val="bg1"/>
          </a:solidFill>
          <a:effectLst>
            <a:outerShdw blurRad="234950" dist="50800" dir="5940000" algn="tl" rotWithShape="0">
              <a:srgbClr val="000000">
                <a:alpha val="20000"/>
              </a:srgbClr>
            </a:outerShdw>
          </a:effectLst>
        </p:spPr>
        <p:txBody>
          <a:bodyPr lIns="121873" tIns="60937" rIns="121873" bIns="60937" rtlCol="0" anchor="ctr"/>
          <a:lstStyle/>
          <a:p>
            <a:pPr algn="ctr" defTabSz="1218814" eaLnBrk="0" hangingPunct="0">
              <a:defRPr>
                <a:uFillTx/>
              </a:defRPr>
            </a:pPr>
            <a:endParaRPr lang="en-US" sz="1100" kern="0" dirty="0">
              <a:solidFill>
                <a:srgbClr val="FFFFFF"/>
              </a:solidFill>
              <a:cs typeface="Arial"/>
              <a:sym typeface="Arial"/>
            </a:endParaRPr>
          </a:p>
        </p:txBody>
      </p:sp>
      <p:grpSp>
        <p:nvGrpSpPr>
          <p:cNvPr id="11" name="Shape 345"/>
          <p:cNvGrpSpPr/>
          <p:nvPr/>
        </p:nvGrpSpPr>
        <p:grpSpPr>
          <a:xfrm>
            <a:off x="5515046" y="2770500"/>
            <a:ext cx="1025550" cy="239284"/>
            <a:chOff x="2510689" y="4204776"/>
            <a:chExt cx="1367400" cy="319046"/>
          </a:xfrm>
        </p:grpSpPr>
        <p:grpSp>
          <p:nvGrpSpPr>
            <p:cNvPr id="12" name="Shape 346"/>
            <p:cNvGrpSpPr/>
            <p:nvPr/>
          </p:nvGrpSpPr>
          <p:grpSpPr>
            <a:xfrm>
              <a:off x="2590710" y="4204776"/>
              <a:ext cx="1206520" cy="307968"/>
              <a:chOff x="4102994" y="3853948"/>
              <a:chExt cx="2153730" cy="549748"/>
            </a:xfrm>
          </p:grpSpPr>
          <p:sp>
            <p:nvSpPr>
              <p:cNvPr id="14" name="Shape 347"/>
              <p:cNvSpPr>
                <a:spLocks/>
              </p:cNvSpPr>
              <p:nvPr/>
            </p:nvSpPr>
            <p:spPr>
              <a:xfrm>
                <a:off x="6073725" y="3853948"/>
                <a:ext cx="183000" cy="546300"/>
              </a:xfrm>
              <a:prstGeom prst="ellipse">
                <a:avLst/>
              </a:prstGeom>
              <a:gradFill>
                <a:gsLst>
                  <a:gs pos="0">
                    <a:srgbClr val="4D4F53"/>
                  </a:gs>
                  <a:gs pos="52000">
                    <a:srgbClr val="2C526A"/>
                  </a:gs>
                  <a:gs pos="99000">
                    <a:srgbClr val="FFFFFF"/>
                  </a:gs>
                  <a:gs pos="100000">
                    <a:srgbClr val="FFFFFF"/>
                  </a:gs>
                </a:gsLst>
                <a:lin ang="16200038" scaled="0"/>
              </a:gradFill>
              <a:ln>
                <a:noFill/>
              </a:ln>
            </p:spPr>
            <p:txBody>
              <a:bodyPr lIns="68575" tIns="34275" rIns="68575" bIns="34275" anchor="ctr" anchorCtr="0">
                <a:noAutofit/>
              </a:bodyPr>
              <a:lstStyle/>
              <a:p>
                <a:pPr algn="ctr">
                  <a:buClr>
                    <a:srgbClr val="000000"/>
                  </a:buClr>
                  <a:buFont typeface="Arial"/>
                  <a:buNone/>
                </a:pPr>
                <a:endParaRPr sz="1100" kern="0">
                  <a:solidFill>
                    <a:srgbClr val="FFFFFF"/>
                  </a:solidFill>
                  <a:ea typeface="Arial"/>
                  <a:cs typeface="Arial"/>
                  <a:sym typeface="Arial"/>
                </a:endParaRPr>
              </a:p>
            </p:txBody>
          </p:sp>
          <p:sp>
            <p:nvSpPr>
              <p:cNvPr id="15" name="Shape 348"/>
              <p:cNvSpPr>
                <a:spLocks/>
              </p:cNvSpPr>
              <p:nvPr/>
            </p:nvSpPr>
            <p:spPr>
              <a:xfrm>
                <a:off x="4189392" y="3857396"/>
                <a:ext cx="1982700" cy="546300"/>
              </a:xfrm>
              <a:prstGeom prst="rect">
                <a:avLst/>
              </a:prstGeom>
              <a:gradFill>
                <a:gsLst>
                  <a:gs pos="0">
                    <a:srgbClr val="4D4F53"/>
                  </a:gs>
                  <a:gs pos="52000">
                    <a:srgbClr val="2C526A"/>
                  </a:gs>
                  <a:gs pos="99000">
                    <a:srgbClr val="FFFFFF"/>
                  </a:gs>
                  <a:gs pos="100000">
                    <a:srgbClr val="FFFFFF"/>
                  </a:gs>
                </a:gsLst>
                <a:lin ang="16200038" scaled="0"/>
              </a:gradFill>
              <a:ln>
                <a:noFill/>
              </a:ln>
            </p:spPr>
            <p:txBody>
              <a:bodyPr lIns="68575" tIns="34275" rIns="68575" bIns="34275" anchor="ctr" anchorCtr="0">
                <a:noAutofit/>
              </a:bodyPr>
              <a:lstStyle/>
              <a:p>
                <a:pPr algn="ctr">
                  <a:buClr>
                    <a:srgbClr val="000000"/>
                  </a:buClr>
                  <a:buFont typeface="Arial"/>
                  <a:buNone/>
                </a:pPr>
                <a:endParaRPr sz="1100" kern="0">
                  <a:solidFill>
                    <a:srgbClr val="FFFFFF"/>
                  </a:solidFill>
                  <a:ea typeface="Arial"/>
                  <a:cs typeface="Arial"/>
                  <a:sym typeface="Arial"/>
                </a:endParaRPr>
              </a:p>
            </p:txBody>
          </p:sp>
          <p:sp>
            <p:nvSpPr>
              <p:cNvPr id="16" name="Shape 349"/>
              <p:cNvSpPr>
                <a:spLocks/>
              </p:cNvSpPr>
              <p:nvPr/>
            </p:nvSpPr>
            <p:spPr>
              <a:xfrm>
                <a:off x="4102994" y="3857396"/>
                <a:ext cx="183000" cy="546300"/>
              </a:xfrm>
              <a:prstGeom prst="ellipse">
                <a:avLst/>
              </a:prstGeom>
              <a:gradFill>
                <a:gsLst>
                  <a:gs pos="0">
                    <a:srgbClr val="2C526A"/>
                  </a:gs>
                  <a:gs pos="29000">
                    <a:srgbClr val="2C526A"/>
                  </a:gs>
                  <a:gs pos="100000">
                    <a:srgbClr val="FFFFFF"/>
                  </a:gs>
                </a:gsLst>
                <a:lin ang="5400012" scaled="0"/>
              </a:gradFill>
              <a:ln>
                <a:noFill/>
              </a:ln>
            </p:spPr>
            <p:txBody>
              <a:bodyPr lIns="68575" tIns="34275" rIns="68575" bIns="34275" anchor="ctr" anchorCtr="0">
                <a:noAutofit/>
              </a:bodyPr>
              <a:lstStyle/>
              <a:p>
                <a:pPr algn="ctr">
                  <a:buClr>
                    <a:srgbClr val="000000"/>
                  </a:buClr>
                  <a:buFont typeface="Arial"/>
                  <a:buNone/>
                </a:pPr>
                <a:endParaRPr sz="1100" kern="0">
                  <a:solidFill>
                    <a:srgbClr val="FFFFFF"/>
                  </a:solidFill>
                  <a:ea typeface="Arial"/>
                  <a:cs typeface="Arial"/>
                  <a:sym typeface="Arial"/>
                </a:endParaRPr>
              </a:p>
            </p:txBody>
          </p:sp>
        </p:grpSp>
        <p:sp>
          <p:nvSpPr>
            <p:cNvPr id="13" name="Shape 350"/>
            <p:cNvSpPr txBox="1">
              <a:spLocks/>
            </p:cNvSpPr>
            <p:nvPr/>
          </p:nvSpPr>
          <p:spPr>
            <a:xfrm>
              <a:off x="2510689" y="4216023"/>
              <a:ext cx="1367400" cy="307800"/>
            </a:xfrm>
            <a:prstGeom prst="rect">
              <a:avLst/>
            </a:prstGeom>
            <a:noFill/>
            <a:ln>
              <a:noFill/>
            </a:ln>
          </p:spPr>
          <p:txBody>
            <a:bodyPr lIns="68575" tIns="34275" rIns="68575" bIns="34275" anchor="t" anchorCtr="0">
              <a:noAutofit/>
            </a:bodyPr>
            <a:lstStyle/>
            <a:p>
              <a:pPr algn="ctr">
                <a:buClr>
                  <a:srgbClr val="FFFFFF"/>
                </a:buClr>
                <a:buSzPct val="25000"/>
                <a:buFont typeface="Arial"/>
                <a:buNone/>
              </a:pPr>
              <a:r>
                <a:rPr lang="en" sz="900" b="1" kern="0" dirty="0">
                  <a:solidFill>
                    <a:srgbClr val="FFFFFF"/>
                  </a:solidFill>
                  <a:ea typeface="Arial"/>
                  <a:cs typeface="Arial"/>
                  <a:sym typeface="Arial"/>
                </a:rPr>
                <a:t>Stream</a:t>
              </a:r>
            </a:p>
          </p:txBody>
        </p:sp>
      </p:grpSp>
      <p:grpSp>
        <p:nvGrpSpPr>
          <p:cNvPr id="17" name="Shape 351"/>
          <p:cNvGrpSpPr/>
          <p:nvPr/>
        </p:nvGrpSpPr>
        <p:grpSpPr>
          <a:xfrm>
            <a:off x="4707942" y="1387125"/>
            <a:ext cx="4109599" cy="914400"/>
            <a:chOff x="1092200" y="2197100"/>
            <a:chExt cx="5479465" cy="1219200"/>
          </a:xfrm>
        </p:grpSpPr>
        <p:sp>
          <p:nvSpPr>
            <p:cNvPr id="18" name="Shape 352"/>
            <p:cNvSpPr>
              <a:spLocks/>
            </p:cNvSpPr>
            <p:nvPr/>
          </p:nvSpPr>
          <p:spPr>
            <a:xfrm>
              <a:off x="1473200" y="2197100"/>
              <a:ext cx="1308000" cy="838200"/>
            </a:xfrm>
            <a:prstGeom prst="rect">
              <a:avLst/>
            </a:prstGeom>
            <a:solidFill>
              <a:schemeClr val="accent2">
                <a:lumMod val="75000"/>
              </a:schemeClr>
            </a:solidFill>
            <a:ln w="19050" cap="flat" cmpd="sng">
              <a:solidFill>
                <a:schemeClr val="bg1"/>
              </a:solidFill>
              <a:prstDash val="solid"/>
              <a:round/>
              <a:headEnd type="none" w="med" len="med"/>
              <a:tailEnd type="none" w="med" len="med"/>
            </a:ln>
          </p:spPr>
          <p:txBody>
            <a:bodyPr lIns="51450" tIns="25700" rIns="51450" bIns="25700" anchor="ctr" anchorCtr="0">
              <a:noAutofit/>
            </a:bodyPr>
            <a:lstStyle/>
            <a:p>
              <a:pPr algn="ctr">
                <a:buClr>
                  <a:srgbClr val="000000"/>
                </a:buClr>
                <a:buSzPct val="25000"/>
                <a:buFont typeface="Arial"/>
                <a:buNone/>
              </a:pPr>
              <a:endParaRPr sz="800" b="1" kern="0">
                <a:solidFill>
                  <a:srgbClr val="FFFFFF"/>
                </a:solidFill>
                <a:cs typeface="Arial"/>
                <a:sym typeface="Arial"/>
              </a:endParaRPr>
            </a:p>
          </p:txBody>
        </p:sp>
        <p:sp>
          <p:nvSpPr>
            <p:cNvPr id="19" name="Shape 353"/>
            <p:cNvSpPr>
              <a:spLocks/>
            </p:cNvSpPr>
            <p:nvPr/>
          </p:nvSpPr>
          <p:spPr>
            <a:xfrm>
              <a:off x="1282700" y="2387600"/>
              <a:ext cx="1308000" cy="838200"/>
            </a:xfrm>
            <a:prstGeom prst="rect">
              <a:avLst/>
            </a:prstGeom>
            <a:solidFill>
              <a:schemeClr val="accent2">
                <a:lumMod val="75000"/>
              </a:schemeClr>
            </a:solidFill>
            <a:ln w="19050" cap="flat" cmpd="sng">
              <a:solidFill>
                <a:schemeClr val="bg1"/>
              </a:solidFill>
              <a:prstDash val="solid"/>
              <a:round/>
              <a:headEnd type="none" w="med" len="med"/>
              <a:tailEnd type="none" w="med" len="med"/>
            </a:ln>
          </p:spPr>
          <p:txBody>
            <a:bodyPr lIns="51450" tIns="25700" rIns="51450" bIns="25700" anchor="ctr" anchorCtr="0">
              <a:noAutofit/>
            </a:bodyPr>
            <a:lstStyle/>
            <a:p>
              <a:pPr algn="ctr">
                <a:buClr>
                  <a:srgbClr val="000000"/>
                </a:buClr>
                <a:buSzPct val="25000"/>
                <a:buFont typeface="Arial"/>
                <a:buNone/>
              </a:pPr>
              <a:endParaRPr sz="800" b="1" kern="0">
                <a:solidFill>
                  <a:srgbClr val="FFFFFF"/>
                </a:solidFill>
                <a:cs typeface="Arial"/>
                <a:sym typeface="Arial"/>
              </a:endParaRPr>
            </a:p>
          </p:txBody>
        </p:sp>
        <p:sp>
          <p:nvSpPr>
            <p:cNvPr id="20" name="Shape 354"/>
            <p:cNvSpPr>
              <a:spLocks/>
            </p:cNvSpPr>
            <p:nvPr/>
          </p:nvSpPr>
          <p:spPr>
            <a:xfrm>
              <a:off x="1092200" y="2578100"/>
              <a:ext cx="1308000" cy="838200"/>
            </a:xfrm>
            <a:prstGeom prst="rect">
              <a:avLst/>
            </a:prstGeom>
            <a:solidFill>
              <a:schemeClr val="accent2">
                <a:lumMod val="75000"/>
              </a:schemeClr>
            </a:solidFill>
            <a:ln w="19050" cap="flat" cmpd="sng">
              <a:solidFill>
                <a:schemeClr val="bg1"/>
              </a:solidFill>
              <a:prstDash val="solid"/>
              <a:round/>
              <a:headEnd type="none" w="med" len="med"/>
              <a:tailEnd type="none" w="med" len="med"/>
            </a:ln>
          </p:spPr>
          <p:txBody>
            <a:bodyPr lIns="51450" tIns="25700" rIns="51450" bIns="25700" anchor="ctr" anchorCtr="0">
              <a:noAutofit/>
            </a:bodyPr>
            <a:lstStyle/>
            <a:p>
              <a:pPr algn="ctr">
                <a:buClr>
                  <a:srgbClr val="000000"/>
                </a:buClr>
                <a:buSzPct val="25000"/>
                <a:buFont typeface="Arial"/>
                <a:buNone/>
              </a:pPr>
              <a:r>
                <a:rPr lang="en" sz="800" b="1" kern="0" dirty="0">
                  <a:solidFill>
                    <a:srgbClr val="FFFFFF"/>
                  </a:solidFill>
                  <a:ea typeface="Arial"/>
                  <a:cs typeface="Arial"/>
                  <a:sym typeface="Arial"/>
                </a:rPr>
                <a:t>Microservice A</a:t>
              </a:r>
            </a:p>
            <a:p>
              <a:pPr algn="ctr">
                <a:buClr>
                  <a:srgbClr val="000000"/>
                </a:buClr>
                <a:buFont typeface="Arial"/>
                <a:buNone/>
              </a:pPr>
              <a:endParaRPr sz="800" kern="0" dirty="0">
                <a:solidFill>
                  <a:srgbClr val="000000"/>
                </a:solidFill>
                <a:ea typeface="Arial"/>
                <a:cs typeface="Arial"/>
                <a:sym typeface="Arial"/>
              </a:endParaRPr>
            </a:p>
            <a:p>
              <a:pPr algn="ctr">
                <a:buClr>
                  <a:srgbClr val="000000"/>
                </a:buClr>
                <a:buFont typeface="Arial"/>
                <a:buNone/>
              </a:pPr>
              <a:endParaRPr sz="800" kern="0" dirty="0">
                <a:solidFill>
                  <a:srgbClr val="000000"/>
                </a:solidFill>
                <a:ea typeface="Arial"/>
                <a:cs typeface="Arial"/>
                <a:sym typeface="Arial"/>
              </a:endParaRPr>
            </a:p>
            <a:p>
              <a:pPr algn="ctr">
                <a:buClr>
                  <a:srgbClr val="000000"/>
                </a:buClr>
                <a:buFont typeface="Arial"/>
                <a:buNone/>
              </a:pPr>
              <a:endParaRPr sz="800" kern="0" dirty="0">
                <a:solidFill>
                  <a:srgbClr val="000000"/>
                </a:solidFill>
                <a:ea typeface="Arial"/>
                <a:cs typeface="Arial"/>
                <a:sym typeface="Arial"/>
              </a:endParaRPr>
            </a:p>
          </p:txBody>
        </p:sp>
        <p:pic>
          <p:nvPicPr>
            <p:cNvPr id="21" name="Shape 355"/>
            <p:cNvPicPr preferRelativeResize="0"/>
            <p:nvPr/>
          </p:nvPicPr>
          <p:blipFill rotWithShape="1">
            <a:blip r:embed="rId3">
              <a:lum bright="70000" contrast="-70000"/>
            </a:blip>
            <a:srcRect/>
            <a:stretch/>
          </p:blipFill>
          <p:spPr>
            <a:xfrm>
              <a:off x="1473200" y="2829716"/>
              <a:ext cx="556800" cy="556799"/>
            </a:xfrm>
            <a:prstGeom prst="rect">
              <a:avLst/>
            </a:prstGeom>
            <a:noFill/>
            <a:ln>
              <a:noFill/>
            </a:ln>
          </p:spPr>
        </p:pic>
        <p:sp>
          <p:nvSpPr>
            <p:cNvPr id="22" name="Shape 352"/>
            <p:cNvSpPr>
              <a:spLocks/>
            </p:cNvSpPr>
            <p:nvPr/>
          </p:nvSpPr>
          <p:spPr>
            <a:xfrm>
              <a:off x="3377932" y="2197100"/>
              <a:ext cx="1308000" cy="838200"/>
            </a:xfrm>
            <a:prstGeom prst="rect">
              <a:avLst/>
            </a:prstGeom>
            <a:solidFill>
              <a:schemeClr val="accent2">
                <a:lumMod val="75000"/>
              </a:schemeClr>
            </a:solidFill>
            <a:ln w="19050" cap="flat" cmpd="sng">
              <a:solidFill>
                <a:schemeClr val="bg1"/>
              </a:solidFill>
              <a:prstDash val="solid"/>
              <a:round/>
              <a:headEnd type="none" w="med" len="med"/>
              <a:tailEnd type="none" w="med" len="med"/>
            </a:ln>
          </p:spPr>
          <p:txBody>
            <a:bodyPr lIns="51450" tIns="25700" rIns="51450" bIns="25700" anchor="ctr" anchorCtr="0">
              <a:noAutofit/>
            </a:bodyPr>
            <a:lstStyle/>
            <a:p>
              <a:pPr algn="ctr">
                <a:buClr>
                  <a:srgbClr val="000000"/>
                </a:buClr>
                <a:buSzPct val="25000"/>
                <a:buFont typeface="Arial"/>
                <a:buNone/>
              </a:pPr>
              <a:endParaRPr sz="800" b="1" kern="0">
                <a:solidFill>
                  <a:srgbClr val="FFFFFF"/>
                </a:solidFill>
                <a:cs typeface="Arial"/>
                <a:sym typeface="Arial"/>
              </a:endParaRPr>
            </a:p>
          </p:txBody>
        </p:sp>
        <p:sp>
          <p:nvSpPr>
            <p:cNvPr id="23" name="Shape 353"/>
            <p:cNvSpPr>
              <a:spLocks/>
            </p:cNvSpPr>
            <p:nvPr/>
          </p:nvSpPr>
          <p:spPr>
            <a:xfrm>
              <a:off x="3187432" y="2387600"/>
              <a:ext cx="1308000" cy="838200"/>
            </a:xfrm>
            <a:prstGeom prst="rect">
              <a:avLst/>
            </a:prstGeom>
            <a:solidFill>
              <a:schemeClr val="accent2">
                <a:lumMod val="75000"/>
              </a:schemeClr>
            </a:solidFill>
            <a:ln w="19050" cap="flat" cmpd="sng">
              <a:solidFill>
                <a:schemeClr val="bg1"/>
              </a:solidFill>
              <a:prstDash val="solid"/>
              <a:round/>
              <a:headEnd type="none" w="med" len="med"/>
              <a:tailEnd type="none" w="med" len="med"/>
            </a:ln>
          </p:spPr>
          <p:txBody>
            <a:bodyPr lIns="51450" tIns="25700" rIns="51450" bIns="25700" anchor="ctr" anchorCtr="0">
              <a:noAutofit/>
            </a:bodyPr>
            <a:lstStyle/>
            <a:p>
              <a:pPr algn="ctr">
                <a:buClr>
                  <a:srgbClr val="000000"/>
                </a:buClr>
                <a:buSzPct val="25000"/>
                <a:buFont typeface="Arial"/>
                <a:buNone/>
              </a:pPr>
              <a:endParaRPr sz="800" b="1" kern="0">
                <a:solidFill>
                  <a:srgbClr val="FFFFFF"/>
                </a:solidFill>
                <a:cs typeface="Arial"/>
                <a:sym typeface="Arial"/>
              </a:endParaRPr>
            </a:p>
          </p:txBody>
        </p:sp>
        <p:sp>
          <p:nvSpPr>
            <p:cNvPr id="24" name="Shape 354"/>
            <p:cNvSpPr>
              <a:spLocks/>
            </p:cNvSpPr>
            <p:nvPr/>
          </p:nvSpPr>
          <p:spPr>
            <a:xfrm>
              <a:off x="2996932" y="2578100"/>
              <a:ext cx="1308000" cy="838200"/>
            </a:xfrm>
            <a:prstGeom prst="rect">
              <a:avLst/>
            </a:prstGeom>
            <a:solidFill>
              <a:schemeClr val="accent2">
                <a:lumMod val="75000"/>
              </a:schemeClr>
            </a:solidFill>
            <a:ln w="19050" cap="flat" cmpd="sng">
              <a:solidFill>
                <a:schemeClr val="bg1"/>
              </a:solidFill>
              <a:prstDash val="solid"/>
              <a:round/>
              <a:headEnd type="none" w="med" len="med"/>
              <a:tailEnd type="none" w="med" len="med"/>
            </a:ln>
          </p:spPr>
          <p:txBody>
            <a:bodyPr lIns="51450" tIns="25700" rIns="51450" bIns="25700" anchor="ctr" anchorCtr="0">
              <a:noAutofit/>
            </a:bodyPr>
            <a:lstStyle/>
            <a:p>
              <a:pPr algn="ctr">
                <a:buClr>
                  <a:srgbClr val="000000"/>
                </a:buClr>
                <a:buSzPct val="25000"/>
                <a:buFont typeface="Arial"/>
                <a:buNone/>
              </a:pPr>
              <a:r>
                <a:rPr lang="en" sz="800" b="1" kern="0" dirty="0">
                  <a:solidFill>
                    <a:srgbClr val="FFFFFF"/>
                  </a:solidFill>
                  <a:ea typeface="Arial"/>
                  <a:cs typeface="Arial"/>
                  <a:sym typeface="Arial"/>
                </a:rPr>
                <a:t>Microservice </a:t>
              </a:r>
              <a:r>
                <a:rPr lang="en-US" sz="800" b="1" kern="0" dirty="0">
                  <a:solidFill>
                    <a:srgbClr val="FFFFFF"/>
                  </a:solidFill>
                  <a:ea typeface="Arial"/>
                  <a:cs typeface="Arial"/>
                  <a:sym typeface="Arial"/>
                </a:rPr>
                <a:t>B</a:t>
              </a:r>
              <a:endParaRPr lang="en" sz="800" b="1" kern="0" dirty="0">
                <a:solidFill>
                  <a:srgbClr val="FFFFFF"/>
                </a:solidFill>
                <a:ea typeface="Arial"/>
                <a:cs typeface="Arial"/>
                <a:sym typeface="Arial"/>
              </a:endParaRPr>
            </a:p>
            <a:p>
              <a:pPr algn="ctr">
                <a:buClr>
                  <a:srgbClr val="000000"/>
                </a:buClr>
                <a:buFont typeface="Arial"/>
                <a:buNone/>
              </a:pPr>
              <a:endParaRPr sz="800" kern="0" dirty="0">
                <a:solidFill>
                  <a:srgbClr val="000000"/>
                </a:solidFill>
                <a:ea typeface="Arial"/>
                <a:cs typeface="Arial"/>
                <a:sym typeface="Arial"/>
              </a:endParaRPr>
            </a:p>
            <a:p>
              <a:pPr algn="ctr">
                <a:buClr>
                  <a:srgbClr val="000000"/>
                </a:buClr>
                <a:buFont typeface="Arial"/>
                <a:buNone/>
              </a:pPr>
              <a:endParaRPr sz="800" kern="0" dirty="0">
                <a:solidFill>
                  <a:srgbClr val="000000"/>
                </a:solidFill>
                <a:ea typeface="Arial"/>
                <a:cs typeface="Arial"/>
                <a:sym typeface="Arial"/>
              </a:endParaRPr>
            </a:p>
            <a:p>
              <a:pPr algn="ctr">
                <a:buClr>
                  <a:srgbClr val="000000"/>
                </a:buClr>
                <a:buFont typeface="Arial"/>
                <a:buNone/>
              </a:pPr>
              <a:endParaRPr sz="800" kern="0" dirty="0">
                <a:solidFill>
                  <a:srgbClr val="000000"/>
                </a:solidFill>
                <a:ea typeface="Arial"/>
                <a:cs typeface="Arial"/>
                <a:sym typeface="Arial"/>
              </a:endParaRPr>
            </a:p>
          </p:txBody>
        </p:sp>
        <p:pic>
          <p:nvPicPr>
            <p:cNvPr id="25" name="Shape 355"/>
            <p:cNvPicPr preferRelativeResize="0"/>
            <p:nvPr/>
          </p:nvPicPr>
          <p:blipFill rotWithShape="1">
            <a:blip r:embed="rId3">
              <a:lum bright="70000" contrast="-70000"/>
            </a:blip>
            <a:srcRect/>
            <a:stretch/>
          </p:blipFill>
          <p:spPr>
            <a:xfrm>
              <a:off x="3377932" y="2829716"/>
              <a:ext cx="556800" cy="556799"/>
            </a:xfrm>
            <a:prstGeom prst="rect">
              <a:avLst/>
            </a:prstGeom>
            <a:noFill/>
            <a:ln>
              <a:noFill/>
            </a:ln>
          </p:spPr>
        </p:pic>
        <p:sp>
          <p:nvSpPr>
            <p:cNvPr id="26" name="Shape 352"/>
            <p:cNvSpPr>
              <a:spLocks/>
            </p:cNvSpPr>
            <p:nvPr/>
          </p:nvSpPr>
          <p:spPr>
            <a:xfrm>
              <a:off x="5263665" y="2197100"/>
              <a:ext cx="1308000" cy="838200"/>
            </a:xfrm>
            <a:prstGeom prst="rect">
              <a:avLst/>
            </a:prstGeom>
            <a:solidFill>
              <a:schemeClr val="accent2">
                <a:lumMod val="75000"/>
              </a:schemeClr>
            </a:solidFill>
            <a:ln w="19050" cap="flat" cmpd="sng">
              <a:solidFill>
                <a:schemeClr val="bg1"/>
              </a:solidFill>
              <a:prstDash val="solid"/>
              <a:round/>
              <a:headEnd type="none" w="med" len="med"/>
              <a:tailEnd type="none" w="med" len="med"/>
            </a:ln>
          </p:spPr>
          <p:txBody>
            <a:bodyPr lIns="51450" tIns="25700" rIns="51450" bIns="25700" anchor="ctr" anchorCtr="0">
              <a:noAutofit/>
            </a:bodyPr>
            <a:lstStyle/>
            <a:p>
              <a:pPr algn="ctr">
                <a:buClr>
                  <a:srgbClr val="000000"/>
                </a:buClr>
                <a:buSzPct val="25000"/>
                <a:buFont typeface="Arial"/>
                <a:buNone/>
              </a:pPr>
              <a:endParaRPr sz="800" b="1" kern="0">
                <a:solidFill>
                  <a:srgbClr val="FFFFFF"/>
                </a:solidFill>
                <a:cs typeface="Arial"/>
                <a:sym typeface="Arial"/>
              </a:endParaRPr>
            </a:p>
          </p:txBody>
        </p:sp>
        <p:sp>
          <p:nvSpPr>
            <p:cNvPr id="27" name="Shape 353"/>
            <p:cNvSpPr>
              <a:spLocks/>
            </p:cNvSpPr>
            <p:nvPr/>
          </p:nvSpPr>
          <p:spPr>
            <a:xfrm>
              <a:off x="5073165" y="2387600"/>
              <a:ext cx="1308000" cy="838200"/>
            </a:xfrm>
            <a:prstGeom prst="rect">
              <a:avLst/>
            </a:prstGeom>
            <a:solidFill>
              <a:schemeClr val="accent2">
                <a:lumMod val="75000"/>
              </a:schemeClr>
            </a:solidFill>
            <a:ln w="19050" cap="flat" cmpd="sng">
              <a:solidFill>
                <a:schemeClr val="bg1"/>
              </a:solidFill>
              <a:prstDash val="solid"/>
              <a:round/>
              <a:headEnd type="none" w="med" len="med"/>
              <a:tailEnd type="none" w="med" len="med"/>
            </a:ln>
          </p:spPr>
          <p:txBody>
            <a:bodyPr lIns="51450" tIns="25700" rIns="51450" bIns="25700" anchor="ctr" anchorCtr="0">
              <a:noAutofit/>
            </a:bodyPr>
            <a:lstStyle/>
            <a:p>
              <a:pPr algn="ctr">
                <a:buClr>
                  <a:srgbClr val="000000"/>
                </a:buClr>
                <a:buSzPct val="25000"/>
                <a:buFont typeface="Arial"/>
                <a:buNone/>
              </a:pPr>
              <a:endParaRPr sz="800" b="1" kern="0">
                <a:solidFill>
                  <a:srgbClr val="FFFFFF"/>
                </a:solidFill>
                <a:cs typeface="Arial"/>
                <a:sym typeface="Arial"/>
              </a:endParaRPr>
            </a:p>
          </p:txBody>
        </p:sp>
        <p:sp>
          <p:nvSpPr>
            <p:cNvPr id="28" name="Shape 354"/>
            <p:cNvSpPr>
              <a:spLocks/>
            </p:cNvSpPr>
            <p:nvPr/>
          </p:nvSpPr>
          <p:spPr>
            <a:xfrm>
              <a:off x="4882665" y="2578100"/>
              <a:ext cx="1308000" cy="838200"/>
            </a:xfrm>
            <a:prstGeom prst="rect">
              <a:avLst/>
            </a:prstGeom>
            <a:solidFill>
              <a:schemeClr val="accent2">
                <a:lumMod val="75000"/>
              </a:schemeClr>
            </a:solidFill>
            <a:ln w="19050" cap="flat" cmpd="sng">
              <a:solidFill>
                <a:schemeClr val="bg1"/>
              </a:solidFill>
              <a:prstDash val="solid"/>
              <a:round/>
              <a:headEnd type="none" w="med" len="med"/>
              <a:tailEnd type="none" w="med" len="med"/>
            </a:ln>
          </p:spPr>
          <p:txBody>
            <a:bodyPr lIns="51450" tIns="25700" rIns="51450" bIns="25700" anchor="ctr" anchorCtr="0">
              <a:noAutofit/>
            </a:bodyPr>
            <a:lstStyle/>
            <a:p>
              <a:pPr algn="ctr">
                <a:buClr>
                  <a:srgbClr val="000000"/>
                </a:buClr>
                <a:buSzPct val="25000"/>
                <a:buFont typeface="Arial"/>
                <a:buNone/>
              </a:pPr>
              <a:r>
                <a:rPr lang="en" sz="800" b="1" kern="0" dirty="0">
                  <a:solidFill>
                    <a:srgbClr val="FFFFFF"/>
                  </a:solidFill>
                  <a:ea typeface="Arial"/>
                  <a:cs typeface="Arial"/>
                  <a:sym typeface="Arial"/>
                </a:rPr>
                <a:t>Microservice </a:t>
              </a:r>
              <a:r>
                <a:rPr lang="en-US" sz="800" b="1" kern="0" dirty="0">
                  <a:solidFill>
                    <a:srgbClr val="FFFFFF"/>
                  </a:solidFill>
                  <a:ea typeface="Arial"/>
                  <a:cs typeface="Arial"/>
                  <a:sym typeface="Arial"/>
                </a:rPr>
                <a:t>C</a:t>
              </a:r>
              <a:endParaRPr lang="en" sz="800" b="1" kern="0" dirty="0">
                <a:solidFill>
                  <a:srgbClr val="FFFFFF"/>
                </a:solidFill>
                <a:ea typeface="Arial"/>
                <a:cs typeface="Arial"/>
                <a:sym typeface="Arial"/>
              </a:endParaRPr>
            </a:p>
            <a:p>
              <a:pPr algn="ctr">
                <a:buClr>
                  <a:srgbClr val="000000"/>
                </a:buClr>
                <a:buFont typeface="Arial"/>
                <a:buNone/>
              </a:pPr>
              <a:endParaRPr sz="800" kern="0" dirty="0">
                <a:solidFill>
                  <a:srgbClr val="000000"/>
                </a:solidFill>
                <a:ea typeface="Arial"/>
                <a:cs typeface="Arial"/>
                <a:sym typeface="Arial"/>
              </a:endParaRPr>
            </a:p>
            <a:p>
              <a:pPr algn="ctr">
                <a:buClr>
                  <a:srgbClr val="000000"/>
                </a:buClr>
                <a:buFont typeface="Arial"/>
                <a:buNone/>
              </a:pPr>
              <a:endParaRPr sz="800" kern="0" dirty="0">
                <a:solidFill>
                  <a:srgbClr val="000000"/>
                </a:solidFill>
                <a:ea typeface="Arial"/>
                <a:cs typeface="Arial"/>
                <a:sym typeface="Arial"/>
              </a:endParaRPr>
            </a:p>
            <a:p>
              <a:pPr algn="ctr">
                <a:buClr>
                  <a:srgbClr val="000000"/>
                </a:buClr>
                <a:buFont typeface="Arial"/>
                <a:buNone/>
              </a:pPr>
              <a:endParaRPr sz="800" kern="0" dirty="0">
                <a:solidFill>
                  <a:srgbClr val="000000"/>
                </a:solidFill>
                <a:ea typeface="Arial"/>
                <a:cs typeface="Arial"/>
                <a:sym typeface="Arial"/>
              </a:endParaRPr>
            </a:p>
          </p:txBody>
        </p:sp>
        <p:pic>
          <p:nvPicPr>
            <p:cNvPr id="29" name="Shape 355"/>
            <p:cNvPicPr preferRelativeResize="0"/>
            <p:nvPr/>
          </p:nvPicPr>
          <p:blipFill rotWithShape="1">
            <a:blip r:embed="rId3">
              <a:lum bright="70000" contrast="-70000"/>
            </a:blip>
            <a:srcRect/>
            <a:stretch/>
          </p:blipFill>
          <p:spPr>
            <a:xfrm>
              <a:off x="5263665" y="2829716"/>
              <a:ext cx="556800" cy="556799"/>
            </a:xfrm>
            <a:prstGeom prst="rect">
              <a:avLst/>
            </a:prstGeom>
            <a:noFill/>
            <a:ln>
              <a:noFill/>
            </a:ln>
          </p:spPr>
        </p:pic>
      </p:grpSp>
      <p:grpSp>
        <p:nvGrpSpPr>
          <p:cNvPr id="30" name="Shape 361"/>
          <p:cNvGrpSpPr/>
          <p:nvPr/>
        </p:nvGrpSpPr>
        <p:grpSpPr>
          <a:xfrm>
            <a:off x="6948521" y="2770500"/>
            <a:ext cx="1025550" cy="239284"/>
            <a:chOff x="2510689" y="4204776"/>
            <a:chExt cx="1367400" cy="319046"/>
          </a:xfrm>
        </p:grpSpPr>
        <p:grpSp>
          <p:nvGrpSpPr>
            <p:cNvPr id="31" name="Shape 362"/>
            <p:cNvGrpSpPr/>
            <p:nvPr/>
          </p:nvGrpSpPr>
          <p:grpSpPr>
            <a:xfrm>
              <a:off x="2590710" y="4204776"/>
              <a:ext cx="1206520" cy="307968"/>
              <a:chOff x="4102994" y="3853948"/>
              <a:chExt cx="2153730" cy="549748"/>
            </a:xfrm>
          </p:grpSpPr>
          <p:sp>
            <p:nvSpPr>
              <p:cNvPr id="33" name="Shape 363"/>
              <p:cNvSpPr>
                <a:spLocks/>
              </p:cNvSpPr>
              <p:nvPr/>
            </p:nvSpPr>
            <p:spPr>
              <a:xfrm>
                <a:off x="6073725" y="3853948"/>
                <a:ext cx="183000" cy="546300"/>
              </a:xfrm>
              <a:prstGeom prst="ellipse">
                <a:avLst/>
              </a:prstGeom>
              <a:gradFill>
                <a:gsLst>
                  <a:gs pos="0">
                    <a:srgbClr val="4D4F53"/>
                  </a:gs>
                  <a:gs pos="52000">
                    <a:srgbClr val="2C526A"/>
                  </a:gs>
                  <a:gs pos="99000">
                    <a:srgbClr val="FFFFFF"/>
                  </a:gs>
                  <a:gs pos="100000">
                    <a:srgbClr val="FFFFFF"/>
                  </a:gs>
                </a:gsLst>
                <a:lin ang="16200038" scaled="0"/>
              </a:gradFill>
              <a:ln>
                <a:noFill/>
              </a:ln>
            </p:spPr>
            <p:txBody>
              <a:bodyPr lIns="68575" tIns="34275" rIns="68575" bIns="34275" anchor="ctr" anchorCtr="0">
                <a:noAutofit/>
              </a:bodyPr>
              <a:lstStyle/>
              <a:p>
                <a:pPr algn="ctr">
                  <a:buClr>
                    <a:srgbClr val="000000"/>
                  </a:buClr>
                  <a:buFont typeface="Arial"/>
                  <a:buNone/>
                </a:pPr>
                <a:endParaRPr sz="1100" kern="0">
                  <a:solidFill>
                    <a:srgbClr val="FFFFFF"/>
                  </a:solidFill>
                  <a:ea typeface="Arial"/>
                  <a:cs typeface="Arial"/>
                  <a:sym typeface="Arial"/>
                </a:endParaRPr>
              </a:p>
            </p:txBody>
          </p:sp>
          <p:sp>
            <p:nvSpPr>
              <p:cNvPr id="34" name="Shape 364"/>
              <p:cNvSpPr>
                <a:spLocks/>
              </p:cNvSpPr>
              <p:nvPr/>
            </p:nvSpPr>
            <p:spPr>
              <a:xfrm>
                <a:off x="4189392" y="3857396"/>
                <a:ext cx="1982700" cy="546300"/>
              </a:xfrm>
              <a:prstGeom prst="rect">
                <a:avLst/>
              </a:prstGeom>
              <a:gradFill>
                <a:gsLst>
                  <a:gs pos="0">
                    <a:srgbClr val="4D4F53"/>
                  </a:gs>
                  <a:gs pos="52000">
                    <a:srgbClr val="2C526A"/>
                  </a:gs>
                  <a:gs pos="99000">
                    <a:srgbClr val="FFFFFF"/>
                  </a:gs>
                  <a:gs pos="100000">
                    <a:srgbClr val="FFFFFF"/>
                  </a:gs>
                </a:gsLst>
                <a:lin ang="16200038" scaled="0"/>
              </a:gradFill>
              <a:ln>
                <a:noFill/>
              </a:ln>
            </p:spPr>
            <p:txBody>
              <a:bodyPr lIns="68575" tIns="34275" rIns="68575" bIns="34275" anchor="ctr" anchorCtr="0">
                <a:noAutofit/>
              </a:bodyPr>
              <a:lstStyle/>
              <a:p>
                <a:pPr algn="ctr">
                  <a:buClr>
                    <a:srgbClr val="000000"/>
                  </a:buClr>
                  <a:buFont typeface="Arial"/>
                  <a:buNone/>
                </a:pPr>
                <a:endParaRPr sz="1100" kern="0">
                  <a:solidFill>
                    <a:srgbClr val="FFFFFF"/>
                  </a:solidFill>
                  <a:ea typeface="Arial"/>
                  <a:cs typeface="Arial"/>
                  <a:sym typeface="Arial"/>
                </a:endParaRPr>
              </a:p>
            </p:txBody>
          </p:sp>
          <p:sp>
            <p:nvSpPr>
              <p:cNvPr id="35" name="Shape 365"/>
              <p:cNvSpPr>
                <a:spLocks/>
              </p:cNvSpPr>
              <p:nvPr/>
            </p:nvSpPr>
            <p:spPr>
              <a:xfrm>
                <a:off x="4102994" y="3857396"/>
                <a:ext cx="183000" cy="546300"/>
              </a:xfrm>
              <a:prstGeom prst="ellipse">
                <a:avLst/>
              </a:prstGeom>
              <a:gradFill>
                <a:gsLst>
                  <a:gs pos="0">
                    <a:srgbClr val="2C526A"/>
                  </a:gs>
                  <a:gs pos="29000">
                    <a:srgbClr val="2C526A"/>
                  </a:gs>
                  <a:gs pos="100000">
                    <a:srgbClr val="FFFFFF"/>
                  </a:gs>
                </a:gsLst>
                <a:lin ang="5400012" scaled="0"/>
              </a:gradFill>
              <a:ln>
                <a:noFill/>
              </a:ln>
            </p:spPr>
            <p:txBody>
              <a:bodyPr lIns="68575" tIns="34275" rIns="68575" bIns="34275" anchor="ctr" anchorCtr="0">
                <a:noAutofit/>
              </a:bodyPr>
              <a:lstStyle/>
              <a:p>
                <a:pPr algn="ctr">
                  <a:buClr>
                    <a:srgbClr val="000000"/>
                  </a:buClr>
                  <a:buFont typeface="Arial"/>
                  <a:buNone/>
                </a:pPr>
                <a:endParaRPr sz="1100" kern="0">
                  <a:solidFill>
                    <a:srgbClr val="FFFFFF"/>
                  </a:solidFill>
                  <a:ea typeface="Arial"/>
                  <a:cs typeface="Arial"/>
                  <a:sym typeface="Arial"/>
                </a:endParaRPr>
              </a:p>
            </p:txBody>
          </p:sp>
        </p:grpSp>
        <p:sp>
          <p:nvSpPr>
            <p:cNvPr id="32" name="Shape 366"/>
            <p:cNvSpPr txBox="1">
              <a:spLocks/>
            </p:cNvSpPr>
            <p:nvPr/>
          </p:nvSpPr>
          <p:spPr>
            <a:xfrm>
              <a:off x="2510689" y="4216023"/>
              <a:ext cx="1367400" cy="307800"/>
            </a:xfrm>
            <a:prstGeom prst="rect">
              <a:avLst/>
            </a:prstGeom>
            <a:noFill/>
            <a:ln>
              <a:noFill/>
            </a:ln>
          </p:spPr>
          <p:txBody>
            <a:bodyPr lIns="68575" tIns="34275" rIns="68575" bIns="34275" anchor="t" anchorCtr="0">
              <a:noAutofit/>
            </a:bodyPr>
            <a:lstStyle/>
            <a:p>
              <a:pPr algn="ctr">
                <a:buClr>
                  <a:srgbClr val="FFFFFF"/>
                </a:buClr>
                <a:buSzPct val="25000"/>
                <a:buFont typeface="Arial"/>
                <a:buNone/>
              </a:pPr>
              <a:r>
                <a:rPr lang="en" sz="900" b="1" kern="0" dirty="0">
                  <a:solidFill>
                    <a:srgbClr val="FFFFFF"/>
                  </a:solidFill>
                  <a:ea typeface="Arial"/>
                  <a:cs typeface="Arial"/>
                  <a:sym typeface="Arial"/>
                </a:rPr>
                <a:t>Stream</a:t>
              </a:r>
            </a:p>
          </p:txBody>
        </p:sp>
      </p:grpSp>
      <p:sp>
        <p:nvSpPr>
          <p:cNvPr id="36" name="Shape 371"/>
          <p:cNvSpPr>
            <a:spLocks/>
          </p:cNvSpPr>
          <p:nvPr/>
        </p:nvSpPr>
        <p:spPr>
          <a:xfrm>
            <a:off x="963674" y="1317267"/>
            <a:ext cx="2745000" cy="1339308"/>
          </a:xfrm>
          <a:prstGeom prst="rect">
            <a:avLst/>
          </a:prstGeom>
          <a:solidFill>
            <a:schemeClr val="bg1">
              <a:lumMod val="85000"/>
            </a:schemeClr>
          </a:solidFill>
          <a:ln w="9525" cap="flat" cmpd="sng">
            <a:noFill/>
            <a:prstDash val="solid"/>
            <a:round/>
            <a:headEnd type="none" w="med" len="med"/>
            <a:tailEnd type="none" w="med" len="med"/>
          </a:ln>
        </p:spPr>
        <p:txBody>
          <a:bodyPr lIns="91400" tIns="91400" rIns="91400" bIns="91400" anchor="ctr" anchorCtr="0">
            <a:noAutofit/>
          </a:bodyPr>
          <a:lstStyle/>
          <a:p>
            <a:pPr algn="ctr">
              <a:buClr>
                <a:srgbClr val="000000"/>
              </a:buClr>
              <a:buSzPct val="25000"/>
              <a:buFont typeface="Arial"/>
              <a:buNone/>
            </a:pPr>
            <a:r>
              <a:rPr lang="en" sz="1100" b="1" kern="0" dirty="0">
                <a:solidFill>
                  <a:srgbClr val="4D4F53"/>
                </a:solidFill>
                <a:ea typeface="Arial"/>
                <a:cs typeface="Arial"/>
                <a:sym typeface="Arial"/>
              </a:rPr>
              <a:t>Application</a:t>
            </a:r>
          </a:p>
        </p:txBody>
      </p:sp>
      <p:grpSp>
        <p:nvGrpSpPr>
          <p:cNvPr id="37" name="Group 36"/>
          <p:cNvGrpSpPr/>
          <p:nvPr/>
        </p:nvGrpSpPr>
        <p:grpSpPr>
          <a:xfrm>
            <a:off x="1987436" y="2724650"/>
            <a:ext cx="697487" cy="322200"/>
            <a:chOff x="1987435" y="2724650"/>
            <a:chExt cx="697487" cy="322200"/>
          </a:xfrm>
        </p:grpSpPr>
        <p:pic>
          <p:nvPicPr>
            <p:cNvPr id="38" name="Shape 372"/>
            <p:cNvPicPr preferRelativeResize="0"/>
            <p:nvPr/>
          </p:nvPicPr>
          <p:blipFill rotWithShape="1">
            <a:blip r:embed="rId4">
              <a:alphaModFix amt="52000"/>
            </a:blip>
            <a:srcRect/>
            <a:stretch/>
          </p:blipFill>
          <p:spPr>
            <a:xfrm>
              <a:off x="2362722" y="2724650"/>
              <a:ext cx="322200" cy="322200"/>
            </a:xfrm>
            <a:prstGeom prst="rect">
              <a:avLst/>
            </a:prstGeom>
            <a:noFill/>
            <a:ln>
              <a:noFill/>
            </a:ln>
          </p:spPr>
        </p:pic>
        <p:pic>
          <p:nvPicPr>
            <p:cNvPr id="39" name="Shape 373"/>
            <p:cNvPicPr preferRelativeResize="0"/>
            <p:nvPr/>
          </p:nvPicPr>
          <p:blipFill rotWithShape="1">
            <a:blip r:embed="rId5">
              <a:alphaModFix amt="52000"/>
            </a:blip>
            <a:srcRect/>
            <a:stretch/>
          </p:blipFill>
          <p:spPr>
            <a:xfrm>
              <a:off x="1987435" y="2724669"/>
              <a:ext cx="280500" cy="280500"/>
            </a:xfrm>
            <a:prstGeom prst="rect">
              <a:avLst/>
            </a:prstGeom>
            <a:noFill/>
            <a:ln>
              <a:noFill/>
            </a:ln>
          </p:spPr>
        </p:pic>
      </p:grpSp>
      <p:sp>
        <p:nvSpPr>
          <p:cNvPr id="40" name="Shape 374"/>
          <p:cNvSpPr txBox="1">
            <a:spLocks/>
          </p:cNvSpPr>
          <p:nvPr/>
        </p:nvSpPr>
        <p:spPr>
          <a:xfrm>
            <a:off x="417037" y="3207474"/>
            <a:ext cx="4107512" cy="1056479"/>
          </a:xfrm>
          <a:prstGeom prst="rect">
            <a:avLst/>
          </a:prstGeom>
          <a:noFill/>
          <a:ln>
            <a:noFill/>
          </a:ln>
        </p:spPr>
        <p:txBody>
          <a:bodyPr lIns="91400" tIns="91400" rIns="91400" bIns="91400" anchor="t" anchorCtr="0">
            <a:noAutofit/>
          </a:bodyPr>
          <a:lstStyle/>
          <a:p>
            <a:pPr marL="457189" indent="-146300">
              <a:spcAft>
                <a:spcPts val="400"/>
              </a:spcAft>
              <a:buClr>
                <a:srgbClr val="000000"/>
              </a:buClr>
              <a:buSzPct val="75000"/>
              <a:buFont typeface="Arial"/>
              <a:buChar char="●"/>
            </a:pPr>
            <a:r>
              <a:rPr lang="en" sz="1100" kern="0" dirty="0">
                <a:solidFill>
                  <a:srgbClr val="4D4F53"/>
                </a:solidFill>
                <a:ea typeface="Arial"/>
                <a:cs typeface="Arial"/>
                <a:sym typeface="Arial"/>
              </a:rPr>
              <a:t>Applications deployed as </a:t>
            </a:r>
            <a:r>
              <a:rPr lang="en" sz="1100" kern="0" dirty="0">
                <a:solidFill>
                  <a:srgbClr val="000000"/>
                </a:solidFill>
                <a:ea typeface="Arial"/>
                <a:cs typeface="Arial"/>
                <a:sym typeface="Arial"/>
              </a:rPr>
              <a:t>single </a:t>
            </a:r>
            <a:r>
              <a:rPr lang="en" sz="1100" b="1" kern="0" dirty="0">
                <a:solidFill>
                  <a:srgbClr val="000000"/>
                </a:solidFill>
                <a:ea typeface="Arial"/>
                <a:cs typeface="Arial"/>
                <a:sym typeface="Arial"/>
              </a:rPr>
              <a:t>monolith</a:t>
            </a:r>
          </a:p>
          <a:p>
            <a:pPr marL="457189" indent="-146300">
              <a:spcAft>
                <a:spcPts val="400"/>
              </a:spcAft>
              <a:buClr>
                <a:srgbClr val="000000"/>
              </a:buClr>
              <a:buSzPct val="75000"/>
              <a:buFont typeface="Arial"/>
              <a:buChar char="●"/>
            </a:pPr>
            <a:r>
              <a:rPr lang="en" sz="1100" b="1" kern="0" dirty="0">
                <a:solidFill>
                  <a:srgbClr val="000000"/>
                </a:solidFill>
                <a:ea typeface="Arial"/>
                <a:cs typeface="Arial"/>
                <a:sym typeface="Arial"/>
              </a:rPr>
              <a:t>Single instance</a:t>
            </a:r>
            <a:r>
              <a:rPr lang="en" sz="1100" kern="0" dirty="0">
                <a:solidFill>
                  <a:srgbClr val="000000"/>
                </a:solidFill>
                <a:ea typeface="Arial"/>
                <a:cs typeface="Arial"/>
                <a:sym typeface="Arial"/>
              </a:rPr>
              <a:t> </a:t>
            </a:r>
            <a:r>
              <a:rPr lang="en" sz="1100" kern="0" dirty="0">
                <a:solidFill>
                  <a:srgbClr val="4D4F53"/>
                </a:solidFill>
                <a:ea typeface="Arial"/>
                <a:cs typeface="Arial"/>
                <a:sym typeface="Arial"/>
              </a:rPr>
              <a:t>of storage, database</a:t>
            </a:r>
          </a:p>
          <a:p>
            <a:pPr marL="457189" indent="-146300">
              <a:spcAft>
                <a:spcPts val="400"/>
              </a:spcAft>
              <a:buClr>
                <a:srgbClr val="000000"/>
              </a:buClr>
              <a:buSzPct val="75000"/>
              <a:buFont typeface="Arial"/>
              <a:buChar char="●"/>
            </a:pPr>
            <a:r>
              <a:rPr lang="en" sz="1100" kern="0" dirty="0">
                <a:solidFill>
                  <a:srgbClr val="4D4F53"/>
                </a:solidFill>
                <a:ea typeface="Arial"/>
                <a:cs typeface="Arial"/>
                <a:sym typeface="Arial"/>
              </a:rPr>
              <a:t>Inter-process communication </a:t>
            </a:r>
            <a:r>
              <a:rPr lang="en" sz="1100" b="1" kern="0" dirty="0">
                <a:solidFill>
                  <a:srgbClr val="000000"/>
                </a:solidFill>
                <a:ea typeface="Arial"/>
                <a:cs typeface="Arial"/>
                <a:sym typeface="Arial"/>
              </a:rPr>
              <a:t>internal</a:t>
            </a:r>
            <a:r>
              <a:rPr lang="en" sz="1100" kern="0" dirty="0">
                <a:solidFill>
                  <a:srgbClr val="4D4F53"/>
                </a:solidFill>
                <a:ea typeface="Arial"/>
                <a:cs typeface="Arial"/>
                <a:sym typeface="Arial"/>
              </a:rPr>
              <a:t> to server</a:t>
            </a:r>
          </a:p>
          <a:p>
            <a:pPr marL="457189" indent="-146300">
              <a:spcAft>
                <a:spcPts val="400"/>
              </a:spcAft>
              <a:buClr>
                <a:srgbClr val="000000"/>
              </a:buClr>
              <a:buSzPct val="75000"/>
              <a:buFont typeface="Arial"/>
              <a:buChar char="●"/>
            </a:pPr>
            <a:r>
              <a:rPr lang="en" sz="1100" kern="0" dirty="0">
                <a:solidFill>
                  <a:srgbClr val="4D4F53"/>
                </a:solidFill>
                <a:ea typeface="Arial"/>
                <a:cs typeface="Arial"/>
                <a:sym typeface="Arial"/>
              </a:rPr>
              <a:t>Applications are </a:t>
            </a:r>
            <a:r>
              <a:rPr lang="en" sz="1100" b="1" kern="0" dirty="0">
                <a:solidFill>
                  <a:srgbClr val="000000"/>
                </a:solidFill>
                <a:ea typeface="Arial"/>
                <a:cs typeface="Arial"/>
                <a:sym typeface="Arial"/>
              </a:rPr>
              <a:t>transaction-based</a:t>
            </a:r>
          </a:p>
        </p:txBody>
      </p:sp>
      <p:sp>
        <p:nvSpPr>
          <p:cNvPr id="41" name="Shape 375"/>
          <p:cNvSpPr txBox="1">
            <a:spLocks/>
          </p:cNvSpPr>
          <p:nvPr/>
        </p:nvSpPr>
        <p:spPr>
          <a:xfrm>
            <a:off x="4619325" y="3203505"/>
            <a:ext cx="4377000" cy="1017913"/>
          </a:xfrm>
          <a:prstGeom prst="rect">
            <a:avLst/>
          </a:prstGeom>
          <a:noFill/>
          <a:ln>
            <a:noFill/>
          </a:ln>
        </p:spPr>
        <p:txBody>
          <a:bodyPr lIns="91400" tIns="91400" rIns="91400" bIns="91400" anchor="t" anchorCtr="0">
            <a:noAutofit/>
          </a:bodyPr>
          <a:lstStyle/>
          <a:p>
            <a:pPr marL="457189" indent="-115885">
              <a:spcAft>
                <a:spcPts val="400"/>
              </a:spcAft>
              <a:buClr>
                <a:srgbClr val="000000"/>
              </a:buClr>
              <a:buSzPct val="70000"/>
              <a:buFont typeface="Arial"/>
              <a:buChar char="●"/>
            </a:pPr>
            <a:r>
              <a:rPr lang="en" sz="1100" kern="0" dirty="0">
                <a:solidFill>
                  <a:srgbClr val="4D4F53"/>
                </a:solidFill>
                <a:cs typeface="Arial"/>
                <a:sym typeface="Arial"/>
              </a:rPr>
              <a:t>Applications deployed as many microservices</a:t>
            </a:r>
          </a:p>
          <a:p>
            <a:pPr marL="457189" indent="-115885">
              <a:spcAft>
                <a:spcPts val="400"/>
              </a:spcAft>
              <a:buClr>
                <a:srgbClr val="000000"/>
              </a:buClr>
              <a:buSzPct val="70000"/>
              <a:buFont typeface="Arial"/>
              <a:buChar char="●"/>
            </a:pPr>
            <a:r>
              <a:rPr lang="en" sz="1100" kern="0" dirty="0">
                <a:solidFill>
                  <a:srgbClr val="4D4F53"/>
                </a:solidFill>
                <a:cs typeface="Arial"/>
                <a:sym typeface="Arial"/>
              </a:rPr>
              <a:t>Per-microservice storage, database</a:t>
            </a:r>
          </a:p>
          <a:p>
            <a:pPr marL="457189" indent="-115885">
              <a:spcAft>
                <a:spcPts val="400"/>
              </a:spcAft>
              <a:buClr>
                <a:srgbClr val="000000"/>
              </a:buClr>
              <a:buSzPct val="70000"/>
              <a:buFont typeface="Arial"/>
              <a:buChar char="●"/>
            </a:pPr>
            <a:r>
              <a:rPr lang="en" sz="1100" kern="0" dirty="0">
                <a:solidFill>
                  <a:srgbClr val="4D4F53"/>
                </a:solidFill>
                <a:cs typeface="Arial"/>
                <a:sym typeface="Arial"/>
              </a:rPr>
              <a:t>Inter-process communication via Streams, REST APIs</a:t>
            </a:r>
          </a:p>
          <a:p>
            <a:pPr marL="457189" indent="-115885">
              <a:spcAft>
                <a:spcPts val="400"/>
              </a:spcAft>
              <a:buClr>
                <a:srgbClr val="000000"/>
              </a:buClr>
              <a:buSzPct val="70000"/>
              <a:buFont typeface="Arial"/>
              <a:buChar char="●"/>
            </a:pPr>
            <a:r>
              <a:rPr lang="en" sz="1100" kern="0" dirty="0">
                <a:solidFill>
                  <a:srgbClr val="4D4F53"/>
                </a:solidFill>
                <a:cs typeface="Arial"/>
                <a:sym typeface="Arial"/>
              </a:rPr>
              <a:t>Applications are event-based</a:t>
            </a:r>
          </a:p>
        </p:txBody>
      </p:sp>
      <p:sp>
        <p:nvSpPr>
          <p:cNvPr id="42" name="Shape 377"/>
          <p:cNvSpPr txBox="1">
            <a:spLocks/>
          </p:cNvSpPr>
          <p:nvPr/>
        </p:nvSpPr>
        <p:spPr>
          <a:xfrm>
            <a:off x="1799323" y="1104940"/>
            <a:ext cx="1126800" cy="166800"/>
          </a:xfrm>
          <a:prstGeom prst="rect">
            <a:avLst/>
          </a:prstGeom>
          <a:noFill/>
          <a:ln>
            <a:noFill/>
          </a:ln>
        </p:spPr>
        <p:txBody>
          <a:bodyPr lIns="91400" tIns="91400" rIns="91400" bIns="91400" anchor="ctr" anchorCtr="0">
            <a:noAutofit/>
          </a:bodyPr>
          <a:lstStyle/>
          <a:p>
            <a:pPr algn="ctr">
              <a:buClr>
                <a:srgbClr val="000000"/>
              </a:buClr>
              <a:buSzPct val="25000"/>
              <a:buFont typeface="Arial"/>
              <a:buNone/>
            </a:pPr>
            <a:r>
              <a:rPr lang="en" sz="1100" b="1" kern="0" dirty="0">
                <a:solidFill>
                  <a:srgbClr val="000000"/>
                </a:solidFill>
                <a:ea typeface="Arial"/>
                <a:cs typeface="Arial"/>
                <a:sym typeface="Arial"/>
              </a:rPr>
              <a:t>Old</a:t>
            </a:r>
          </a:p>
        </p:txBody>
      </p:sp>
      <p:sp>
        <p:nvSpPr>
          <p:cNvPr id="43" name="Shape 378"/>
          <p:cNvSpPr txBox="1">
            <a:spLocks/>
          </p:cNvSpPr>
          <p:nvPr/>
        </p:nvSpPr>
        <p:spPr>
          <a:xfrm>
            <a:off x="6136491" y="1103264"/>
            <a:ext cx="1126800" cy="166800"/>
          </a:xfrm>
          <a:prstGeom prst="rect">
            <a:avLst/>
          </a:prstGeom>
          <a:noFill/>
          <a:ln>
            <a:noFill/>
          </a:ln>
        </p:spPr>
        <p:txBody>
          <a:bodyPr lIns="91400" tIns="91400" rIns="91400" bIns="91400" anchor="ctr" anchorCtr="0">
            <a:noAutofit/>
          </a:bodyPr>
          <a:lstStyle/>
          <a:p>
            <a:pPr algn="ctr">
              <a:buClr>
                <a:srgbClr val="000000"/>
              </a:buClr>
              <a:buSzPct val="25000"/>
              <a:buFont typeface="Arial"/>
              <a:buNone/>
            </a:pPr>
            <a:r>
              <a:rPr lang="en" sz="1100" b="1" kern="0" dirty="0">
                <a:solidFill>
                  <a:srgbClr val="000000"/>
                </a:solidFill>
                <a:ea typeface="Arial"/>
                <a:cs typeface="Arial"/>
                <a:sym typeface="Arial"/>
              </a:rPr>
              <a:t>New</a:t>
            </a:r>
          </a:p>
        </p:txBody>
      </p:sp>
      <p:grpSp>
        <p:nvGrpSpPr>
          <p:cNvPr id="44" name="Group 43"/>
          <p:cNvGrpSpPr/>
          <p:nvPr/>
        </p:nvGrpSpPr>
        <p:grpSpPr>
          <a:xfrm>
            <a:off x="4877576" y="2334375"/>
            <a:ext cx="697487" cy="322200"/>
            <a:chOff x="1987435" y="2724650"/>
            <a:chExt cx="697487" cy="322200"/>
          </a:xfrm>
        </p:grpSpPr>
        <p:pic>
          <p:nvPicPr>
            <p:cNvPr id="45" name="Shape 372"/>
            <p:cNvPicPr preferRelativeResize="0"/>
            <p:nvPr/>
          </p:nvPicPr>
          <p:blipFill rotWithShape="1">
            <a:blip r:embed="rId4">
              <a:alphaModFix amt="52000"/>
            </a:blip>
            <a:srcRect/>
            <a:stretch/>
          </p:blipFill>
          <p:spPr>
            <a:xfrm>
              <a:off x="2362722" y="2724650"/>
              <a:ext cx="322200" cy="322200"/>
            </a:xfrm>
            <a:prstGeom prst="rect">
              <a:avLst/>
            </a:prstGeom>
            <a:noFill/>
            <a:ln>
              <a:noFill/>
            </a:ln>
          </p:spPr>
        </p:pic>
        <p:pic>
          <p:nvPicPr>
            <p:cNvPr id="46" name="Shape 373"/>
            <p:cNvPicPr preferRelativeResize="0"/>
            <p:nvPr/>
          </p:nvPicPr>
          <p:blipFill rotWithShape="1">
            <a:blip r:embed="rId5">
              <a:alphaModFix amt="52000"/>
            </a:blip>
            <a:srcRect/>
            <a:stretch/>
          </p:blipFill>
          <p:spPr>
            <a:xfrm>
              <a:off x="1987435" y="2724669"/>
              <a:ext cx="280500" cy="280500"/>
            </a:xfrm>
            <a:prstGeom prst="rect">
              <a:avLst/>
            </a:prstGeom>
            <a:noFill/>
            <a:ln>
              <a:noFill/>
            </a:ln>
          </p:spPr>
        </p:pic>
      </p:grpSp>
      <p:grpSp>
        <p:nvGrpSpPr>
          <p:cNvPr id="47" name="Group 46"/>
          <p:cNvGrpSpPr/>
          <p:nvPr/>
        </p:nvGrpSpPr>
        <p:grpSpPr>
          <a:xfrm>
            <a:off x="6300834" y="2334375"/>
            <a:ext cx="697487" cy="322200"/>
            <a:chOff x="1987435" y="2724650"/>
            <a:chExt cx="697487" cy="322200"/>
          </a:xfrm>
        </p:grpSpPr>
        <p:pic>
          <p:nvPicPr>
            <p:cNvPr id="49" name="Shape 372"/>
            <p:cNvPicPr preferRelativeResize="0"/>
            <p:nvPr/>
          </p:nvPicPr>
          <p:blipFill rotWithShape="1">
            <a:blip r:embed="rId4">
              <a:alphaModFix amt="52000"/>
            </a:blip>
            <a:srcRect/>
            <a:stretch/>
          </p:blipFill>
          <p:spPr>
            <a:xfrm>
              <a:off x="2362722" y="2724650"/>
              <a:ext cx="322200" cy="322200"/>
            </a:xfrm>
            <a:prstGeom prst="rect">
              <a:avLst/>
            </a:prstGeom>
            <a:noFill/>
            <a:ln>
              <a:noFill/>
            </a:ln>
          </p:spPr>
        </p:pic>
        <p:pic>
          <p:nvPicPr>
            <p:cNvPr id="54" name="Shape 373"/>
            <p:cNvPicPr preferRelativeResize="0"/>
            <p:nvPr/>
          </p:nvPicPr>
          <p:blipFill rotWithShape="1">
            <a:blip r:embed="rId5">
              <a:alphaModFix amt="52000"/>
            </a:blip>
            <a:srcRect/>
            <a:stretch/>
          </p:blipFill>
          <p:spPr>
            <a:xfrm>
              <a:off x="1987435" y="2724669"/>
              <a:ext cx="280500" cy="280500"/>
            </a:xfrm>
            <a:prstGeom prst="rect">
              <a:avLst/>
            </a:prstGeom>
            <a:noFill/>
            <a:ln>
              <a:noFill/>
            </a:ln>
          </p:spPr>
        </p:pic>
      </p:grpSp>
      <p:grpSp>
        <p:nvGrpSpPr>
          <p:cNvPr id="55" name="Group 54"/>
          <p:cNvGrpSpPr/>
          <p:nvPr/>
        </p:nvGrpSpPr>
        <p:grpSpPr>
          <a:xfrm>
            <a:off x="7750831" y="2334375"/>
            <a:ext cx="697487" cy="322200"/>
            <a:chOff x="1987435" y="2724650"/>
            <a:chExt cx="697487" cy="322200"/>
          </a:xfrm>
        </p:grpSpPr>
        <p:pic>
          <p:nvPicPr>
            <p:cNvPr id="56" name="Shape 372"/>
            <p:cNvPicPr preferRelativeResize="0"/>
            <p:nvPr/>
          </p:nvPicPr>
          <p:blipFill rotWithShape="1">
            <a:blip r:embed="rId4">
              <a:alphaModFix amt="52000"/>
            </a:blip>
            <a:srcRect/>
            <a:stretch/>
          </p:blipFill>
          <p:spPr>
            <a:xfrm>
              <a:off x="2362722" y="2724650"/>
              <a:ext cx="322200" cy="322200"/>
            </a:xfrm>
            <a:prstGeom prst="rect">
              <a:avLst/>
            </a:prstGeom>
            <a:noFill/>
            <a:ln>
              <a:noFill/>
            </a:ln>
          </p:spPr>
        </p:pic>
        <p:pic>
          <p:nvPicPr>
            <p:cNvPr id="57" name="Shape 373"/>
            <p:cNvPicPr preferRelativeResize="0"/>
            <p:nvPr/>
          </p:nvPicPr>
          <p:blipFill rotWithShape="1">
            <a:blip r:embed="rId5">
              <a:alphaModFix amt="52000"/>
            </a:blip>
            <a:srcRect/>
            <a:stretch/>
          </p:blipFill>
          <p:spPr>
            <a:xfrm>
              <a:off x="1987435" y="2724669"/>
              <a:ext cx="280500" cy="280500"/>
            </a:xfrm>
            <a:prstGeom prst="rect">
              <a:avLst/>
            </a:prstGeom>
            <a:noFill/>
            <a:ln>
              <a:noFill/>
            </a:ln>
          </p:spPr>
        </p:pic>
      </p:grpSp>
    </p:spTree>
    <p:extLst>
      <p:ext uri="{BB962C8B-B14F-4D97-AF65-F5344CB8AC3E}">
        <p14:creationId xmlns:p14="http://schemas.microsoft.com/office/powerpoint/2010/main" val="112577364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 name="Rectangle 47"/>
          <p:cNvSpPr>
            <a:spLocks/>
          </p:cNvSpPr>
          <p:nvPr/>
        </p:nvSpPr>
        <p:spPr bwMode="auto">
          <a:xfrm>
            <a:off x="0" y="1110854"/>
            <a:ext cx="9144000" cy="3471730"/>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50" name="TextBox 49"/>
          <p:cNvSpPr txBox="1">
            <a:spLocks/>
          </p:cNvSpPr>
          <p:nvPr/>
        </p:nvSpPr>
        <p:spPr>
          <a:xfrm>
            <a:off x="2440215" y="2921000"/>
            <a:ext cx="6703786" cy="1754326"/>
          </a:xfrm>
          <a:prstGeom prst="rect">
            <a:avLst/>
          </a:prstGeom>
          <a:noFill/>
        </p:spPr>
        <p:txBody>
          <a:bodyPr wrap="square" rtlCol="0">
            <a:spAutoFit/>
          </a:bodyPr>
          <a:lstStyle/>
          <a:p>
            <a:pPr algn="r"/>
            <a:r>
              <a:rPr lang="en-US" sz="3600" dirty="0">
                <a:solidFill>
                  <a:srgbClr val="FFFFFF">
                    <a:alpha val="24000"/>
                  </a:srgbClr>
                </a:solidFill>
                <a:latin typeface="Arial"/>
                <a:cs typeface="Arial"/>
              </a:rPr>
              <a:t>1010101001001</a:t>
            </a:r>
            <a:br>
              <a:rPr lang="en-US" sz="3600" dirty="0">
                <a:solidFill>
                  <a:srgbClr val="FFFFFF">
                    <a:alpha val="24000"/>
                  </a:srgbClr>
                </a:solidFill>
                <a:latin typeface="Arial"/>
                <a:cs typeface="Arial"/>
              </a:rPr>
            </a:br>
            <a:r>
              <a:rPr lang="en-US" sz="3600" dirty="0">
                <a:solidFill>
                  <a:srgbClr val="FFFFFF">
                    <a:alpha val="24000"/>
                  </a:srgbClr>
                </a:solidFill>
                <a:latin typeface="Arial"/>
                <a:cs typeface="Arial"/>
              </a:rPr>
              <a:t>10001000100101101001010100101001010101010101100</a:t>
            </a:r>
          </a:p>
        </p:txBody>
      </p:sp>
      <p:sp>
        <p:nvSpPr>
          <p:cNvPr id="2" name="Title 1"/>
          <p:cNvSpPr>
            <a:spLocks noGrp="1"/>
          </p:cNvSpPr>
          <p:nvPr>
            <p:ph type="title"/>
          </p:nvPr>
        </p:nvSpPr>
        <p:spPr/>
        <p:txBody>
          <a:bodyPr>
            <a:normAutofit fontScale="90000"/>
          </a:bodyPr>
          <a:lstStyle/>
          <a:p>
            <a:r>
              <a:rPr lang="en-US" dirty="0" err="1" smtClean="0">
                <a:uFillTx/>
              </a:rPr>
              <a:t>Microservices</a:t>
            </a:r>
            <a:r>
              <a:rPr lang="en-US" dirty="0" smtClean="0">
                <a:uFillTx/>
              </a:rPr>
              <a:t> Require Multi-Dimensional </a:t>
            </a:r>
            <a:r>
              <a:rPr lang="en-US" dirty="0" err="1" smtClean="0">
                <a:uFillTx/>
              </a:rPr>
              <a:t>Statefulness</a:t>
            </a:r>
            <a:endParaRPr lang="en-US" dirty="0">
              <a:uFillTx/>
            </a:endParaRPr>
          </a:p>
        </p:txBody>
      </p:sp>
      <p:sp>
        <p:nvSpPr>
          <p:cNvPr id="94" name="TextBox 93"/>
          <p:cNvSpPr txBox="1">
            <a:spLocks/>
          </p:cNvSpPr>
          <p:nvPr/>
        </p:nvSpPr>
        <p:spPr>
          <a:xfrm>
            <a:off x="216352" y="1123867"/>
            <a:ext cx="8151950" cy="3400931"/>
          </a:xfrm>
          <a:prstGeom prst="rect">
            <a:avLst/>
          </a:prstGeom>
          <a:noFill/>
        </p:spPr>
        <p:txBody>
          <a:bodyPr wrap="square" rtlCol="0">
            <a:spAutoFit/>
          </a:bodyPr>
          <a:lstStyle/>
          <a:p>
            <a:pPr marL="457189" indent="-228594">
              <a:spcAft>
                <a:spcPts val="600"/>
              </a:spcAft>
              <a:buClr>
                <a:srgbClr val="4D4F53"/>
              </a:buClr>
              <a:buSzPct val="100000"/>
              <a:buFont typeface="Arial"/>
              <a:buChar char="•"/>
            </a:pPr>
            <a:r>
              <a:rPr lang="en" sz="1800" kern="0" dirty="0">
                <a:solidFill>
                  <a:srgbClr val="4D4F53"/>
                </a:solidFill>
                <a:cs typeface="Arial"/>
                <a:sym typeface="Arial"/>
              </a:rPr>
              <a:t>Application “state” can take several forms, all of which need persistence for the application to recover from failure.</a:t>
            </a:r>
          </a:p>
          <a:p>
            <a:pPr marL="914378" indent="-228594">
              <a:spcAft>
                <a:spcPts val="600"/>
              </a:spcAft>
              <a:buClr>
                <a:srgbClr val="4D4F53"/>
              </a:buClr>
              <a:buSzPct val="100000"/>
              <a:buFont typeface="Arial"/>
              <a:buChar char="•"/>
            </a:pPr>
            <a:r>
              <a:rPr lang="en" sz="1800" b="1" kern="0" dirty="0">
                <a:solidFill>
                  <a:srgbClr val="4D4F53"/>
                </a:solidFill>
                <a:cs typeface="Arial"/>
                <a:sym typeface="Arial"/>
              </a:rPr>
              <a:t>Files</a:t>
            </a:r>
            <a:r>
              <a:rPr lang="en" sz="1800" kern="0" dirty="0">
                <a:solidFill>
                  <a:srgbClr val="4D4F53"/>
                </a:solidFill>
                <a:cs typeface="Arial"/>
                <a:sym typeface="Arial"/>
              </a:rPr>
              <a:t> for configuration, log, and binary state</a:t>
            </a:r>
          </a:p>
          <a:p>
            <a:pPr marL="914378" indent="-228594">
              <a:spcAft>
                <a:spcPts val="600"/>
              </a:spcAft>
              <a:buClr>
                <a:srgbClr val="4D4F53"/>
              </a:buClr>
              <a:buSzPct val="100000"/>
              <a:buFont typeface="Arial"/>
              <a:buChar char="•"/>
            </a:pPr>
            <a:r>
              <a:rPr lang="en" sz="1800" b="1" kern="0" dirty="0">
                <a:solidFill>
                  <a:srgbClr val="4D4F53"/>
                </a:solidFill>
                <a:cs typeface="Arial"/>
                <a:sym typeface="Arial"/>
              </a:rPr>
              <a:t>NoSQL database</a:t>
            </a:r>
            <a:r>
              <a:rPr lang="en" sz="1800" kern="0" dirty="0">
                <a:solidFill>
                  <a:srgbClr val="4D4F53"/>
                </a:solidFill>
                <a:cs typeface="Arial"/>
                <a:sym typeface="Arial"/>
              </a:rPr>
              <a:t> for operational state</a:t>
            </a:r>
          </a:p>
          <a:p>
            <a:pPr marL="914378" indent="-228594">
              <a:spcAft>
                <a:spcPts val="1200"/>
              </a:spcAft>
              <a:buClr>
                <a:srgbClr val="4D4F53"/>
              </a:buClr>
              <a:buSzPct val="100000"/>
              <a:buFont typeface="Arial"/>
              <a:buChar char="•"/>
            </a:pPr>
            <a:r>
              <a:rPr lang="en" sz="1800" b="1" kern="0" dirty="0">
                <a:solidFill>
                  <a:srgbClr val="4D4F53"/>
                </a:solidFill>
                <a:cs typeface="Arial"/>
                <a:sym typeface="Arial"/>
              </a:rPr>
              <a:t>Persistent streams</a:t>
            </a:r>
            <a:r>
              <a:rPr lang="en" sz="1800" kern="0" dirty="0">
                <a:solidFill>
                  <a:srgbClr val="4D4F53"/>
                </a:solidFill>
                <a:cs typeface="Arial"/>
                <a:sym typeface="Arial"/>
              </a:rPr>
              <a:t> for communication state</a:t>
            </a:r>
          </a:p>
          <a:p>
            <a:pPr marL="457189" indent="-228594">
              <a:spcAft>
                <a:spcPts val="1200"/>
              </a:spcAft>
              <a:buClr>
                <a:srgbClr val="4D4F53"/>
              </a:buClr>
              <a:buSzPct val="100000"/>
              <a:buFont typeface="Arial"/>
              <a:buChar char="•"/>
            </a:pPr>
            <a:r>
              <a:rPr lang="en" sz="1800" kern="0" dirty="0">
                <a:solidFill>
                  <a:srgbClr val="4D4F53"/>
                </a:solidFill>
                <a:cs typeface="Arial"/>
                <a:sym typeface="Arial"/>
              </a:rPr>
              <a:t>Further, the data platform providing state must be reliable, secure, and scalable.  </a:t>
            </a:r>
          </a:p>
          <a:p>
            <a:pPr marL="457189" indent="-228594">
              <a:spcAft>
                <a:spcPts val="1200"/>
              </a:spcAft>
              <a:buClr>
                <a:srgbClr val="4D4F53"/>
              </a:buClr>
              <a:buSzPct val="100000"/>
              <a:buFont typeface="Arial"/>
              <a:buChar char="•"/>
            </a:pPr>
            <a:r>
              <a:rPr lang="en" sz="1800" kern="0" dirty="0">
                <a:solidFill>
                  <a:srgbClr val="4D4F53"/>
                </a:solidFill>
                <a:cs typeface="Arial"/>
                <a:sym typeface="Arial"/>
              </a:rPr>
              <a:t>Most companies today trying to build containerized microservices try to deploy point products in containers alongside their applications, which compromises reliability and security.</a:t>
            </a:r>
          </a:p>
        </p:txBody>
      </p:sp>
      <p:sp>
        <p:nvSpPr>
          <p:cNvPr id="53" name="TextBox 52"/>
          <p:cNvSpPr txBox="1">
            <a:spLocks/>
          </p:cNvSpPr>
          <p:nvPr/>
        </p:nvSpPr>
        <p:spPr>
          <a:xfrm>
            <a:off x="5132916" y="4305507"/>
            <a:ext cx="3933692" cy="415498"/>
          </a:xfrm>
          <a:prstGeom prst="rect">
            <a:avLst/>
          </a:prstGeom>
          <a:noFill/>
        </p:spPr>
        <p:txBody>
          <a:bodyPr wrap="square" rtlCol="0">
            <a:spAutoFit/>
          </a:bodyPr>
          <a:lstStyle/>
          <a:p>
            <a:r>
              <a:rPr lang="en" sz="1050" dirty="0">
                <a:solidFill>
                  <a:schemeClr val="bg1"/>
                </a:solidFill>
              </a:rPr>
              <a:t>Container environments don’t provide the reliable storage needed to support stateful applications</a:t>
            </a:r>
            <a:endParaRPr lang="en-US" sz="1050" dirty="0">
              <a:solidFill>
                <a:schemeClr val="bg1"/>
              </a:solidFill>
            </a:endParaRPr>
          </a:p>
        </p:txBody>
      </p:sp>
    </p:spTree>
    <p:extLst>
      <p:ext uri="{BB962C8B-B14F-4D97-AF65-F5344CB8AC3E}">
        <p14:creationId xmlns:p14="http://schemas.microsoft.com/office/powerpoint/2010/main" val="15876801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 name="Rectangle 47"/>
          <p:cNvSpPr>
            <a:spLocks/>
          </p:cNvSpPr>
          <p:nvPr/>
        </p:nvSpPr>
        <p:spPr bwMode="auto">
          <a:xfrm>
            <a:off x="0" y="1110854"/>
            <a:ext cx="9144000" cy="3471730"/>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50" name="TextBox 49"/>
          <p:cNvSpPr txBox="1">
            <a:spLocks/>
          </p:cNvSpPr>
          <p:nvPr/>
        </p:nvSpPr>
        <p:spPr>
          <a:xfrm>
            <a:off x="2440215" y="2921000"/>
            <a:ext cx="6703786" cy="1754326"/>
          </a:xfrm>
          <a:prstGeom prst="rect">
            <a:avLst/>
          </a:prstGeom>
          <a:noFill/>
        </p:spPr>
        <p:txBody>
          <a:bodyPr wrap="square" rtlCol="0">
            <a:spAutoFit/>
          </a:bodyPr>
          <a:lstStyle/>
          <a:p>
            <a:pPr algn="r"/>
            <a:r>
              <a:rPr lang="en-US" sz="3600" dirty="0">
                <a:solidFill>
                  <a:srgbClr val="FFFFFF">
                    <a:alpha val="24000"/>
                  </a:srgbClr>
                </a:solidFill>
                <a:latin typeface="Arial"/>
                <a:cs typeface="Arial"/>
              </a:rPr>
              <a:t>1010101001001</a:t>
            </a:r>
            <a:br>
              <a:rPr lang="en-US" sz="3600" dirty="0">
                <a:solidFill>
                  <a:srgbClr val="FFFFFF">
                    <a:alpha val="24000"/>
                  </a:srgbClr>
                </a:solidFill>
                <a:latin typeface="Arial"/>
                <a:cs typeface="Arial"/>
              </a:rPr>
            </a:br>
            <a:r>
              <a:rPr lang="en-US" sz="3600" dirty="0">
                <a:solidFill>
                  <a:srgbClr val="FFFFFF">
                    <a:alpha val="24000"/>
                  </a:srgbClr>
                </a:solidFill>
                <a:latin typeface="Arial"/>
                <a:cs typeface="Arial"/>
              </a:rPr>
              <a:t>10001000100101101001010100101001010101010101100</a:t>
            </a:r>
          </a:p>
        </p:txBody>
      </p:sp>
      <p:sp>
        <p:nvSpPr>
          <p:cNvPr id="2" name="Title 1"/>
          <p:cNvSpPr>
            <a:spLocks noGrp="1"/>
          </p:cNvSpPr>
          <p:nvPr>
            <p:ph type="title"/>
          </p:nvPr>
        </p:nvSpPr>
        <p:spPr/>
        <p:txBody>
          <a:bodyPr>
            <a:normAutofit/>
          </a:bodyPr>
          <a:lstStyle/>
          <a:p>
            <a:r>
              <a:rPr lang="en-US" dirty="0" smtClean="0">
                <a:uFillTx/>
              </a:rPr>
              <a:t>Summary of Containerization Challenges</a:t>
            </a:r>
            <a:endParaRPr lang="en-US" dirty="0">
              <a:uFillTx/>
            </a:endParaRPr>
          </a:p>
        </p:txBody>
      </p:sp>
      <p:sp>
        <p:nvSpPr>
          <p:cNvPr id="94" name="TextBox 93"/>
          <p:cNvSpPr txBox="1">
            <a:spLocks/>
          </p:cNvSpPr>
          <p:nvPr/>
        </p:nvSpPr>
        <p:spPr>
          <a:xfrm>
            <a:off x="149520" y="1259127"/>
            <a:ext cx="4111687" cy="830997"/>
          </a:xfrm>
          <a:prstGeom prst="rect">
            <a:avLst/>
          </a:prstGeom>
          <a:noFill/>
        </p:spPr>
        <p:txBody>
          <a:bodyPr wrap="square" rtlCol="0">
            <a:spAutoFit/>
          </a:bodyPr>
          <a:lstStyle/>
          <a:p>
            <a:pPr marL="214313" indent="-214313">
              <a:buFont typeface="Arial" panose="020B0604020202020204" pitchFamily="34" charset="0"/>
              <a:buChar char="•"/>
            </a:pPr>
            <a:r>
              <a:rPr lang="en-US" sz="1200" dirty="0">
                <a:solidFill>
                  <a:srgbClr val="4D4F53"/>
                </a:solidFill>
                <a:cs typeface="Arial"/>
              </a:rPr>
              <a:t>No Out-of-Box Way to Let Applications Persist State</a:t>
            </a:r>
          </a:p>
          <a:p>
            <a:pPr marL="214313" indent="-214313">
              <a:buFont typeface="Arial" panose="020B0604020202020204" pitchFamily="34" charset="0"/>
              <a:buChar char="•"/>
            </a:pPr>
            <a:endParaRPr lang="en-US" sz="1200" dirty="0">
              <a:solidFill>
                <a:srgbClr val="4D4F53"/>
              </a:solidFill>
              <a:cs typeface="Arial"/>
            </a:endParaRPr>
          </a:p>
          <a:p>
            <a:pPr marL="214313" indent="-214313">
              <a:buFont typeface="Arial" panose="020B0604020202020204" pitchFamily="34" charset="0"/>
              <a:buChar char="•"/>
            </a:pPr>
            <a:r>
              <a:rPr lang="en-US" sz="1200" dirty="0">
                <a:solidFill>
                  <a:srgbClr val="4D4F53"/>
                </a:solidFill>
              </a:rPr>
              <a:t>In case of application or hardware failure, all data written by applications is lost</a:t>
            </a:r>
          </a:p>
        </p:txBody>
      </p:sp>
      <p:grpSp>
        <p:nvGrpSpPr>
          <p:cNvPr id="27" name="Shape 472"/>
          <p:cNvGrpSpPr/>
          <p:nvPr/>
        </p:nvGrpSpPr>
        <p:grpSpPr>
          <a:xfrm>
            <a:off x="507464" y="3270898"/>
            <a:ext cx="1425287" cy="380648"/>
            <a:chOff x="2991566" y="1823835"/>
            <a:chExt cx="2182446" cy="579392"/>
          </a:xfrm>
        </p:grpSpPr>
        <p:sp>
          <p:nvSpPr>
            <p:cNvPr id="28" name="Shape 473"/>
            <p:cNvSpPr>
              <a:spLocks/>
            </p:cNvSpPr>
            <p:nvPr/>
          </p:nvSpPr>
          <p:spPr>
            <a:xfrm>
              <a:off x="2991566" y="1823835"/>
              <a:ext cx="2182446" cy="579392"/>
            </a:xfrm>
            <a:prstGeom prst="cube">
              <a:avLst>
                <a:gd name="adj" fmla="val 63501"/>
              </a:avLst>
            </a:prstGeom>
            <a:solidFill>
              <a:srgbClr val="A5A5A5"/>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cxnSp>
          <p:nvCxnSpPr>
            <p:cNvPr id="29" name="Shape 474"/>
            <p:cNvCxnSpPr/>
            <p:nvPr/>
          </p:nvCxnSpPr>
          <p:spPr>
            <a:xfrm>
              <a:off x="3069725" y="2228766"/>
              <a:ext cx="546940" cy="0"/>
            </a:xfrm>
            <a:prstGeom prst="straightConnector1">
              <a:avLst/>
            </a:prstGeom>
            <a:noFill/>
            <a:ln w="9525" cap="flat" cmpd="sng">
              <a:solidFill>
                <a:schemeClr val="dk1"/>
              </a:solidFill>
              <a:prstDash val="solid"/>
              <a:round/>
              <a:headEnd type="none" w="med" len="med"/>
              <a:tailEnd type="none" w="med" len="med"/>
            </a:ln>
          </p:spPr>
        </p:cxnSp>
        <p:cxnSp>
          <p:nvCxnSpPr>
            <p:cNvPr id="30" name="Shape 475"/>
            <p:cNvCxnSpPr/>
            <p:nvPr/>
          </p:nvCxnSpPr>
          <p:spPr>
            <a:xfrm>
              <a:off x="3069725" y="2273399"/>
              <a:ext cx="546940" cy="0"/>
            </a:xfrm>
            <a:prstGeom prst="straightConnector1">
              <a:avLst/>
            </a:prstGeom>
            <a:noFill/>
            <a:ln w="9525" cap="flat" cmpd="sng">
              <a:solidFill>
                <a:schemeClr val="dk1"/>
              </a:solidFill>
              <a:prstDash val="solid"/>
              <a:round/>
              <a:headEnd type="none" w="med" len="med"/>
              <a:tailEnd type="none" w="med" len="med"/>
            </a:ln>
          </p:spPr>
        </p:cxnSp>
        <p:cxnSp>
          <p:nvCxnSpPr>
            <p:cNvPr id="31" name="Shape 476"/>
            <p:cNvCxnSpPr/>
            <p:nvPr/>
          </p:nvCxnSpPr>
          <p:spPr>
            <a:xfrm>
              <a:off x="3069726" y="2314208"/>
              <a:ext cx="546940" cy="0"/>
            </a:xfrm>
            <a:prstGeom prst="straightConnector1">
              <a:avLst/>
            </a:prstGeom>
            <a:noFill/>
            <a:ln w="9525" cap="flat" cmpd="sng">
              <a:solidFill>
                <a:schemeClr val="dk1"/>
              </a:solidFill>
              <a:prstDash val="solid"/>
              <a:round/>
              <a:headEnd type="none" w="med" len="med"/>
              <a:tailEnd type="none" w="med" len="med"/>
            </a:ln>
          </p:spPr>
        </p:cxnSp>
        <p:cxnSp>
          <p:nvCxnSpPr>
            <p:cNvPr id="32" name="Shape 477"/>
            <p:cNvCxnSpPr/>
            <p:nvPr/>
          </p:nvCxnSpPr>
          <p:spPr>
            <a:xfrm>
              <a:off x="3069725" y="2355575"/>
              <a:ext cx="546940" cy="0"/>
            </a:xfrm>
            <a:prstGeom prst="straightConnector1">
              <a:avLst/>
            </a:prstGeom>
            <a:noFill/>
            <a:ln w="9525" cap="flat" cmpd="sng">
              <a:solidFill>
                <a:schemeClr val="dk1"/>
              </a:solidFill>
              <a:prstDash val="solid"/>
              <a:round/>
              <a:headEnd type="none" w="med" len="med"/>
              <a:tailEnd type="none" w="med" len="med"/>
            </a:ln>
          </p:spPr>
        </p:cxnSp>
        <p:cxnSp>
          <p:nvCxnSpPr>
            <p:cNvPr id="33" name="Shape 478"/>
            <p:cNvCxnSpPr/>
            <p:nvPr/>
          </p:nvCxnSpPr>
          <p:spPr>
            <a:xfrm>
              <a:off x="3670441" y="2228766"/>
              <a:ext cx="546940" cy="0"/>
            </a:xfrm>
            <a:prstGeom prst="straightConnector1">
              <a:avLst/>
            </a:prstGeom>
            <a:noFill/>
            <a:ln w="9525" cap="flat" cmpd="sng">
              <a:solidFill>
                <a:schemeClr val="dk1"/>
              </a:solidFill>
              <a:prstDash val="solid"/>
              <a:round/>
              <a:headEnd type="none" w="med" len="med"/>
              <a:tailEnd type="none" w="med" len="med"/>
            </a:ln>
          </p:spPr>
        </p:cxnSp>
        <p:cxnSp>
          <p:nvCxnSpPr>
            <p:cNvPr id="34" name="Shape 479"/>
            <p:cNvCxnSpPr/>
            <p:nvPr/>
          </p:nvCxnSpPr>
          <p:spPr>
            <a:xfrm>
              <a:off x="3670439" y="2273399"/>
              <a:ext cx="546940" cy="0"/>
            </a:xfrm>
            <a:prstGeom prst="straightConnector1">
              <a:avLst/>
            </a:prstGeom>
            <a:noFill/>
            <a:ln w="9525" cap="flat" cmpd="sng">
              <a:solidFill>
                <a:schemeClr val="dk1"/>
              </a:solidFill>
              <a:prstDash val="solid"/>
              <a:round/>
              <a:headEnd type="none" w="med" len="med"/>
              <a:tailEnd type="none" w="med" len="med"/>
            </a:ln>
          </p:spPr>
        </p:cxnSp>
        <p:cxnSp>
          <p:nvCxnSpPr>
            <p:cNvPr id="35" name="Shape 480"/>
            <p:cNvCxnSpPr/>
            <p:nvPr/>
          </p:nvCxnSpPr>
          <p:spPr>
            <a:xfrm>
              <a:off x="3670442" y="2314208"/>
              <a:ext cx="546940" cy="0"/>
            </a:xfrm>
            <a:prstGeom prst="straightConnector1">
              <a:avLst/>
            </a:prstGeom>
            <a:noFill/>
            <a:ln w="9525" cap="flat" cmpd="sng">
              <a:solidFill>
                <a:schemeClr val="dk1"/>
              </a:solidFill>
              <a:prstDash val="solid"/>
              <a:round/>
              <a:headEnd type="none" w="med" len="med"/>
              <a:tailEnd type="none" w="med" len="med"/>
            </a:ln>
          </p:spPr>
        </p:cxnSp>
        <p:cxnSp>
          <p:nvCxnSpPr>
            <p:cNvPr id="36" name="Shape 481"/>
            <p:cNvCxnSpPr/>
            <p:nvPr/>
          </p:nvCxnSpPr>
          <p:spPr>
            <a:xfrm>
              <a:off x="3670441" y="2355575"/>
              <a:ext cx="546940" cy="0"/>
            </a:xfrm>
            <a:prstGeom prst="straightConnector1">
              <a:avLst/>
            </a:prstGeom>
            <a:noFill/>
            <a:ln w="9525" cap="flat" cmpd="sng">
              <a:solidFill>
                <a:schemeClr val="dk1"/>
              </a:solidFill>
              <a:prstDash val="solid"/>
              <a:round/>
              <a:headEnd type="none" w="med" len="med"/>
              <a:tailEnd type="none" w="med" len="med"/>
            </a:ln>
          </p:spPr>
        </p:cxnSp>
        <p:sp>
          <p:nvSpPr>
            <p:cNvPr id="37" name="Shape 482"/>
            <p:cNvSpPr>
              <a:spLocks/>
            </p:cNvSpPr>
            <p:nvPr/>
          </p:nvSpPr>
          <p:spPr>
            <a:xfrm>
              <a:off x="4278171" y="2226305"/>
              <a:ext cx="463003" cy="129268"/>
            </a:xfrm>
            <a:prstGeom prst="rect">
              <a:avLst/>
            </a:prstGeom>
            <a:solidFill>
              <a:schemeClr val="dk2"/>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grpSp>
      <p:grpSp>
        <p:nvGrpSpPr>
          <p:cNvPr id="38" name="Shape 494"/>
          <p:cNvGrpSpPr/>
          <p:nvPr/>
        </p:nvGrpSpPr>
        <p:grpSpPr>
          <a:xfrm>
            <a:off x="709219" y="2781726"/>
            <a:ext cx="570764" cy="505833"/>
            <a:chOff x="3949832" y="1339913"/>
            <a:chExt cx="620911" cy="495943"/>
          </a:xfrm>
        </p:grpSpPr>
        <p:sp>
          <p:nvSpPr>
            <p:cNvPr id="39" name="Shape 495"/>
            <p:cNvSpPr>
              <a:spLocks/>
            </p:cNvSpPr>
            <p:nvPr/>
          </p:nvSpPr>
          <p:spPr>
            <a:xfrm>
              <a:off x="3984151" y="1339913"/>
              <a:ext cx="586592" cy="495943"/>
            </a:xfrm>
            <a:prstGeom prst="cube">
              <a:avLst>
                <a:gd name="adj" fmla="val 21227"/>
              </a:avLst>
            </a:prstGeom>
            <a:solidFill>
              <a:schemeClr val="lt1"/>
            </a:solidFill>
            <a:ln>
              <a:noFill/>
            </a:ln>
            <a:effectLst>
              <a:outerShdw blurRad="136525" dist="25400" dir="2700000" algn="tl" rotWithShape="0">
                <a:srgbClr val="000000">
                  <a:alpha val="42745"/>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40" name="Shape 496"/>
            <p:cNvSpPr txBox="1">
              <a:spLocks/>
            </p:cNvSpPr>
            <p:nvPr/>
          </p:nvSpPr>
          <p:spPr>
            <a:xfrm>
              <a:off x="3949832" y="1394990"/>
              <a:ext cx="532252" cy="422440"/>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750" b="1" kern="0" dirty="0">
                  <a:solidFill>
                    <a:srgbClr val="000000"/>
                  </a:solidFill>
                  <a:ea typeface="Arial"/>
                  <a:cs typeface="Arial"/>
                  <a:sym typeface="Arial"/>
                </a:rPr>
                <a:t>App </a:t>
              </a:r>
              <a:br>
                <a:rPr lang="en-US" sz="750" b="1" kern="0" dirty="0">
                  <a:solidFill>
                    <a:srgbClr val="000000"/>
                  </a:solidFill>
                  <a:ea typeface="Arial"/>
                  <a:cs typeface="Arial"/>
                  <a:sym typeface="Arial"/>
                </a:rPr>
              </a:br>
              <a:r>
                <a:rPr lang="en-US" sz="750" b="1" kern="0" dirty="0">
                  <a:solidFill>
                    <a:srgbClr val="000000"/>
                  </a:solidFill>
                  <a:ea typeface="Arial"/>
                  <a:cs typeface="Arial"/>
                  <a:sym typeface="Arial"/>
                </a:rPr>
                <a:t>Container</a:t>
              </a:r>
            </a:p>
          </p:txBody>
        </p:sp>
      </p:grpSp>
      <p:grpSp>
        <p:nvGrpSpPr>
          <p:cNvPr id="60" name="Shape 472"/>
          <p:cNvGrpSpPr/>
          <p:nvPr/>
        </p:nvGrpSpPr>
        <p:grpSpPr>
          <a:xfrm>
            <a:off x="2328420" y="3239590"/>
            <a:ext cx="1425287" cy="380648"/>
            <a:chOff x="2991566" y="1823835"/>
            <a:chExt cx="2182446" cy="579392"/>
          </a:xfrm>
        </p:grpSpPr>
        <p:sp>
          <p:nvSpPr>
            <p:cNvPr id="61" name="Shape 473"/>
            <p:cNvSpPr>
              <a:spLocks/>
            </p:cNvSpPr>
            <p:nvPr/>
          </p:nvSpPr>
          <p:spPr>
            <a:xfrm>
              <a:off x="2991566" y="1823835"/>
              <a:ext cx="2182446" cy="579392"/>
            </a:xfrm>
            <a:prstGeom prst="cube">
              <a:avLst>
                <a:gd name="adj" fmla="val 63501"/>
              </a:avLst>
            </a:prstGeom>
            <a:solidFill>
              <a:srgbClr val="A5A5A5"/>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cxnSp>
          <p:nvCxnSpPr>
            <p:cNvPr id="62" name="Shape 474"/>
            <p:cNvCxnSpPr/>
            <p:nvPr/>
          </p:nvCxnSpPr>
          <p:spPr>
            <a:xfrm>
              <a:off x="3069725" y="2228766"/>
              <a:ext cx="546940" cy="0"/>
            </a:xfrm>
            <a:prstGeom prst="straightConnector1">
              <a:avLst/>
            </a:prstGeom>
            <a:noFill/>
            <a:ln w="9525" cap="flat" cmpd="sng">
              <a:solidFill>
                <a:schemeClr val="dk1"/>
              </a:solidFill>
              <a:prstDash val="solid"/>
              <a:round/>
              <a:headEnd type="none" w="med" len="med"/>
              <a:tailEnd type="none" w="med" len="med"/>
            </a:ln>
          </p:spPr>
        </p:cxnSp>
        <p:cxnSp>
          <p:nvCxnSpPr>
            <p:cNvPr id="63" name="Shape 475"/>
            <p:cNvCxnSpPr/>
            <p:nvPr/>
          </p:nvCxnSpPr>
          <p:spPr>
            <a:xfrm>
              <a:off x="3069725" y="2273399"/>
              <a:ext cx="546940" cy="0"/>
            </a:xfrm>
            <a:prstGeom prst="straightConnector1">
              <a:avLst/>
            </a:prstGeom>
            <a:noFill/>
            <a:ln w="9525" cap="flat" cmpd="sng">
              <a:solidFill>
                <a:schemeClr val="dk1"/>
              </a:solidFill>
              <a:prstDash val="solid"/>
              <a:round/>
              <a:headEnd type="none" w="med" len="med"/>
              <a:tailEnd type="none" w="med" len="med"/>
            </a:ln>
          </p:spPr>
        </p:cxnSp>
        <p:cxnSp>
          <p:nvCxnSpPr>
            <p:cNvPr id="64" name="Shape 476"/>
            <p:cNvCxnSpPr/>
            <p:nvPr/>
          </p:nvCxnSpPr>
          <p:spPr>
            <a:xfrm>
              <a:off x="3069726" y="2314208"/>
              <a:ext cx="546940" cy="0"/>
            </a:xfrm>
            <a:prstGeom prst="straightConnector1">
              <a:avLst/>
            </a:prstGeom>
            <a:noFill/>
            <a:ln w="9525" cap="flat" cmpd="sng">
              <a:solidFill>
                <a:schemeClr val="dk1"/>
              </a:solidFill>
              <a:prstDash val="solid"/>
              <a:round/>
              <a:headEnd type="none" w="med" len="med"/>
              <a:tailEnd type="none" w="med" len="med"/>
            </a:ln>
          </p:spPr>
        </p:cxnSp>
        <p:cxnSp>
          <p:nvCxnSpPr>
            <p:cNvPr id="67" name="Shape 477"/>
            <p:cNvCxnSpPr/>
            <p:nvPr/>
          </p:nvCxnSpPr>
          <p:spPr>
            <a:xfrm>
              <a:off x="3069725" y="2355575"/>
              <a:ext cx="546940" cy="0"/>
            </a:xfrm>
            <a:prstGeom prst="straightConnector1">
              <a:avLst/>
            </a:prstGeom>
            <a:noFill/>
            <a:ln w="9525" cap="flat" cmpd="sng">
              <a:solidFill>
                <a:schemeClr val="dk1"/>
              </a:solidFill>
              <a:prstDash val="solid"/>
              <a:round/>
              <a:headEnd type="none" w="med" len="med"/>
              <a:tailEnd type="none" w="med" len="med"/>
            </a:ln>
          </p:spPr>
        </p:cxnSp>
        <p:cxnSp>
          <p:nvCxnSpPr>
            <p:cNvPr id="68" name="Shape 478"/>
            <p:cNvCxnSpPr/>
            <p:nvPr/>
          </p:nvCxnSpPr>
          <p:spPr>
            <a:xfrm>
              <a:off x="3670441" y="2228766"/>
              <a:ext cx="546940" cy="0"/>
            </a:xfrm>
            <a:prstGeom prst="straightConnector1">
              <a:avLst/>
            </a:prstGeom>
            <a:noFill/>
            <a:ln w="9525" cap="flat" cmpd="sng">
              <a:solidFill>
                <a:schemeClr val="dk1"/>
              </a:solidFill>
              <a:prstDash val="solid"/>
              <a:round/>
              <a:headEnd type="none" w="med" len="med"/>
              <a:tailEnd type="none" w="med" len="med"/>
            </a:ln>
          </p:spPr>
        </p:cxnSp>
        <p:cxnSp>
          <p:nvCxnSpPr>
            <p:cNvPr id="70" name="Shape 479"/>
            <p:cNvCxnSpPr/>
            <p:nvPr/>
          </p:nvCxnSpPr>
          <p:spPr>
            <a:xfrm>
              <a:off x="3670439" y="2273399"/>
              <a:ext cx="546940" cy="0"/>
            </a:xfrm>
            <a:prstGeom prst="straightConnector1">
              <a:avLst/>
            </a:prstGeom>
            <a:noFill/>
            <a:ln w="9525" cap="flat" cmpd="sng">
              <a:solidFill>
                <a:schemeClr val="dk1"/>
              </a:solidFill>
              <a:prstDash val="solid"/>
              <a:round/>
              <a:headEnd type="none" w="med" len="med"/>
              <a:tailEnd type="none" w="med" len="med"/>
            </a:ln>
          </p:spPr>
        </p:cxnSp>
        <p:cxnSp>
          <p:nvCxnSpPr>
            <p:cNvPr id="73" name="Shape 480"/>
            <p:cNvCxnSpPr/>
            <p:nvPr/>
          </p:nvCxnSpPr>
          <p:spPr>
            <a:xfrm>
              <a:off x="3670442" y="2314208"/>
              <a:ext cx="546940" cy="0"/>
            </a:xfrm>
            <a:prstGeom prst="straightConnector1">
              <a:avLst/>
            </a:prstGeom>
            <a:noFill/>
            <a:ln w="9525" cap="flat" cmpd="sng">
              <a:solidFill>
                <a:schemeClr val="dk1"/>
              </a:solidFill>
              <a:prstDash val="solid"/>
              <a:round/>
              <a:headEnd type="none" w="med" len="med"/>
              <a:tailEnd type="none" w="med" len="med"/>
            </a:ln>
          </p:spPr>
        </p:cxnSp>
        <p:cxnSp>
          <p:nvCxnSpPr>
            <p:cNvPr id="76" name="Shape 481"/>
            <p:cNvCxnSpPr/>
            <p:nvPr/>
          </p:nvCxnSpPr>
          <p:spPr>
            <a:xfrm>
              <a:off x="3670441" y="2355575"/>
              <a:ext cx="546940" cy="0"/>
            </a:xfrm>
            <a:prstGeom prst="straightConnector1">
              <a:avLst/>
            </a:prstGeom>
            <a:noFill/>
            <a:ln w="9525" cap="flat" cmpd="sng">
              <a:solidFill>
                <a:schemeClr val="dk1"/>
              </a:solidFill>
              <a:prstDash val="solid"/>
              <a:round/>
              <a:headEnd type="none" w="med" len="med"/>
              <a:tailEnd type="none" w="med" len="med"/>
            </a:ln>
          </p:spPr>
        </p:cxnSp>
        <p:sp>
          <p:nvSpPr>
            <p:cNvPr id="79" name="Shape 482"/>
            <p:cNvSpPr>
              <a:spLocks/>
            </p:cNvSpPr>
            <p:nvPr/>
          </p:nvSpPr>
          <p:spPr>
            <a:xfrm>
              <a:off x="4278171" y="2226305"/>
              <a:ext cx="463003" cy="129268"/>
            </a:xfrm>
            <a:prstGeom prst="rect">
              <a:avLst/>
            </a:prstGeom>
            <a:solidFill>
              <a:schemeClr val="dk2"/>
            </a:solidFill>
            <a:ln>
              <a:noFill/>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grpSp>
      <p:grpSp>
        <p:nvGrpSpPr>
          <p:cNvPr id="80" name="Shape 494"/>
          <p:cNvGrpSpPr/>
          <p:nvPr/>
        </p:nvGrpSpPr>
        <p:grpSpPr>
          <a:xfrm>
            <a:off x="2530174" y="2750418"/>
            <a:ext cx="570764" cy="505833"/>
            <a:chOff x="3949832" y="1339913"/>
            <a:chExt cx="620911" cy="495943"/>
          </a:xfrm>
        </p:grpSpPr>
        <p:sp>
          <p:nvSpPr>
            <p:cNvPr id="81" name="Shape 495"/>
            <p:cNvSpPr>
              <a:spLocks/>
            </p:cNvSpPr>
            <p:nvPr/>
          </p:nvSpPr>
          <p:spPr>
            <a:xfrm>
              <a:off x="3984151" y="1339913"/>
              <a:ext cx="586592" cy="495943"/>
            </a:xfrm>
            <a:prstGeom prst="cube">
              <a:avLst>
                <a:gd name="adj" fmla="val 21227"/>
              </a:avLst>
            </a:prstGeom>
            <a:solidFill>
              <a:schemeClr val="lt1"/>
            </a:solidFill>
            <a:ln>
              <a:noFill/>
            </a:ln>
            <a:effectLst>
              <a:outerShdw blurRad="136525" dist="25400" dir="2700000" algn="tl" rotWithShape="0">
                <a:srgbClr val="000000">
                  <a:alpha val="42745"/>
                </a:srgbClr>
              </a:outerShdw>
            </a:effectLst>
          </p:spPr>
          <p:txBody>
            <a:bodyPr lIns="91425" tIns="45700" rIns="91425" bIns="45700" anchor="ctr" anchorCtr="0">
              <a:noAutofit/>
            </a:bodyPr>
            <a:lstStyle/>
            <a:p>
              <a:pPr algn="ctr">
                <a:buClr>
                  <a:srgbClr val="000000"/>
                </a:buClr>
                <a:buFont typeface="Arial"/>
                <a:buNone/>
              </a:pPr>
              <a:endParaRPr sz="500" kern="0">
                <a:solidFill>
                  <a:srgbClr val="FFFFFF"/>
                </a:solidFill>
                <a:ea typeface="Arial"/>
                <a:cs typeface="Arial"/>
                <a:sym typeface="Arial"/>
              </a:endParaRPr>
            </a:p>
          </p:txBody>
        </p:sp>
        <p:sp>
          <p:nvSpPr>
            <p:cNvPr id="82" name="Shape 496"/>
            <p:cNvSpPr txBox="1">
              <a:spLocks/>
            </p:cNvSpPr>
            <p:nvPr/>
          </p:nvSpPr>
          <p:spPr>
            <a:xfrm>
              <a:off x="3949832" y="1394990"/>
              <a:ext cx="532252" cy="422440"/>
            </a:xfrm>
            <a:prstGeom prst="rect">
              <a:avLst/>
            </a:prstGeom>
            <a:noFill/>
            <a:ln>
              <a:noFill/>
            </a:ln>
          </p:spPr>
          <p:txBody>
            <a:bodyPr lIns="0" tIns="0" rIns="0" bIns="0" anchor="ctr" anchorCtr="1">
              <a:noAutofit/>
            </a:bodyPr>
            <a:lstStyle/>
            <a:p>
              <a:pPr algn="ctr">
                <a:buClr>
                  <a:srgbClr val="000000"/>
                </a:buClr>
                <a:buSzPct val="25000"/>
                <a:buFont typeface="Arial"/>
                <a:buNone/>
              </a:pPr>
              <a:r>
                <a:rPr lang="en-US" sz="750" b="1" kern="0" dirty="0">
                  <a:solidFill>
                    <a:srgbClr val="000000"/>
                  </a:solidFill>
                  <a:ea typeface="Arial"/>
                  <a:cs typeface="Arial"/>
                  <a:sym typeface="Arial"/>
                </a:rPr>
                <a:t>App </a:t>
              </a:r>
              <a:br>
                <a:rPr lang="en-US" sz="750" b="1" kern="0" dirty="0">
                  <a:solidFill>
                    <a:srgbClr val="000000"/>
                  </a:solidFill>
                  <a:ea typeface="Arial"/>
                  <a:cs typeface="Arial"/>
                  <a:sym typeface="Arial"/>
                </a:rPr>
              </a:br>
              <a:r>
                <a:rPr lang="en-US" sz="750" b="1" kern="0" dirty="0">
                  <a:solidFill>
                    <a:srgbClr val="000000"/>
                  </a:solidFill>
                  <a:ea typeface="Arial"/>
                  <a:cs typeface="Arial"/>
                  <a:sym typeface="Arial"/>
                </a:rPr>
                <a:t>Container</a:t>
              </a:r>
            </a:p>
          </p:txBody>
        </p:sp>
      </p:grpSp>
      <p:sp>
        <p:nvSpPr>
          <p:cNvPr id="83" name="TextBox 82"/>
          <p:cNvSpPr txBox="1">
            <a:spLocks/>
          </p:cNvSpPr>
          <p:nvPr/>
        </p:nvSpPr>
        <p:spPr>
          <a:xfrm>
            <a:off x="1867900" y="3340127"/>
            <a:ext cx="319318" cy="253916"/>
          </a:xfrm>
          <a:prstGeom prst="rect">
            <a:avLst/>
          </a:prstGeom>
          <a:noFill/>
        </p:spPr>
        <p:txBody>
          <a:bodyPr wrap="none" rtlCol="0">
            <a:spAutoFit/>
          </a:bodyPr>
          <a:lstStyle/>
          <a:p>
            <a:r>
              <a:rPr lang="en-US" sz="1050" b="1" dirty="0">
                <a:solidFill>
                  <a:srgbClr val="4D4F53"/>
                </a:solidFill>
                <a:cs typeface="Arial"/>
              </a:rPr>
              <a:t>…</a:t>
            </a:r>
          </a:p>
        </p:txBody>
      </p:sp>
      <p:cxnSp>
        <p:nvCxnSpPr>
          <p:cNvPr id="7" name="Straight Arrow Connector 6"/>
          <p:cNvCxnSpPr>
            <a:endCxn id="82" idx="1"/>
          </p:cNvCxnSpPr>
          <p:nvPr/>
        </p:nvCxnSpPr>
        <p:spPr bwMode="auto">
          <a:xfrm>
            <a:off x="1347705" y="3021070"/>
            <a:ext cx="1182469" cy="956"/>
          </a:xfrm>
          <a:prstGeom prst="straightConnector1">
            <a:avLst/>
          </a:prstGeom>
          <a:noFill/>
          <a:ln w="25400" algn="ctr">
            <a:solidFill>
              <a:schemeClr val="bg2"/>
            </a:solidFill>
            <a:prstDash val="dash"/>
            <a:round/>
            <a:tailEnd type="triangle"/>
          </a:ln>
        </p:spPr>
      </p:cxnSp>
      <p:pic>
        <p:nvPicPr>
          <p:cNvPr id="84" name="Picture 83"/>
          <p:cNvPicPr>
            <a:picLocks noChangeAspect="1"/>
          </p:cNvPicPr>
          <p:nvPr/>
        </p:nvPicPr>
        <p:blipFill>
          <a:blip r:embed="rId3" cstate="print"/>
          <a:stretch>
            <a:fillRect/>
          </a:stretch>
        </p:blipFill>
        <p:spPr>
          <a:xfrm>
            <a:off x="792201" y="2878801"/>
            <a:ext cx="403370" cy="403370"/>
          </a:xfrm>
          <a:prstGeom prst="rect">
            <a:avLst/>
          </a:prstGeom>
          <a:solidFill>
            <a:schemeClr val="bg1">
              <a:alpha val="0"/>
            </a:schemeClr>
          </a:solidFill>
        </p:spPr>
      </p:pic>
      <p:sp>
        <p:nvSpPr>
          <p:cNvPr id="86" name="TextBox 85"/>
          <p:cNvSpPr txBox="1">
            <a:spLocks/>
          </p:cNvSpPr>
          <p:nvPr/>
        </p:nvSpPr>
        <p:spPr>
          <a:xfrm>
            <a:off x="149520" y="3838300"/>
            <a:ext cx="4111687" cy="461665"/>
          </a:xfrm>
          <a:prstGeom prst="rect">
            <a:avLst/>
          </a:prstGeom>
          <a:noFill/>
          <a:ln w="25400">
            <a:solidFill>
              <a:srgbClr val="5A7E96"/>
            </a:solidFill>
          </a:ln>
        </p:spPr>
        <p:txBody>
          <a:bodyPr wrap="square" rtlCol="0">
            <a:spAutoFit/>
          </a:bodyPr>
          <a:lstStyle/>
          <a:p>
            <a:r>
              <a:rPr lang="en-US" sz="1200" b="1" dirty="0">
                <a:solidFill>
                  <a:srgbClr val="4D4F53"/>
                </a:solidFill>
              </a:rPr>
              <a:t>Existing/legacy applications </a:t>
            </a:r>
            <a:r>
              <a:rPr lang="en-US" sz="1200" dirty="0">
                <a:solidFill>
                  <a:srgbClr val="4D4F53"/>
                </a:solidFill>
              </a:rPr>
              <a:t>could benefit from containers, but require persistent state.</a:t>
            </a:r>
          </a:p>
        </p:txBody>
      </p:sp>
      <p:pic>
        <p:nvPicPr>
          <p:cNvPr id="15" name="Picture 14"/>
          <p:cNvPicPr>
            <a:picLocks noChangeAspect="1"/>
          </p:cNvPicPr>
          <p:nvPr/>
        </p:nvPicPr>
        <p:blipFill>
          <a:blip r:embed="rId4"/>
          <a:stretch>
            <a:fillRect/>
          </a:stretch>
        </p:blipFill>
        <p:spPr>
          <a:xfrm>
            <a:off x="5250760" y="2394842"/>
            <a:ext cx="2539502" cy="1380827"/>
          </a:xfrm>
          <a:prstGeom prst="rect">
            <a:avLst/>
          </a:prstGeom>
        </p:spPr>
      </p:pic>
      <p:sp>
        <p:nvSpPr>
          <p:cNvPr id="87" name="TextBox 86"/>
          <p:cNvSpPr txBox="1">
            <a:spLocks/>
          </p:cNvSpPr>
          <p:nvPr/>
        </p:nvSpPr>
        <p:spPr>
          <a:xfrm>
            <a:off x="5093065" y="3821615"/>
            <a:ext cx="3876275" cy="461665"/>
          </a:xfrm>
          <a:prstGeom prst="rect">
            <a:avLst/>
          </a:prstGeom>
          <a:noFill/>
          <a:ln w="25400">
            <a:solidFill>
              <a:srgbClr val="5A7E96"/>
            </a:solidFill>
          </a:ln>
        </p:spPr>
        <p:txBody>
          <a:bodyPr wrap="square" rtlCol="0">
            <a:spAutoFit/>
          </a:bodyPr>
          <a:lstStyle/>
          <a:p>
            <a:pPr marL="107948"/>
            <a:r>
              <a:rPr lang="en-US" sz="1200" dirty="0">
                <a:solidFill>
                  <a:srgbClr val="4D4F53"/>
                </a:solidFill>
              </a:rPr>
              <a:t>Newly developed </a:t>
            </a:r>
            <a:r>
              <a:rPr lang="en-US" sz="1200" b="1" dirty="0" err="1">
                <a:solidFill>
                  <a:srgbClr val="4D4F53"/>
                </a:solidFill>
              </a:rPr>
              <a:t>microservices</a:t>
            </a:r>
            <a:r>
              <a:rPr lang="en-US" sz="1200" dirty="0">
                <a:solidFill>
                  <a:srgbClr val="4D4F53"/>
                </a:solidFill>
              </a:rPr>
              <a:t> require persistence, but their need is more “converged”.</a:t>
            </a:r>
          </a:p>
        </p:txBody>
      </p:sp>
      <p:sp>
        <p:nvSpPr>
          <p:cNvPr id="88" name="TextBox 87"/>
          <p:cNvSpPr txBox="1">
            <a:spLocks/>
          </p:cNvSpPr>
          <p:nvPr/>
        </p:nvSpPr>
        <p:spPr>
          <a:xfrm>
            <a:off x="5494627" y="3358484"/>
            <a:ext cx="436428" cy="461665"/>
          </a:xfrm>
          <a:prstGeom prst="rect">
            <a:avLst/>
          </a:prstGeom>
          <a:noFill/>
        </p:spPr>
        <p:txBody>
          <a:bodyPr wrap="square" rtlCol="0">
            <a:spAutoFit/>
          </a:bodyPr>
          <a:lstStyle/>
          <a:p>
            <a:pPr marL="107948"/>
            <a:r>
              <a:rPr lang="en-US" sz="2400" dirty="0">
                <a:solidFill>
                  <a:srgbClr val="C00000"/>
                </a:solidFill>
              </a:rPr>
              <a:t>?</a:t>
            </a:r>
          </a:p>
        </p:txBody>
      </p:sp>
      <p:sp>
        <p:nvSpPr>
          <p:cNvPr id="89" name="TextBox 88"/>
          <p:cNvSpPr txBox="1">
            <a:spLocks/>
          </p:cNvSpPr>
          <p:nvPr/>
        </p:nvSpPr>
        <p:spPr>
          <a:xfrm>
            <a:off x="6310411" y="3337088"/>
            <a:ext cx="436428" cy="461665"/>
          </a:xfrm>
          <a:prstGeom prst="rect">
            <a:avLst/>
          </a:prstGeom>
          <a:noFill/>
        </p:spPr>
        <p:txBody>
          <a:bodyPr wrap="square" rtlCol="0">
            <a:spAutoFit/>
          </a:bodyPr>
          <a:lstStyle/>
          <a:p>
            <a:pPr marL="107948"/>
            <a:r>
              <a:rPr lang="en-US" sz="2400" dirty="0">
                <a:solidFill>
                  <a:srgbClr val="C00000"/>
                </a:solidFill>
              </a:rPr>
              <a:t>?</a:t>
            </a:r>
          </a:p>
        </p:txBody>
      </p:sp>
      <p:sp>
        <p:nvSpPr>
          <p:cNvPr id="90" name="TextBox 89"/>
          <p:cNvSpPr txBox="1">
            <a:spLocks/>
          </p:cNvSpPr>
          <p:nvPr/>
        </p:nvSpPr>
        <p:spPr>
          <a:xfrm>
            <a:off x="7145738" y="3327176"/>
            <a:ext cx="436428" cy="461665"/>
          </a:xfrm>
          <a:prstGeom prst="rect">
            <a:avLst/>
          </a:prstGeom>
          <a:noFill/>
        </p:spPr>
        <p:txBody>
          <a:bodyPr wrap="square" rtlCol="0">
            <a:spAutoFit/>
          </a:bodyPr>
          <a:lstStyle/>
          <a:p>
            <a:pPr marL="107948"/>
            <a:r>
              <a:rPr lang="en-US" sz="2400" dirty="0">
                <a:solidFill>
                  <a:srgbClr val="C00000"/>
                </a:solidFill>
              </a:rPr>
              <a:t>?</a:t>
            </a:r>
          </a:p>
        </p:txBody>
      </p:sp>
      <p:sp>
        <p:nvSpPr>
          <p:cNvPr id="91" name="TextBox 90"/>
          <p:cNvSpPr txBox="1">
            <a:spLocks/>
          </p:cNvSpPr>
          <p:nvPr/>
        </p:nvSpPr>
        <p:spPr>
          <a:xfrm>
            <a:off x="6591814" y="2304980"/>
            <a:ext cx="436428" cy="461665"/>
          </a:xfrm>
          <a:prstGeom prst="rect">
            <a:avLst/>
          </a:prstGeom>
          <a:noFill/>
        </p:spPr>
        <p:txBody>
          <a:bodyPr wrap="square" rtlCol="0">
            <a:spAutoFit/>
          </a:bodyPr>
          <a:lstStyle/>
          <a:p>
            <a:pPr marL="107948"/>
            <a:r>
              <a:rPr lang="en-US" sz="2400" dirty="0">
                <a:solidFill>
                  <a:srgbClr val="C00000"/>
                </a:solidFill>
              </a:rPr>
              <a:t>?</a:t>
            </a:r>
          </a:p>
        </p:txBody>
      </p:sp>
      <p:sp>
        <p:nvSpPr>
          <p:cNvPr id="92" name="TextBox 91"/>
          <p:cNvSpPr txBox="1">
            <a:spLocks/>
          </p:cNvSpPr>
          <p:nvPr/>
        </p:nvSpPr>
        <p:spPr>
          <a:xfrm>
            <a:off x="5787938" y="2321324"/>
            <a:ext cx="436428" cy="461665"/>
          </a:xfrm>
          <a:prstGeom prst="rect">
            <a:avLst/>
          </a:prstGeom>
          <a:noFill/>
        </p:spPr>
        <p:txBody>
          <a:bodyPr wrap="square" rtlCol="0">
            <a:spAutoFit/>
          </a:bodyPr>
          <a:lstStyle/>
          <a:p>
            <a:pPr marL="107948"/>
            <a:r>
              <a:rPr lang="en-US" sz="2400" dirty="0">
                <a:solidFill>
                  <a:srgbClr val="C00000"/>
                </a:solidFill>
              </a:rPr>
              <a:t>?</a:t>
            </a:r>
          </a:p>
        </p:txBody>
      </p:sp>
      <p:cxnSp>
        <p:nvCxnSpPr>
          <p:cNvPr id="95" name="Straight Connector 94"/>
          <p:cNvCxnSpPr/>
          <p:nvPr/>
        </p:nvCxnSpPr>
        <p:spPr>
          <a:xfrm>
            <a:off x="4770822" y="1392214"/>
            <a:ext cx="0" cy="2666295"/>
          </a:xfrm>
          <a:prstGeom prst="line">
            <a:avLst/>
          </a:prstGeom>
          <a:ln w="28575" cmpd="sng">
            <a:solidFill>
              <a:srgbClr val="5A7E96"/>
            </a:solidFill>
            <a:prstDash val="dot"/>
          </a:ln>
          <a:effectLst/>
        </p:spPr>
        <p:style>
          <a:lnRef idx="2">
            <a:schemeClr val="accent1"/>
          </a:lnRef>
          <a:fillRef idx="0">
            <a:schemeClr val="accent1"/>
          </a:fillRef>
          <a:effectRef idx="1">
            <a:schemeClr val="accent1"/>
          </a:effectRef>
          <a:fontRef idx="minor">
            <a:schemeClr val="tx1"/>
          </a:fontRef>
        </p:style>
      </p:cxnSp>
      <p:sp>
        <p:nvSpPr>
          <p:cNvPr id="96" name="TextBox 95"/>
          <p:cNvSpPr txBox="1">
            <a:spLocks/>
          </p:cNvSpPr>
          <p:nvPr/>
        </p:nvSpPr>
        <p:spPr>
          <a:xfrm>
            <a:off x="4972398" y="1256699"/>
            <a:ext cx="4111687" cy="1015663"/>
          </a:xfrm>
          <a:prstGeom prst="rect">
            <a:avLst/>
          </a:prstGeom>
          <a:noFill/>
        </p:spPr>
        <p:txBody>
          <a:bodyPr wrap="square" rtlCol="0">
            <a:spAutoFit/>
          </a:bodyPr>
          <a:lstStyle/>
          <a:p>
            <a:pPr marL="214313" indent="-214313">
              <a:buFont typeface="Arial" panose="020B0604020202020204" pitchFamily="34" charset="0"/>
              <a:buChar char="•"/>
            </a:pPr>
            <a:r>
              <a:rPr lang="en-US" sz="1200" dirty="0">
                <a:solidFill>
                  <a:srgbClr val="4D4F53"/>
                </a:solidFill>
                <a:cs typeface="Arial"/>
              </a:rPr>
              <a:t>No Ability to Handle:</a:t>
            </a:r>
          </a:p>
          <a:p>
            <a:pPr marL="557213" lvl="1" indent="-214313">
              <a:buFont typeface="Wingdings" panose="05000000000000000000" pitchFamily="2" charset="2"/>
              <a:buChar char="Ø"/>
            </a:pPr>
            <a:r>
              <a:rPr lang="en-US" sz="1200" dirty="0">
                <a:solidFill>
                  <a:srgbClr val="4D4F53"/>
                </a:solidFill>
                <a:cs typeface="Arial"/>
              </a:rPr>
              <a:t>Logs, Streams of Application History</a:t>
            </a:r>
          </a:p>
          <a:p>
            <a:pPr marL="557213" lvl="1" indent="-214313">
              <a:buFont typeface="Wingdings" panose="05000000000000000000" pitchFamily="2" charset="2"/>
              <a:buChar char="Ø"/>
            </a:pPr>
            <a:r>
              <a:rPr lang="en-US" sz="1200" dirty="0">
                <a:solidFill>
                  <a:srgbClr val="4D4F53"/>
                </a:solidFill>
                <a:cs typeface="Arial"/>
              </a:rPr>
              <a:t>Database for Operational State</a:t>
            </a:r>
          </a:p>
          <a:p>
            <a:pPr marL="557213" lvl="1" indent="-214313">
              <a:buFont typeface="Wingdings" panose="05000000000000000000" pitchFamily="2" charset="2"/>
              <a:buChar char="Ø"/>
            </a:pPr>
            <a:r>
              <a:rPr lang="en-US" sz="1200" dirty="0">
                <a:solidFill>
                  <a:srgbClr val="4D4F53"/>
                </a:solidFill>
                <a:cs typeface="Arial"/>
              </a:rPr>
              <a:t>Streams for Communications between </a:t>
            </a:r>
            <a:r>
              <a:rPr lang="en-US" sz="1200" dirty="0" err="1">
                <a:solidFill>
                  <a:srgbClr val="4D4F53"/>
                </a:solidFill>
                <a:cs typeface="Arial"/>
              </a:rPr>
              <a:t>Microservices</a:t>
            </a:r>
            <a:endParaRPr lang="en-US" sz="1200" dirty="0">
              <a:solidFill>
                <a:srgbClr val="4D4F53"/>
              </a:solidFill>
              <a:cs typeface="Arial"/>
            </a:endParaRPr>
          </a:p>
        </p:txBody>
      </p:sp>
    </p:spTree>
    <p:extLst>
      <p:ext uri="{BB962C8B-B14F-4D97-AF65-F5344CB8AC3E}">
        <p14:creationId xmlns:p14="http://schemas.microsoft.com/office/powerpoint/2010/main" val="13524699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a:spLocks/>
          </p:cNvSpPr>
          <p:nvPr/>
        </p:nvSpPr>
        <p:spPr bwMode="auto">
          <a:xfrm>
            <a:off x="0" y="1110854"/>
            <a:ext cx="9144000" cy="3471730"/>
          </a:xfrm>
          <a:prstGeom prst="rect">
            <a:avLst/>
          </a:prstGeom>
          <a:solidFill>
            <a:schemeClr val="bg2">
              <a:alpha val="21000"/>
            </a:schemeClr>
          </a:solidFill>
          <a:ln w="9525" algn="ctr">
            <a:noFill/>
            <a:round/>
          </a:ln>
        </p:spPr>
        <p:txBody>
          <a:bodyPr rtlCol="0" anchor="ctr"/>
          <a:lstStyle/>
          <a:p>
            <a:pPr algn="ctr" eaLnBrk="0" hangingPunct="0"/>
            <a:endParaRPr lang="en-US" sz="1425" dirty="0">
              <a:solidFill>
                <a:srgbClr val="FFFFFF"/>
              </a:solidFill>
            </a:endParaRPr>
          </a:p>
        </p:txBody>
      </p:sp>
      <p:sp>
        <p:nvSpPr>
          <p:cNvPr id="50" name="TextBox 49"/>
          <p:cNvSpPr txBox="1">
            <a:spLocks/>
          </p:cNvSpPr>
          <p:nvPr/>
        </p:nvSpPr>
        <p:spPr>
          <a:xfrm>
            <a:off x="2440215" y="2921000"/>
            <a:ext cx="6703786" cy="1754326"/>
          </a:xfrm>
          <a:prstGeom prst="rect">
            <a:avLst/>
          </a:prstGeom>
          <a:noFill/>
        </p:spPr>
        <p:txBody>
          <a:bodyPr wrap="square" rtlCol="0">
            <a:spAutoFit/>
          </a:bodyPr>
          <a:lstStyle/>
          <a:p>
            <a:pPr algn="r"/>
            <a:r>
              <a:rPr lang="en-US" sz="3600" dirty="0">
                <a:solidFill>
                  <a:srgbClr val="FFFFFF">
                    <a:alpha val="24000"/>
                  </a:srgbClr>
                </a:solidFill>
                <a:latin typeface="Arial"/>
                <a:cs typeface="Arial"/>
              </a:rPr>
              <a:t>1010101001001</a:t>
            </a:r>
            <a:br>
              <a:rPr lang="en-US" sz="3600" dirty="0">
                <a:solidFill>
                  <a:srgbClr val="FFFFFF">
                    <a:alpha val="24000"/>
                  </a:srgbClr>
                </a:solidFill>
                <a:latin typeface="Arial"/>
                <a:cs typeface="Arial"/>
              </a:rPr>
            </a:br>
            <a:r>
              <a:rPr lang="en-US" sz="3600" dirty="0">
                <a:solidFill>
                  <a:srgbClr val="FFFFFF">
                    <a:alpha val="24000"/>
                  </a:srgbClr>
                </a:solidFill>
                <a:latin typeface="Arial"/>
                <a:cs typeface="Arial"/>
              </a:rPr>
              <a:t>10001000100101101001010100101001010101010101100</a:t>
            </a:r>
          </a:p>
        </p:txBody>
      </p:sp>
      <p:sp>
        <p:nvSpPr>
          <p:cNvPr id="2" name="Title 1"/>
          <p:cNvSpPr>
            <a:spLocks noGrp="1"/>
          </p:cNvSpPr>
          <p:nvPr>
            <p:ph type="title"/>
          </p:nvPr>
        </p:nvSpPr>
        <p:spPr/>
        <p:txBody>
          <a:bodyPr/>
          <a:lstStyle/>
          <a:p>
            <a:r>
              <a:rPr lang="en-US" dirty="0" smtClean="0">
                <a:uFillTx/>
              </a:rPr>
              <a:t>Existing Workarounds (and Drawbacks)</a:t>
            </a:r>
            <a:endParaRPr lang="en-US" dirty="0">
              <a:uFillTx/>
            </a:endParaRPr>
          </a:p>
        </p:txBody>
      </p:sp>
      <p:sp>
        <p:nvSpPr>
          <p:cNvPr id="94" name="TextBox 93"/>
          <p:cNvSpPr txBox="1">
            <a:spLocks/>
          </p:cNvSpPr>
          <p:nvPr/>
        </p:nvSpPr>
        <p:spPr>
          <a:xfrm>
            <a:off x="216352" y="1315892"/>
            <a:ext cx="8151950" cy="3600986"/>
          </a:xfrm>
          <a:prstGeom prst="rect">
            <a:avLst/>
          </a:prstGeom>
          <a:noFill/>
        </p:spPr>
        <p:txBody>
          <a:bodyPr wrap="square" rtlCol="0">
            <a:spAutoFit/>
          </a:bodyPr>
          <a:lstStyle/>
          <a:p>
            <a:r>
              <a:rPr lang="en-US" sz="1800" b="1" dirty="0">
                <a:solidFill>
                  <a:srgbClr val="4D4F53"/>
                </a:solidFill>
                <a:cs typeface="Arial"/>
              </a:rPr>
              <a:t>Workaround</a:t>
            </a:r>
            <a:r>
              <a:rPr lang="en-US" sz="1800" dirty="0">
                <a:solidFill>
                  <a:srgbClr val="4D4F53"/>
                </a:solidFill>
                <a:cs typeface="Arial"/>
              </a:rPr>
              <a:t> #1:  Local Storage on Nodes</a:t>
            </a:r>
          </a:p>
          <a:p>
            <a:r>
              <a:rPr lang="en-US" sz="1800" b="1" dirty="0">
                <a:solidFill>
                  <a:srgbClr val="4D4F53"/>
                </a:solidFill>
                <a:cs typeface="Arial"/>
              </a:rPr>
              <a:t>Drawback</a:t>
            </a:r>
            <a:r>
              <a:rPr lang="en-US" sz="1800" dirty="0">
                <a:solidFill>
                  <a:srgbClr val="4D4F53"/>
                </a:solidFill>
                <a:cs typeface="Arial"/>
              </a:rPr>
              <a:t>:  IT must track the files down, and move them when containers are redeployed. </a:t>
            </a:r>
          </a:p>
          <a:p>
            <a:endParaRPr lang="en-US" sz="1800" dirty="0">
              <a:solidFill>
                <a:srgbClr val="4D4F53"/>
              </a:solidFill>
              <a:cs typeface="Arial"/>
            </a:endParaRPr>
          </a:p>
          <a:p>
            <a:r>
              <a:rPr lang="en-US" sz="1800" b="1" dirty="0">
                <a:solidFill>
                  <a:srgbClr val="4D4F53"/>
                </a:solidFill>
                <a:cs typeface="Arial"/>
              </a:rPr>
              <a:t>Workaround</a:t>
            </a:r>
            <a:r>
              <a:rPr lang="en-US" sz="1800" dirty="0">
                <a:solidFill>
                  <a:srgbClr val="4D4F53"/>
                </a:solidFill>
                <a:cs typeface="Arial"/>
              </a:rPr>
              <a:t> #2:  NAS/SAN Storage</a:t>
            </a:r>
          </a:p>
          <a:p>
            <a:r>
              <a:rPr lang="en-US" sz="1800" b="1" dirty="0">
                <a:solidFill>
                  <a:srgbClr val="4D4F53"/>
                </a:solidFill>
                <a:cs typeface="Arial"/>
              </a:rPr>
              <a:t>Drawbacks</a:t>
            </a:r>
            <a:r>
              <a:rPr lang="en-US" sz="1800" dirty="0">
                <a:solidFill>
                  <a:srgbClr val="4D4F53"/>
                </a:solidFill>
                <a:cs typeface="Arial"/>
              </a:rPr>
              <a:t>:  Not cost-effective.  Lots of unnecessary overhead.  What if you have thousands of nodes?  Connect all to SAN?</a:t>
            </a:r>
          </a:p>
          <a:p>
            <a:endParaRPr lang="en-US" sz="1800" dirty="0">
              <a:solidFill>
                <a:srgbClr val="4D4F53"/>
              </a:solidFill>
              <a:cs typeface="Arial"/>
            </a:endParaRPr>
          </a:p>
          <a:p>
            <a:r>
              <a:rPr lang="en-US" sz="1800" b="1" dirty="0">
                <a:solidFill>
                  <a:srgbClr val="4D4F53"/>
                </a:solidFill>
                <a:cs typeface="Arial"/>
              </a:rPr>
              <a:t>Workaround</a:t>
            </a:r>
            <a:r>
              <a:rPr lang="en-US" sz="1800" dirty="0">
                <a:solidFill>
                  <a:srgbClr val="4D4F53"/>
                </a:solidFill>
                <a:cs typeface="Arial"/>
              </a:rPr>
              <a:t> #3:  Container-Focused Commercial Offerings</a:t>
            </a:r>
          </a:p>
          <a:p>
            <a:r>
              <a:rPr lang="en-US" sz="1800" b="1" dirty="0">
                <a:solidFill>
                  <a:srgbClr val="4D4F53"/>
                </a:solidFill>
                <a:cs typeface="Arial"/>
              </a:rPr>
              <a:t>Drawback</a:t>
            </a:r>
            <a:r>
              <a:rPr lang="en-US" sz="1800" dirty="0">
                <a:solidFill>
                  <a:srgbClr val="4D4F53"/>
                </a:solidFill>
                <a:cs typeface="Arial"/>
              </a:rPr>
              <a:t>:  Does not solve complexity of data silos.  Adds another orchestration layer.</a:t>
            </a:r>
          </a:p>
          <a:p>
            <a:r>
              <a:rPr lang="en-US" sz="1800" dirty="0">
                <a:solidFill>
                  <a:srgbClr val="4D4F53"/>
                </a:solidFill>
                <a:cs typeface="Arial"/>
              </a:rPr>
              <a:t> </a:t>
            </a:r>
          </a:p>
          <a:p>
            <a:pPr marL="214313" indent="-214313">
              <a:buFont typeface="Arial" panose="020B0604020202020204" pitchFamily="34" charset="0"/>
              <a:buChar char="•"/>
            </a:pPr>
            <a:endParaRPr lang="en-US" sz="1200" dirty="0">
              <a:solidFill>
                <a:srgbClr val="4D4F53"/>
              </a:solidFill>
              <a:cs typeface="Arial"/>
            </a:endParaRPr>
          </a:p>
        </p:txBody>
      </p:sp>
      <p:cxnSp>
        <p:nvCxnSpPr>
          <p:cNvPr id="47" name="Straight Connector 46"/>
          <p:cNvCxnSpPr/>
          <p:nvPr/>
        </p:nvCxnSpPr>
        <p:spPr bwMode="auto">
          <a:xfrm flipV="1">
            <a:off x="216352" y="2343169"/>
            <a:ext cx="4248686" cy="13697"/>
          </a:xfrm>
          <a:prstGeom prst="line">
            <a:avLst/>
          </a:prstGeom>
          <a:noFill/>
          <a:ln w="25400" algn="ctr">
            <a:solidFill>
              <a:schemeClr val="bg2"/>
            </a:solidFill>
            <a:round/>
          </a:ln>
        </p:spPr>
      </p:cxnSp>
      <p:cxnSp>
        <p:nvCxnSpPr>
          <p:cNvPr id="49" name="Straight Connector 48"/>
          <p:cNvCxnSpPr/>
          <p:nvPr/>
        </p:nvCxnSpPr>
        <p:spPr bwMode="auto">
          <a:xfrm flipV="1">
            <a:off x="216352" y="3449179"/>
            <a:ext cx="4248686" cy="13697"/>
          </a:xfrm>
          <a:prstGeom prst="line">
            <a:avLst/>
          </a:prstGeom>
          <a:noFill/>
          <a:ln w="25400" algn="ctr">
            <a:solidFill>
              <a:schemeClr val="bg2"/>
            </a:solidFill>
            <a:round/>
          </a:ln>
        </p:spPr>
      </p:cxnSp>
      <p:sp>
        <p:nvSpPr>
          <p:cNvPr id="51" name="Rectangle 50"/>
          <p:cNvSpPr>
            <a:spLocks/>
          </p:cNvSpPr>
          <p:nvPr/>
        </p:nvSpPr>
        <p:spPr>
          <a:xfrm>
            <a:off x="5132917" y="4263953"/>
            <a:ext cx="4011083" cy="51805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endParaRPr lang="en-US" sz="1200" b="1" dirty="0">
              <a:solidFill>
                <a:schemeClr val="tx2"/>
              </a:solidFill>
              <a:cs typeface="Arial"/>
            </a:endParaRPr>
          </a:p>
        </p:txBody>
      </p:sp>
      <p:sp>
        <p:nvSpPr>
          <p:cNvPr id="52" name="Right Triangle 51"/>
          <p:cNvSpPr>
            <a:spLocks/>
          </p:cNvSpPr>
          <p:nvPr/>
        </p:nvSpPr>
        <p:spPr bwMode="auto">
          <a:xfrm rot="10800000">
            <a:off x="4825358" y="4578710"/>
            <a:ext cx="307559" cy="202632"/>
          </a:xfrm>
          <a:prstGeom prst="rtTriangle">
            <a:avLst/>
          </a:prstGeom>
          <a:solidFill>
            <a:schemeClr val="bg2"/>
          </a:solidFill>
          <a:ln w="9525" algn="ctr">
            <a:noFill/>
            <a:round/>
          </a:ln>
        </p:spPr>
        <p:txBody>
          <a:bodyPr rtlCol="0" anchor="ctr"/>
          <a:lstStyle/>
          <a:p>
            <a:pPr algn="ctr" eaLnBrk="0" hangingPunct="0"/>
            <a:endParaRPr lang="en-US" sz="1425" dirty="0">
              <a:solidFill>
                <a:srgbClr val="FFFFFF"/>
              </a:solidFill>
            </a:endParaRPr>
          </a:p>
        </p:txBody>
      </p:sp>
      <p:sp>
        <p:nvSpPr>
          <p:cNvPr id="53" name="TextBox 52"/>
          <p:cNvSpPr txBox="1">
            <a:spLocks/>
          </p:cNvSpPr>
          <p:nvPr/>
        </p:nvSpPr>
        <p:spPr>
          <a:xfrm>
            <a:off x="5132916" y="4305507"/>
            <a:ext cx="3933692" cy="415498"/>
          </a:xfrm>
          <a:prstGeom prst="rect">
            <a:avLst/>
          </a:prstGeom>
          <a:noFill/>
        </p:spPr>
        <p:txBody>
          <a:bodyPr wrap="square" rtlCol="0">
            <a:spAutoFit/>
          </a:bodyPr>
          <a:lstStyle/>
          <a:p>
            <a:r>
              <a:rPr lang="en-US" sz="1050" b="1" dirty="0">
                <a:solidFill>
                  <a:srgbClr val="FFFFFF"/>
                </a:solidFill>
              </a:rPr>
              <a:t>End Result</a:t>
            </a:r>
            <a:r>
              <a:rPr lang="en-US" sz="1050" dirty="0">
                <a:solidFill>
                  <a:srgbClr val="FFFFFF"/>
                </a:solidFill>
              </a:rPr>
              <a:t>: IT Administrators Reject Containerization Due To Operational Complexities.</a:t>
            </a:r>
          </a:p>
        </p:txBody>
      </p:sp>
    </p:spTree>
    <p:extLst>
      <p:ext uri="{BB962C8B-B14F-4D97-AF65-F5344CB8AC3E}">
        <p14:creationId xmlns:p14="http://schemas.microsoft.com/office/powerpoint/2010/main" val="37504767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Shape 349"/>
        <p:cNvGrpSpPr/>
        <p:nvPr/>
      </p:nvGrpSpPr>
      <p:grpSpPr>
        <a:xfrm>
          <a:off x="0" y="0"/>
          <a:ext cx="0" cy="0"/>
          <a:chOff x="0" y="0"/>
          <a:chExt cx="0" cy="0"/>
        </a:xfrm>
      </p:grpSpPr>
      <p:sp>
        <p:nvSpPr>
          <p:cNvPr id="350" name="Shape 350"/>
          <p:cNvSpPr txBox="1">
            <a:spLocks noGrp="1"/>
          </p:cNvSpPr>
          <p:nvPr>
            <p:ph type="body" idx="4294967295"/>
          </p:nvPr>
        </p:nvSpPr>
        <p:spPr>
          <a:xfrm>
            <a:off x="338960" y="2330530"/>
            <a:ext cx="7522500" cy="482400"/>
          </a:xfrm>
          <a:prstGeom prst="rect">
            <a:avLst/>
          </a:prstGeom>
          <a:noFill/>
          <a:ln>
            <a:noFill/>
          </a:ln>
        </p:spPr>
        <p:txBody>
          <a:bodyPr lIns="68575" tIns="68575" rIns="68575" bIns="68575" anchor="ctr" anchorCtr="0">
            <a:noAutofit/>
          </a:bodyPr>
          <a:lstStyle/>
          <a:p>
            <a:pPr>
              <a:buSzPct val="25000"/>
            </a:pPr>
            <a:r>
              <a:rPr lang="en-US" dirty="0" smtClean="0">
                <a:solidFill>
                  <a:schemeClr val="bg1"/>
                </a:solidFill>
                <a:uFillTx/>
              </a:rPr>
              <a:t>MapR Solves Container Challenges</a:t>
            </a:r>
            <a:endParaRPr lang="en-US" dirty="0">
              <a:solidFill>
                <a:schemeClr val="bg1"/>
              </a:solidFill>
              <a:uFillTx/>
            </a:endParaRPr>
          </a:p>
        </p:txBody>
      </p:sp>
    </p:spTree>
    <p:extLst>
      <p:ext uri="{BB962C8B-B14F-4D97-AF65-F5344CB8AC3E}">
        <p14:creationId xmlns:p14="http://schemas.microsoft.com/office/powerpoint/2010/main" val="1044104999"/>
      </p:ext>
    </p:extLst>
  </p:cSld>
  <p:clrMapOvr>
    <a:masterClrMapping/>
  </p:clrMapOvr>
  <mc:AlternateContent xmlns:mc="http://schemas.openxmlformats.org/markup-compatibility/2006">
    <mc:Choice xmlns:p14="http://schemas.microsoft.com/office/powerpoint/2010/main" Requires="p14">
      <p:transition spd="med" p14:dur="600">
        <p:fade/>
      </p:transition>
    </mc:Choice>
    <mc:Fallback>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Shape 688"/>
        <p:cNvGrpSpPr/>
        <p:nvPr/>
      </p:nvGrpSpPr>
      <p:grpSpPr>
        <a:xfrm>
          <a:off x="0" y="0"/>
          <a:ext cx="0" cy="0"/>
          <a:chOff x="0" y="0"/>
          <a:chExt cx="0" cy="0"/>
        </a:xfrm>
      </p:grpSpPr>
      <p:sp>
        <p:nvSpPr>
          <p:cNvPr id="689" name="Shape 689"/>
          <p:cNvSpPr txBox="1">
            <a:spLocks noGrp="1"/>
          </p:cNvSpPr>
          <p:nvPr>
            <p:ph type="title"/>
          </p:nvPr>
        </p:nvSpPr>
        <p:spPr>
          <a:xfrm>
            <a:off x="326356" y="104465"/>
            <a:ext cx="8229600" cy="692700"/>
          </a:xfrm>
          <a:prstGeom prst="rect">
            <a:avLst/>
          </a:prstGeom>
          <a:noFill/>
          <a:ln>
            <a:noFill/>
          </a:ln>
        </p:spPr>
        <p:txBody>
          <a:bodyPr vert="horz" lIns="68575" tIns="68575" rIns="68575" bIns="68575" rtlCol="0" anchor="ctr" anchorCtr="0">
            <a:noAutofit/>
          </a:bodyPr>
          <a:lstStyle/>
          <a:p>
            <a:pPr>
              <a:buSzPct val="25000"/>
            </a:pPr>
            <a:r>
              <a:rPr lang="en-US" dirty="0" smtClean="0">
                <a:uFillTx/>
              </a:rPr>
              <a:t>MapR </a:t>
            </a:r>
            <a:r>
              <a:rPr lang="en-US" dirty="0">
                <a:uFillTx/>
              </a:rPr>
              <a:t>Converged Data Platform for Docker</a:t>
            </a:r>
          </a:p>
        </p:txBody>
      </p:sp>
      <p:grpSp>
        <p:nvGrpSpPr>
          <p:cNvPr id="690" name="Shape 690"/>
          <p:cNvGrpSpPr/>
          <p:nvPr/>
        </p:nvGrpSpPr>
        <p:grpSpPr>
          <a:xfrm>
            <a:off x="1" y="797165"/>
            <a:ext cx="9143999" cy="403273"/>
            <a:chOff x="-82522" y="1366837"/>
            <a:chExt cx="12271347" cy="455146"/>
          </a:xfrm>
        </p:grpSpPr>
        <p:cxnSp>
          <p:nvCxnSpPr>
            <p:cNvPr id="691" name="Shape 691"/>
            <p:cNvCxnSpPr/>
            <p:nvPr/>
          </p:nvCxnSpPr>
          <p:spPr>
            <a:xfrm>
              <a:off x="-82521" y="1366837"/>
              <a:ext cx="12271346" cy="0"/>
            </a:xfrm>
            <a:prstGeom prst="straightConnector1">
              <a:avLst/>
            </a:prstGeom>
            <a:noFill/>
            <a:ln w="25400" cap="flat" cmpd="sng">
              <a:solidFill>
                <a:srgbClr val="7F7F7F"/>
              </a:solidFill>
              <a:prstDash val="solid"/>
              <a:round/>
              <a:headEnd type="none" w="med" len="med"/>
              <a:tailEnd type="none" w="med" len="med"/>
            </a:ln>
          </p:spPr>
        </p:cxnSp>
        <p:sp>
          <p:nvSpPr>
            <p:cNvPr id="692" name="Shape 692"/>
            <p:cNvSpPr>
              <a:spLocks/>
            </p:cNvSpPr>
            <p:nvPr/>
          </p:nvSpPr>
          <p:spPr>
            <a:xfrm>
              <a:off x="-82522" y="1366837"/>
              <a:ext cx="12271347" cy="455146"/>
            </a:xfrm>
            <a:prstGeom prst="rect">
              <a:avLst/>
            </a:prstGeom>
            <a:gradFill>
              <a:gsLst>
                <a:gs pos="0">
                  <a:srgbClr val="FFFFFF">
                    <a:alpha val="0"/>
                  </a:srgbClr>
                </a:gs>
                <a:gs pos="30000">
                  <a:schemeClr val="lt1"/>
                </a:gs>
                <a:gs pos="100000">
                  <a:srgbClr val="DADADC"/>
                </a:gs>
              </a:gsLst>
              <a:lin ang="16200038" scaled="0"/>
            </a:gradFill>
            <a:ln>
              <a:noFill/>
            </a:ln>
          </p:spPr>
          <p:txBody>
            <a:bodyPr lIns="38550" tIns="19250" rIns="38550" bIns="19250" anchor="ctr" anchorCtr="0">
              <a:noAutofit/>
            </a:bodyPr>
            <a:lstStyle/>
            <a:p>
              <a:pPr algn="ctr">
                <a:buClr>
                  <a:srgbClr val="000000"/>
                </a:buClr>
                <a:buFont typeface="Arial"/>
                <a:buNone/>
              </a:pPr>
              <a:endParaRPr sz="1200" b="1" kern="0">
                <a:solidFill>
                  <a:srgbClr val="595959"/>
                </a:solidFill>
                <a:ea typeface="Arial"/>
                <a:cs typeface="Arial"/>
                <a:sym typeface="Arial"/>
              </a:endParaRPr>
            </a:p>
          </p:txBody>
        </p:sp>
      </p:grpSp>
      <p:sp>
        <p:nvSpPr>
          <p:cNvPr id="693" name="Shape 693"/>
          <p:cNvSpPr>
            <a:spLocks/>
          </p:cNvSpPr>
          <p:nvPr/>
        </p:nvSpPr>
        <p:spPr>
          <a:xfrm>
            <a:off x="166142" y="1124892"/>
            <a:ext cx="4566352" cy="415498"/>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sz="1050" kern="0">
                <a:solidFill>
                  <a:srgbClr val="000000"/>
                </a:solidFill>
                <a:ea typeface="Arial"/>
                <a:cs typeface="Arial"/>
                <a:sym typeface="Arial"/>
              </a:rPr>
              <a:t>Provides persistent storage with a powerful Docker client for fast access of any data from </a:t>
            </a:r>
            <a:r>
              <a:rPr lang="en-US" sz="1050" b="1" kern="0">
                <a:solidFill>
                  <a:srgbClr val="000000"/>
                </a:solidFill>
                <a:ea typeface="Arial"/>
                <a:cs typeface="Arial"/>
                <a:sym typeface="Arial"/>
              </a:rPr>
              <a:t>any</a:t>
            </a:r>
            <a:r>
              <a:rPr lang="en-US" sz="1050" kern="0">
                <a:solidFill>
                  <a:srgbClr val="000000"/>
                </a:solidFill>
                <a:ea typeface="Arial"/>
                <a:cs typeface="Arial"/>
                <a:sym typeface="Arial"/>
              </a:rPr>
              <a:t> node (including nodes outside the MapR cluster)</a:t>
            </a:r>
          </a:p>
        </p:txBody>
      </p:sp>
      <p:pic>
        <p:nvPicPr>
          <p:cNvPr id="694" name="Shape 694"/>
          <p:cNvPicPr preferRelativeResize="0"/>
          <p:nvPr/>
        </p:nvPicPr>
        <p:blipFill rotWithShape="1">
          <a:blip r:embed="rId3"/>
          <a:srcRect/>
          <a:stretch/>
        </p:blipFill>
        <p:spPr>
          <a:xfrm>
            <a:off x="1714500" y="3205931"/>
            <a:ext cx="6056998" cy="995337"/>
          </a:xfrm>
          <a:prstGeom prst="rect">
            <a:avLst/>
          </a:prstGeom>
          <a:noFill/>
          <a:ln>
            <a:noFill/>
          </a:ln>
        </p:spPr>
      </p:pic>
      <p:sp>
        <p:nvSpPr>
          <p:cNvPr id="695" name="Shape 695"/>
          <p:cNvSpPr txBox="1">
            <a:spLocks/>
          </p:cNvSpPr>
          <p:nvPr/>
        </p:nvSpPr>
        <p:spPr>
          <a:xfrm>
            <a:off x="2766059" y="2800019"/>
            <a:ext cx="4091940" cy="307777"/>
          </a:xfrm>
          <a:prstGeom prst="rect">
            <a:avLst/>
          </a:prstGeom>
          <a:noFill/>
          <a:ln>
            <a:noFill/>
          </a:ln>
        </p:spPr>
        <p:txBody>
          <a:bodyPr lIns="91425" tIns="45700" rIns="91425" bIns="45700" anchor="t" anchorCtr="0">
            <a:noAutofit/>
          </a:bodyPr>
          <a:lstStyle/>
          <a:p>
            <a:pPr>
              <a:buClr>
                <a:srgbClr val="000000"/>
              </a:buClr>
              <a:buSzPct val="25000"/>
              <a:buFont typeface="Arial"/>
              <a:buNone/>
            </a:pPr>
            <a:r>
              <a:rPr lang="en-US" sz="1400" b="1" kern="0">
                <a:solidFill>
                  <a:srgbClr val="000000"/>
                </a:solidFill>
                <a:ea typeface="Arial"/>
                <a:cs typeface="Arial"/>
                <a:sym typeface="Arial"/>
              </a:rPr>
              <a:t>MapR Converged Data Platform for Docker</a:t>
            </a:r>
          </a:p>
        </p:txBody>
      </p:sp>
      <p:sp>
        <p:nvSpPr>
          <p:cNvPr id="696" name="Shape 696"/>
          <p:cNvSpPr>
            <a:spLocks/>
          </p:cNvSpPr>
          <p:nvPr/>
        </p:nvSpPr>
        <p:spPr>
          <a:xfrm>
            <a:off x="277322" y="4299403"/>
            <a:ext cx="8525457" cy="483180"/>
          </a:xfrm>
          <a:prstGeom prst="rect">
            <a:avLst/>
          </a:prstGeom>
          <a:solidFill>
            <a:schemeClr val="lt1"/>
          </a:solidFill>
          <a:ln>
            <a:noFill/>
          </a:ln>
          <a:effectLst>
            <a:outerShdw blurRad="234950" dist="50800" dir="5940000" algn="tl" rotWithShape="0">
              <a:srgbClr val="000000">
                <a:alpha val="20000"/>
              </a:srgbClr>
            </a:outerShdw>
          </a:effectLst>
        </p:spPr>
        <p:txBody>
          <a:bodyPr lIns="121850" tIns="60925" rIns="121850" bIns="60925" anchor="ctr" anchorCtr="0">
            <a:noAutofit/>
          </a:bodyPr>
          <a:lstStyle/>
          <a:p>
            <a:pPr algn="ctr">
              <a:buClr>
                <a:srgbClr val="000000"/>
              </a:buClr>
              <a:buFont typeface="Arial"/>
              <a:buNone/>
            </a:pPr>
            <a:endParaRPr sz="1100" kern="0">
              <a:solidFill>
                <a:srgbClr val="FFFFFF"/>
              </a:solidFill>
              <a:ea typeface="Arial"/>
              <a:cs typeface="Arial"/>
              <a:sym typeface="Arial"/>
            </a:endParaRPr>
          </a:p>
        </p:txBody>
      </p:sp>
      <p:sp>
        <p:nvSpPr>
          <p:cNvPr id="697" name="Shape 697"/>
          <p:cNvSpPr txBox="1">
            <a:spLocks/>
          </p:cNvSpPr>
          <p:nvPr/>
        </p:nvSpPr>
        <p:spPr>
          <a:xfrm>
            <a:off x="1028700" y="4360113"/>
            <a:ext cx="7527256" cy="432299"/>
          </a:xfrm>
          <a:prstGeom prst="rect">
            <a:avLst/>
          </a:prstGeom>
          <a:noFill/>
          <a:ln>
            <a:noFill/>
          </a:ln>
        </p:spPr>
        <p:txBody>
          <a:bodyPr lIns="91425" tIns="91425" rIns="91425" bIns="91425" anchor="t" anchorCtr="0">
            <a:noAutofit/>
          </a:bodyPr>
          <a:lstStyle/>
          <a:p>
            <a:pPr>
              <a:buClr>
                <a:srgbClr val="4D4F53"/>
              </a:buClr>
              <a:buSzPct val="25000"/>
              <a:buFont typeface="Arial"/>
              <a:buNone/>
            </a:pPr>
            <a:r>
              <a:rPr lang="en-US" sz="1200" b="1" kern="0">
                <a:solidFill>
                  <a:srgbClr val="4D4F53"/>
                </a:solidFill>
                <a:ea typeface="Arial"/>
                <a:cs typeface="Arial"/>
                <a:sym typeface="Arial"/>
              </a:rPr>
              <a:t>Flexible Hybrid/Multi Cloud Infrastructure:  Datacenter Servers, Private Cloud, Public Cloud </a:t>
            </a:r>
          </a:p>
        </p:txBody>
      </p:sp>
      <p:sp>
        <p:nvSpPr>
          <p:cNvPr id="698" name="Shape 698"/>
          <p:cNvSpPr>
            <a:spLocks/>
          </p:cNvSpPr>
          <p:nvPr/>
        </p:nvSpPr>
        <p:spPr>
          <a:xfrm>
            <a:off x="166335" y="2142654"/>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699" name="Shape 699"/>
          <p:cNvSpPr>
            <a:spLocks/>
          </p:cNvSpPr>
          <p:nvPr/>
        </p:nvSpPr>
        <p:spPr>
          <a:xfrm>
            <a:off x="1057923" y="2137941"/>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0" name="Shape 700"/>
          <p:cNvSpPr>
            <a:spLocks/>
          </p:cNvSpPr>
          <p:nvPr/>
        </p:nvSpPr>
        <p:spPr>
          <a:xfrm>
            <a:off x="1949509" y="2134676"/>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1" name="Shape 701"/>
          <p:cNvSpPr>
            <a:spLocks/>
          </p:cNvSpPr>
          <p:nvPr/>
        </p:nvSpPr>
        <p:spPr>
          <a:xfrm>
            <a:off x="2841097" y="2129962"/>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2" name="Shape 702"/>
          <p:cNvSpPr>
            <a:spLocks/>
          </p:cNvSpPr>
          <p:nvPr/>
        </p:nvSpPr>
        <p:spPr>
          <a:xfrm>
            <a:off x="3732683" y="2130767"/>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3" name="Shape 703"/>
          <p:cNvSpPr>
            <a:spLocks/>
          </p:cNvSpPr>
          <p:nvPr/>
        </p:nvSpPr>
        <p:spPr>
          <a:xfrm>
            <a:off x="4624271" y="2126052"/>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4" name="Shape 704"/>
          <p:cNvSpPr>
            <a:spLocks/>
          </p:cNvSpPr>
          <p:nvPr/>
        </p:nvSpPr>
        <p:spPr>
          <a:xfrm>
            <a:off x="5515857" y="2122789"/>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5" name="Shape 705"/>
          <p:cNvSpPr>
            <a:spLocks/>
          </p:cNvSpPr>
          <p:nvPr/>
        </p:nvSpPr>
        <p:spPr>
          <a:xfrm>
            <a:off x="6407444" y="2118075"/>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6" name="Shape 706"/>
          <p:cNvSpPr>
            <a:spLocks/>
          </p:cNvSpPr>
          <p:nvPr/>
        </p:nvSpPr>
        <p:spPr>
          <a:xfrm>
            <a:off x="7299032" y="2124995"/>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7" name="Shape 707"/>
          <p:cNvSpPr>
            <a:spLocks/>
          </p:cNvSpPr>
          <p:nvPr/>
        </p:nvSpPr>
        <p:spPr>
          <a:xfrm>
            <a:off x="8190621" y="2120282"/>
            <a:ext cx="755898" cy="407987"/>
          </a:xfrm>
          <a:prstGeom prst="rect">
            <a:avLst/>
          </a:prstGeom>
          <a:solidFill>
            <a:schemeClr val="lt1"/>
          </a:solidFill>
          <a:ln w="28575" cap="flat" cmpd="sng">
            <a:solidFill>
              <a:srgbClr val="BFBFBF"/>
            </a:solidFill>
            <a:prstDash val="solid"/>
            <a:round/>
            <a:headEnd type="none" w="med" len="med"/>
            <a:tailEnd type="none" w="med" len="med"/>
          </a:ln>
        </p:spPr>
        <p:txBody>
          <a:bodyPr lIns="51450" tIns="25700" rIns="51450" bIns="25700" anchor="ctr" anchorCtr="0">
            <a:noAutofit/>
          </a:bodyPr>
          <a:lstStyle/>
          <a:p>
            <a:pPr algn="ctr">
              <a:buClr>
                <a:srgbClr val="000000"/>
              </a:buClr>
              <a:buFont typeface="Arial"/>
              <a:buNone/>
            </a:pPr>
            <a:endParaRPr sz="800" kern="0">
              <a:solidFill>
                <a:srgbClr val="000000"/>
              </a:solidFill>
              <a:ea typeface="Arial"/>
              <a:cs typeface="Arial"/>
              <a:sym typeface="Arial"/>
            </a:endParaRPr>
          </a:p>
        </p:txBody>
      </p:sp>
      <p:sp>
        <p:nvSpPr>
          <p:cNvPr id="708" name="Shape 708"/>
          <p:cNvSpPr>
            <a:spLocks/>
          </p:cNvSpPr>
          <p:nvPr/>
        </p:nvSpPr>
        <p:spPr>
          <a:xfrm>
            <a:off x="344103" y="1737338"/>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09" name="Shape 709"/>
          <p:cNvSpPr>
            <a:spLocks/>
          </p:cNvSpPr>
          <p:nvPr/>
        </p:nvSpPr>
        <p:spPr>
          <a:xfrm>
            <a:off x="913626" y="1737338"/>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0" name="Shape 710"/>
          <p:cNvSpPr>
            <a:spLocks/>
          </p:cNvSpPr>
          <p:nvPr/>
        </p:nvSpPr>
        <p:spPr>
          <a:xfrm>
            <a:off x="1483149" y="1737338"/>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1" name="Shape 711"/>
          <p:cNvSpPr>
            <a:spLocks/>
          </p:cNvSpPr>
          <p:nvPr/>
        </p:nvSpPr>
        <p:spPr>
          <a:xfrm>
            <a:off x="2052672" y="1737338"/>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2" name="Shape 712"/>
          <p:cNvSpPr>
            <a:spLocks/>
          </p:cNvSpPr>
          <p:nvPr/>
        </p:nvSpPr>
        <p:spPr>
          <a:xfrm>
            <a:off x="2622194" y="1737338"/>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3" name="Shape 713"/>
          <p:cNvSpPr>
            <a:spLocks/>
          </p:cNvSpPr>
          <p:nvPr/>
        </p:nvSpPr>
        <p:spPr>
          <a:xfrm>
            <a:off x="3191717" y="1737338"/>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4" name="Shape 714"/>
          <p:cNvSpPr>
            <a:spLocks/>
          </p:cNvSpPr>
          <p:nvPr/>
        </p:nvSpPr>
        <p:spPr>
          <a:xfrm>
            <a:off x="3761240" y="1732536"/>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5" name="Shape 715"/>
          <p:cNvSpPr>
            <a:spLocks/>
          </p:cNvSpPr>
          <p:nvPr/>
        </p:nvSpPr>
        <p:spPr>
          <a:xfrm>
            <a:off x="4330763" y="1732536"/>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6" name="Shape 716"/>
          <p:cNvSpPr>
            <a:spLocks/>
          </p:cNvSpPr>
          <p:nvPr/>
        </p:nvSpPr>
        <p:spPr>
          <a:xfrm>
            <a:off x="4900286" y="1732536"/>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7" name="Shape 717"/>
          <p:cNvSpPr>
            <a:spLocks/>
          </p:cNvSpPr>
          <p:nvPr/>
        </p:nvSpPr>
        <p:spPr>
          <a:xfrm>
            <a:off x="5469809" y="1740251"/>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8" name="Shape 718"/>
          <p:cNvSpPr>
            <a:spLocks/>
          </p:cNvSpPr>
          <p:nvPr/>
        </p:nvSpPr>
        <p:spPr>
          <a:xfrm>
            <a:off x="6039333" y="1740251"/>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19" name="Shape 719"/>
          <p:cNvSpPr>
            <a:spLocks/>
          </p:cNvSpPr>
          <p:nvPr/>
        </p:nvSpPr>
        <p:spPr>
          <a:xfrm>
            <a:off x="6608855" y="1740251"/>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20" name="Shape 720"/>
          <p:cNvSpPr>
            <a:spLocks/>
          </p:cNvSpPr>
          <p:nvPr/>
        </p:nvSpPr>
        <p:spPr>
          <a:xfrm>
            <a:off x="7178379" y="1728997"/>
            <a:ext cx="450883" cy="262890"/>
          </a:xfrm>
          <a:prstGeom prst="ellipse">
            <a:avLst/>
          </a:prstGeom>
          <a:solidFill>
            <a:srgbClr val="3B6E8E"/>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21" name="Shape 721"/>
          <p:cNvSpPr>
            <a:spLocks/>
          </p:cNvSpPr>
          <p:nvPr/>
        </p:nvSpPr>
        <p:spPr>
          <a:xfrm>
            <a:off x="7747901" y="1728997"/>
            <a:ext cx="450883" cy="262890"/>
          </a:xfrm>
          <a:prstGeom prst="ellipse">
            <a:avLst/>
          </a:prstGeom>
          <a:solidFill>
            <a:schemeClr val="accent2"/>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22" name="Shape 722"/>
          <p:cNvSpPr>
            <a:spLocks/>
          </p:cNvSpPr>
          <p:nvPr/>
        </p:nvSpPr>
        <p:spPr>
          <a:xfrm>
            <a:off x="8317418" y="1728997"/>
            <a:ext cx="450883" cy="262890"/>
          </a:xfrm>
          <a:prstGeom prst="ellipse">
            <a:avLst/>
          </a:prstGeom>
          <a:solidFill>
            <a:srgbClr val="3B6E8E"/>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23" name="Shape 723"/>
          <p:cNvSpPr>
            <a:spLocks/>
          </p:cNvSpPr>
          <p:nvPr/>
        </p:nvSpPr>
        <p:spPr>
          <a:xfrm>
            <a:off x="2605772" y="1737338"/>
            <a:ext cx="450883" cy="262890"/>
          </a:xfrm>
          <a:prstGeom prst="ellipse">
            <a:avLst/>
          </a:prstGeom>
          <a:solidFill>
            <a:srgbClr val="FFFF00"/>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24" name="Shape 724"/>
          <p:cNvSpPr>
            <a:spLocks/>
          </p:cNvSpPr>
          <p:nvPr/>
        </p:nvSpPr>
        <p:spPr>
          <a:xfrm>
            <a:off x="326357" y="1731600"/>
            <a:ext cx="450883" cy="262890"/>
          </a:xfrm>
          <a:prstGeom prst="ellipse">
            <a:avLst/>
          </a:prstGeom>
          <a:solidFill>
            <a:srgbClr val="FFFF00"/>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
        <p:nvSpPr>
          <p:cNvPr id="725" name="Shape 725"/>
          <p:cNvSpPr>
            <a:spLocks/>
          </p:cNvSpPr>
          <p:nvPr/>
        </p:nvSpPr>
        <p:spPr>
          <a:xfrm>
            <a:off x="7764325" y="1728997"/>
            <a:ext cx="450883" cy="262890"/>
          </a:xfrm>
          <a:prstGeom prst="ellipse">
            <a:avLst/>
          </a:prstGeom>
          <a:solidFill>
            <a:srgbClr val="FFFF00"/>
          </a:solidFill>
          <a:ln w="25400" cap="flat" cmpd="sng">
            <a:solidFill>
              <a:srgbClr val="2592FF"/>
            </a:solidFill>
            <a:prstDash val="solid"/>
            <a:round/>
            <a:headEnd type="none" w="med" len="med"/>
            <a:tailEnd type="none" w="med" len="med"/>
          </a:ln>
        </p:spPr>
        <p:txBody>
          <a:bodyPr lIns="91425" tIns="45700" rIns="91425" bIns="45700" anchor="ctr" anchorCtr="0">
            <a:noAutofit/>
          </a:bodyPr>
          <a:lstStyle/>
          <a:p>
            <a:pPr algn="ctr">
              <a:buClr>
                <a:srgbClr val="000000"/>
              </a:buClr>
              <a:buFont typeface="Arial"/>
              <a:buNone/>
            </a:pPr>
            <a:endParaRPr sz="1400" kern="0">
              <a:solidFill>
                <a:srgbClr val="FFFFFF"/>
              </a:solidFill>
              <a:ea typeface="Arial"/>
              <a:cs typeface="Arial"/>
              <a:sym typeface="Arial"/>
            </a:endParaRPr>
          </a:p>
        </p:txBody>
      </p:sp>
    </p:spTree>
    <p:extLst>
      <p:ext uri="{BB962C8B-B14F-4D97-AF65-F5344CB8AC3E}">
        <p14:creationId xmlns:p14="http://schemas.microsoft.com/office/powerpoint/2010/main" val="3386212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4"/>
                                        </p:tgtEl>
                                        <p:attrNameLst>
                                          <p:attrName>style.visibility</p:attrName>
                                        </p:attrNameLst>
                                      </p:cBhvr>
                                      <p:to>
                                        <p:strVal val="visible"/>
                                      </p:to>
                                    </p:set>
                                    <p:animEffect transition="in" filter="fade">
                                      <p:cBhvr>
                                        <p:cTn id="7" dur="500"/>
                                        <p:tgtEl>
                                          <p:spTgt spid="72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23"/>
                                        </p:tgtEl>
                                        <p:attrNameLst>
                                          <p:attrName>style.visibility</p:attrName>
                                        </p:attrNameLst>
                                      </p:cBhvr>
                                      <p:to>
                                        <p:strVal val="visible"/>
                                      </p:to>
                                    </p:set>
                                    <p:anim calcmode="lin" valueType="num">
                                      <p:cBhvr additive="base">
                                        <p:cTn id="12" dur="500"/>
                                        <p:tgtEl>
                                          <p:spTgt spid="723"/>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725"/>
                                        </p:tgtEl>
                                        <p:attrNameLst>
                                          <p:attrName>style.visibility</p:attrName>
                                        </p:attrNameLst>
                                      </p:cBhvr>
                                      <p:to>
                                        <p:strVal val="visible"/>
                                      </p:to>
                                    </p:set>
                                    <p:anim calcmode="lin" valueType="num">
                                      <p:cBhvr additive="base">
                                        <p:cTn id="17" dur="500"/>
                                        <p:tgtEl>
                                          <p:spTgt spid="72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5" name="Shape 145"/>
          <p:cNvSpPr txBox="1">
            <a:spLocks noGrp="1"/>
          </p:cNvSpPr>
          <p:nvPr>
            <p:ph type="body" idx="4294967295"/>
          </p:nvPr>
        </p:nvSpPr>
        <p:spPr>
          <a:xfrm>
            <a:off x="340519" y="2330054"/>
            <a:ext cx="7519988" cy="483394"/>
          </a:xfrm>
          <a:prstGeom prst="rect">
            <a:avLst/>
          </a:prstGeom>
        </p:spPr>
        <p:txBody>
          <a:bodyPr lIns="91406" tIns="45694" rIns="91406" bIns="45694">
            <a:noAutofit/>
          </a:bodyPr>
          <a:lstStyle/>
          <a:p>
            <a:pPr>
              <a:lnSpc>
                <a:spcPct val="75000"/>
              </a:lnSpc>
              <a:buSzPct val="25000"/>
              <a:defRPr/>
            </a:pPr>
            <a:r>
              <a:rPr lang="en-US" sz="3053" dirty="0" smtClean="0">
                <a:solidFill>
                  <a:schemeClr val="bg1"/>
                </a:solidFill>
              </a:rPr>
              <a:t>DW Offload</a:t>
            </a:r>
            <a:endParaRPr lang="en-US" sz="3053" dirty="0">
              <a:solidFill>
                <a:schemeClr val="bg1"/>
              </a:solidFill>
            </a:endParaRPr>
          </a:p>
        </p:txBody>
      </p:sp>
    </p:spTree>
    <p:extLst>
      <p:ext uri="{BB962C8B-B14F-4D97-AF65-F5344CB8AC3E}">
        <p14:creationId xmlns:p14="http://schemas.microsoft.com/office/powerpoint/2010/main" val="81527496"/>
      </p:ext>
    </p:extLst>
  </p:cSld>
  <p:clrMapOvr>
    <a:masterClrMapping/>
  </p:clrMapOvr>
  <p:transition spd="med">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Shape 350"/>
          <p:cNvSpPr txBox="1">
            <a:spLocks noGrp="1"/>
          </p:cNvSpPr>
          <p:nvPr>
            <p:ph type="body" idx="4294967295"/>
          </p:nvPr>
        </p:nvSpPr>
        <p:spPr>
          <a:xfrm>
            <a:off x="338960" y="2330530"/>
            <a:ext cx="7522500" cy="482400"/>
          </a:xfrm>
          <a:prstGeom prst="rect">
            <a:avLst/>
          </a:prstGeom>
          <a:noFill/>
          <a:ln>
            <a:noFill/>
          </a:ln>
        </p:spPr>
        <p:txBody>
          <a:bodyPr lIns="68575" tIns="68575" rIns="68575" bIns="68575" anchor="ctr" anchorCtr="0">
            <a:noAutofit/>
          </a:bodyPr>
          <a:lstStyle/>
          <a:p>
            <a:pPr>
              <a:buSzPct val="25000"/>
            </a:pPr>
            <a:r>
              <a:rPr lang="en-US" dirty="0" smtClean="0">
                <a:solidFill>
                  <a:schemeClr val="bg1"/>
                </a:solidFill>
                <a:uFillTx/>
              </a:rPr>
              <a:t>Demo </a:t>
            </a:r>
            <a:endParaRPr lang="en-US" dirty="0">
              <a:solidFill>
                <a:schemeClr val="bg1"/>
              </a:solidFill>
              <a:uFillTx/>
            </a:endParaRPr>
          </a:p>
        </p:txBody>
      </p:sp>
    </p:spTree>
    <p:extLst>
      <p:ext uri="{BB962C8B-B14F-4D97-AF65-F5344CB8AC3E}">
        <p14:creationId xmlns:p14="http://schemas.microsoft.com/office/powerpoint/2010/main" val="139385701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cxnSp>
        <p:nvCxnSpPr>
          <p:cNvPr id="15" name="Straight Arrow Connector 14"/>
          <p:cNvCxnSpPr/>
          <p:nvPr/>
        </p:nvCxnSpPr>
        <p:spPr bwMode="auto">
          <a:xfrm flipH="1">
            <a:off x="2192987" y="823167"/>
            <a:ext cx="1921814" cy="1481861"/>
          </a:xfrm>
          <a:prstGeom prst="straightConnector1">
            <a:avLst/>
          </a:prstGeom>
          <a:ln w="38100">
            <a:headEnd/>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p:cNvCxnSpPr>
            <a:stCxn id="5" idx="1"/>
          </p:cNvCxnSpPr>
          <p:nvPr/>
        </p:nvCxnSpPr>
        <p:spPr bwMode="auto">
          <a:xfrm flipH="1" flipV="1">
            <a:off x="2289998" y="3554539"/>
            <a:ext cx="1736974" cy="494357"/>
          </a:xfrm>
          <a:prstGeom prst="straightConnector1">
            <a:avLst/>
          </a:prstGeom>
          <a:ln w="38100">
            <a:headEnd/>
            <a:tailEnd type="triangle"/>
          </a:ln>
        </p:spPr>
        <p:style>
          <a:lnRef idx="1">
            <a:schemeClr val="accent2"/>
          </a:lnRef>
          <a:fillRef idx="0">
            <a:schemeClr val="accent2"/>
          </a:fillRef>
          <a:effectRef idx="0">
            <a:schemeClr val="accent2"/>
          </a:effectRef>
          <a:fontRef idx="minor">
            <a:schemeClr val="tx1"/>
          </a:fontRef>
        </p:style>
      </p:cxnSp>
      <p:cxnSp>
        <p:nvCxnSpPr>
          <p:cNvPr id="21" name="Straight Arrow Connector 20"/>
          <p:cNvCxnSpPr/>
          <p:nvPr/>
        </p:nvCxnSpPr>
        <p:spPr bwMode="auto">
          <a:xfrm flipH="1">
            <a:off x="2265386" y="2845867"/>
            <a:ext cx="1572549" cy="11270"/>
          </a:xfrm>
          <a:prstGeom prst="straightConnector1">
            <a:avLst/>
          </a:prstGeom>
          <a:ln w="38100">
            <a:headEnd/>
            <a:tailEnd type="triangle"/>
          </a:ln>
        </p:spPr>
        <p:style>
          <a:lnRef idx="1">
            <a:schemeClr val="accent2"/>
          </a:lnRef>
          <a:fillRef idx="0">
            <a:schemeClr val="accent2"/>
          </a:fillRef>
          <a:effectRef idx="0">
            <a:schemeClr val="accent2"/>
          </a:effectRef>
          <a:fontRef idx="minor">
            <a:schemeClr val="tx1"/>
          </a:fontRef>
        </p:style>
      </p:cxnSp>
      <p:sp>
        <p:nvSpPr>
          <p:cNvPr id="33" name="TextBox 32"/>
          <p:cNvSpPr txBox="1"/>
          <p:nvPr/>
        </p:nvSpPr>
        <p:spPr>
          <a:xfrm>
            <a:off x="6850754" y="3718896"/>
            <a:ext cx="1747594" cy="677108"/>
          </a:xfrm>
          <a:prstGeom prst="rect">
            <a:avLst/>
          </a:prstGeom>
          <a:noFill/>
        </p:spPr>
        <p:txBody>
          <a:bodyPr wrap="none" rtlCol="0">
            <a:spAutoFit/>
          </a:bodyPr>
          <a:lstStyle/>
          <a:p>
            <a:r>
              <a:rPr lang="en-US" dirty="0" smtClean="0">
                <a:solidFill>
                  <a:schemeClr val="tx2"/>
                </a:solidFill>
                <a:latin typeface="Arial"/>
                <a:cs typeface="Arial"/>
              </a:rPr>
              <a:t>Deployment in</a:t>
            </a:r>
            <a:r>
              <a:rPr lang="en-US" smtClean="0">
                <a:solidFill>
                  <a:schemeClr val="tx2"/>
                </a:solidFill>
                <a:latin typeface="Arial"/>
                <a:cs typeface="Arial"/>
              </a:rPr>
              <a:t/>
            </a:r>
            <a:br>
              <a:rPr lang="en-US" smtClean="0">
                <a:solidFill>
                  <a:schemeClr val="tx2"/>
                </a:solidFill>
                <a:latin typeface="Arial"/>
                <a:cs typeface="Arial"/>
              </a:rPr>
            </a:br>
            <a:r>
              <a:rPr lang="en-US" smtClean="0">
                <a:solidFill>
                  <a:schemeClr val="tx2"/>
                </a:solidFill>
                <a:latin typeface="Arial"/>
                <a:cs typeface="Arial"/>
              </a:rPr>
              <a:t>Mesosphere</a:t>
            </a:r>
            <a:endParaRPr lang="en-US" dirty="0" smtClean="0">
              <a:solidFill>
                <a:schemeClr val="tx2"/>
              </a:solidFill>
              <a:latin typeface="Arial"/>
              <a:cs typeface="Arial"/>
            </a:endParaRPr>
          </a:p>
        </p:txBody>
      </p:sp>
      <p:pic>
        <p:nvPicPr>
          <p:cNvPr id="3" name="Picture 2"/>
          <p:cNvPicPr>
            <a:picLocks noChangeAspect="1"/>
          </p:cNvPicPr>
          <p:nvPr/>
        </p:nvPicPr>
        <p:blipFill>
          <a:blip r:embed="rId2"/>
          <a:stretch>
            <a:fillRect/>
          </a:stretch>
        </p:blipFill>
        <p:spPr>
          <a:xfrm>
            <a:off x="3913517" y="311016"/>
            <a:ext cx="1951820" cy="1175144"/>
          </a:xfrm>
          <a:prstGeom prst="rect">
            <a:avLst/>
          </a:prstGeom>
        </p:spPr>
      </p:pic>
      <p:pic>
        <p:nvPicPr>
          <p:cNvPr id="4" name="Picture 3"/>
          <p:cNvPicPr>
            <a:picLocks noChangeAspect="1"/>
          </p:cNvPicPr>
          <p:nvPr/>
        </p:nvPicPr>
        <p:blipFill>
          <a:blip r:embed="rId3"/>
          <a:stretch>
            <a:fillRect/>
          </a:stretch>
        </p:blipFill>
        <p:spPr>
          <a:xfrm>
            <a:off x="4026972" y="1786929"/>
            <a:ext cx="1771125" cy="1508736"/>
          </a:xfrm>
          <a:prstGeom prst="rect">
            <a:avLst/>
          </a:prstGeom>
        </p:spPr>
      </p:pic>
      <p:pic>
        <p:nvPicPr>
          <p:cNvPr id="5" name="Picture 4"/>
          <p:cNvPicPr>
            <a:picLocks noChangeAspect="1"/>
          </p:cNvPicPr>
          <p:nvPr/>
        </p:nvPicPr>
        <p:blipFill>
          <a:blip r:embed="rId4"/>
          <a:stretch>
            <a:fillRect/>
          </a:stretch>
        </p:blipFill>
        <p:spPr>
          <a:xfrm>
            <a:off x="4026972" y="3711698"/>
            <a:ext cx="2807939" cy="674396"/>
          </a:xfrm>
          <a:prstGeom prst="rect">
            <a:avLst/>
          </a:prstGeom>
        </p:spPr>
      </p:pic>
      <p:sp>
        <p:nvSpPr>
          <p:cNvPr id="24" name="TextBox 23"/>
          <p:cNvSpPr txBox="1"/>
          <p:nvPr/>
        </p:nvSpPr>
        <p:spPr>
          <a:xfrm>
            <a:off x="6850754" y="2305028"/>
            <a:ext cx="1678665" cy="677108"/>
          </a:xfrm>
          <a:prstGeom prst="rect">
            <a:avLst/>
          </a:prstGeom>
          <a:noFill/>
        </p:spPr>
        <p:txBody>
          <a:bodyPr wrap="none" rtlCol="0">
            <a:spAutoFit/>
          </a:bodyPr>
          <a:lstStyle/>
          <a:p>
            <a:r>
              <a:rPr lang="en-US" dirty="0" smtClean="0">
                <a:solidFill>
                  <a:schemeClr val="tx2"/>
                </a:solidFill>
                <a:latin typeface="Arial"/>
                <a:cs typeface="Arial"/>
              </a:rPr>
              <a:t>Local Docker </a:t>
            </a:r>
            <a:br>
              <a:rPr lang="en-US" dirty="0" smtClean="0">
                <a:solidFill>
                  <a:schemeClr val="tx2"/>
                </a:solidFill>
                <a:latin typeface="Arial"/>
                <a:cs typeface="Arial"/>
              </a:rPr>
            </a:br>
            <a:r>
              <a:rPr lang="en-US" dirty="0" smtClean="0">
                <a:solidFill>
                  <a:schemeClr val="tx2"/>
                </a:solidFill>
                <a:latin typeface="Arial"/>
                <a:cs typeface="Arial"/>
              </a:rPr>
              <a:t>Development</a:t>
            </a:r>
            <a:endParaRPr lang="en-US" dirty="0" smtClean="0">
              <a:solidFill>
                <a:schemeClr val="tx2"/>
              </a:solidFill>
              <a:latin typeface="Arial"/>
              <a:cs typeface="Arial"/>
            </a:endParaRPr>
          </a:p>
        </p:txBody>
      </p:sp>
      <p:sp>
        <p:nvSpPr>
          <p:cNvPr id="26" name="TextBox 25"/>
          <p:cNvSpPr txBox="1"/>
          <p:nvPr/>
        </p:nvSpPr>
        <p:spPr>
          <a:xfrm>
            <a:off x="6834911" y="515151"/>
            <a:ext cx="1678665" cy="677108"/>
          </a:xfrm>
          <a:prstGeom prst="rect">
            <a:avLst/>
          </a:prstGeom>
          <a:noFill/>
        </p:spPr>
        <p:txBody>
          <a:bodyPr wrap="none" rtlCol="0">
            <a:spAutoFit/>
          </a:bodyPr>
          <a:lstStyle/>
          <a:p>
            <a:r>
              <a:rPr lang="en-US" dirty="0" smtClean="0">
                <a:solidFill>
                  <a:schemeClr val="tx2"/>
                </a:solidFill>
                <a:latin typeface="Arial"/>
                <a:cs typeface="Arial"/>
              </a:rPr>
              <a:t>Local App</a:t>
            </a:r>
            <a:br>
              <a:rPr lang="en-US" dirty="0" smtClean="0">
                <a:solidFill>
                  <a:schemeClr val="tx2"/>
                </a:solidFill>
                <a:latin typeface="Arial"/>
                <a:cs typeface="Arial"/>
              </a:rPr>
            </a:br>
            <a:r>
              <a:rPr lang="en-US" dirty="0" smtClean="0">
                <a:solidFill>
                  <a:schemeClr val="tx2"/>
                </a:solidFill>
                <a:latin typeface="Arial"/>
                <a:cs typeface="Arial"/>
              </a:rPr>
              <a:t>Development</a:t>
            </a:r>
            <a:endParaRPr lang="en-US" dirty="0" smtClean="0">
              <a:solidFill>
                <a:schemeClr val="tx2"/>
              </a:solidFill>
              <a:latin typeface="Arial"/>
              <a:cs typeface="Arial"/>
            </a:endParaRPr>
          </a:p>
        </p:txBody>
      </p:sp>
      <p:sp>
        <p:nvSpPr>
          <p:cNvPr id="20" name="TextBox 19"/>
          <p:cNvSpPr txBox="1"/>
          <p:nvPr/>
        </p:nvSpPr>
        <p:spPr>
          <a:xfrm rot="19273204">
            <a:off x="2349289" y="1366313"/>
            <a:ext cx="970137" cy="384721"/>
          </a:xfrm>
          <a:prstGeom prst="rect">
            <a:avLst/>
          </a:prstGeom>
          <a:noFill/>
        </p:spPr>
        <p:txBody>
          <a:bodyPr wrap="none" rtlCol="0">
            <a:spAutoFit/>
          </a:bodyPr>
          <a:lstStyle/>
          <a:p>
            <a:r>
              <a:rPr lang="en-US" smtClean="0">
                <a:solidFill>
                  <a:schemeClr val="tx2"/>
                </a:solidFill>
                <a:latin typeface="Arial"/>
                <a:cs typeface="Arial"/>
              </a:rPr>
              <a:t>Access</a:t>
            </a:r>
            <a:endParaRPr lang="en-US" dirty="0" smtClean="0">
              <a:solidFill>
                <a:schemeClr val="tx2"/>
              </a:solidFill>
              <a:latin typeface="Arial"/>
              <a:cs typeface="Arial"/>
            </a:endParaRPr>
          </a:p>
        </p:txBody>
      </p:sp>
      <p:sp>
        <p:nvSpPr>
          <p:cNvPr id="32" name="TextBox 31"/>
          <p:cNvSpPr txBox="1"/>
          <p:nvPr/>
        </p:nvSpPr>
        <p:spPr>
          <a:xfrm>
            <a:off x="2728951" y="2451222"/>
            <a:ext cx="970137" cy="384721"/>
          </a:xfrm>
          <a:prstGeom prst="rect">
            <a:avLst/>
          </a:prstGeom>
          <a:noFill/>
        </p:spPr>
        <p:txBody>
          <a:bodyPr wrap="none" rtlCol="0">
            <a:spAutoFit/>
          </a:bodyPr>
          <a:lstStyle/>
          <a:p>
            <a:r>
              <a:rPr lang="en-US" smtClean="0">
                <a:solidFill>
                  <a:schemeClr val="tx2"/>
                </a:solidFill>
                <a:latin typeface="Arial"/>
                <a:cs typeface="Arial"/>
              </a:rPr>
              <a:t>Access</a:t>
            </a:r>
            <a:endParaRPr lang="en-US" dirty="0" smtClean="0">
              <a:solidFill>
                <a:schemeClr val="tx2"/>
              </a:solidFill>
              <a:latin typeface="Arial"/>
              <a:cs typeface="Arial"/>
            </a:endParaRPr>
          </a:p>
        </p:txBody>
      </p:sp>
      <p:sp>
        <p:nvSpPr>
          <p:cNvPr id="34" name="TextBox 33"/>
          <p:cNvSpPr txBox="1"/>
          <p:nvPr/>
        </p:nvSpPr>
        <p:spPr>
          <a:xfrm rot="864799">
            <a:off x="2579688" y="3362178"/>
            <a:ext cx="970137" cy="384721"/>
          </a:xfrm>
          <a:prstGeom prst="rect">
            <a:avLst/>
          </a:prstGeom>
          <a:noFill/>
        </p:spPr>
        <p:txBody>
          <a:bodyPr wrap="none" rtlCol="0">
            <a:spAutoFit/>
          </a:bodyPr>
          <a:lstStyle/>
          <a:p>
            <a:r>
              <a:rPr lang="en-US" smtClean="0">
                <a:solidFill>
                  <a:schemeClr val="tx2"/>
                </a:solidFill>
                <a:latin typeface="Arial"/>
                <a:cs typeface="Arial"/>
              </a:rPr>
              <a:t>Access</a:t>
            </a:r>
            <a:endParaRPr lang="en-US" dirty="0" smtClean="0">
              <a:solidFill>
                <a:schemeClr val="tx2"/>
              </a:solidFill>
              <a:latin typeface="Arial"/>
              <a:cs typeface="Arial"/>
            </a:endParaRPr>
          </a:p>
        </p:txBody>
      </p:sp>
      <p:pic>
        <p:nvPicPr>
          <p:cNvPr id="22" name="Picture 21"/>
          <p:cNvPicPr>
            <a:picLocks noChangeAspect="1"/>
          </p:cNvPicPr>
          <p:nvPr/>
        </p:nvPicPr>
        <p:blipFill>
          <a:blip r:embed="rId5"/>
          <a:stretch>
            <a:fillRect/>
          </a:stretch>
        </p:blipFill>
        <p:spPr>
          <a:xfrm>
            <a:off x="645050" y="1867686"/>
            <a:ext cx="1358900" cy="1993900"/>
          </a:xfrm>
          <a:prstGeom prst="rect">
            <a:avLst/>
          </a:prstGeom>
        </p:spPr>
      </p:pic>
    </p:spTree>
    <p:extLst>
      <p:ext uri="{BB962C8B-B14F-4D97-AF65-F5344CB8AC3E}">
        <p14:creationId xmlns:p14="http://schemas.microsoft.com/office/powerpoint/2010/main" val="20115631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009378" y="235645"/>
            <a:ext cx="5808945" cy="4356709"/>
          </a:xfrm>
          <a:prstGeom prst="rect">
            <a:avLst/>
          </a:prstGeom>
        </p:spPr>
      </p:pic>
      <p:sp>
        <p:nvSpPr>
          <p:cNvPr id="6" name="TextBox 5"/>
          <p:cNvSpPr txBox="1"/>
          <p:nvPr/>
        </p:nvSpPr>
        <p:spPr>
          <a:xfrm>
            <a:off x="263047" y="245822"/>
            <a:ext cx="2260555" cy="3308598"/>
          </a:xfrm>
          <a:prstGeom prst="rect">
            <a:avLst/>
          </a:prstGeom>
          <a:noFill/>
        </p:spPr>
        <p:txBody>
          <a:bodyPr wrap="none" rtlCol="0">
            <a:spAutoFit/>
          </a:bodyPr>
          <a:lstStyle/>
          <a:p>
            <a:r>
              <a:rPr lang="en-US" b="1" smtClean="0">
                <a:solidFill>
                  <a:schemeClr val="tx2"/>
                </a:solidFill>
                <a:latin typeface="Arial"/>
                <a:cs typeface="Arial"/>
              </a:rPr>
              <a:t>Autonomous cars</a:t>
            </a:r>
            <a:endParaRPr lang="en-US" b="1" dirty="0" smtClean="0">
              <a:solidFill>
                <a:schemeClr val="tx2"/>
              </a:solidFill>
              <a:latin typeface="Arial"/>
              <a:cs typeface="Arial"/>
            </a:endParaRPr>
          </a:p>
          <a:p>
            <a:endParaRPr lang="en-US" dirty="0" smtClean="0">
              <a:solidFill>
                <a:schemeClr val="tx2"/>
              </a:solidFill>
              <a:latin typeface="Arial"/>
              <a:cs typeface="Arial"/>
            </a:endParaRPr>
          </a:p>
          <a:p>
            <a:r>
              <a:rPr lang="en-US" dirty="0" smtClean="0">
                <a:solidFill>
                  <a:schemeClr val="tx2"/>
                </a:solidFill>
                <a:latin typeface="Arial"/>
                <a:cs typeface="Arial"/>
              </a:rPr>
              <a:t>Many sensors like</a:t>
            </a:r>
          </a:p>
          <a:p>
            <a:endParaRPr lang="en-US" dirty="0">
              <a:solidFill>
                <a:schemeClr val="tx2"/>
              </a:solidFill>
              <a:latin typeface="Arial"/>
              <a:cs typeface="Arial"/>
            </a:endParaRPr>
          </a:p>
          <a:p>
            <a:r>
              <a:rPr lang="en-US" dirty="0" smtClean="0">
                <a:solidFill>
                  <a:schemeClr val="tx2"/>
                </a:solidFill>
                <a:latin typeface="Arial"/>
                <a:cs typeface="Arial"/>
              </a:rPr>
              <a:t>Gyro</a:t>
            </a:r>
          </a:p>
          <a:p>
            <a:r>
              <a:rPr lang="en-US" dirty="0" smtClean="0">
                <a:solidFill>
                  <a:schemeClr val="tx2"/>
                </a:solidFill>
                <a:latin typeface="Arial"/>
                <a:cs typeface="Arial"/>
              </a:rPr>
              <a:t>Hypersonic</a:t>
            </a:r>
          </a:p>
          <a:p>
            <a:r>
              <a:rPr lang="en-US" dirty="0" err="1" smtClean="0">
                <a:solidFill>
                  <a:schemeClr val="tx2"/>
                </a:solidFill>
                <a:latin typeface="Arial"/>
                <a:cs typeface="Arial"/>
              </a:rPr>
              <a:t>Linetracking</a:t>
            </a:r>
            <a:endParaRPr lang="en-US" dirty="0" smtClean="0">
              <a:solidFill>
                <a:schemeClr val="tx2"/>
              </a:solidFill>
              <a:latin typeface="Arial"/>
              <a:cs typeface="Arial"/>
            </a:endParaRPr>
          </a:p>
          <a:p>
            <a:r>
              <a:rPr lang="en-US" dirty="0" smtClean="0">
                <a:solidFill>
                  <a:schemeClr val="tx2"/>
                </a:solidFill>
                <a:latin typeface="Arial"/>
                <a:cs typeface="Arial"/>
              </a:rPr>
              <a:t>Cameras</a:t>
            </a:r>
          </a:p>
          <a:p>
            <a:endParaRPr lang="en-US" dirty="0">
              <a:solidFill>
                <a:schemeClr val="tx2"/>
              </a:solidFill>
              <a:latin typeface="Arial"/>
              <a:cs typeface="Arial"/>
            </a:endParaRPr>
          </a:p>
          <a:p>
            <a:r>
              <a:rPr lang="en-US" dirty="0" smtClean="0">
                <a:solidFill>
                  <a:schemeClr val="tx2"/>
                </a:solidFill>
                <a:latin typeface="Arial"/>
                <a:cs typeface="Arial"/>
              </a:rPr>
              <a:t>And many more</a:t>
            </a:r>
            <a:endParaRPr lang="en-US" dirty="0">
              <a:solidFill>
                <a:schemeClr val="tx2"/>
              </a:solidFill>
              <a:latin typeface="Arial"/>
              <a:cs typeface="Arial"/>
            </a:endParaRPr>
          </a:p>
          <a:p>
            <a:endParaRPr lang="en-US" dirty="0" smtClean="0">
              <a:solidFill>
                <a:schemeClr val="tx2"/>
              </a:solidFill>
              <a:latin typeface="Arial"/>
              <a:cs typeface="Arial"/>
            </a:endParaRPr>
          </a:p>
        </p:txBody>
      </p:sp>
    </p:spTree>
    <p:extLst>
      <p:ext uri="{BB962C8B-B14F-4D97-AF65-F5344CB8AC3E}">
        <p14:creationId xmlns:p14="http://schemas.microsoft.com/office/powerpoint/2010/main" val="155328241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0314" y="445457"/>
            <a:ext cx="3059482" cy="4185761"/>
          </a:xfrm>
          <a:prstGeom prst="rect">
            <a:avLst/>
          </a:prstGeom>
          <a:noFill/>
        </p:spPr>
        <p:txBody>
          <a:bodyPr wrap="square" rtlCol="0">
            <a:spAutoFit/>
          </a:bodyPr>
          <a:lstStyle/>
          <a:p>
            <a:r>
              <a:rPr lang="en-US" b="1" dirty="0" smtClean="0">
                <a:solidFill>
                  <a:schemeClr val="tx2"/>
                </a:solidFill>
                <a:latin typeface="Arial"/>
                <a:cs typeface="Arial"/>
              </a:rPr>
              <a:t>ESP32 microcontroller</a:t>
            </a:r>
          </a:p>
          <a:p>
            <a:r>
              <a:rPr lang="en-US" b="1" dirty="0" smtClean="0">
                <a:solidFill>
                  <a:schemeClr val="tx2"/>
                </a:solidFill>
                <a:latin typeface="Arial"/>
                <a:cs typeface="Arial"/>
              </a:rPr>
              <a:t>from the car + Gyro sensor</a:t>
            </a:r>
          </a:p>
          <a:p>
            <a:endParaRPr lang="en-US" b="1" dirty="0">
              <a:solidFill>
                <a:schemeClr val="tx2"/>
              </a:solidFill>
              <a:latin typeface="Arial"/>
              <a:cs typeface="Arial"/>
            </a:endParaRPr>
          </a:p>
          <a:p>
            <a:r>
              <a:rPr lang="en-US" dirty="0" smtClean="0">
                <a:solidFill>
                  <a:schemeClr val="tx2"/>
                </a:solidFill>
                <a:latin typeface="Arial"/>
                <a:cs typeface="Arial"/>
              </a:rPr>
              <a:t>WLAN/Bluetooth integrated</a:t>
            </a:r>
          </a:p>
          <a:p>
            <a:endParaRPr lang="en-US" dirty="0">
              <a:solidFill>
                <a:schemeClr val="tx2"/>
              </a:solidFill>
              <a:latin typeface="Arial"/>
              <a:cs typeface="Arial"/>
            </a:endParaRPr>
          </a:p>
          <a:p>
            <a:r>
              <a:rPr lang="en-US" dirty="0" smtClean="0">
                <a:solidFill>
                  <a:schemeClr val="tx2"/>
                </a:solidFill>
                <a:latin typeface="Arial"/>
                <a:cs typeface="Arial"/>
              </a:rPr>
              <a:t>240 MHz Dual Core</a:t>
            </a:r>
          </a:p>
          <a:p>
            <a:endParaRPr lang="en-US" dirty="0">
              <a:solidFill>
                <a:schemeClr val="tx2"/>
              </a:solidFill>
              <a:latin typeface="Arial"/>
              <a:cs typeface="Arial"/>
            </a:endParaRPr>
          </a:p>
          <a:p>
            <a:r>
              <a:rPr lang="en-US" dirty="0" smtClean="0">
                <a:solidFill>
                  <a:schemeClr val="tx2"/>
                </a:solidFill>
                <a:latin typeface="Arial"/>
                <a:cs typeface="Arial"/>
              </a:rPr>
              <a:t>Power 80 </a:t>
            </a:r>
            <a:r>
              <a:rPr lang="en-US" dirty="0" err="1" smtClean="0">
                <a:solidFill>
                  <a:schemeClr val="tx2"/>
                </a:solidFill>
                <a:latin typeface="Arial"/>
                <a:cs typeface="Arial"/>
              </a:rPr>
              <a:t>mAh</a:t>
            </a:r>
            <a:endParaRPr lang="en-US" dirty="0" smtClean="0">
              <a:solidFill>
                <a:schemeClr val="tx2"/>
              </a:solidFill>
              <a:latin typeface="Arial"/>
              <a:cs typeface="Arial"/>
            </a:endParaRPr>
          </a:p>
          <a:p>
            <a:endParaRPr lang="en-US" dirty="0">
              <a:solidFill>
                <a:schemeClr val="tx2"/>
              </a:solidFill>
              <a:latin typeface="Arial"/>
              <a:cs typeface="Arial"/>
            </a:endParaRPr>
          </a:p>
          <a:p>
            <a:r>
              <a:rPr lang="en-US" dirty="0" smtClean="0">
                <a:solidFill>
                  <a:schemeClr val="tx2"/>
                </a:solidFill>
                <a:latin typeface="Arial"/>
                <a:cs typeface="Arial"/>
              </a:rPr>
              <a:t>Price: 5 </a:t>
            </a:r>
            <a:r>
              <a:rPr lang="mr-IN" dirty="0" smtClean="0">
                <a:solidFill>
                  <a:schemeClr val="tx2"/>
                </a:solidFill>
                <a:latin typeface="Arial"/>
                <a:cs typeface="Arial"/>
              </a:rPr>
              <a:t>–</a:t>
            </a:r>
            <a:r>
              <a:rPr lang="en-US" dirty="0" smtClean="0">
                <a:solidFill>
                  <a:schemeClr val="tx2"/>
                </a:solidFill>
                <a:latin typeface="Arial"/>
                <a:cs typeface="Arial"/>
              </a:rPr>
              <a:t> 6$</a:t>
            </a:r>
          </a:p>
          <a:p>
            <a:endParaRPr lang="en-US" dirty="0">
              <a:solidFill>
                <a:schemeClr val="tx2"/>
              </a:solidFill>
              <a:latin typeface="Arial"/>
              <a:cs typeface="Arial"/>
            </a:endParaRPr>
          </a:p>
          <a:p>
            <a:endParaRPr lang="en-US" dirty="0" smtClean="0">
              <a:solidFill>
                <a:schemeClr val="tx2"/>
              </a:solidFill>
              <a:latin typeface="Arial"/>
              <a:cs typeface="Arial"/>
            </a:endParaRPr>
          </a:p>
        </p:txBody>
      </p:sp>
      <p:pic>
        <p:nvPicPr>
          <p:cNvPr id="2" name="Picture 1"/>
          <p:cNvPicPr>
            <a:picLocks noChangeAspect="1"/>
          </p:cNvPicPr>
          <p:nvPr/>
        </p:nvPicPr>
        <p:blipFill>
          <a:blip r:embed="rId3"/>
          <a:stretch>
            <a:fillRect/>
          </a:stretch>
        </p:blipFill>
        <p:spPr>
          <a:xfrm>
            <a:off x="3322529" y="445457"/>
            <a:ext cx="5395586" cy="4046690"/>
          </a:xfrm>
          <a:prstGeom prst="rect">
            <a:avLst/>
          </a:prstGeom>
        </p:spPr>
      </p:pic>
    </p:spTree>
    <p:extLst>
      <p:ext uri="{BB962C8B-B14F-4D97-AF65-F5344CB8AC3E}">
        <p14:creationId xmlns:p14="http://schemas.microsoft.com/office/powerpoint/2010/main" val="107933786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40273" y="2181927"/>
            <a:ext cx="5801678" cy="482440"/>
          </a:xfrm>
        </p:spPr>
        <p:txBody>
          <a:bodyPr/>
          <a:lstStyle/>
          <a:p>
            <a:r>
              <a:rPr lang="en-US" b="0" dirty="0" err="1" smtClean="0"/>
              <a:t>MapR</a:t>
            </a:r>
            <a:r>
              <a:rPr lang="en-US" b="0" dirty="0" smtClean="0"/>
              <a:t>-Streams to scale OPC connections</a:t>
            </a:r>
            <a:endParaRPr lang="en-US" b="0" dirty="0"/>
          </a:p>
        </p:txBody>
      </p:sp>
    </p:spTree>
    <p:extLst>
      <p:ext uri="{BB962C8B-B14F-4D97-AF65-F5344CB8AC3E}">
        <p14:creationId xmlns:p14="http://schemas.microsoft.com/office/powerpoint/2010/main" val="96177760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869" y="205982"/>
            <a:ext cx="7988995" cy="692646"/>
          </a:xfrm>
        </p:spPr>
        <p:txBody>
          <a:bodyPr/>
          <a:lstStyle/>
          <a:p>
            <a:r>
              <a:rPr lang="en-US" b="1" dirty="0" smtClean="0"/>
              <a:t>What is OPC?</a:t>
            </a:r>
            <a:endParaRPr lang="en-US" b="1" dirty="0"/>
          </a:p>
        </p:txBody>
      </p:sp>
      <p:sp>
        <p:nvSpPr>
          <p:cNvPr id="3" name="Content Placeholder 2"/>
          <p:cNvSpPr>
            <a:spLocks noGrp="1"/>
          </p:cNvSpPr>
          <p:nvPr>
            <p:ph idx="4294967295"/>
          </p:nvPr>
        </p:nvSpPr>
        <p:spPr>
          <a:xfrm>
            <a:off x="449869" y="898525"/>
            <a:ext cx="7327900" cy="3695700"/>
          </a:xfrm>
        </p:spPr>
        <p:txBody>
          <a:bodyPr>
            <a:normAutofit fontScale="92500"/>
          </a:bodyPr>
          <a:lstStyle/>
          <a:p>
            <a:pPr fontAlgn="base"/>
            <a:r>
              <a:rPr lang="en-US" sz="2400" dirty="0"/>
              <a:t>OPC = </a:t>
            </a:r>
            <a:r>
              <a:rPr lang="en-US" sz="2400" b="1" dirty="0"/>
              <a:t>O</a:t>
            </a:r>
            <a:r>
              <a:rPr lang="en-US" sz="2400" dirty="0"/>
              <a:t>LE for </a:t>
            </a:r>
            <a:r>
              <a:rPr lang="en-US" sz="2400" b="1" dirty="0"/>
              <a:t>P</a:t>
            </a:r>
            <a:r>
              <a:rPr lang="en-US" sz="2400" dirty="0"/>
              <a:t>rocess </a:t>
            </a:r>
            <a:r>
              <a:rPr lang="en-US" sz="2400" b="1" dirty="0"/>
              <a:t>C</a:t>
            </a:r>
            <a:r>
              <a:rPr lang="en-US" sz="2400" dirty="0"/>
              <a:t>ontrol</a:t>
            </a:r>
          </a:p>
          <a:p>
            <a:pPr fontAlgn="base"/>
            <a:r>
              <a:rPr lang="en-US" sz="2400" dirty="0"/>
              <a:t>Developed in 1996</a:t>
            </a:r>
          </a:p>
          <a:p>
            <a:pPr fontAlgn="base"/>
            <a:r>
              <a:rPr lang="en-US" sz="2400" dirty="0"/>
              <a:t>Industry standard</a:t>
            </a:r>
          </a:p>
          <a:p>
            <a:pPr fontAlgn="base"/>
            <a:r>
              <a:rPr lang="en-US" sz="2400" dirty="0"/>
              <a:t>Specifies the communication of real-time plant data between control devices from different manufacturers</a:t>
            </a:r>
          </a:p>
          <a:p>
            <a:pPr fontAlgn="base"/>
            <a:r>
              <a:rPr lang="en-US" sz="2400" dirty="0"/>
              <a:t>OPC foundation maintains the standard</a:t>
            </a:r>
          </a:p>
          <a:p>
            <a:pPr fontAlgn="base"/>
            <a:r>
              <a:rPr lang="en-US" sz="2400" dirty="0"/>
              <a:t>Two kinds of protocol</a:t>
            </a:r>
          </a:p>
          <a:p>
            <a:pPr lvl="1" fontAlgn="base"/>
            <a:r>
              <a:rPr lang="en-US" sz="2000" dirty="0"/>
              <a:t>OPC classic</a:t>
            </a:r>
          </a:p>
          <a:p>
            <a:pPr lvl="1" fontAlgn="base"/>
            <a:r>
              <a:rPr lang="en-US" sz="2000" dirty="0"/>
              <a:t>OPC UA (Unified Architecture)</a:t>
            </a:r>
          </a:p>
        </p:txBody>
      </p:sp>
    </p:spTree>
    <p:extLst>
      <p:ext uri="{BB962C8B-B14F-4D97-AF65-F5344CB8AC3E}">
        <p14:creationId xmlns:p14="http://schemas.microsoft.com/office/powerpoint/2010/main" val="8228878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869" y="205982"/>
            <a:ext cx="7988995" cy="692646"/>
          </a:xfrm>
        </p:spPr>
        <p:txBody>
          <a:bodyPr/>
          <a:lstStyle/>
          <a:p>
            <a:r>
              <a:rPr lang="en-US" b="1" dirty="0" smtClean="0"/>
              <a:t>OPC dataset contains</a:t>
            </a:r>
            <a:endParaRPr lang="en-US" b="1" dirty="0"/>
          </a:p>
        </p:txBody>
      </p:sp>
      <p:sp>
        <p:nvSpPr>
          <p:cNvPr id="3" name="Content Placeholder 2"/>
          <p:cNvSpPr>
            <a:spLocks noGrp="1"/>
          </p:cNvSpPr>
          <p:nvPr>
            <p:ph idx="4294967295"/>
          </p:nvPr>
        </p:nvSpPr>
        <p:spPr>
          <a:xfrm>
            <a:off x="449869" y="898525"/>
            <a:ext cx="7327900" cy="3695700"/>
          </a:xfrm>
        </p:spPr>
        <p:txBody>
          <a:bodyPr>
            <a:normAutofit lnSpcReduction="10000"/>
          </a:bodyPr>
          <a:lstStyle/>
          <a:p>
            <a:pPr fontAlgn="base"/>
            <a:r>
              <a:rPr lang="en-US" sz="2400" dirty="0"/>
              <a:t>Item name</a:t>
            </a:r>
          </a:p>
          <a:p>
            <a:pPr fontAlgn="base"/>
            <a:r>
              <a:rPr lang="en-US" sz="2400" dirty="0"/>
              <a:t>Timestamp</a:t>
            </a:r>
          </a:p>
          <a:p>
            <a:pPr fontAlgn="base"/>
            <a:r>
              <a:rPr lang="en-US" sz="2400" dirty="0"/>
              <a:t>Quality of measurement</a:t>
            </a:r>
          </a:p>
          <a:p>
            <a:pPr fontAlgn="base"/>
            <a:r>
              <a:rPr lang="en-US" sz="2400" dirty="0"/>
              <a:t>Error code</a:t>
            </a:r>
          </a:p>
          <a:p>
            <a:pPr fontAlgn="base"/>
            <a:r>
              <a:rPr lang="en-US" sz="2400" dirty="0"/>
              <a:t>Value type</a:t>
            </a:r>
          </a:p>
          <a:p>
            <a:pPr fontAlgn="base"/>
            <a:r>
              <a:rPr lang="en-US" sz="2400" dirty="0"/>
              <a:t>Measured value</a:t>
            </a:r>
          </a:p>
          <a:p>
            <a:pPr lvl="1" fontAlgn="base"/>
            <a:r>
              <a:rPr lang="en-US" sz="2000" dirty="0"/>
              <a:t>String</a:t>
            </a:r>
          </a:p>
          <a:p>
            <a:pPr lvl="1" fontAlgn="base"/>
            <a:r>
              <a:rPr lang="en-US" sz="2000" dirty="0"/>
              <a:t>Numbers (Double, Float, </a:t>
            </a:r>
            <a:r>
              <a:rPr lang="en-US" sz="2000" dirty="0" err="1"/>
              <a:t>DWord</a:t>
            </a:r>
            <a:r>
              <a:rPr lang="en-US" sz="2000" dirty="0"/>
              <a:t>, Long, </a:t>
            </a:r>
            <a:r>
              <a:rPr lang="en-US" sz="2000" dirty="0" err="1"/>
              <a:t>Int</a:t>
            </a:r>
            <a:r>
              <a:rPr lang="en-US" sz="2000" dirty="0"/>
              <a:t>, </a:t>
            </a:r>
            <a:r>
              <a:rPr lang="en-US" sz="2000" dirty="0" err="1"/>
              <a:t>etc</a:t>
            </a:r>
            <a:r>
              <a:rPr lang="en-US" sz="2000" dirty="0"/>
              <a:t>)</a:t>
            </a:r>
          </a:p>
          <a:p>
            <a:pPr lvl="1" fontAlgn="base"/>
            <a:r>
              <a:rPr lang="en-US" sz="2000" dirty="0"/>
              <a:t>Arrays with primitive types</a:t>
            </a:r>
          </a:p>
        </p:txBody>
      </p:sp>
    </p:spTree>
    <p:extLst>
      <p:ext uri="{BB962C8B-B14F-4D97-AF65-F5344CB8AC3E}">
        <p14:creationId xmlns:p14="http://schemas.microsoft.com/office/powerpoint/2010/main" val="34897021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869" y="205982"/>
            <a:ext cx="7988995" cy="692646"/>
          </a:xfrm>
        </p:spPr>
        <p:txBody>
          <a:bodyPr/>
          <a:lstStyle/>
          <a:p>
            <a:r>
              <a:rPr lang="en-US" b="1" dirty="0" smtClean="0"/>
              <a:t>YOKOGAWA Dashboard</a:t>
            </a:r>
            <a:endParaRPr lang="en-US" b="1" dirty="0"/>
          </a:p>
        </p:txBody>
      </p:sp>
      <p:pic>
        <p:nvPicPr>
          <p:cNvPr id="1027" name="Picture 3" descr="https://lh5.googleusercontent.com/CatFJXpUU3cA1bxx2LxAsJSLXUEIuUqmvX2ewmvVxuetMDQwl30xdSj61xuyRJrV8paKcKHIM-VvaiBYYz0Ux1loxTzFibLntKSQX-qzgaF1JKWJVxoUOVCfeQt53aNlXx0r7Il1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422" y="898628"/>
            <a:ext cx="7019925" cy="38576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lh3.googleusercontent.com/jS6CCYAHewGyNBWrKl0yLLPt-6P-cbOOJMLFROeMRLrkX2IQowD4NGQmT6mEOGUJlX7Z0BSWGarkm8Miu4RG4O7lqmlRMnQZy0jSDh-fW5KN1icJGUkPNlYhS25ZDqGYm9y6wQogCE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7761" y="419448"/>
            <a:ext cx="1692875" cy="4336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65684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869" y="205982"/>
            <a:ext cx="7988995" cy="692646"/>
          </a:xfrm>
        </p:spPr>
        <p:txBody>
          <a:bodyPr/>
          <a:lstStyle/>
          <a:p>
            <a:r>
              <a:rPr lang="en-US" b="1" dirty="0" smtClean="0"/>
              <a:t>OPC protocols</a:t>
            </a:r>
            <a:endParaRPr lang="en-US" b="1" dirty="0"/>
          </a:p>
        </p:txBody>
      </p:sp>
      <p:pic>
        <p:nvPicPr>
          <p:cNvPr id="4" name="Picture 3"/>
          <p:cNvPicPr>
            <a:picLocks noChangeAspect="1"/>
          </p:cNvPicPr>
          <p:nvPr/>
        </p:nvPicPr>
        <p:blipFill>
          <a:blip r:embed="rId3"/>
          <a:stretch>
            <a:fillRect/>
          </a:stretch>
        </p:blipFill>
        <p:spPr>
          <a:xfrm>
            <a:off x="449869" y="1068489"/>
            <a:ext cx="8257887" cy="3272775"/>
          </a:xfrm>
          <a:prstGeom prst="rect">
            <a:avLst/>
          </a:prstGeom>
        </p:spPr>
      </p:pic>
    </p:spTree>
    <p:extLst>
      <p:ext uri="{BB962C8B-B14F-4D97-AF65-F5344CB8AC3E}">
        <p14:creationId xmlns:p14="http://schemas.microsoft.com/office/powerpoint/2010/main" val="13830809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869" y="205982"/>
            <a:ext cx="7988995" cy="692646"/>
          </a:xfrm>
        </p:spPr>
        <p:txBody>
          <a:bodyPr/>
          <a:lstStyle/>
          <a:p>
            <a:r>
              <a:rPr lang="en-US" b="1" dirty="0" smtClean="0"/>
              <a:t>Classic approach with OPC servers</a:t>
            </a:r>
            <a:endParaRPr lang="en-US" b="1" dirty="0"/>
          </a:p>
        </p:txBody>
      </p:sp>
      <p:grpSp>
        <p:nvGrpSpPr>
          <p:cNvPr id="5" name="Shape 158"/>
          <p:cNvGrpSpPr/>
          <p:nvPr/>
        </p:nvGrpSpPr>
        <p:grpSpPr>
          <a:xfrm>
            <a:off x="3787532" y="1253188"/>
            <a:ext cx="4963361" cy="2979874"/>
            <a:chOff x="3679285" y="1571737"/>
            <a:chExt cx="7615561" cy="4310663"/>
          </a:xfrm>
        </p:grpSpPr>
        <p:sp>
          <p:nvSpPr>
            <p:cNvPr id="6" name="Shape 159"/>
            <p:cNvSpPr/>
            <p:nvPr/>
          </p:nvSpPr>
          <p:spPr>
            <a:xfrm>
              <a:off x="5688300" y="2605950"/>
              <a:ext cx="3638400" cy="2865300"/>
            </a:xfrm>
            <a:prstGeom prst="triangle">
              <a:avLst>
                <a:gd name="adj" fmla="val 50000"/>
              </a:avLst>
            </a:prstGeom>
            <a:solidFill>
              <a:srgbClr val="9800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US" sz="1800">
                  <a:solidFill>
                    <a:srgbClr val="F3F3F3"/>
                  </a:solidFill>
                </a:rPr>
                <a:t>OPC Server</a:t>
              </a:r>
            </a:p>
          </p:txBody>
        </p:sp>
        <p:sp>
          <p:nvSpPr>
            <p:cNvPr id="7" name="Shape 160"/>
            <p:cNvSpPr txBox="1"/>
            <p:nvPr/>
          </p:nvSpPr>
          <p:spPr>
            <a:xfrm>
              <a:off x="7092312" y="1571737"/>
              <a:ext cx="2836500" cy="683401"/>
            </a:xfrm>
            <a:prstGeom prst="rect">
              <a:avLst/>
            </a:prstGeom>
            <a:noFill/>
            <a:ln>
              <a:noFill/>
            </a:ln>
          </p:spPr>
          <p:txBody>
            <a:bodyPr wrap="square" lIns="91425" tIns="91425" rIns="91425" bIns="91425" anchor="t" anchorCtr="0">
              <a:noAutofit/>
            </a:bodyPr>
            <a:lstStyle/>
            <a:p>
              <a:pPr lvl="0" rtl="0">
                <a:spcBef>
                  <a:spcPts val="0"/>
                </a:spcBef>
                <a:buNone/>
              </a:pPr>
              <a:r>
                <a:rPr lang="en-US" sz="1800">
                  <a:solidFill>
                    <a:srgbClr val="666666"/>
                  </a:solidFill>
                </a:rPr>
                <a:t>Large amount</a:t>
              </a:r>
              <a:br>
                <a:rPr lang="en-US" sz="1800">
                  <a:solidFill>
                    <a:srgbClr val="666666"/>
                  </a:solidFill>
                </a:rPr>
              </a:br>
              <a:r>
                <a:rPr lang="en-US" sz="1800">
                  <a:solidFill>
                    <a:srgbClr val="666666"/>
                  </a:solidFill>
                </a:rPr>
                <a:t>of sensors</a:t>
              </a:r>
            </a:p>
          </p:txBody>
        </p:sp>
        <p:sp>
          <p:nvSpPr>
            <p:cNvPr id="8" name="Shape 161"/>
            <p:cNvSpPr txBox="1"/>
            <p:nvPr/>
          </p:nvSpPr>
          <p:spPr>
            <a:xfrm>
              <a:off x="7656446" y="5449500"/>
              <a:ext cx="3638400" cy="432900"/>
            </a:xfrm>
            <a:prstGeom prst="rect">
              <a:avLst/>
            </a:prstGeom>
            <a:noFill/>
            <a:ln>
              <a:noFill/>
            </a:ln>
          </p:spPr>
          <p:txBody>
            <a:bodyPr wrap="square" lIns="91425" tIns="91425" rIns="91425" bIns="91425" anchor="t" anchorCtr="0">
              <a:noAutofit/>
            </a:bodyPr>
            <a:lstStyle/>
            <a:p>
              <a:pPr lvl="0" algn="ctr" rtl="0">
                <a:spcBef>
                  <a:spcPts val="0"/>
                </a:spcBef>
                <a:buNone/>
              </a:pPr>
              <a:r>
                <a:rPr lang="en-US" sz="1800">
                  <a:solidFill>
                    <a:srgbClr val="666666"/>
                  </a:solidFill>
                </a:rPr>
                <a:t>Low fetch interval</a:t>
              </a:r>
            </a:p>
          </p:txBody>
        </p:sp>
        <p:sp>
          <p:nvSpPr>
            <p:cNvPr id="9" name="Shape 162"/>
            <p:cNvSpPr txBox="1"/>
            <p:nvPr/>
          </p:nvSpPr>
          <p:spPr>
            <a:xfrm>
              <a:off x="3679285" y="5449500"/>
              <a:ext cx="3638400" cy="432900"/>
            </a:xfrm>
            <a:prstGeom prst="rect">
              <a:avLst/>
            </a:prstGeom>
            <a:noFill/>
            <a:ln>
              <a:noFill/>
            </a:ln>
          </p:spPr>
          <p:txBody>
            <a:bodyPr wrap="square" lIns="91425" tIns="91425" rIns="91425" bIns="91425" anchor="t" anchorCtr="0">
              <a:noAutofit/>
            </a:bodyPr>
            <a:lstStyle/>
            <a:p>
              <a:pPr lvl="0" algn="ctr" rtl="0">
                <a:spcBef>
                  <a:spcPts val="0"/>
                </a:spcBef>
                <a:buNone/>
              </a:pPr>
              <a:r>
                <a:rPr lang="en-US" sz="1800">
                  <a:solidFill>
                    <a:srgbClr val="666666"/>
                  </a:solidFill>
                </a:rPr>
                <a:t>Many consumers</a:t>
              </a:r>
            </a:p>
          </p:txBody>
        </p:sp>
        <p:pic>
          <p:nvPicPr>
            <p:cNvPr id="10" name="Shape 163" descr="Icon_Features-Components_White_Control-System_300x300px_cl_bk-01.png"/>
            <p:cNvPicPr preferRelativeResize="0"/>
            <p:nvPr/>
          </p:nvPicPr>
          <p:blipFill rotWithShape="1">
            <a:blip r:embed="rId3">
              <a:alphaModFix/>
            </a:blip>
            <a:srcRect/>
            <a:stretch/>
          </p:blipFill>
          <p:spPr>
            <a:xfrm>
              <a:off x="7059787" y="3521621"/>
              <a:ext cx="914399" cy="914400"/>
            </a:xfrm>
            <a:prstGeom prst="rect">
              <a:avLst/>
            </a:prstGeom>
            <a:noFill/>
            <a:ln>
              <a:noFill/>
            </a:ln>
          </p:spPr>
        </p:pic>
        <p:pic>
          <p:nvPicPr>
            <p:cNvPr id="11" name="Shape 164" descr="Icon_Features-Components_Gray_Scalability_300x300px_wht-bk.png"/>
            <p:cNvPicPr preferRelativeResize="0"/>
            <p:nvPr/>
          </p:nvPicPr>
          <p:blipFill rotWithShape="1">
            <a:blip r:embed="rId4">
              <a:alphaModFix/>
            </a:blip>
            <a:srcRect/>
            <a:stretch/>
          </p:blipFill>
          <p:spPr>
            <a:xfrm>
              <a:off x="4607328" y="4592339"/>
              <a:ext cx="914400" cy="914400"/>
            </a:xfrm>
            <a:prstGeom prst="rect">
              <a:avLst/>
            </a:prstGeom>
            <a:noFill/>
            <a:ln>
              <a:noFill/>
            </a:ln>
          </p:spPr>
        </p:pic>
        <p:pic>
          <p:nvPicPr>
            <p:cNvPr id="12" name="Shape 165" descr="Icon_Features-Components_Gray_High-Availability_300x300px_wht-bk.png"/>
            <p:cNvPicPr preferRelativeResize="0"/>
            <p:nvPr/>
          </p:nvPicPr>
          <p:blipFill rotWithShape="1">
            <a:blip r:embed="rId5">
              <a:alphaModFix/>
            </a:blip>
            <a:srcRect/>
            <a:stretch/>
          </p:blipFill>
          <p:spPr>
            <a:xfrm>
              <a:off x="9471612" y="4601773"/>
              <a:ext cx="914400" cy="914400"/>
            </a:xfrm>
            <a:prstGeom prst="rect">
              <a:avLst/>
            </a:prstGeom>
            <a:noFill/>
            <a:ln>
              <a:noFill/>
            </a:ln>
          </p:spPr>
        </p:pic>
        <p:pic>
          <p:nvPicPr>
            <p:cNvPr id="13" name="Shape 166" descr="Icon_Data-Sources_Grey_Sensor-Data_300x300px_wht-bk.png"/>
            <p:cNvPicPr preferRelativeResize="0"/>
            <p:nvPr/>
          </p:nvPicPr>
          <p:blipFill rotWithShape="1">
            <a:blip r:embed="rId6">
              <a:alphaModFix/>
            </a:blip>
            <a:srcRect/>
            <a:stretch/>
          </p:blipFill>
          <p:spPr>
            <a:xfrm>
              <a:off x="6055128" y="1637952"/>
              <a:ext cx="914400" cy="914400"/>
            </a:xfrm>
            <a:prstGeom prst="rect">
              <a:avLst/>
            </a:prstGeom>
            <a:noFill/>
            <a:ln>
              <a:noFill/>
            </a:ln>
          </p:spPr>
        </p:pic>
      </p:grpSp>
      <p:sp>
        <p:nvSpPr>
          <p:cNvPr id="14" name="Shape 167"/>
          <p:cNvSpPr txBox="1"/>
          <p:nvPr/>
        </p:nvSpPr>
        <p:spPr>
          <a:xfrm>
            <a:off x="449869" y="1277947"/>
            <a:ext cx="3175676" cy="674133"/>
          </a:xfrm>
          <a:prstGeom prst="rect">
            <a:avLst/>
          </a:prstGeom>
          <a:noFill/>
          <a:ln>
            <a:noFill/>
          </a:ln>
        </p:spPr>
        <p:txBody>
          <a:bodyPr wrap="square" lIns="91425" tIns="91425" rIns="91425" bIns="91425" anchor="t" anchorCtr="0">
            <a:noAutofit/>
          </a:bodyPr>
          <a:lstStyle/>
          <a:p>
            <a:pPr lvl="0" rtl="0">
              <a:spcBef>
                <a:spcPts val="0"/>
              </a:spcBef>
              <a:buNone/>
            </a:pPr>
            <a:r>
              <a:rPr lang="en-US" sz="2400" dirty="0">
                <a:solidFill>
                  <a:srgbClr val="666666"/>
                </a:solidFill>
              </a:rPr>
              <a:t>Choose </a:t>
            </a:r>
            <a:r>
              <a:rPr lang="en-US" sz="2400" dirty="0" smtClean="0">
                <a:solidFill>
                  <a:srgbClr val="666666"/>
                </a:solidFill>
              </a:rPr>
              <a:t>two</a:t>
            </a:r>
            <a:r>
              <a:rPr lang="en-US" sz="2400" dirty="0">
                <a:solidFill>
                  <a:srgbClr val="666666"/>
                </a:solidFill>
              </a:rPr>
              <a:t>*.</a:t>
            </a:r>
          </a:p>
        </p:txBody>
      </p:sp>
      <p:sp>
        <p:nvSpPr>
          <p:cNvPr id="15" name="Shape 168"/>
          <p:cNvSpPr txBox="1"/>
          <p:nvPr/>
        </p:nvSpPr>
        <p:spPr>
          <a:xfrm>
            <a:off x="449869" y="3925946"/>
            <a:ext cx="1778466" cy="534428"/>
          </a:xfrm>
          <a:prstGeom prst="rect">
            <a:avLst/>
          </a:prstGeom>
          <a:noFill/>
          <a:ln>
            <a:noFill/>
          </a:ln>
        </p:spPr>
        <p:txBody>
          <a:bodyPr wrap="square" lIns="91425" tIns="91425" rIns="91425" bIns="91425" anchor="t" anchorCtr="0">
            <a:noAutofit/>
          </a:bodyPr>
          <a:lstStyle/>
          <a:p>
            <a:pPr lvl="0">
              <a:spcBef>
                <a:spcPts val="0"/>
              </a:spcBef>
              <a:buNone/>
            </a:pPr>
            <a:r>
              <a:rPr lang="en-US" sz="1200" dirty="0">
                <a:solidFill>
                  <a:srgbClr val="666666"/>
                </a:solidFill>
              </a:rPr>
              <a:t>* Many OPC servers does </a:t>
            </a:r>
            <a:r>
              <a:rPr lang="en-US" sz="1200" dirty="0" smtClean="0">
                <a:solidFill>
                  <a:srgbClr val="666666"/>
                </a:solidFill>
              </a:rPr>
              <a:t>not </a:t>
            </a:r>
            <a:r>
              <a:rPr lang="en-US" sz="1200" dirty="0">
                <a:solidFill>
                  <a:srgbClr val="666666"/>
                </a:solidFill>
              </a:rPr>
              <a:t>scale well.</a:t>
            </a:r>
          </a:p>
        </p:txBody>
      </p:sp>
    </p:spTree>
    <p:extLst>
      <p:ext uri="{BB962C8B-B14F-4D97-AF65-F5344CB8AC3E}">
        <p14:creationId xmlns:p14="http://schemas.microsoft.com/office/powerpoint/2010/main" val="1647242626"/>
      </p:ext>
    </p:extLst>
  </p:cSld>
  <p:clrMapOvr>
    <a:masterClrMapping/>
  </p:clrMapOvr>
  <p:timing>
    <p:tnLst>
      <p:par>
        <p:cTn id="1" dur="indefinite" restart="never" nodeType="tmRoot"/>
      </p:par>
    </p:tnLst>
  </p:timing>
</p:sld>
</file>

<file path=ppt/theme/theme1.xml><?xml version="1.0" encoding="utf-8"?>
<a:theme xmlns:a="http://schemas.openxmlformats.org/drawingml/2006/main" name="MAPR Template 2017_jt4GW">
  <a:themeElements>
    <a:clrScheme name="Custom 1">
      <a:dk1>
        <a:sysClr val="windowText" lastClr="000000"/>
      </a:dk1>
      <a:lt1>
        <a:sysClr val="window" lastClr="FFFFFF"/>
      </a:lt1>
      <a:dk2>
        <a:srgbClr val="4D4F53"/>
      </a:dk2>
      <a:lt2>
        <a:srgbClr val="00274C"/>
      </a:lt2>
      <a:accent1>
        <a:srgbClr val="C8102E"/>
      </a:accent1>
      <a:accent2>
        <a:srgbClr val="3B6E8E"/>
      </a:accent2>
      <a:accent3>
        <a:srgbClr val="627D77"/>
      </a:accent3>
      <a:accent4>
        <a:srgbClr val="747678"/>
      </a:accent4>
      <a:accent5>
        <a:srgbClr val="592226"/>
      </a:accent5>
      <a:accent6>
        <a:srgbClr val="FDC82F"/>
      </a:accent6>
      <a:hlink>
        <a:srgbClr val="0098DB"/>
      </a:hlink>
      <a:folHlink>
        <a:srgbClr val="59222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9525" algn="ctr">
          <a:noFill/>
          <a:round/>
          <a:headEnd/>
          <a:tailEnd/>
        </a:ln>
      </a:spPr>
      <a:bodyPr rtlCol="0" anchor="ctr"/>
      <a:lstStyle>
        <a:defPPr algn="ctr" eaLnBrk="0" hangingPunct="0">
          <a:defRPr dirty="0" smtClean="0">
            <a:solidFill>
              <a:srgbClr val="FFFFFF"/>
            </a:solidFill>
          </a:defRPr>
        </a:defPPr>
      </a:lstStyle>
    </a:spDef>
    <a:lnDef>
      <a:spPr bwMode="auto">
        <a:noFill/>
        <a:ln w="25400" algn="ctr">
          <a:solidFill>
            <a:schemeClr val="bg2"/>
          </a:solidFill>
          <a:round/>
          <a:headEnd/>
          <a:tailEnd/>
        </a:ln>
      </a:spPr>
      <a:bodyPr/>
      <a:lstStyle/>
    </a:lnDef>
    <a:txDef>
      <a:spPr>
        <a:noFill/>
      </a:spPr>
      <a:bodyPr wrap="none" rtlCol="0">
        <a:spAutoFit/>
      </a:bodyPr>
      <a:lstStyle>
        <a:defPPr>
          <a:defRPr dirty="0" smtClean="0">
            <a:solidFill>
              <a:schemeClr val="tx2"/>
            </a:solidFill>
            <a:latin typeface="Arial"/>
            <a:cs typeface="Arial"/>
          </a:defRPr>
        </a:defPPr>
      </a:lstStyle>
    </a:txDef>
  </a:objectDefaults>
  <a:extraClrSchemeLst/>
  <a:extLst>
    <a:ext uri="{05A4C25C-085E-4340-85A3-A5531E510DB2}">
      <thm15:themeFamily xmlns:thm15="http://schemas.microsoft.com/office/thememl/2012/main" name="MapR Template 2016" id="{D21997B1-4E66-EB49-9893-1A5B2CD9CCDE}" vid="{682D77AB-BEF6-2A49-8128-39DB4C79A48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MAPR Template 2017_jt4GW.thmx</Template>
  <TotalTime>8338</TotalTime>
  <Words>8867</Words>
  <Application>Microsoft Macintosh PowerPoint</Application>
  <PresentationFormat>On-screen Show (16:9)</PresentationFormat>
  <Paragraphs>3185</Paragraphs>
  <Slides>151</Slides>
  <Notes>110</Notes>
  <HiddenSlides>69</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151</vt:i4>
      </vt:variant>
    </vt:vector>
  </HeadingPairs>
  <TitlesOfParts>
    <vt:vector size="165" baseType="lpstr">
      <vt:lpstr>Al Bayan Plain</vt:lpstr>
      <vt:lpstr>Calibri</vt:lpstr>
      <vt:lpstr>Candal</vt:lpstr>
      <vt:lpstr>Courier</vt:lpstr>
      <vt:lpstr>Courier New</vt:lpstr>
      <vt:lpstr>DIN-RegularAlternate</vt:lpstr>
      <vt:lpstr>Georgia</vt:lpstr>
      <vt:lpstr>MS PGothic</vt:lpstr>
      <vt:lpstr>ＭＳ Ｐゴシック</vt:lpstr>
      <vt:lpstr>Proxima Nova Regular</vt:lpstr>
      <vt:lpstr>Source Sans Pro</vt:lpstr>
      <vt:lpstr>Wingdings</vt:lpstr>
      <vt:lpstr>Arial</vt:lpstr>
      <vt:lpstr>MAPR Template 2017_jt4GW</vt:lpstr>
      <vt:lpstr>Use Cases</vt:lpstr>
      <vt:lpstr>Use Cases</vt:lpstr>
      <vt:lpstr>PowerPoint Presentation</vt:lpstr>
      <vt:lpstr>PowerPoint Presentation</vt:lpstr>
      <vt:lpstr>Challenges With Traditional Data Warehouses</vt:lpstr>
      <vt:lpstr>Forces of Adoption</vt:lpstr>
      <vt:lpstr>A Better Way to Enable BI and Analytics</vt:lpstr>
      <vt:lpstr>Benefits of Data Warehouse Offload &amp; Optimization</vt:lpstr>
      <vt:lpstr>PowerPoint Presentation</vt:lpstr>
      <vt:lpstr>Identifying the Right Data &amp; Workloads</vt:lpstr>
      <vt:lpstr>Enterprise Data Warehouse Offload/Optimization</vt:lpstr>
      <vt:lpstr>DWO Categories/Approaches</vt:lpstr>
      <vt:lpstr>DWO Categories/Approaches (cont.)</vt:lpstr>
      <vt:lpstr>PowerPoint Presentation</vt:lpstr>
      <vt:lpstr>Tools for Offload</vt:lpstr>
      <vt:lpstr>PowerPoint Presentation</vt:lpstr>
      <vt:lpstr>Components for Analysis</vt:lpstr>
      <vt:lpstr>PowerPoint Presentation</vt:lpstr>
      <vt:lpstr>Data Formats</vt:lpstr>
      <vt:lpstr>Rows                   vs.                 Columns</vt:lpstr>
      <vt:lpstr>Rows vs. Columns</vt:lpstr>
      <vt:lpstr>CSV / TSV</vt:lpstr>
      <vt:lpstr>JSON</vt:lpstr>
      <vt:lpstr>Avro</vt:lpstr>
      <vt:lpstr>Parquet</vt:lpstr>
      <vt:lpstr>MapR-DB binary</vt:lpstr>
      <vt:lpstr>Column Family</vt:lpstr>
      <vt:lpstr>MapR-DB JSON</vt:lpstr>
      <vt:lpstr>Rows vs. Columns</vt:lpstr>
      <vt:lpstr>Files vs. MapR-DB</vt:lpstr>
      <vt:lpstr>PowerPoint Presentation</vt:lpstr>
      <vt:lpstr>DWO Case Study 1 Healthcare Client  Automated Approach</vt:lpstr>
      <vt:lpstr>Limited Data and High Costs Drove the Change</vt:lpstr>
      <vt:lpstr>Operational Challenges Faced by the Customer</vt:lpstr>
      <vt:lpstr>Automated Framework Developed by MapR</vt:lpstr>
      <vt:lpstr>High Level ETL Ecosystem</vt:lpstr>
      <vt:lpstr>Operational Metrics</vt:lpstr>
      <vt:lpstr>Automation Driven by Configuration File </vt:lpstr>
      <vt:lpstr>Sample Configuration File</vt:lpstr>
      <vt:lpstr>DWO Case Study 2 Oil and Gas Client   Semi-Automated Approach</vt:lpstr>
      <vt:lpstr>What’s the Difference</vt:lpstr>
      <vt:lpstr>Workflow Process</vt:lpstr>
      <vt:lpstr>Workflow Steps</vt:lpstr>
      <vt:lpstr>Data On Disk Layout</vt:lpstr>
      <vt:lpstr>DWO Case Study 3 Telecom Client  Modernized Data Architecture</vt:lpstr>
      <vt:lpstr>What’s the Difference </vt:lpstr>
      <vt:lpstr>How Is It Accomplished </vt:lpstr>
      <vt:lpstr>Big Data Workflow (ETL) On MapR</vt:lpstr>
      <vt:lpstr>Use Case Data Flow Example</vt:lpstr>
      <vt:lpstr>Publish &amp; Secure Ensuring Enterprise-Readiness</vt:lpstr>
      <vt:lpstr>PowerPoint Presentation</vt:lpstr>
      <vt:lpstr>Important Tools &amp; Technologies for Teradata DWO</vt:lpstr>
      <vt:lpstr>Other Important Considerations</vt:lpstr>
      <vt:lpstr>PowerPoint Presentation</vt:lpstr>
      <vt:lpstr>PowerPoint Presentation</vt:lpstr>
      <vt:lpstr>DB schema</vt:lpstr>
      <vt:lpstr>Demo</vt:lpstr>
      <vt:lpstr>PowerPoint Presentation</vt:lpstr>
      <vt:lpstr>Offload Cold Data to Hadoop</vt:lpstr>
      <vt:lpstr>Offload ETL onto Hadoop</vt:lpstr>
      <vt:lpstr>PowerPoint Presentation</vt:lpstr>
      <vt:lpstr>Announcement</vt:lpstr>
      <vt:lpstr>Container Benefits – Physical World</vt:lpstr>
      <vt:lpstr>PowerPoint Presentation</vt:lpstr>
      <vt:lpstr>Container Benefits – Virtual World</vt:lpstr>
      <vt:lpstr>Containerization – Additional Benefits</vt:lpstr>
      <vt:lpstr>MapR Persistent Application Client Container (PACC)</vt:lpstr>
      <vt:lpstr>PowerPoint Presentation</vt:lpstr>
      <vt:lpstr>Two Deployment Options</vt:lpstr>
      <vt:lpstr>Three Connection Options</vt:lpstr>
      <vt:lpstr>PowerPoint Presentation</vt:lpstr>
      <vt:lpstr>Use Case #1 - Containerizing an Existing App</vt:lpstr>
      <vt:lpstr>Use Case #2 - Shared Storage for App &amp; Analytics</vt:lpstr>
      <vt:lpstr>Use Case #3 - Microservices</vt:lpstr>
      <vt:lpstr>Base Architecture Assumption</vt:lpstr>
      <vt:lpstr>MapR and Mesos</vt:lpstr>
      <vt:lpstr>MapR and Mesos -- A Complete Converged Platform</vt:lpstr>
      <vt:lpstr>PowerPoint Presentation</vt:lpstr>
      <vt:lpstr>PowerPoint Presentation</vt:lpstr>
      <vt:lpstr>MapR Vision for Operational and Application Agility</vt:lpstr>
      <vt:lpstr>MapR Converged Data Platform for Docker</vt:lpstr>
      <vt:lpstr>PowerPoint Presentation</vt:lpstr>
      <vt:lpstr>Challenges with Containerizing Existing Applications</vt:lpstr>
      <vt:lpstr>Container Challenges with Microservices</vt:lpstr>
      <vt:lpstr>Microservices Require Multi-Dimensional Statefulness</vt:lpstr>
      <vt:lpstr>Summary of Containerization Challenges</vt:lpstr>
      <vt:lpstr>Existing Workarounds (and Drawbacks)</vt:lpstr>
      <vt:lpstr>PowerPoint Presentation</vt:lpstr>
      <vt:lpstr>MapR Converged Data Platform for Docker</vt:lpstr>
      <vt:lpstr>PowerPoint Presentation</vt:lpstr>
      <vt:lpstr>Demo</vt:lpstr>
      <vt:lpstr>PowerPoint Presentation</vt:lpstr>
      <vt:lpstr>PowerPoint Presentation</vt:lpstr>
      <vt:lpstr>PowerPoint Presentation</vt:lpstr>
      <vt:lpstr>What is OPC?</vt:lpstr>
      <vt:lpstr>OPC dataset contains</vt:lpstr>
      <vt:lpstr>YOKOGAWA Dashboard</vt:lpstr>
      <vt:lpstr>OPC protocols</vt:lpstr>
      <vt:lpstr>Classic approach with OPC servers</vt:lpstr>
      <vt:lpstr>PowerPoint Presentation</vt:lpstr>
      <vt:lpstr>MapR’s approach with OPC servers</vt:lpstr>
      <vt:lpstr>PowerPoint Presentation</vt:lpstr>
      <vt:lpstr>Real-time visualisation example</vt:lpstr>
      <vt:lpstr>Example of OPC and MapR-Streams configuration</vt:lpstr>
      <vt:lpstr>Consume stream and write to OpenTSDB</vt:lpstr>
      <vt:lpstr>Visualized in Grafana</vt:lpstr>
      <vt:lpstr>PowerPoint Presentation</vt:lpstr>
      <vt:lpstr>IOT Fundamental Questions </vt:lpstr>
      <vt:lpstr>Multi Dimension face of IOT</vt:lpstr>
      <vt:lpstr>PowerPoint Presentation</vt:lpstr>
      <vt:lpstr>IOT Challenges</vt:lpstr>
      <vt:lpstr>PowerPoint Presentation</vt:lpstr>
      <vt:lpstr>KEY TO REAL-TIME AT SCALE: GLOBAL PROCESSING</vt:lpstr>
      <vt:lpstr>EXAMPLE: CONNECTED CAR</vt:lpstr>
      <vt:lpstr>Systems of systems via digital integration</vt:lpstr>
      <vt:lpstr>AUTOMOTIVE IOT EXAMPLES</vt:lpstr>
      <vt:lpstr>MEDICAL DEVICE COMPANY CASE STUDY</vt:lpstr>
      <vt:lpstr>PowerPoint Presentation</vt:lpstr>
      <vt:lpstr>Analytics and locality</vt:lpstr>
      <vt:lpstr>MAPR EDGE FOR INTERNET-OF-THINGS</vt:lpstr>
      <vt:lpstr>“ACT LOCALLY, LEARN GLOBALLY” WITH MAPR EDGE</vt:lpstr>
      <vt:lpstr>MAPR SOLVES BIG DATA AT THE EDGE </vt:lpstr>
      <vt:lpstr>EXTEND THE POWER OF THE MAPR PLATFORM</vt:lpstr>
      <vt:lpstr>MAPR EDGE KEY FEATURES AND BENEFITS</vt:lpstr>
      <vt:lpstr>MAPR EDGE KEY FEATURES AND BENEFITS (CONT.)</vt:lpstr>
      <vt:lpstr>Three Key “Agilities” Drive Our Priorities</vt:lpstr>
      <vt:lpstr>PowerPoint Presentation</vt:lpstr>
      <vt:lpstr>ThingWorx &amp; MapR in Action</vt:lpstr>
      <vt:lpstr>IOT Summary</vt:lpstr>
      <vt:lpstr>PowerPoint Presentation</vt:lpstr>
      <vt:lpstr>PowerPoint Presentation</vt:lpstr>
      <vt:lpstr>PowerPoint Presentation</vt:lpstr>
      <vt:lpstr>TITLE WITH CONTENT AND BYLINE</vt:lpstr>
      <vt:lpstr>OBJECT SHAPES</vt:lpstr>
      <vt:lpstr>PowerPoint Presentation</vt:lpstr>
      <vt:lpstr>2 ITEMS</vt:lpstr>
      <vt:lpstr>SAMPLE FOR 4 ITEMS (OR 3) WITH A LOT OF TEXT</vt:lpstr>
      <vt:lpstr>WHEN YOU HAVE 4 ITEMS (OR 3) WITH LITTLE TEXT</vt:lpstr>
      <vt:lpstr>CUSTOMER LIST</vt:lpstr>
      <vt:lpstr>PowerPoint Presentation</vt:lpstr>
      <vt:lpstr>ICONS ON WHITE/GRAY</vt:lpstr>
      <vt:lpstr>ICONS ON WHITE/GRAY</vt:lpstr>
      <vt:lpstr>ICONS ON BLACK</vt:lpstr>
      <vt:lpstr>ICONS ON BLACK</vt:lpstr>
      <vt:lpstr>SECONDARY ICONS–FEATURES</vt:lpstr>
      <vt:lpstr>SECONDARY ICONS–BIG DATA</vt:lpstr>
      <vt:lpstr>SECONDARY ICONS–DATA SOURCES</vt:lpstr>
      <vt:lpstr>SECONDARY ICONS–INDUSTRY</vt:lpstr>
      <vt:lpstr>SECONDARY ICONS–USE CASES</vt:lpstr>
      <vt:lpstr>SECONDARY ICONS–END USERS</vt:lpstr>
      <vt:lpstr>PowerPoint Presentation</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Gaylynn Wells</dc:creator>
  <cp:lastModifiedBy>Carsten Hufe</cp:lastModifiedBy>
  <cp:revision>287</cp:revision>
  <cp:lastPrinted>2016-01-16T00:31:57Z</cp:lastPrinted>
  <dcterms:created xsi:type="dcterms:W3CDTF">2017-02-08T23:55:18Z</dcterms:created>
  <dcterms:modified xsi:type="dcterms:W3CDTF">2017-11-15T13:30:14Z</dcterms:modified>
</cp:coreProperties>
</file>